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920"/>
    <p:restoredTop sz="94675"/>
  </p:normalViewPr>
  <p:slideViewPr>
    <p:cSldViewPr snapToGrid="0" snapToObjects="1">
      <p:cViewPr varScale="1">
        <p:scale>
          <a:sx n="102" d="100"/>
          <a:sy n="102" d="100"/>
        </p:scale>
        <p:origin x="192" y="7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EFA87B-91C0-E94F-9F90-7441BBC65B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F18C632-C82C-164E-9572-26B1DA9B09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CC04104-8E08-914B-88B9-BB4EF607C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4BBE-CA87-D04E-AA54-1BC4E277C1D5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76AEEC-DA63-A843-88AF-EBC134DFF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FF82DFD-CC50-9E44-AEF3-EC2842C1C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B3E80-19C6-DE48-91B6-B26814D7E1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3970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8B7BB2-C9D8-AF48-A4B4-C1DE39B9F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15F540C-1181-B841-BC28-C959D44BCE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A210E89-7A3F-434E-98AD-22A5E8A6C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4BBE-CA87-D04E-AA54-1BC4E277C1D5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1A14DD-4FB3-8343-99F8-C3E1DD982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AA3D131-909E-C540-8ED2-02866F326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B3E80-19C6-DE48-91B6-B26814D7E1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8717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327C88E-A671-D642-8248-D394BAA1D8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A43C822-223D-D846-A1AE-09973C9E82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0D6A861-88FF-5542-830E-9BFB1285A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4BBE-CA87-D04E-AA54-1BC4E277C1D5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AF9FB34-1EC7-7247-89E2-F49F763A4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ABF1987-1575-BB43-8C85-A844B2D8C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B3E80-19C6-DE48-91B6-B26814D7E1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5487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BC6B76-85B7-814C-824C-A87562382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E26E6C-2079-D140-88AA-20019B602B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69EE4E1-1912-1E47-B538-154BB82F7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4BBE-CA87-D04E-AA54-1BC4E277C1D5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BB07773-2949-DB44-AE8D-4EDFBC8BC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8EEA628-58C3-024C-AF70-139CD9B78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B3E80-19C6-DE48-91B6-B26814D7E1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5413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452DB2-C9C4-AB43-9EFC-222BCB9FC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364ABA7-AA7A-7242-92F9-313BE9B014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26DB58-6480-4C4B-9C6A-DC11FC8EE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4BBE-CA87-D04E-AA54-1BC4E277C1D5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9F84203-C7D4-4D42-9BBE-6817AC4B4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BCB5D81-E24A-794A-90DF-D07C5F3AB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B3E80-19C6-DE48-91B6-B26814D7E1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2249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57B174-720D-6041-960F-E5FCAF47F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0E5F5D9-BBE7-5D46-A7AA-DC9241F6F8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14585AB-FEEC-384F-88E2-9FC4E51B4A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518451A-5EFB-7C4A-8D91-51DB27A1B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4BBE-CA87-D04E-AA54-1BC4E277C1D5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6A7A4EA-FF64-FE42-B759-94FB20BBC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3432242-750D-E545-B4CD-00BBD697A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B3E80-19C6-DE48-91B6-B26814D7E1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9143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2EBF1C-D80E-BC4A-9102-C70E36F01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B149DB9-D205-CF4D-B629-65E5C03FA5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17DC413-BF46-F24E-B15D-D9BC436F75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675B5A4-2030-B344-A830-19F37C0126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4DF37EA-A8A3-A34B-9392-D7997616F4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B06D25A-92DD-A644-A810-D0F93FD9B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4BBE-CA87-D04E-AA54-1BC4E277C1D5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E90C976-69C9-D84D-860C-AD261527F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8D6B61F-F665-D441-8FD7-46FCFE0E5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B3E80-19C6-DE48-91B6-B26814D7E1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978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E9498F-BD9F-E441-957A-092F4B4EEB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1758360-AFB6-3140-AF4E-DC14D4B24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4BBE-CA87-D04E-AA54-1BC4E277C1D5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C47E436-B20D-0549-A6B5-853CF6E69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DB898F8-D884-BA43-B9F0-8A2AABE48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B3E80-19C6-DE48-91B6-B26814D7E1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6667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AAC23F4-BCDC-314B-A649-69149D86A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4BBE-CA87-D04E-AA54-1BC4E277C1D5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F8B6357-A7FE-4544-99F3-E9503DCD2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72D4D17-811C-854C-82B2-A343D0277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B3E80-19C6-DE48-91B6-B26814D7E1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0001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89EC80-053E-634D-820F-F64D1FABE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A73015F-6109-B547-B8C4-8BD936454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E6E9313-DE33-E940-BFDD-6A6DB018C7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2DA9520-5C7C-714E-BD20-C0ACCD0FA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4BBE-CA87-D04E-AA54-1BC4E277C1D5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26097DB-9FCC-CF46-BCA7-C7341B0C0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180714E-1792-724A-B8BA-B5C3385B9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B3E80-19C6-DE48-91B6-B26814D7E1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1647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C24C6A-CE4C-9E4C-9DF7-BA7A6242E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D26085CB-F746-BA48-BCC5-092EA44D9B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DADA357-1576-1D41-879C-B195FC59F2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FB7094-6A96-C749-9FB3-22F97F5E9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4BBE-CA87-D04E-AA54-1BC4E277C1D5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FA1CC30-9C2D-5C4B-AC9D-8A0A741F8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345BDA6-C9BE-1F4E-95E9-3DD408B56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B3E80-19C6-DE48-91B6-B26814D7E1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6816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1A3613-747E-4B4D-8726-161995802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6EF020F-635C-5048-A602-B7388CFAB1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4B190EB-EA57-4E45-B006-5D3CF8DD81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A44BBE-CA87-D04E-AA54-1BC4E277C1D5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0918259-0158-254F-9450-051C6D66C5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28AE39F-2B36-A241-AE64-9BDF45FE73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7B3E80-19C6-DE48-91B6-B26814D7E1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6332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F9EBC99-D016-0043-996C-3F1FEE9C7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471" y="522918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9. </a:t>
            </a:r>
            <a:r>
              <a:rPr lang="bg-B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Психологическое</a:t>
            </a: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сопровождение</a:t>
            </a: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контртеррористической</a:t>
            </a: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</a:t>
            </a:r>
            <a:endParaRPr lang="bg-B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bg-B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bg-B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</a:t>
            </a: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14350" indent="-514350">
              <a:buAutoNum type="arabicPeriod"/>
            </a:pPr>
            <a:r>
              <a:rPr lang="bg-B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Психологические</a:t>
            </a: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аспекты</a:t>
            </a: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сопровождения</a:t>
            </a: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контртеррористической</a:t>
            </a: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</a:t>
            </a: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посттраматических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расстройствах  (ПТСР) у участников операции по контртеррористической деятельности.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Мотивация и психологическая готовность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участников операции по контртеррористической деятельности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39378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758F22C-3F05-F44B-8618-5327B92AD161}"/>
              </a:ext>
            </a:extLst>
          </p:cNvPr>
          <p:cNvSpPr/>
          <p:nvPr/>
        </p:nvSpPr>
        <p:spPr>
          <a:xfrm>
            <a:off x="168442" y="312821"/>
            <a:ext cx="1159844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отличие от подготовки других специалистов алгоритм подготовки специальных подразделений предусматривает включение профессиональной экстремально-психологической подготовки во все разделы боевой, физической и служебной подготовки; обучение профессиональной наблюдательности; поддержание работоспособности на необходимое время на основе определения индивидуальных порогов физических и психических возможностей, обучение физическому и психическому восстановлению, формирование навыков быстрого реагирования [141]. Заслуживает внимания такая форма психологической экстремальной подготовки, как тренинг.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Н.В.Рехтина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считает, что его эффективность обусловлена специальным отбором тех упражнений и техник, которые активизируют психический потенциал через раскрытие личности с разных сторон, осознание своих слабых сторон, возможностей [144]. </a:t>
            </a:r>
          </a:p>
        </p:txBody>
      </p:sp>
    </p:spTree>
    <p:extLst>
      <p:ext uri="{BB962C8B-B14F-4D97-AF65-F5344CB8AC3E}">
        <p14:creationId xmlns:p14="http://schemas.microsoft.com/office/powerpoint/2010/main" val="32856158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13C7E5B-A273-9341-A5A2-0824E4E88A0E}"/>
              </a:ext>
            </a:extLst>
          </p:cNvPr>
          <p:cNvSpPr/>
          <p:nvPr/>
        </p:nvSpPr>
        <p:spPr>
          <a:xfrm>
            <a:off x="0" y="240633"/>
            <a:ext cx="121920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Как отмечалось выше, успешность операции зависит и от мотивации, психологической готовности. Формирование последней обеспечивается: </a:t>
            </a:r>
          </a:p>
          <a:p>
            <a:pPr marL="457200" indent="-457200" algn="just">
              <a:buAutoNum type="arabicParenR"/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информационной подготовкой – осведомленностью об этнических особенностях региона, причинах возникновения конфликта, особенностях оперативной обстановки;  </a:t>
            </a:r>
          </a:p>
          <a:p>
            <a:pPr marL="457200" indent="-457200" algn="just">
              <a:buAutoNum type="arabicParenR"/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убежденностью в обоснованности цели и задач – уверенностью в необходимости и справедливости силовых действий; </a:t>
            </a:r>
          </a:p>
          <a:p>
            <a:pPr marL="457200" indent="-457200" algn="just">
              <a:buAutoNum type="arabicParenR"/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подготовкой к службе в непривычных и неординарных условиях; </a:t>
            </a:r>
          </a:p>
          <a:p>
            <a:pPr marL="457200" indent="-457200" algn="just">
              <a:buAutoNum type="arabicParenR"/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формированием навыков самостоятельных действий; </a:t>
            </a:r>
          </a:p>
          <a:p>
            <a:pPr marL="457200" indent="-457200" algn="just">
              <a:buAutoNum type="arabicParenR"/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формированием коммуникативных навыков – общением с конфликтующей стороной,  умением вежливо и твердо  отказываться о просьб со стороны населения, ведущих к нарушениям должностных инструкций, разглашению служебной информации).</a:t>
            </a:r>
          </a:p>
        </p:txBody>
      </p:sp>
    </p:spTree>
    <p:extLst>
      <p:ext uri="{BB962C8B-B14F-4D97-AF65-F5344CB8AC3E}">
        <p14:creationId xmlns:p14="http://schemas.microsoft.com/office/powerpoint/2010/main" val="21972712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D9BC98E-B46F-E143-9363-604222C9731B}"/>
              </a:ext>
            </a:extLst>
          </p:cNvPr>
          <p:cNvSpPr/>
          <p:nvPr/>
        </p:nvSpPr>
        <p:spPr>
          <a:xfrm>
            <a:off x="0" y="0"/>
            <a:ext cx="12192000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Устойчивую мотивацию бойца спецподразделения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С.В.Смирнов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связывает прежде всего с формированием мотивации к профессиональному развитию через четкое определение ролевой позиции бойца-профессионала [141]. Это означает, что, выполняя задачи, профессионал опирается только на необходимые навыки, не позволяя эмоциям одержать верх, так как они препятствуют достижению цели. В-третьих, при комплектовании отряда специального назначения психолог руководствуется следующими принципами: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профессиональное соответствие сотрудников решаемым задачам;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гомогенность по образовательным, религиозным и другим основаниям; 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исключение «заинтересованных» по той или иной причине лиц;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профессиональный стаж направляемых в «горячую точку» сотрудников не должен быть меньше двух лет и опыт работы в экстремальных условиях (отсутствие психологической усталости, агрессии);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разница в возрасте бойцов одного подразделения не должна превышать 10-ти лет, а командиры должны быть старше подчиненных;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для руководителей обязателен опыт в экстремальных условиях;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до отправки на контртеррористическую операцию группа должна получить опыт совместной учебы и проживание в течение недели; 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в укомплектованном подразделении обязательно должен быть психолог с медицинской или врач с психологической подготовкой.</a:t>
            </a:r>
          </a:p>
        </p:txBody>
      </p:sp>
    </p:spTree>
    <p:extLst>
      <p:ext uri="{BB962C8B-B14F-4D97-AF65-F5344CB8AC3E}">
        <p14:creationId xmlns:p14="http://schemas.microsoft.com/office/powerpoint/2010/main" val="428470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567BD77-BE3C-6E4E-9BC5-ADE8FB8706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68" y="625642"/>
            <a:ext cx="10680032" cy="555132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Существенных разногласий в подходах к пониманию сущности контртеррористической деятельности у ученых СНГ нет.  Под ней понимают систему борьбы как единоборство с противником, столкновение сил, преследующих прямо противоположные цели (</a:t>
            </a:r>
            <a:r>
              <a:rPr lang="ru-RU" dirty="0" err="1"/>
              <a:t>контрцели</a:t>
            </a:r>
            <a:r>
              <a:rPr lang="ru-RU" dirty="0"/>
              <a:t>): </a:t>
            </a:r>
          </a:p>
          <a:p>
            <a:pPr marL="0" indent="0">
              <a:buNone/>
            </a:pPr>
            <a:r>
              <a:rPr lang="ru-RU" dirty="0"/>
              <a:t>-  освобождение захваченных террористами заложников; </a:t>
            </a:r>
          </a:p>
          <a:p>
            <a:pPr marL="0" indent="0">
              <a:buNone/>
            </a:pPr>
            <a:r>
              <a:rPr lang="ru-RU" dirty="0"/>
              <a:t>- обеспечение безопасности спецподразделений, оперативников, а также членов их семей от покушений со стороны террористических организаций или отдельных террористов;</a:t>
            </a:r>
          </a:p>
          <a:p>
            <a:pPr marL="0" indent="0">
              <a:buNone/>
            </a:pPr>
            <a:r>
              <a:rPr lang="ru-RU" dirty="0"/>
              <a:t>- обеспечение безопасности лиц, сотрудничающих на конфиденциальной основе с органами безопасности и свидетелей, участвующих в уголовных процессах по делам о террористических преступлениях;</a:t>
            </a:r>
          </a:p>
          <a:p>
            <a:pPr marL="0" indent="0">
              <a:buNone/>
            </a:pPr>
            <a:r>
              <a:rPr lang="ru-RU" dirty="0"/>
              <a:t>- обеспечение безопасности физических объектов от терактов со стороны террористов-смертников [52].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1815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8A74B2C-0013-834F-BFCC-8F82F713249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Анализ целей контртеррористической деятельности показывает, что из перечисленных эффективность первых двух целей основывается на практическом применении психологических знаний. К этим целям относятся освобождение захваченных террористами заложников (включая переговоры) и психологическое обеспечение специальных операций. С этой точки зрения, </a:t>
            </a:r>
            <a:r>
              <a:rPr lang="ru-RU" dirty="0" err="1"/>
              <a:t>А.В.Юдин</a:t>
            </a:r>
            <a:r>
              <a:rPr lang="ru-RU" dirty="0"/>
              <a:t> в ряду аспектов контртеррористических операций (разведывательный, спасательный,  силовой и другие)  называет и психологический аспект [133].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988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6B185C2-B13B-AC4B-A03D-02350F480D20}"/>
              </a:ext>
            </a:extLst>
          </p:cNvPr>
          <p:cNvSpPr/>
          <p:nvPr/>
        </p:nvSpPr>
        <p:spPr>
          <a:xfrm>
            <a:off x="-1" y="335846"/>
            <a:ext cx="11815011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Актуальность психологического аспекта двух указанных целей на так называемой экстремальной стадии контртеррористической операции обусловлена следующими факторами. События хода контртеррористической операции часто развиваются по сложному, изменяющемуся, а порой и непредсказуемому сценарию. Так, операция по непосредственному пресечению террористического акта предполагает использование мер психологического и физического воздействия на террористов, которые реализуются в переговорном процессе. Организаторы террористического акта, в свою очередь, психологически воздействуют на сторону, от которой они требуют выполнения своих требований, определенных действий. В то же самое время они воздействуют на объекты непосредственного психофизического насилия. Неслучайно терроризм определяют как «войну нервов». Террористический акт закономерно вызывает ответную реакцию у органов государственной власти и первоначально в операцию вступают подразделения оперативного контртеррористического реагирования. Их задача состоит в обеспечении безопасности заложников, нейтрализации и задержке террористов. </a:t>
            </a:r>
          </a:p>
        </p:txBody>
      </p:sp>
    </p:spTree>
    <p:extLst>
      <p:ext uri="{BB962C8B-B14F-4D97-AF65-F5344CB8AC3E}">
        <p14:creationId xmlns:p14="http://schemas.microsoft.com/office/powerpoint/2010/main" val="476345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F857019-8DD7-E84D-BA9A-FBFEC981FC5F}"/>
              </a:ext>
            </a:extLst>
          </p:cNvPr>
          <p:cNvSpPr/>
          <p:nvPr/>
        </p:nvSpPr>
        <p:spPr>
          <a:xfrm>
            <a:off x="0" y="192505"/>
            <a:ext cx="12192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настоящем отчете нами уже рассмотрены вопросы психологического сопровождения и психологического обеспечения контртеррористической деятельности по освобождению заложников - «Психология заложников как жертв действий террористов» (1.2.1.3); «Психология  ведения переговоров с террористами» (1.2.1.4).   Ниже так же будут приведены: «Рекомендации по антитеррористической деятельности» (1.2.4), «Рекомендации по психологическим приемам и технологиям ведения переговоров с террористами, воздействию на их поведение» (1.2.4.1). Поэтому предметом анализа в этом разделе станет проблема психологического обеспечения деятельности специальных подразделений в контртеррористических операциях. Подобного рода исследований немного в силу «молодости» самой проблемы. Они представлены в российской психологии на базе контртеррористических операций в Северо-Кавказском регионе в работах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С.Г.Грачева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А.Кокурина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М.И.Марьина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Ю.Г.Касперовича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И.С.Хвалько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других [134]-[137].</a:t>
            </a:r>
          </a:p>
        </p:txBody>
      </p:sp>
    </p:spTree>
    <p:extLst>
      <p:ext uri="{BB962C8B-B14F-4D97-AF65-F5344CB8AC3E}">
        <p14:creationId xmlns:p14="http://schemas.microsoft.com/office/powerpoint/2010/main" val="3581313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77BB930-04BE-6542-AA2E-ECCF28812C24}"/>
              </a:ext>
            </a:extLst>
          </p:cNvPr>
          <p:cNvSpPr/>
          <p:nvPr/>
        </p:nvSpPr>
        <p:spPr>
          <a:xfrm>
            <a:off x="0" y="197346"/>
            <a:ext cx="12192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актуальность психологического сопровождения и обеспечения контртеррористических операций обратили особенное внимание в связи с развитием у их участников так называемого «вьетнамского синдрома». Впервые американское общество столкнулось с социальными, медицинскими и психологическими аспектами этого синдрома у участников вьетнамской войны.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Н.В.Тарабрина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приводит статистику американских специалистов: число самоубийств среди участников вьетнамской войны к 1975 году превысило число погибших в самой войне в три раза; уровень разводов среди них составляет около 90%; треть всех заключенных в американских тюрьмах составляют ветераны Вьетнама. Алкоголизм, наркомания, профессиональные и социальные конфликты как формы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дезадаптации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наблюдаются до сих пор у тех, кто прошел эту войну. Одна пятая часть всех воевавших во Вьетнаме страдают симптомами посттравматического стрессового расстройства [138].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С.Г.Грачев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изучивший  особенности социально-психологической деформации личности сотрудников органов внутренних дел, принимавших участие в операциях на территории Северного Кавказа, выявил психогенные пограничные расстройства у 70% опрошенных.</a:t>
            </a:r>
            <a:r>
              <a:rPr lang="ru-RU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64989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B3A6CEC-969F-154C-B9EE-C6AA2E390CF6}"/>
              </a:ext>
            </a:extLst>
          </p:cNvPr>
          <p:cNvSpPr/>
          <p:nvPr/>
        </p:nvSpPr>
        <p:spPr>
          <a:xfrm>
            <a:off x="48126" y="0"/>
            <a:ext cx="12192000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Почти у всех участников контртеррористических операций наблюдаются проявления посттравматического стрессового расстройства, затрагивающего физиологический, личностный, социально-психологический уровни. Согласно статистике, среди них растет доля суицидов: 2004 год  - 24%, 2005 год -26,5%, 2006 год -30% от общего числа [136].    По его мнению, есть основание говорить о «вьетнамском синдроме». У российских участников спецопераций он проявляется, во-первых, в том, что количество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суицидентов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после операций превышает количество, погибших во время контртеррористических операций. Во-вторых, изменения психических состояний у участников контртеррористических операций влияет на членов семьи и на психологическую атмосферу в семье: возникают так называемые «вторичные» конфликты, ведущие к разводам. В-третьих, развиваются явления социальной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дезадаптации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форме социальных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метапатологий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 алкоголизм, снижение работоспособности. Так эмпирические данные определили на сегодня актуальность трех главных направлений в психологическом обеспечении и сопровождении контртеррористической деятельности: подготовку к деятельности в экстремальных условиях до операции; работу с теми, кто находится в зоне силовой операции и  работу с семьей.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Психологическое обеспечение контртеррористической деятельности нацелено на  оптимальное использование психологического потенциала бойцов для успешного выполнения служебно-боевых задач на основе восстановления, поддержки и повышения работоспособности бойцов [139]-[141].  </a:t>
            </a:r>
          </a:p>
        </p:txBody>
      </p:sp>
    </p:spTree>
    <p:extLst>
      <p:ext uri="{BB962C8B-B14F-4D97-AF65-F5344CB8AC3E}">
        <p14:creationId xmlns:p14="http://schemas.microsoft.com/office/powerpoint/2010/main" val="2607769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9D635A8-9F67-EA4A-A188-AD0E831F61BA}"/>
              </a:ext>
            </a:extLst>
          </p:cNvPr>
          <p:cNvSpPr/>
          <p:nvPr/>
        </p:nvSpPr>
        <p:spPr>
          <a:xfrm>
            <a:off x="168442" y="335846"/>
            <a:ext cx="1202355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Можно заключить, что организацию психологического обеспечения деятельности спецподразделений составляют три блока (Рисунок8). На этапе психологической подготовки осуществляется психодиагностика личности потенциальных участников спецподразделения, социально-психологического климата и групповой сплоченности подразделений с последующим обучением методам психологической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саморегуляции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решения этих задач, во-первых, производят психологический отбор.  Опыт 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В.С.Бердникова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Е.С.Казурова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показали, что предрасположенность в длительных экстремальных условиях к снижению самоконтроля, ослаблению самодисциплины поддается прогнозу психодиагностическими средствами [142]. Как валидные для прогностической оценки зарекомендовали себя СМИЛ в версии Л.Н.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Собчик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тест цветовых предпочтений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Люшера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16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PF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Кеттелла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По мнению ряда авторов, негативное влияние на успешную деятельность в «горячей точке» оказывают: корыстная мотивация, низкий уровень стрессоустойчивости, самоконтроля и социометрического статуса в спецподразделении, а также агрессивность.</a:t>
            </a:r>
          </a:p>
        </p:txBody>
      </p:sp>
    </p:spTree>
    <p:extLst>
      <p:ext uri="{BB962C8B-B14F-4D97-AF65-F5344CB8AC3E}">
        <p14:creationId xmlns:p14="http://schemas.microsoft.com/office/powerpoint/2010/main" val="18150155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03927F4-FF6F-7A4F-96E6-F829B177D16C}"/>
              </a:ext>
            </a:extLst>
          </p:cNvPr>
          <p:cNvSpPr/>
          <p:nvPr/>
        </p:nvSpPr>
        <p:spPr>
          <a:xfrm>
            <a:off x="240631" y="1859340"/>
            <a:ext cx="1174282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Во-вторых, проводится психологическая подготовка, цель которой, по мнению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И.И.Пацакула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состоит в успешности выполнения профессионально-боевых задач и  обеспечении личной безопасности, сохранении физического и душевного здоровья  сотрудников [143]. Последнее же, считает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В.Н.Смирнов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в экстремальных условиях находится под доминирующим влиянием способности сотрудника контролировать и регулировать свое психическое состояние, или так называемых экстремально-психологических навыков [141]. Разработанная им система психологической подготовки реализуется в два этапа</a:t>
            </a:r>
            <a:r>
              <a:rPr lang="ru-RU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438907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1475</Words>
  <Application>Microsoft Macintosh PowerPoint</Application>
  <PresentationFormat>Широкоэкранный</PresentationFormat>
  <Paragraphs>36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 Office User</dc:creator>
  <cp:lastModifiedBy>Microsoft Office User</cp:lastModifiedBy>
  <cp:revision>8</cp:revision>
  <dcterms:created xsi:type="dcterms:W3CDTF">2023-11-02T03:24:52Z</dcterms:created>
  <dcterms:modified xsi:type="dcterms:W3CDTF">2023-11-03T16:54:32Z</dcterms:modified>
</cp:coreProperties>
</file>