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6" r:id="rId4"/>
    <p:sldId id="277" r:id="rId5"/>
    <p:sldId id="278" r:id="rId6"/>
    <p:sldId id="280" r:id="rId7"/>
    <p:sldId id="281" r:id="rId8"/>
    <p:sldId id="282" r:id="rId9"/>
    <p:sldId id="283" r:id="rId10"/>
    <p:sldId id="284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-25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2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0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3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4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9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7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4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2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D06D63-6AD6-470C-9584-3780E64AF09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F5ED6-589F-461F-824D-C5366454063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O5z1A4ecQ" TargetMode="External"/><Relationship Id="rId2" Type="http://schemas.openxmlformats.org/officeDocument/2006/relationships/hyperlink" Target="https://repetitor3d.ru/3dsmax/goryachie-klavishi-v-3d-max-polnyj-spiso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240" y="-299139"/>
            <a:ext cx="10058400" cy="3566160"/>
          </a:xfrm>
        </p:spPr>
        <p:txBody>
          <a:bodyPr/>
          <a:lstStyle/>
          <a:p>
            <a:r>
              <a:rPr lang="en-US" b="1" dirty="0" smtClean="0"/>
              <a:t>3D</a:t>
            </a:r>
            <a:r>
              <a:rPr lang="ru-RU" b="1" dirty="0" smtClean="0"/>
              <a:t> графика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779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Нижняя часть интерфейса</a:t>
            </a:r>
            <a:endParaRPr lang="ru-RU" dirty="0"/>
          </a:p>
        </p:txBody>
      </p:sp>
      <p:pic>
        <p:nvPicPr>
          <p:cNvPr id="14338" name="Picture 2" descr="D:\!4&amp;&amp;\Курсовая\bottomme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458"/>
            <a:ext cx="12192000" cy="53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38223"/>
            <a:ext cx="10058400" cy="1450757"/>
          </a:xfrm>
        </p:spPr>
        <p:txBody>
          <a:bodyPr/>
          <a:lstStyle/>
          <a:p>
            <a:r>
              <a:rPr lang="ru-RU" dirty="0"/>
              <a:t>НАСТРОЙКИ КРИВОЙ </a:t>
            </a:r>
            <a:r>
              <a:rPr lang="ru-RU" dirty="0" smtClean="0"/>
              <a:t>– СЕКЦИЯ </a:t>
            </a:r>
            <a:r>
              <a:rPr lang="en-US" b="1" dirty="0" smtClean="0"/>
              <a:t>GEOMETRY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Weld</a:t>
            </a:r>
            <a:r>
              <a:rPr lang="ru-RU" dirty="0"/>
              <a:t>. Объединить, слить в одну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b="1" i="1" dirty="0"/>
              <a:t>Connect</a:t>
            </a:r>
            <a:r>
              <a:rPr lang="en-US" dirty="0"/>
              <a:t>. </a:t>
            </a:r>
            <a:r>
              <a:rPr lang="ru-RU" dirty="0"/>
              <a:t>Соединить, связать.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77" y="2441257"/>
            <a:ext cx="6315075" cy="160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977" y="4646505"/>
            <a:ext cx="62293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Refine</a:t>
            </a:r>
            <a:r>
              <a:rPr lang="ru-RU" dirty="0"/>
              <a:t>. Улучшение качества или </a:t>
            </a:r>
            <a:r>
              <a:rPr lang="ru-RU" dirty="0" err="1"/>
              <a:t>переразбиение</a:t>
            </a:r>
            <a:r>
              <a:rPr lang="ru-RU" dirty="0"/>
              <a:t> (добавление вершин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dirty="0" err="1"/>
              <a:t>Insert</a:t>
            </a:r>
            <a:r>
              <a:rPr lang="ru-RU" dirty="0"/>
              <a:t>. Позволяет вставлять новые вершины и указывать </a:t>
            </a:r>
            <a:r>
              <a:rPr lang="ru-RU" dirty="0" smtClean="0"/>
              <a:t>положение следующих </a:t>
            </a:r>
            <a:r>
              <a:rPr lang="ru-RU" dirty="0"/>
              <a:t>вершин (одной или нескольких) – щелчок, </a:t>
            </a:r>
            <a:r>
              <a:rPr lang="ru-RU" dirty="0" smtClean="0"/>
              <a:t>перемещение, щелчок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80" y="2431869"/>
            <a:ext cx="62484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80" y="4767944"/>
            <a:ext cx="6290811" cy="156536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07474" y="169037"/>
            <a:ext cx="10058400" cy="1450757"/>
          </a:xfrm>
        </p:spPr>
        <p:txBody>
          <a:bodyPr/>
          <a:lstStyle/>
          <a:p>
            <a:r>
              <a:rPr lang="ru-RU" dirty="0"/>
              <a:t>НАСТРОЙКИ КРИВОЙ </a:t>
            </a:r>
            <a:r>
              <a:rPr lang="ru-RU" dirty="0" smtClean="0"/>
              <a:t>– СЕКЦИЯ </a:t>
            </a:r>
            <a:r>
              <a:rPr lang="en-US" b="1" dirty="0" smtClean="0"/>
              <a:t>GEOMETRY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0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Fillet</a:t>
            </a:r>
            <a:r>
              <a:rPr lang="en-US" dirty="0"/>
              <a:t>. </a:t>
            </a:r>
            <a:r>
              <a:rPr lang="ru-RU" dirty="0"/>
              <a:t>Сглаженная фаска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dirty="0" err="1"/>
              <a:t>Chamfer</a:t>
            </a:r>
            <a:r>
              <a:rPr lang="ru-RU" dirty="0"/>
              <a:t>. Аналогична </a:t>
            </a:r>
            <a:r>
              <a:rPr lang="ru-RU" dirty="0" err="1"/>
              <a:t>Fillet</a:t>
            </a:r>
            <a:r>
              <a:rPr lang="ru-RU" dirty="0"/>
              <a:t>, только фаска будет прямая.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1" y="2196408"/>
            <a:ext cx="7025025" cy="1709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1" y="4689663"/>
            <a:ext cx="7025025" cy="16516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3782" y="219640"/>
            <a:ext cx="10058400" cy="1450757"/>
          </a:xfrm>
        </p:spPr>
        <p:txBody>
          <a:bodyPr/>
          <a:lstStyle/>
          <a:p>
            <a:r>
              <a:rPr lang="ru-RU" dirty="0"/>
              <a:t>НАСТРОЙКИ КРИВОЙ </a:t>
            </a:r>
            <a:r>
              <a:rPr lang="ru-RU" dirty="0" smtClean="0"/>
              <a:t>– СЕКЦИЯ </a:t>
            </a:r>
            <a:r>
              <a:rPr lang="en-US" b="1" dirty="0" smtClean="0"/>
              <a:t>GEOMETRY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Fuse</a:t>
            </a:r>
            <a:r>
              <a:rPr lang="ru-RU" dirty="0"/>
              <a:t>. Перенос выделенных точек в одно место расположение.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6035" y="195164"/>
            <a:ext cx="10058400" cy="1450757"/>
          </a:xfrm>
        </p:spPr>
        <p:txBody>
          <a:bodyPr/>
          <a:lstStyle/>
          <a:p>
            <a:r>
              <a:rPr lang="ru-RU" dirty="0"/>
              <a:t>НАСТРОЙКИ КРИВОЙ </a:t>
            </a:r>
            <a:r>
              <a:rPr lang="ru-RU" dirty="0" smtClean="0"/>
              <a:t>– СЕКЦИЯ </a:t>
            </a:r>
            <a:r>
              <a:rPr lang="en-US" b="1" dirty="0" smtClean="0"/>
              <a:t>GEOMETRY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77" y="3066097"/>
            <a:ext cx="7644487" cy="17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663" y="277411"/>
            <a:ext cx="10058400" cy="1450757"/>
          </a:xfrm>
        </p:spPr>
        <p:txBody>
          <a:bodyPr/>
          <a:lstStyle/>
          <a:p>
            <a:r>
              <a:rPr lang="ru-RU" dirty="0"/>
              <a:t>НАСТРОЙКИ КРИВОЙ - СЕКЦИЯ </a:t>
            </a:r>
            <a:r>
              <a:rPr lang="en-US" b="1" dirty="0"/>
              <a:t>GEOMETRY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76362"/>
            <a:ext cx="10058400" cy="4023360"/>
          </a:xfrm>
        </p:spPr>
        <p:txBody>
          <a:bodyPr>
            <a:normAutofit/>
          </a:bodyPr>
          <a:lstStyle/>
          <a:p>
            <a:r>
              <a:rPr lang="ru-RU" b="1" i="1" dirty="0" err="1"/>
              <a:t>Weld</a:t>
            </a:r>
            <a:r>
              <a:rPr lang="ru-RU" dirty="0"/>
              <a:t>. Объединить, слить в одну. Используется, например, для</a:t>
            </a:r>
          </a:p>
          <a:p>
            <a:r>
              <a:rPr lang="ru-RU" dirty="0"/>
              <a:t>замыкания линии (режим работы с вершинами / </a:t>
            </a:r>
            <a:r>
              <a:rPr lang="ru-RU" dirty="0" err="1"/>
              <a:t>Vertex</a:t>
            </a:r>
            <a:r>
              <a:rPr lang="ru-RU" dirty="0"/>
              <a:t>).</a:t>
            </a:r>
          </a:p>
          <a:p>
            <a:r>
              <a:rPr lang="ru-RU" b="1" i="1" dirty="0" err="1"/>
              <a:t>Connect</a:t>
            </a:r>
            <a:r>
              <a:rPr lang="ru-RU" dirty="0"/>
              <a:t>. Соединить, связать. Соединяет две точки сегментом. Только</a:t>
            </a:r>
          </a:p>
          <a:p>
            <a:r>
              <a:rPr lang="ru-RU" dirty="0"/>
              <a:t>разомкнутые линии.</a:t>
            </a:r>
          </a:p>
          <a:p>
            <a:r>
              <a:rPr lang="ru-RU" b="1" i="1" dirty="0" err="1"/>
              <a:t>Refine</a:t>
            </a:r>
            <a:r>
              <a:rPr lang="ru-RU" dirty="0"/>
              <a:t>. Улучшение качества или </a:t>
            </a:r>
            <a:r>
              <a:rPr lang="ru-RU" dirty="0" err="1"/>
              <a:t>переразбиение</a:t>
            </a:r>
            <a:r>
              <a:rPr lang="ru-RU" dirty="0"/>
              <a:t>. Добавление новых</a:t>
            </a:r>
          </a:p>
          <a:p>
            <a:r>
              <a:rPr lang="ru-RU" dirty="0"/>
              <a:t>вершин (режим работы с вершинами / </a:t>
            </a:r>
            <a:r>
              <a:rPr lang="ru-RU" dirty="0" err="1"/>
              <a:t>Vertex</a:t>
            </a:r>
            <a:r>
              <a:rPr lang="ru-RU" dirty="0"/>
              <a:t>).</a:t>
            </a:r>
          </a:p>
          <a:p>
            <a:r>
              <a:rPr lang="ru-RU" b="1" i="1" dirty="0" err="1"/>
              <a:t>Insert</a:t>
            </a:r>
            <a:r>
              <a:rPr lang="ru-RU" dirty="0"/>
              <a:t>. Позволяет вставлять новые вершины и указывать положение</a:t>
            </a:r>
          </a:p>
          <a:p>
            <a:r>
              <a:rPr lang="ru-RU" dirty="0"/>
              <a:t>следующих вершин (одной или нескольких) – щелчок, перемещение,</a:t>
            </a:r>
          </a:p>
          <a:p>
            <a:r>
              <a:rPr lang="ru-RU" dirty="0"/>
              <a:t>щелчок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217" y="2015551"/>
            <a:ext cx="10058400" cy="4023360"/>
          </a:xfrm>
        </p:spPr>
        <p:txBody>
          <a:bodyPr/>
          <a:lstStyle/>
          <a:p>
            <a:r>
              <a:rPr lang="ru-RU" b="1" i="1" dirty="0" err="1"/>
              <a:t>Fillet</a:t>
            </a:r>
            <a:r>
              <a:rPr lang="ru-RU" dirty="0"/>
              <a:t>. Сглаженная фаска. Нажимаем на </a:t>
            </a:r>
            <a:r>
              <a:rPr lang="ru-RU" b="1" i="1" dirty="0"/>
              <a:t>угловую точку </a:t>
            </a:r>
            <a:r>
              <a:rPr lang="ru-RU" dirty="0"/>
              <a:t>и с нажатой</a:t>
            </a:r>
          </a:p>
          <a:p>
            <a:r>
              <a:rPr lang="ru-RU" dirty="0"/>
              <a:t>кнопкой двигаем мышь вверх/вниз.</a:t>
            </a:r>
          </a:p>
          <a:p>
            <a:r>
              <a:rPr lang="ru-RU" b="1" i="1" dirty="0" err="1"/>
              <a:t>Chamfer</a:t>
            </a:r>
            <a:r>
              <a:rPr lang="ru-RU" dirty="0"/>
              <a:t>. Аналогична </a:t>
            </a:r>
            <a:r>
              <a:rPr lang="ru-RU" dirty="0" err="1"/>
              <a:t>Fillet</a:t>
            </a:r>
            <a:r>
              <a:rPr lang="ru-RU" dirty="0"/>
              <a:t>, только фаска будет прямая.</a:t>
            </a:r>
          </a:p>
          <a:p>
            <a:r>
              <a:rPr lang="ru-RU" b="1" i="1" dirty="0" err="1"/>
              <a:t>Fuse</a:t>
            </a:r>
            <a:r>
              <a:rPr lang="ru-RU" dirty="0"/>
              <a:t>. Перенос выделенных точек в одно место расположение.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42160" y="299665"/>
            <a:ext cx="10058400" cy="1450757"/>
          </a:xfrm>
        </p:spPr>
        <p:txBody>
          <a:bodyPr/>
          <a:lstStyle/>
          <a:p>
            <a:r>
              <a:rPr lang="ru-RU" dirty="0"/>
              <a:t>НАСТРОЙКИ КРИВОЙ - СЕКЦИЯ </a:t>
            </a:r>
            <a:r>
              <a:rPr lang="en-US" b="1" dirty="0"/>
              <a:t>GEOMETRY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7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29" y="169038"/>
            <a:ext cx="10058400" cy="1450757"/>
          </a:xfrm>
        </p:spPr>
        <p:txBody>
          <a:bodyPr/>
          <a:lstStyle/>
          <a:p>
            <a:r>
              <a:rPr lang="ru-RU" dirty="0"/>
              <a:t>РАССМОТРЕННЫЕ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828801"/>
            <a:ext cx="10646229" cy="45589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Режим работы с вершинами / </a:t>
            </a:r>
            <a:r>
              <a:rPr lang="ru-RU" dirty="0" err="1"/>
              <a:t>Vertex</a:t>
            </a:r>
            <a:r>
              <a:rPr lang="ru-RU" dirty="0"/>
              <a:t>.</a:t>
            </a:r>
          </a:p>
          <a:p>
            <a:r>
              <a:rPr lang="ru-RU" b="1" i="1" dirty="0" err="1"/>
              <a:t>Weld</a:t>
            </a:r>
            <a:r>
              <a:rPr lang="ru-RU" dirty="0"/>
              <a:t>. Объединить, слить в одну. Используется, например, для</a:t>
            </a:r>
          </a:p>
          <a:p>
            <a:r>
              <a:rPr lang="ru-RU" dirty="0"/>
              <a:t>замыкания линии.</a:t>
            </a:r>
          </a:p>
          <a:p>
            <a:r>
              <a:rPr lang="ru-RU" b="1" i="1" dirty="0" err="1"/>
              <a:t>Connect</a:t>
            </a:r>
            <a:r>
              <a:rPr lang="ru-RU" dirty="0"/>
              <a:t>. Соединить, связать. Соединяет две точки сегментом.</a:t>
            </a:r>
          </a:p>
          <a:p>
            <a:r>
              <a:rPr lang="ru-RU" dirty="0"/>
              <a:t>Только разомкнутые линии.</a:t>
            </a:r>
          </a:p>
          <a:p>
            <a:r>
              <a:rPr lang="ru-RU" b="1" i="1" dirty="0" err="1"/>
              <a:t>Refine</a:t>
            </a:r>
            <a:r>
              <a:rPr lang="ru-RU" dirty="0"/>
              <a:t>. Улучшение качества или </a:t>
            </a:r>
            <a:r>
              <a:rPr lang="ru-RU" dirty="0" err="1"/>
              <a:t>переразбиение</a:t>
            </a:r>
            <a:r>
              <a:rPr lang="ru-RU" dirty="0"/>
              <a:t>.</a:t>
            </a:r>
          </a:p>
          <a:p>
            <a:r>
              <a:rPr lang="ru-RU" dirty="0"/>
              <a:t>Добавление новых вершин.</a:t>
            </a:r>
          </a:p>
          <a:p>
            <a:r>
              <a:rPr lang="ru-RU" b="1" i="1" dirty="0" err="1"/>
              <a:t>Insert</a:t>
            </a:r>
            <a:r>
              <a:rPr lang="ru-RU" dirty="0"/>
              <a:t>. Позволяет вставлять новые вершины и указывать положение</a:t>
            </a:r>
          </a:p>
          <a:p>
            <a:r>
              <a:rPr lang="ru-RU" dirty="0"/>
              <a:t>следующих вершин (одной или нескольких).</a:t>
            </a:r>
          </a:p>
          <a:p>
            <a:r>
              <a:rPr lang="en-US" b="1" i="1" dirty="0"/>
              <a:t>Fillet</a:t>
            </a:r>
            <a:r>
              <a:rPr lang="en-US" dirty="0"/>
              <a:t>. </a:t>
            </a:r>
            <a:r>
              <a:rPr lang="ru-RU" dirty="0"/>
              <a:t>Сглаженная фаска.</a:t>
            </a:r>
          </a:p>
          <a:p>
            <a:r>
              <a:rPr lang="ru-RU" b="1" i="1" dirty="0" err="1"/>
              <a:t>Chamfer</a:t>
            </a:r>
            <a:r>
              <a:rPr lang="ru-RU" dirty="0"/>
              <a:t>. Аналогична </a:t>
            </a:r>
            <a:r>
              <a:rPr lang="ru-RU" dirty="0" err="1"/>
              <a:t>Fillet</a:t>
            </a:r>
            <a:r>
              <a:rPr lang="ru-RU" dirty="0"/>
              <a:t>, только фаска будет прямая.</a:t>
            </a:r>
          </a:p>
        </p:txBody>
      </p:sp>
    </p:spTree>
    <p:extLst>
      <p:ext uri="{BB962C8B-B14F-4D97-AF65-F5344CB8AC3E}">
        <p14:creationId xmlns:p14="http://schemas.microsoft.com/office/powerpoint/2010/main" val="5649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469" y="1884922"/>
            <a:ext cx="10058400" cy="2295192"/>
          </a:xfrm>
        </p:spPr>
        <p:txBody>
          <a:bodyPr/>
          <a:lstStyle/>
          <a:p>
            <a:pPr algn="ctr"/>
            <a:r>
              <a:rPr lang="ru-RU" dirty="0"/>
              <a:t>Режим работы с вершинами / </a:t>
            </a:r>
            <a:r>
              <a:rPr lang="ru-RU" dirty="0" err="1"/>
              <a:t>Vertex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i="1" dirty="0" err="1"/>
              <a:t>Fuse</a:t>
            </a:r>
            <a:r>
              <a:rPr lang="ru-RU" dirty="0"/>
              <a:t>. Перенос выделенных точек в одно место расположение.</a:t>
            </a:r>
            <a:endParaRPr lang="en-US" dirty="0" smtClean="0"/>
          </a:p>
          <a:p>
            <a:r>
              <a:rPr lang="ru-RU" b="1" i="1" dirty="0" err="1"/>
              <a:t>CrossInsert</a:t>
            </a:r>
            <a:r>
              <a:rPr lang="ru-RU" dirty="0"/>
              <a:t>. Вставка на пересечении. Позволяет вставить</a:t>
            </a:r>
          </a:p>
          <a:p>
            <a:r>
              <a:rPr lang="ru-RU" dirty="0"/>
              <a:t>вершину / </a:t>
            </a:r>
            <a:r>
              <a:rPr lang="ru-RU" dirty="0" err="1"/>
              <a:t>Vertex</a:t>
            </a:r>
            <a:r>
              <a:rPr lang="ru-RU" dirty="0"/>
              <a:t> на пересечении кривых.</a:t>
            </a:r>
          </a:p>
          <a:p>
            <a:r>
              <a:rPr lang="en-US" b="1" i="1" dirty="0"/>
              <a:t>Soft Selection</a:t>
            </a:r>
            <a:r>
              <a:rPr lang="en-US" dirty="0"/>
              <a:t>. </a:t>
            </a:r>
            <a:r>
              <a:rPr lang="ru-RU" dirty="0"/>
              <a:t>Мягкое выделение.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21132" y="221289"/>
            <a:ext cx="10058400" cy="1450757"/>
          </a:xfrm>
        </p:spPr>
        <p:txBody>
          <a:bodyPr/>
          <a:lstStyle/>
          <a:p>
            <a:r>
              <a:rPr lang="ru-RU" dirty="0"/>
              <a:t>РАССМОТРЕННЫЕ КОМАНДЫ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36469" y="4510556"/>
            <a:ext cx="10058400" cy="13285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Режим работы с сегментами / </a:t>
            </a:r>
            <a:r>
              <a:rPr lang="ru-RU" dirty="0" err="1" smtClean="0"/>
              <a:t>Segment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Сегмент можно:</a:t>
            </a:r>
          </a:p>
          <a:p>
            <a:r>
              <a:rPr lang="ru-RU" dirty="0" smtClean="0"/>
              <a:t>Повернуть, переместить, удалить.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6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3" y="1897985"/>
            <a:ext cx="10058400" cy="4023360"/>
          </a:xfrm>
        </p:spPr>
        <p:txBody>
          <a:bodyPr/>
          <a:lstStyle/>
          <a:p>
            <a:pPr algn="ctr"/>
            <a:r>
              <a:rPr lang="ru-RU" dirty="0"/>
              <a:t>Режим работы со сплайнами / </a:t>
            </a:r>
            <a:r>
              <a:rPr lang="ru-RU" dirty="0" err="1"/>
              <a:t>Spline</a:t>
            </a:r>
            <a:r>
              <a:rPr lang="ru-RU" dirty="0"/>
              <a:t>.</a:t>
            </a:r>
          </a:p>
          <a:p>
            <a:r>
              <a:rPr lang="ru-RU" b="1" i="1" dirty="0" err="1"/>
              <a:t>Attach</a:t>
            </a:r>
            <a:r>
              <a:rPr lang="ru-RU" dirty="0"/>
              <a:t>. Присоединить. Присоединяет друг к другу плоские фигуры.</a:t>
            </a:r>
          </a:p>
          <a:p>
            <a:r>
              <a:rPr lang="ru-RU" b="1" i="1" dirty="0" err="1"/>
              <a:t>Outline</a:t>
            </a:r>
            <a:r>
              <a:rPr lang="ru-RU" dirty="0"/>
              <a:t>. Создает копию выделенного сплайна с</a:t>
            </a:r>
          </a:p>
          <a:p>
            <a:r>
              <a:rPr lang="ru-RU" dirty="0"/>
              <a:t>заданными размерами.</a:t>
            </a:r>
          </a:p>
          <a:p>
            <a:r>
              <a:rPr lang="en-US" b="1" i="1" dirty="0"/>
              <a:t>Trim</a:t>
            </a:r>
            <a:r>
              <a:rPr lang="en-US" dirty="0"/>
              <a:t>. </a:t>
            </a:r>
            <a:r>
              <a:rPr lang="ru-RU" dirty="0"/>
              <a:t>Отрезать.</a:t>
            </a:r>
          </a:p>
          <a:p>
            <a:r>
              <a:rPr lang="en-US" b="1" i="1" dirty="0"/>
              <a:t>Extend</a:t>
            </a:r>
            <a:r>
              <a:rPr lang="en-US" dirty="0"/>
              <a:t>. </a:t>
            </a:r>
            <a:r>
              <a:rPr lang="ru-RU" dirty="0"/>
              <a:t>Удлинить.</a:t>
            </a:r>
          </a:p>
          <a:p>
            <a:r>
              <a:rPr lang="en-US" b="1" i="1" dirty="0"/>
              <a:t>Detach</a:t>
            </a:r>
            <a:r>
              <a:rPr lang="en-US" dirty="0"/>
              <a:t>. </a:t>
            </a:r>
            <a:r>
              <a:rPr lang="ru-RU" dirty="0"/>
              <a:t>Отсоединить.</a:t>
            </a:r>
          </a:p>
          <a:p>
            <a:r>
              <a:rPr lang="en-US" b="1" dirty="0"/>
              <a:t>Mirror</a:t>
            </a:r>
            <a:r>
              <a:rPr lang="en-US" dirty="0"/>
              <a:t>. </a:t>
            </a:r>
            <a:r>
              <a:rPr lang="ru-RU" dirty="0"/>
              <a:t>Зеркальное отражение.</a:t>
            </a:r>
          </a:p>
          <a:p>
            <a:r>
              <a:rPr lang="en-US" b="1" i="1" dirty="0"/>
              <a:t>Boolean</a:t>
            </a:r>
            <a:r>
              <a:rPr lang="en-US" dirty="0"/>
              <a:t>. </a:t>
            </a:r>
            <a:r>
              <a:rPr lang="ru-RU" dirty="0"/>
              <a:t>Булевы операции.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77441" y="234351"/>
            <a:ext cx="10058400" cy="1450757"/>
          </a:xfrm>
        </p:spPr>
        <p:txBody>
          <a:bodyPr/>
          <a:lstStyle/>
          <a:p>
            <a:r>
              <a:rPr lang="ru-RU" dirty="0"/>
              <a:t>РАССМОТРЕННЫЕ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8463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План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1.История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3D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графики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2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Интерфейс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 Autodesk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3 ds Max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C</a:t>
            </a:r>
            <a:r>
              <a:rPr lang="kk-KZ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очетания клавиш для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3D max:</a:t>
            </a:r>
          </a:p>
          <a:p>
            <a:r>
              <a:rPr lang="ru-RU" dirty="0" smtClean="0">
                <a:hlinkClick r:id="rId2"/>
              </a:rPr>
              <a:t> </a:t>
            </a:r>
            <a:r>
              <a:rPr lang="ru-RU" dirty="0">
                <a:hlinkClick r:id="rId2"/>
              </a:rPr>
              <a:t>Горячие клавиши в 3d </a:t>
            </a:r>
            <a:r>
              <a:rPr lang="ru-RU" dirty="0" err="1">
                <a:hlinkClick r:id="rId2"/>
              </a:rPr>
              <a:t>max</a:t>
            </a:r>
            <a:r>
              <a:rPr lang="ru-RU" dirty="0">
                <a:hlinkClick r:id="rId2"/>
              </a:rPr>
              <a:t>: полный список + основные (repetitor3d.ru</a:t>
            </a:r>
            <a:r>
              <a:rPr lang="ru-RU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ru-RU" dirty="0">
                <a:hlinkClick r:id="rId3"/>
              </a:rPr>
              <a:t>Лучшие программы для 3D | Что изучать? 3ds </a:t>
            </a:r>
            <a:r>
              <a:rPr lang="ru-RU" dirty="0" err="1">
                <a:hlinkClick r:id="rId3"/>
              </a:rPr>
              <a:t>Max</a:t>
            </a:r>
            <a:r>
              <a:rPr lang="ru-RU" dirty="0">
                <a:hlinkClick r:id="rId3"/>
              </a:rPr>
              <a:t>, </a:t>
            </a:r>
            <a:r>
              <a:rPr lang="ru-RU" dirty="0" err="1">
                <a:hlinkClick r:id="rId3"/>
              </a:rPr>
              <a:t>Blender</a:t>
            </a:r>
            <a:r>
              <a:rPr lang="ru-RU" dirty="0">
                <a:hlinkClick r:id="rId3"/>
              </a:rPr>
              <a:t>, </a:t>
            </a:r>
            <a:r>
              <a:rPr lang="ru-RU" dirty="0" err="1">
                <a:hlinkClick r:id="rId3"/>
              </a:rPr>
              <a:t>Cinema</a:t>
            </a:r>
            <a:r>
              <a:rPr lang="ru-RU" dirty="0">
                <a:hlinkClick r:id="rId3"/>
              </a:rPr>
              <a:t> 4D </a:t>
            </a:r>
            <a:r>
              <a:rPr lang="ru-RU" dirty="0" smtClean="0">
                <a:hlinkClick r:id="rId3"/>
              </a:rPr>
              <a:t>– </a:t>
            </a:r>
            <a:r>
              <a:rPr lang="ru-RU" dirty="0" err="1" smtClean="0">
                <a:hlinkClick r:id="rId3"/>
              </a:rPr>
              <a:t>YouTube</a:t>
            </a:r>
            <a:endParaRPr lang="en-US" dirty="0" smtClean="0"/>
          </a:p>
          <a:p>
            <a:r>
              <a:rPr lang="ru-RU" dirty="0"/>
              <a:t>3ds </a:t>
            </a:r>
            <a:r>
              <a:rPr lang="ru-RU" dirty="0" err="1"/>
              <a:t>Max</a:t>
            </a:r>
            <a:r>
              <a:rPr lang="ru-RU" dirty="0"/>
              <a:t> для начинающих 1 урок ( интерфейс и создание фигур ) </a:t>
            </a:r>
            <a:r>
              <a:rPr lang="ru-RU" dirty="0" smtClean="0"/>
              <a:t>– </a:t>
            </a:r>
            <a:r>
              <a:rPr lang="ru-RU" dirty="0" err="1" smtClean="0"/>
              <a:t>YouTube</a:t>
            </a:r>
            <a:r>
              <a:rPr lang="en-US"/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2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29" y="195163"/>
            <a:ext cx="10058400" cy="1450757"/>
          </a:xfrm>
        </p:spPr>
        <p:txBody>
          <a:bodyPr/>
          <a:lstStyle/>
          <a:p>
            <a:r>
              <a:rPr lang="ru-RU" dirty="0"/>
              <a:t>РАССМОТРЕННЫЕ МОДИФИКАТОРЫ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5953" y="1815738"/>
            <a:ext cx="11051177" cy="4781006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Bend </a:t>
            </a:r>
            <a:r>
              <a:rPr lang="en-US" dirty="0"/>
              <a:t>– </a:t>
            </a:r>
            <a:r>
              <a:rPr lang="ru-RU" dirty="0"/>
              <a:t>изгиб</a:t>
            </a:r>
          </a:p>
          <a:p>
            <a:r>
              <a:rPr lang="en-US" b="1" i="1" dirty="0"/>
              <a:t>Stretch </a:t>
            </a:r>
            <a:r>
              <a:rPr lang="en-US" dirty="0"/>
              <a:t>– </a:t>
            </a:r>
            <a:r>
              <a:rPr lang="ru-RU" dirty="0"/>
              <a:t>вытягивание</a:t>
            </a:r>
          </a:p>
          <a:p>
            <a:r>
              <a:rPr lang="ru-RU" b="1" i="1" dirty="0" err="1"/>
              <a:t>Shell</a:t>
            </a:r>
            <a:r>
              <a:rPr lang="ru-RU" b="1" i="1" dirty="0"/>
              <a:t> </a:t>
            </a:r>
            <a:r>
              <a:rPr lang="ru-RU" dirty="0"/>
              <a:t>– создание второй стороны поверхности</a:t>
            </a:r>
          </a:p>
          <a:p>
            <a:r>
              <a:rPr lang="en-US" b="1" i="1" dirty="0"/>
              <a:t>Twist </a:t>
            </a:r>
            <a:r>
              <a:rPr lang="en-US" dirty="0"/>
              <a:t>– </a:t>
            </a:r>
            <a:r>
              <a:rPr lang="ru-RU" dirty="0"/>
              <a:t>скрутить, согнуть</a:t>
            </a:r>
          </a:p>
          <a:p>
            <a:r>
              <a:rPr lang="ru-RU" b="1" i="1" dirty="0" err="1"/>
              <a:t>Lathe</a:t>
            </a:r>
            <a:r>
              <a:rPr lang="ru-RU" b="1" i="1" dirty="0"/>
              <a:t> </a:t>
            </a:r>
            <a:r>
              <a:rPr lang="ru-RU" dirty="0"/>
              <a:t>– токарный станок. Моделирование объектов, симметричных</a:t>
            </a:r>
          </a:p>
          <a:p>
            <a:r>
              <a:rPr lang="ru-RU" dirty="0"/>
              <a:t>относительно оси вращения</a:t>
            </a:r>
            <a:r>
              <a:rPr lang="ru-RU" dirty="0" smtClean="0"/>
              <a:t>.</a:t>
            </a:r>
          </a:p>
          <a:p>
            <a:r>
              <a:rPr lang="ru-RU" b="1" i="1" dirty="0" err="1" smtClean="0"/>
              <a:t>Edit</a:t>
            </a:r>
            <a:r>
              <a:rPr lang="ru-RU" b="1" i="1" dirty="0" smtClean="0"/>
              <a:t> </a:t>
            </a:r>
            <a:r>
              <a:rPr lang="ru-RU" b="1" i="1" dirty="0" err="1" smtClean="0"/>
              <a:t>Spline</a:t>
            </a:r>
            <a:r>
              <a:rPr lang="ru-RU" b="1" i="1" dirty="0" smtClean="0"/>
              <a:t> </a:t>
            </a:r>
            <a:r>
              <a:rPr lang="ru-RU" dirty="0" smtClean="0"/>
              <a:t>– обеспечивает доступ к элементам сплайнов:</a:t>
            </a:r>
          </a:p>
          <a:p>
            <a:r>
              <a:rPr lang="en-US" dirty="0" smtClean="0"/>
              <a:t>Vertex, Segment, Spline</a:t>
            </a:r>
          </a:p>
          <a:p>
            <a:r>
              <a:rPr lang="en-US" b="1" i="1" dirty="0" smtClean="0"/>
              <a:t>Extrude </a:t>
            </a:r>
            <a:r>
              <a:rPr lang="en-US" dirty="0" smtClean="0"/>
              <a:t>– </a:t>
            </a:r>
            <a:r>
              <a:rPr lang="ru-RU" dirty="0" smtClean="0"/>
              <a:t>выдавить</a:t>
            </a:r>
          </a:p>
          <a:p>
            <a:r>
              <a:rPr lang="ru-RU" b="1" i="1" dirty="0" err="1" smtClean="0"/>
              <a:t>Bevel</a:t>
            </a:r>
            <a:r>
              <a:rPr lang="ru-RU" b="1" i="1" dirty="0" smtClean="0"/>
              <a:t> </a:t>
            </a:r>
            <a:r>
              <a:rPr lang="ru-RU" dirty="0" smtClean="0"/>
              <a:t>– фаска. Выдавить с доп.</a:t>
            </a:r>
          </a:p>
          <a:p>
            <a:r>
              <a:rPr lang="ru-RU" dirty="0" smtClean="0"/>
              <a:t>параметрами (фасками).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406" y="260478"/>
            <a:ext cx="10058400" cy="1450757"/>
          </a:xfrm>
        </p:spPr>
        <p:txBody>
          <a:bodyPr/>
          <a:lstStyle/>
          <a:p>
            <a:r>
              <a:rPr lang="ru-RU" dirty="0" smtClean="0"/>
              <a:t> ВИДЫ СПЛАЙНОВ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291" y="2033993"/>
            <a:ext cx="5000257" cy="4366807"/>
          </a:xfrm>
        </p:spPr>
        <p:txBody>
          <a:bodyPr>
            <a:normAutofit/>
          </a:bodyPr>
          <a:lstStyle/>
          <a:p>
            <a:r>
              <a:rPr lang="ru-RU" b="1" dirty="0"/>
              <a:t>LINE</a:t>
            </a:r>
            <a:r>
              <a:rPr lang="ru-RU" dirty="0"/>
              <a:t> - линия</a:t>
            </a:r>
          </a:p>
          <a:p>
            <a:r>
              <a:rPr lang="ru-RU" b="1" dirty="0"/>
              <a:t>CIRCLE</a:t>
            </a:r>
            <a:r>
              <a:rPr lang="ru-RU" dirty="0"/>
              <a:t> - окружность</a:t>
            </a:r>
          </a:p>
          <a:p>
            <a:r>
              <a:rPr lang="ru-RU" b="1" dirty="0"/>
              <a:t>ARC</a:t>
            </a:r>
            <a:r>
              <a:rPr lang="ru-RU" dirty="0"/>
              <a:t> - дуга</a:t>
            </a:r>
          </a:p>
          <a:p>
            <a:r>
              <a:rPr lang="ru-RU" b="1" dirty="0"/>
              <a:t>NGON</a:t>
            </a:r>
            <a:r>
              <a:rPr lang="ru-RU" dirty="0"/>
              <a:t> - многоугольник, можно настроить количество углов</a:t>
            </a:r>
          </a:p>
          <a:p>
            <a:r>
              <a:rPr lang="ru-RU" b="1" dirty="0"/>
              <a:t>TEXT</a:t>
            </a:r>
            <a:r>
              <a:rPr lang="ru-RU" dirty="0"/>
              <a:t> - текст</a:t>
            </a:r>
          </a:p>
          <a:p>
            <a:r>
              <a:rPr lang="ru-RU" b="1" dirty="0"/>
              <a:t>SECTION</a:t>
            </a:r>
            <a:r>
              <a:rPr lang="ru-RU" dirty="0"/>
              <a:t> - создаёт срез любого имеющегося трёхмерного объекта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7537" y="2033993"/>
            <a:ext cx="6094463" cy="5635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RECTANGLE</a:t>
            </a:r>
            <a:r>
              <a:rPr lang="ru-RU" dirty="0"/>
              <a:t> - прямоугольник, можно настроить </a:t>
            </a:r>
            <a:r>
              <a:rPr lang="ru-RU" dirty="0" err="1"/>
              <a:t>скругление</a:t>
            </a:r>
            <a:r>
              <a:rPr lang="ru-RU" dirty="0"/>
              <a:t> углов</a:t>
            </a:r>
          </a:p>
          <a:p>
            <a:r>
              <a:rPr lang="ru-RU" b="1" dirty="0"/>
              <a:t>ELIPSE</a:t>
            </a:r>
            <a:r>
              <a:rPr lang="ru-RU" dirty="0"/>
              <a:t> - эллипс</a:t>
            </a:r>
          </a:p>
          <a:p>
            <a:r>
              <a:rPr lang="ru-RU" b="1" dirty="0"/>
              <a:t>DONUT</a:t>
            </a:r>
            <a:r>
              <a:rPr lang="ru-RU" dirty="0"/>
              <a:t> - кольцо, две окружности из одного центра</a:t>
            </a:r>
          </a:p>
          <a:p>
            <a:r>
              <a:rPr lang="ru-RU" b="1" dirty="0"/>
              <a:t>STAR</a:t>
            </a:r>
            <a:r>
              <a:rPr lang="ru-RU" dirty="0"/>
              <a:t> - звезда, тут можно настроить количество и </a:t>
            </a:r>
            <a:r>
              <a:rPr lang="ru-RU" dirty="0" err="1"/>
              <a:t>скругление</a:t>
            </a:r>
            <a:r>
              <a:rPr lang="ru-RU" dirty="0"/>
              <a:t> лучей</a:t>
            </a:r>
          </a:p>
          <a:p>
            <a:r>
              <a:rPr lang="ru-RU" b="1" dirty="0"/>
              <a:t>HELIX</a:t>
            </a:r>
            <a:r>
              <a:rPr lang="ru-RU" dirty="0"/>
              <a:t> - спираль</a:t>
            </a:r>
          </a:p>
        </p:txBody>
      </p:sp>
    </p:spTree>
    <p:extLst>
      <p:ext uri="{BB962C8B-B14F-4D97-AF65-F5344CB8AC3E}">
        <p14:creationId xmlns:p14="http://schemas.microsoft.com/office/powerpoint/2010/main" val="37978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b="1" dirty="0" err="1"/>
              <a:t>Line</a:t>
            </a:r>
            <a:r>
              <a:rPr lang="ru-RU" b="1" dirty="0"/>
              <a:t> (Линия</a:t>
            </a:r>
            <a:r>
              <a:rPr lang="ru-RU" b="1" dirty="0" smtClean="0"/>
              <a:t>) </a:t>
            </a:r>
            <a:r>
              <a:rPr lang="ru-RU" dirty="0" smtClean="0"/>
              <a:t>строится </a:t>
            </a:r>
            <a:r>
              <a:rPr lang="ru-RU" dirty="0"/>
              <a:t>щелчками мыши. Каждый щелчок создаёт опорную точку </a:t>
            </a:r>
            <a:r>
              <a:rPr lang="ru-RU" dirty="0" smtClean="0"/>
              <a:t>сплайна.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28309" y="211055"/>
            <a:ext cx="10058400" cy="1450757"/>
          </a:xfrm>
        </p:spPr>
        <p:txBody>
          <a:bodyPr/>
          <a:lstStyle/>
          <a:p>
            <a:r>
              <a:rPr lang="en-US" dirty="0" smtClean="0"/>
              <a:t>LINE - </a:t>
            </a:r>
            <a:r>
              <a:rPr lang="ru-RU" dirty="0" smtClean="0"/>
              <a:t>ЛИНИЯ</a:t>
            </a:r>
            <a:endParaRPr lang="ru-RU" dirty="0"/>
          </a:p>
        </p:txBody>
      </p:sp>
      <p:pic>
        <p:nvPicPr>
          <p:cNvPr id="1026" name="Picture 2" descr="http://www.3dray.ru/foto_urok7_3d/ri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86" y="2396457"/>
            <a:ext cx="5386387" cy="34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Типы опорных точек:</a:t>
            </a:r>
          </a:p>
          <a:p>
            <a:r>
              <a:rPr lang="ru-RU" b="1" dirty="0"/>
              <a:t>CORNER</a:t>
            </a:r>
            <a:r>
              <a:rPr lang="ru-RU" dirty="0"/>
              <a:t> - угловая</a:t>
            </a:r>
          </a:p>
          <a:p>
            <a:r>
              <a:rPr lang="ru-RU" b="1" dirty="0"/>
              <a:t>SMOOTH</a:t>
            </a:r>
            <a:r>
              <a:rPr lang="ru-RU" dirty="0"/>
              <a:t> - гладкая</a:t>
            </a:r>
          </a:p>
          <a:p>
            <a:r>
              <a:rPr lang="ru-RU" b="1" dirty="0"/>
              <a:t>BEZIER</a:t>
            </a:r>
            <a:r>
              <a:rPr lang="ru-RU" dirty="0"/>
              <a:t> – гладкая точка с направляющими векторами, угол между которыми всегда 180 градусов</a:t>
            </a:r>
          </a:p>
          <a:p>
            <a:r>
              <a:rPr lang="ru-RU" b="1" dirty="0"/>
              <a:t>BEZIER-CORNER</a:t>
            </a:r>
            <a:r>
              <a:rPr lang="ru-RU" dirty="0"/>
              <a:t> – угловая точка с направляющими векторами, угол между которыми можно изменять.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15246" y="260477"/>
            <a:ext cx="10058400" cy="1450757"/>
          </a:xfrm>
        </p:spPr>
        <p:txBody>
          <a:bodyPr/>
          <a:lstStyle/>
          <a:p>
            <a:r>
              <a:rPr lang="en-US" dirty="0" smtClean="0"/>
              <a:t>LINE - </a:t>
            </a:r>
            <a:r>
              <a:rPr lang="ru-RU" dirty="0" smtClean="0"/>
              <a:t>ЛИНИЯ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1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63" y="247415"/>
            <a:ext cx="10058400" cy="1450757"/>
          </a:xfrm>
        </p:spPr>
        <p:txBody>
          <a:bodyPr/>
          <a:lstStyle/>
          <a:p>
            <a:r>
              <a:rPr lang="ru-RU" b="1" dirty="0" smtClean="0"/>
              <a:t>ТЕЛА ВРАЩЕНИЯ. МОДИФИКАТОР </a:t>
            </a:r>
            <a:r>
              <a:rPr lang="en-US" b="1" dirty="0" smtClean="0"/>
              <a:t>LATHE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0237"/>
            <a:ext cx="10058400" cy="4023360"/>
          </a:xfrm>
        </p:spPr>
        <p:txBody>
          <a:bodyPr/>
          <a:lstStyle/>
          <a:p>
            <a:r>
              <a:rPr lang="ru-RU" dirty="0"/>
              <a:t>LATHE – модификатор для создания объектов путем вращения сплайна вокруг центральной оси. Для применения LATHE потребуется построить сплайн, имеющий форму поперечного сечения объекта, а точнее половины объекта.</a:t>
            </a:r>
          </a:p>
          <a:p>
            <a:r>
              <a:rPr lang="ru-RU" dirty="0"/>
              <a:t>При этом нужно добиться, чтобы крайние точки сплайна были типа </a:t>
            </a:r>
            <a:r>
              <a:rPr lang="ru-RU" dirty="0" err="1"/>
              <a:t>Corner</a:t>
            </a:r>
            <a:r>
              <a:rPr lang="ru-RU" dirty="0"/>
              <a:t>, а также желательно чтобы они имели одинаковую координату Х в проекции </a:t>
            </a:r>
            <a:r>
              <a:rPr lang="ru-RU" dirty="0" err="1" smtClean="0"/>
              <a:t>Front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554" y="263527"/>
            <a:ext cx="10058400" cy="1450757"/>
          </a:xfrm>
        </p:spPr>
        <p:txBody>
          <a:bodyPr/>
          <a:lstStyle/>
          <a:p>
            <a:r>
              <a:rPr lang="ru-RU" b="1" dirty="0" smtClean="0"/>
              <a:t>ПРИМЕР ИСПОЛЬЗОВАНИЯ </a:t>
            </a:r>
            <a:r>
              <a:rPr lang="en-US" b="1" dirty="0" smtClean="0"/>
              <a:t>LATHE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42" y="1874098"/>
            <a:ext cx="12371704" cy="4023360"/>
          </a:xfrm>
        </p:spPr>
        <p:txBody>
          <a:bodyPr/>
          <a:lstStyle/>
          <a:p>
            <a:r>
              <a:rPr lang="ru-RU" dirty="0" smtClean="0"/>
              <a:t>                1</a:t>
            </a:r>
            <a:r>
              <a:rPr lang="ru-RU" dirty="0"/>
              <a:t>. На виде </a:t>
            </a:r>
            <a:r>
              <a:rPr lang="ru-RU" b="1" dirty="0" err="1"/>
              <a:t>Front</a:t>
            </a:r>
            <a:r>
              <a:rPr lang="ru-RU" dirty="0"/>
              <a:t> </a:t>
            </a:r>
            <a:r>
              <a:rPr lang="ru-RU" dirty="0" smtClean="0"/>
              <a:t>создадим сплайн                                       2. Применим </a:t>
            </a:r>
            <a:r>
              <a:rPr lang="ru-RU" dirty="0"/>
              <a:t>модификатор </a:t>
            </a:r>
            <a:r>
              <a:rPr lang="ru-RU" b="1" dirty="0" err="1" smtClean="0"/>
              <a:t>Lathe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52" name="Picture 4" descr="http://www.interface.ru/iarticle/img/28719_473495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2" y="2306365"/>
            <a:ext cx="55340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terface.ru/iarticle/img/28719_4734955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306365"/>
            <a:ext cx="55435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84923"/>
            <a:ext cx="10058400" cy="4023360"/>
          </a:xfrm>
        </p:spPr>
        <p:txBody>
          <a:bodyPr/>
          <a:lstStyle/>
          <a:p>
            <a:r>
              <a:rPr lang="ru-RU" dirty="0" smtClean="0"/>
              <a:t>3. Чтобы </a:t>
            </a:r>
            <a:r>
              <a:rPr lang="ru-RU" dirty="0"/>
              <a:t>придать нормальный вид </a:t>
            </a:r>
            <a:r>
              <a:rPr lang="ru-RU" dirty="0" smtClean="0"/>
              <a:t>объекту, выровняем </a:t>
            </a:r>
            <a:r>
              <a:rPr lang="ru-RU" dirty="0"/>
              <a:t>сплайн по минимуму, щёлкнув по кнопке </a:t>
            </a:r>
            <a:r>
              <a:rPr lang="ru-RU" b="1" dirty="0" err="1"/>
              <a:t>Min</a:t>
            </a:r>
            <a:r>
              <a:rPr lang="ru-RU" dirty="0"/>
              <a:t> в разделе </a:t>
            </a:r>
            <a:r>
              <a:rPr lang="ru-RU" b="1" dirty="0" err="1"/>
              <a:t>Align</a:t>
            </a:r>
            <a:r>
              <a:rPr lang="ru-RU" dirty="0"/>
              <a:t> свитка </a:t>
            </a:r>
            <a:r>
              <a:rPr lang="ru-RU" b="1" dirty="0" err="1"/>
              <a:t>Parameters</a:t>
            </a:r>
            <a:r>
              <a:rPr lang="ru-RU" dirty="0"/>
              <a:t> модификатора </a:t>
            </a:r>
            <a:r>
              <a:rPr lang="ru-RU" dirty="0" err="1"/>
              <a:t>Lathe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59429" y="286603"/>
            <a:ext cx="10058400" cy="1450757"/>
          </a:xfrm>
        </p:spPr>
        <p:txBody>
          <a:bodyPr/>
          <a:lstStyle/>
          <a:p>
            <a:r>
              <a:rPr lang="ru-RU" b="1" dirty="0" smtClean="0"/>
              <a:t>ПРИМЕР ИСПОЛЬЗОВАНИЯ </a:t>
            </a:r>
            <a:r>
              <a:rPr lang="en-US" b="1" dirty="0" smtClean="0"/>
              <a:t>LATHE</a:t>
            </a:r>
            <a:endParaRPr lang="ru-RU" dirty="0"/>
          </a:p>
        </p:txBody>
      </p:sp>
      <p:pic>
        <p:nvPicPr>
          <p:cNvPr id="4098" name="Picture 2" descr="http://www.interface.ru/iarticle/img/28719_473495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77" y="2680833"/>
            <a:ext cx="2326368" cy="36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202" y="1858797"/>
            <a:ext cx="10058400" cy="4023360"/>
          </a:xfrm>
        </p:spPr>
        <p:txBody>
          <a:bodyPr/>
          <a:lstStyle/>
          <a:p>
            <a:r>
              <a:rPr lang="ru-RU" dirty="0" smtClean="0"/>
              <a:t>   4. Получится тело вращения       </a:t>
            </a:r>
            <a:r>
              <a:rPr lang="ru-RU" dirty="0"/>
              <a:t> </a:t>
            </a:r>
            <a:r>
              <a:rPr lang="ru-RU" dirty="0" smtClean="0"/>
              <a:t>                    5. Для </a:t>
            </a:r>
            <a:r>
              <a:rPr lang="ru-RU" dirty="0"/>
              <a:t>гладкости нужно добавить сегментов: в </a:t>
            </a:r>
            <a:r>
              <a:rPr lang="ru-RU" dirty="0" smtClean="0"/>
              <a:t>           					               счётчик</a:t>
            </a:r>
            <a:r>
              <a:rPr lang="ru-RU" dirty="0"/>
              <a:t> </a:t>
            </a:r>
            <a:r>
              <a:rPr lang="ru-RU" b="1" dirty="0" err="1"/>
              <a:t>Segments</a:t>
            </a:r>
            <a:r>
              <a:rPr lang="ru-RU" dirty="0"/>
              <a:t> </a:t>
            </a:r>
            <a:r>
              <a:rPr lang="ru-RU" dirty="0" smtClean="0"/>
              <a:t>введем </a:t>
            </a:r>
            <a:r>
              <a:rPr lang="ru-RU" dirty="0"/>
              <a:t>число</a:t>
            </a:r>
            <a:r>
              <a:rPr lang="ru-RU" b="1" dirty="0"/>
              <a:t> 30</a:t>
            </a:r>
            <a:r>
              <a:rPr lang="ru-RU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46366" y="260478"/>
            <a:ext cx="10058400" cy="1450757"/>
          </a:xfrm>
        </p:spPr>
        <p:txBody>
          <a:bodyPr/>
          <a:lstStyle/>
          <a:p>
            <a:r>
              <a:rPr lang="ru-RU" b="1" dirty="0" smtClean="0"/>
              <a:t>ПРИМЕР ИСПОЛЬЗОВАНИЯ </a:t>
            </a:r>
            <a:r>
              <a:rPr lang="en-US" b="1" dirty="0" smtClean="0"/>
              <a:t>LATHE</a:t>
            </a:r>
            <a:endParaRPr lang="ru-RU" dirty="0"/>
          </a:p>
        </p:txBody>
      </p:sp>
      <p:pic>
        <p:nvPicPr>
          <p:cNvPr id="5122" name="Picture 2" descr="http://www.interface.ru/iarticle/img/28719_473495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6" y="2587834"/>
            <a:ext cx="5190245" cy="370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terface.ru/iarticle/img/28719_47349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74" y="2587835"/>
            <a:ext cx="5181328" cy="370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6. </a:t>
            </a:r>
            <a:r>
              <a:rPr lang="ru-RU" dirty="0" smtClean="0"/>
              <a:t>Очень </a:t>
            </a:r>
            <a:r>
              <a:rPr lang="ru-RU" dirty="0"/>
              <a:t>важно проверять опции </a:t>
            </a:r>
            <a:r>
              <a:rPr lang="ru-RU" b="1" dirty="0" err="1"/>
              <a:t>Weld</a:t>
            </a:r>
            <a:r>
              <a:rPr lang="ru-RU" b="1" dirty="0"/>
              <a:t> </a:t>
            </a:r>
            <a:r>
              <a:rPr lang="ru-RU" b="1" dirty="0" err="1"/>
              <a:t>Core</a:t>
            </a:r>
            <a:r>
              <a:rPr lang="ru-RU" dirty="0"/>
              <a:t> (спаять на полюсах) и </a:t>
            </a:r>
            <a:r>
              <a:rPr lang="ru-RU" b="1" dirty="0" err="1"/>
              <a:t>Flip</a:t>
            </a:r>
            <a:r>
              <a:rPr lang="ru-RU" b="1" dirty="0"/>
              <a:t> </a:t>
            </a:r>
            <a:r>
              <a:rPr lang="ru-RU" b="1" dirty="0" err="1"/>
              <a:t>Normals</a:t>
            </a:r>
            <a:r>
              <a:rPr lang="ru-RU" dirty="0"/>
              <a:t> (развернуть нормали), от них зависит, насколько красиво будет выглядеть объект. </a:t>
            </a:r>
            <a:endParaRPr lang="ru-RU" dirty="0" smtClean="0"/>
          </a:p>
          <a:p>
            <a:r>
              <a:rPr lang="ru-RU" dirty="0" smtClean="0"/>
              <a:t>Необходимость </a:t>
            </a:r>
            <a:r>
              <a:rPr lang="ru-RU" dirty="0"/>
              <a:t>установки </a:t>
            </a:r>
            <a:r>
              <a:rPr lang="ru-RU" b="1" dirty="0"/>
              <a:t>FLIP NORMALS </a:t>
            </a:r>
            <a:r>
              <a:rPr lang="ru-RU" dirty="0"/>
              <a:t>можно понять, повертев объект в окне "перспектива". Если у объекта нет лицевой поверхности, а вместо неё видна внутренняя поверхность, то флажок необходимо поставить.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94115" y="260477"/>
            <a:ext cx="10058400" cy="1450757"/>
          </a:xfrm>
        </p:spPr>
        <p:txBody>
          <a:bodyPr/>
          <a:lstStyle/>
          <a:p>
            <a:r>
              <a:rPr lang="ru-RU" b="1" dirty="0" smtClean="0"/>
              <a:t>ПРИМЕР ИСПОЛЬЗОВАНИЯ </a:t>
            </a:r>
            <a:r>
              <a:rPr lang="en-US" b="1" dirty="0" smtClean="0"/>
              <a:t>LATHE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2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5092"/>
            <a:ext cx="10972800" cy="898642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1.история </a:t>
            </a:r>
            <a:r>
              <a:rPr lang="en-US" sz="53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3D </a:t>
            </a:r>
            <a:r>
              <a:rPr lang="ru-RU" sz="53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графики</a:t>
            </a:r>
            <a:br>
              <a:rPr lang="ru-RU" sz="53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dirty="0"/>
              <a:t>История 3</a:t>
            </a:r>
            <a:r>
              <a:rPr lang="en-US" dirty="0"/>
              <a:t>D-</a:t>
            </a:r>
            <a:r>
              <a:rPr lang="ru-RU" dirty="0"/>
              <a:t>пакета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221089"/>
            <a:ext cx="10972800" cy="2553147"/>
          </a:xfrm>
        </p:spPr>
        <p:txBody>
          <a:bodyPr>
            <a:normAutofit/>
          </a:bodyPr>
          <a:lstStyle/>
          <a:p>
            <a:r>
              <a:rPr lang="ru-RU" dirty="0"/>
              <a:t>Первая версия пакета под названием </a:t>
            </a:r>
            <a:r>
              <a:rPr lang="ru-RU" b="1" dirty="0"/>
              <a:t>3D </a:t>
            </a:r>
            <a:r>
              <a:rPr lang="ru-RU" b="1" dirty="0" err="1"/>
              <a:t>Studio</a:t>
            </a:r>
            <a:r>
              <a:rPr lang="ru-RU" b="1" dirty="0"/>
              <a:t> DOS</a:t>
            </a:r>
            <a:r>
              <a:rPr lang="ru-RU" dirty="0"/>
              <a:t> была выпущена в 1990 году. Разработками пакета занималась независимая студия </a:t>
            </a:r>
            <a:r>
              <a:rPr lang="ru-RU" b="1" dirty="0" err="1" smtClean="0"/>
              <a:t>Yost</a:t>
            </a:r>
            <a:r>
              <a:rPr lang="ru-RU" b="1" dirty="0" smtClean="0"/>
              <a:t> </a:t>
            </a:r>
            <a:r>
              <a:rPr lang="ru-RU" b="1" dirty="0" err="1" smtClean="0"/>
              <a:t>Group</a:t>
            </a:r>
            <a:r>
              <a:rPr lang="ru-RU" dirty="0"/>
              <a:t>, созданная программистом </a:t>
            </a:r>
            <a:r>
              <a:rPr lang="ru-RU" b="1" dirty="0"/>
              <a:t>Гари </a:t>
            </a:r>
            <a:r>
              <a:rPr lang="ru-RU" b="1" dirty="0" err="1"/>
              <a:t>Йостом</a:t>
            </a:r>
            <a:r>
              <a:rPr lang="ru-RU" dirty="0"/>
              <a:t>; </a:t>
            </a:r>
            <a:r>
              <a:rPr lang="ru-RU" b="1" dirty="0"/>
              <a:t>Autodesk</a:t>
            </a:r>
            <a:r>
              <a:rPr lang="ru-RU" dirty="0"/>
              <a:t> на первых порах занимался только изданием пакета.</a:t>
            </a:r>
          </a:p>
        </p:txBody>
      </p:sp>
    </p:spTree>
    <p:extLst>
      <p:ext uri="{BB962C8B-B14F-4D97-AF65-F5344CB8AC3E}">
        <p14:creationId xmlns:p14="http://schemas.microsoft.com/office/powerpoint/2010/main" val="40500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3789042"/>
            <a:ext cx="10972800" cy="3068959"/>
          </a:xfrm>
        </p:spPr>
        <p:txBody>
          <a:bodyPr>
            <a:normAutofit/>
          </a:bodyPr>
          <a:lstStyle/>
          <a:p>
            <a:r>
              <a:rPr lang="ru-RU" dirty="0"/>
              <a:t>Первые четыре релиза носили </a:t>
            </a:r>
            <a:r>
              <a:rPr lang="ru-RU" dirty="0" smtClean="0"/>
              <a:t>название </a:t>
            </a:r>
            <a:r>
              <a:rPr lang="ru-RU" b="1" dirty="0" smtClean="0"/>
              <a:t>3D </a:t>
            </a:r>
            <a:r>
              <a:rPr lang="ru-RU" b="1" dirty="0" err="1"/>
              <a:t>Studio</a:t>
            </a:r>
            <a:r>
              <a:rPr lang="ru-RU" b="1" dirty="0"/>
              <a:t> DOS</a:t>
            </a:r>
            <a:r>
              <a:rPr lang="ru-RU" dirty="0"/>
              <a:t> (1990—1994 годы). Затем пакет был переписан заново под Windows NT и переименован в </a:t>
            </a:r>
            <a:r>
              <a:rPr lang="ru-RU" b="1" dirty="0"/>
              <a:t>3D </a:t>
            </a:r>
            <a:r>
              <a:rPr lang="ru-RU" b="1" dirty="0" err="1"/>
              <a:t>Studio</a:t>
            </a:r>
            <a:r>
              <a:rPr lang="ru-RU" b="1" dirty="0"/>
              <a:t> MAX</a:t>
            </a:r>
            <a:r>
              <a:rPr lang="ru-RU" dirty="0"/>
              <a:t> (1996—1999 годы). Нумерация версий началась заново.</a:t>
            </a:r>
          </a:p>
        </p:txBody>
      </p:sp>
      <p:pic>
        <p:nvPicPr>
          <p:cNvPr id="8194" name="Picture 2" descr="D:\!4&amp;&amp;\Курсовая\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46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4437112"/>
            <a:ext cx="10972800" cy="2160240"/>
          </a:xfrm>
        </p:spPr>
        <p:txBody>
          <a:bodyPr/>
          <a:lstStyle/>
          <a:p>
            <a:r>
              <a:rPr lang="ru-RU" dirty="0"/>
              <a:t>В 2000—2004 годах пакет выпускается под маркой </a:t>
            </a:r>
            <a:r>
              <a:rPr lang="ru-RU" b="1" dirty="0" err="1"/>
              <a:t>Discreet</a:t>
            </a:r>
            <a:r>
              <a:rPr lang="ru-RU" b="1" dirty="0"/>
              <a:t> </a:t>
            </a:r>
            <a:r>
              <a:rPr lang="ru-RU" b="1" dirty="0" smtClean="0"/>
              <a:t>3ds </a:t>
            </a:r>
            <a:r>
              <a:rPr lang="ru-RU" b="1" dirty="0" err="1" smtClean="0"/>
              <a:t>max</a:t>
            </a:r>
            <a:r>
              <a:rPr lang="ru-RU" dirty="0"/>
              <a:t>, а с 2005 года — </a:t>
            </a:r>
            <a:r>
              <a:rPr lang="ru-RU" b="1" dirty="0"/>
              <a:t>Autodesk 3ds Max</a:t>
            </a:r>
            <a:r>
              <a:rPr lang="ru-RU" dirty="0"/>
              <a:t>. Актуальная версия носит </a:t>
            </a:r>
            <a:r>
              <a:rPr lang="ru-RU" dirty="0" smtClean="0"/>
              <a:t>наименование </a:t>
            </a:r>
            <a:r>
              <a:rPr lang="ru-RU" b="1" dirty="0" smtClean="0"/>
              <a:t>Autodesk </a:t>
            </a:r>
            <a:r>
              <a:rPr lang="ru-RU" b="1" dirty="0"/>
              <a:t>3ds Max 2016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D:\!4&amp;&amp;\Курсовая\3DSMA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"/>
            <a:ext cx="5711957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!4&amp;&amp;\Курсовая\3dsMax2016_1280x720-1280x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73" y="1389"/>
            <a:ext cx="580796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807968" y="1772816"/>
            <a:ext cx="480053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4" y="2266"/>
            <a:ext cx="109728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2 Интерфейс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Autodesk 3 ds Max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243" name="Picture 3" descr="D:\!4&amp;&amp;\Курсовая\uh44337,1239924253,3dsmax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698"/>
            <a:ext cx="12192000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" y="116632"/>
            <a:ext cx="10972800" cy="868958"/>
          </a:xfrm>
        </p:spPr>
        <p:txBody>
          <a:bodyPr/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pic>
        <p:nvPicPr>
          <p:cNvPr id="11266" name="Picture 2" descr="D:\!4&amp;&amp;\Курсовая\me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5573" y="2571297"/>
            <a:ext cx="8736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+mj-lt"/>
              </a:rPr>
              <a:t>Панель инструментов</a:t>
            </a:r>
          </a:p>
        </p:txBody>
      </p:sp>
      <p:pic>
        <p:nvPicPr>
          <p:cNvPr id="11267" name="Picture 3" descr="D:\!4&amp;&amp;\Курсовая\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" y="4509121"/>
            <a:ext cx="1219200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641264" y="836712"/>
            <a:ext cx="480053" cy="9361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41264" y="3340738"/>
            <a:ext cx="480053" cy="12043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</a:t>
            </a:r>
            <a:r>
              <a:rPr lang="en-US" dirty="0" smtClean="0"/>
              <a:t>Command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339" y="1802935"/>
            <a:ext cx="494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Create (</a:t>
            </a:r>
            <a:r>
              <a:rPr lang="ru-RU" sz="2800" dirty="0" smtClean="0"/>
              <a:t>Создать)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3339" y="2348880"/>
            <a:ext cx="611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</a:t>
            </a:r>
            <a:r>
              <a:rPr lang="en-US" sz="2800" dirty="0" smtClean="0"/>
              <a:t> Modify (</a:t>
            </a:r>
            <a:r>
              <a:rPr lang="ru-RU" sz="2800" dirty="0" smtClean="0"/>
              <a:t>Модификаторы)</a:t>
            </a:r>
            <a:endParaRPr lang="ru-RU" sz="2800" dirty="0"/>
          </a:p>
        </p:txBody>
      </p:sp>
      <p:pic>
        <p:nvPicPr>
          <p:cNvPr id="12291" name="Picture 3" descr="D:\!4&amp;&amp;\Курсовая\comm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96" y="1392547"/>
            <a:ext cx="55529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339" y="2877342"/>
            <a:ext cx="564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</a:t>
            </a:r>
            <a:r>
              <a:rPr lang="en-US" sz="2800" dirty="0" smtClean="0"/>
              <a:t>Hierarchy (</a:t>
            </a:r>
            <a:r>
              <a:rPr lang="ru-RU" sz="2800" dirty="0" smtClean="0"/>
              <a:t>Иерархия)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3339" y="3386658"/>
            <a:ext cx="537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</a:t>
            </a:r>
            <a:r>
              <a:rPr lang="en-US" sz="2800" dirty="0" smtClean="0"/>
              <a:t>Motion (</a:t>
            </a:r>
            <a:r>
              <a:rPr lang="ru-RU" sz="2800" dirty="0" smtClean="0"/>
              <a:t>Движения)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3339" y="3909878"/>
            <a:ext cx="554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</a:t>
            </a:r>
            <a:r>
              <a:rPr lang="en-US" sz="2800" dirty="0" smtClean="0"/>
              <a:t>Display (</a:t>
            </a:r>
            <a:r>
              <a:rPr lang="ru-RU" sz="2800" dirty="0" smtClean="0"/>
              <a:t>Дисплей)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3339" y="4410650"/>
            <a:ext cx="537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 Utilites (</a:t>
            </a:r>
            <a:r>
              <a:rPr lang="ru-RU" sz="2800" dirty="0" smtClean="0"/>
              <a:t>Утилиты)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20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76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Окна проекций</a:t>
            </a:r>
            <a:endParaRPr lang="ru-RU" dirty="0"/>
          </a:p>
        </p:txBody>
      </p:sp>
      <p:pic>
        <p:nvPicPr>
          <p:cNvPr id="13314" name="Picture 2" descr="D:\!4&amp;&amp;\Курсовая\441145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4" y="1197033"/>
            <a:ext cx="11136707" cy="48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895</Words>
  <Application>Microsoft Office PowerPoint</Application>
  <PresentationFormat>Произвольный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Ретро</vt:lpstr>
      <vt:lpstr>3D графика </vt:lpstr>
      <vt:lpstr>План</vt:lpstr>
      <vt:lpstr>1.история 3D графики История 3D-пакета</vt:lpstr>
      <vt:lpstr>Презентация PowerPoint</vt:lpstr>
      <vt:lpstr>Презентация PowerPoint</vt:lpstr>
      <vt:lpstr>2 Интерфейс Autodesk 3 ds Max </vt:lpstr>
      <vt:lpstr>Меню</vt:lpstr>
      <vt:lpstr>Панель Command</vt:lpstr>
      <vt:lpstr>Окна проекций</vt:lpstr>
      <vt:lpstr>Нижняя часть интерфейса</vt:lpstr>
      <vt:lpstr>НАСТРОЙКИ КРИВОЙ – СЕКЦИЯ GEOMETRY</vt:lpstr>
      <vt:lpstr>НАСТРОЙКИ КРИВОЙ – СЕКЦИЯ GEOMETRY</vt:lpstr>
      <vt:lpstr>НАСТРОЙКИ КРИВОЙ – СЕКЦИЯ GEOMETRY</vt:lpstr>
      <vt:lpstr>НАСТРОЙКИ КРИВОЙ – СЕКЦИЯ GEOMETRY</vt:lpstr>
      <vt:lpstr>НАСТРОЙКИ КРИВОЙ - СЕКЦИЯ GEOMETRY</vt:lpstr>
      <vt:lpstr>НАСТРОЙКИ КРИВОЙ - СЕКЦИЯ GEOMETRY</vt:lpstr>
      <vt:lpstr>РАССМОТРЕННЫЕ КОМАНДЫ</vt:lpstr>
      <vt:lpstr>РАССМОТРЕННЫЕ КОМАНДЫ</vt:lpstr>
      <vt:lpstr>РАССМОТРЕННЫЕ КОМАНДЫ</vt:lpstr>
      <vt:lpstr>РАССМОТРЕННЫЕ МОДИФИКАТОРЫ</vt:lpstr>
      <vt:lpstr> ВИДЫ СПЛАЙНОВ</vt:lpstr>
      <vt:lpstr>LINE - ЛИНИЯ</vt:lpstr>
      <vt:lpstr>LINE - ЛИНИЯ</vt:lpstr>
      <vt:lpstr>ТЕЛА ВРАЩЕНИЯ. МОДИФИКАТОР LATHE</vt:lpstr>
      <vt:lpstr>ПРИМЕР ИСПОЛЬЗОВАНИЯ LATHE</vt:lpstr>
      <vt:lpstr>ПРИМЕР ИСПОЛЬЗОВАНИЯ LATHE</vt:lpstr>
      <vt:lpstr>ПРИМЕР ИСПОЛЬЗОВАНИЯ LATHE</vt:lpstr>
      <vt:lpstr>ПРИМЕР ИСПОЛЬЗОВАНИЯ LATHE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AUTODESK 3DS MAX</dc:title>
  <dc:creator>Виталий Бондаренко</dc:creator>
  <cp:lastModifiedBy>Windows User</cp:lastModifiedBy>
  <cp:revision>16</cp:revision>
  <dcterms:created xsi:type="dcterms:W3CDTF">2018-01-27T09:47:48Z</dcterms:created>
  <dcterms:modified xsi:type="dcterms:W3CDTF">2021-09-22T10:17:51Z</dcterms:modified>
</cp:coreProperties>
</file>