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F46928-C1F7-4E20-3604-518B1619D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E076A12-3E46-D057-3E65-0A8F3F19CD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D203C0-ED09-88C2-F36F-4F9157212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BDDC21-2210-49A8-B82A-8C5FE8746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AE3BBC-896B-DF6F-2A0C-D262C9B83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0608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C3B0F1-6F52-232C-3CFF-EA92928A1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F36C22-987A-0763-D2DD-FD6E9D467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A590CC-D67F-4150-E624-E9EC959F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4AF6A5-F4AD-C910-CEB1-DB713D9DA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41CAFF-AF77-32C8-1A67-08A23BE3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00504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388DDB-F106-28E8-6B6C-34EB5A0FA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5AA4DC-78FA-36D7-2A64-8B6C4C9F6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F9D9EE-B864-952C-C26E-56BC20E7C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C479FC-F57B-89FC-DC35-621D6E5EA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49C6C-117E-0CB7-1DF6-E5A8118C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219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62CA1-E37B-D58E-2C0B-56C8D8D91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66C7FC-A700-FE16-4E19-87649803D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AEA332-A080-4551-F07A-0ADCC303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037D9A-FC6A-5474-E1E3-0EFAA46D1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BE76A-99F5-8BF9-B168-213C2602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364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E696B-E951-E777-720D-BFEDCB6A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D5B77C-51ED-B66D-0614-DF95AEF03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7B82A3-BAE3-2A6E-D414-04149045E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89BF19-52CF-ED78-76C5-85FE86A4B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AF3780-FBD4-4EB0-A155-8A91B6A8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4251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A716A-799D-C9A4-AF82-5720DB37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A0CC8B-38F3-8840-C640-35BCC8A96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989D64-636D-805D-76D5-985403A01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BFF197-2860-92F5-4DE7-AB0E06A4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FAAA3E-90E9-C717-3F80-6471715E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F223E7-E49C-F2FE-9A67-FF594A00C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3325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E25449-AC44-1991-B017-CFD65ADA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80FEEB-62E9-1887-DAEC-3C41A409B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197186-A6AC-471E-8B28-A12B9ED49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D00575-025B-8638-C716-D9BA6528C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2368630-33A3-274A-5EC5-AF2646390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77A4730-766A-9F41-FA54-67DF67BB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3D9CC05-08CC-B135-64AB-B41DACB9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F91E94D-63C0-FE18-5C56-F64C2EFAD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4213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CF2D74-B8C2-210C-6CBB-A1EF0BDE9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CA07AA4-3FA0-8992-841A-EA1B24C6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817B8A3-0A59-2854-84A0-B8515DB86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38F1ADC-BA3F-8A55-2A41-674CC8CE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407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1309E6B-A284-6DDF-AEAF-81E14BE47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23726B-2A92-2BE3-6A0B-941EF010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C8ECE7C-0543-6846-04FB-7A9B2CE03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2129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7DC2D-07A9-C86A-4DFC-561542585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A14F0D-E800-D69E-8926-D54A81B84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3C60DD-6BCC-043F-6B6F-AFB23306C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D70CE5-7BB7-3BBE-15D3-68246653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54683C-9875-8769-45D8-D7735000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46AB94-C071-7F70-9C0D-A1010CA5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7226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D6DEE-55EE-644C-F456-51815C7CA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1826333-2036-9CDC-5AF6-2E0F20620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653490-5A3C-7761-C093-37659F68D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C9C17-720D-5603-A44A-FF8C556F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834C34-9E5B-6569-0A60-77C7CAA21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2A67AA-EA42-8E38-CFF0-99EFF4CFE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4948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BEC3F7-F63D-BAD9-4BEA-253D24FEC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90AAEC-E7D5-3ACF-257E-29A44B89D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CA61C2-684E-B42B-5CBA-520DE16CB9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5DDA7-1583-49D4-8BE6-34A85FE177EA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6A9C81-FC17-B580-BC44-7E87096DA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457433-50AD-BCD1-DA7A-D433F055A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E0BE1-22A8-4094-8452-9F91508799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9523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2E27B-D64A-02A2-E49C-3928384AC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9776" y="275075"/>
            <a:ext cx="9144000" cy="477837"/>
          </a:xfrm>
        </p:spPr>
        <p:txBody>
          <a:bodyPr>
            <a:norm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Статический и динамический анализ программ</a:t>
            </a:r>
            <a:endParaRPr lang="ru-KZ"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C87320-1095-375B-33A6-960DF560F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229" y="1115736"/>
            <a:ext cx="11098635" cy="5251508"/>
          </a:xfrm>
        </p:spPr>
        <p:txBody>
          <a:bodyPr>
            <a:normAutofit/>
          </a:bodyPr>
          <a:lstStyle/>
          <a:p>
            <a:pPr indent="180340" algn="just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Актуальность задачи анализа программных реализаций алгоритмов защиты обусловливается следующими факторами. </a:t>
            </a:r>
            <a:endParaRPr lang="ru-KZ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Компьютеризация всех областей национальной экономики Казахстана. </a:t>
            </a:r>
          </a:p>
          <a:p>
            <a:pPr marL="342900" indent="-342900" algn="just">
              <a:buAutoNum type="arabicPeriod"/>
            </a:pP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Многообразие программных средств обработки информации и используемых в них средств защиты. </a:t>
            </a:r>
            <a:endParaRPr lang="ru-RU" sz="2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разброс в уровне подготовленности разработчиков.</a:t>
            </a:r>
          </a:p>
          <a:p>
            <a:pPr marL="342900" indent="-342900" algn="just">
              <a:buAutoNum type="arabicPeriod"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распространение программных средств зарубежного производства. </a:t>
            </a:r>
          </a:p>
          <a:p>
            <a:pPr marL="342900" indent="-342900" algn="just">
              <a:buAutoNum type="arabicPeriod"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появление новых версий программных продуктов, которые могут отличаться и средствами защиты </a:t>
            </a:r>
            <a:endParaRPr lang="ru-K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150047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маяков 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маяков основан на установке точек останова на так называемые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маяки —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точки программы, в которых программа выполняет действия, легко понимаемые без знания контекста, в котором эти действия выполняются. В роли маяков обычно выступают системные вызовы.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применении метода маяков аналитик должен выбрать в изучаемой программе интересующие его маяки и установить на них точки останова. 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установки маяков: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найти в программе все маяки и установить на каждый точку останова;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установить точку останова в обработчик соответствующего системного вызова.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Первый способ менее удобен, но более надежен — при его использовании сбои отладчика исключены. Его следует использовать в тех случаях, когда второй способ неприменим. </a:t>
            </a:r>
          </a:p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способ намного проще (требуется устанавливать меньшее количество точек останова), но может привести к «зависанию» отладчика. 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5936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того как на интересующие маяки установлены точки останова, программа запускается под отладчиком. При каждом проходе очередного маяка выполнение программы приостанавливается, и аналитик, просматривая содержимое регистров и памяти, получает информацию о ходе выполнения программы (порядок выполнения системных вызовов, параметры этих вызовов, расположение в памяти передаваемых операционной системе или получаемых от операционной системы буферов). Объем и ценность получаемой информации определяются выбором маяков. </a:t>
            </a:r>
            <a:endParaRPr lang="ru-KZ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99188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первого этапа </a:t>
            </a:r>
            <a:endParaRPr lang="ru-KZ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получил свое название по двум режимам трассировки программы отладчиком: с входом во вложенные функции программы (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без входа (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Суть метода заключается в пошаговом проходе изучаемой программы с попеременным использованием обоих режимов. </a:t>
            </a:r>
            <a:endParaRPr lang="ru-KZ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применении метода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Trace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сначала в режиме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покомандно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проходится главная функция программы. При проходе через вызов одной из вложенных функций, назовем ее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 убеждаемся, что внутри этого вызова вызывается интересующая нас функция. </a:t>
            </a:r>
          </a:p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втором этапе программа перезагружается, главная функция проходится в режиме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команды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Затем с помощью команды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производится переход внутрь этой функции и тело функции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пошагово проходится в режиме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тех пор, пока не встретится вызов функции, скажем,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 которого вызывается функция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KZ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того как обнаружена функция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снова перезагружается, главная функция проходится в режиме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вызова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режиме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управление передается внутрь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далее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проходится и режиме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вызова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 передается внутрь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ищется вызов функции, вызываемой из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котором выполняются интересующие нас действия. Когда такая функция найдена, программа опять перезагружается и т.д. </a:t>
            </a:r>
          </a:p>
          <a:p>
            <a:pPr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выполнения этих операций полезно записывать на бумаге последовательность вызовов функций, ведущих к функции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х.</a:t>
            </a: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1567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/>
          <a:lstStyle/>
          <a:p>
            <a:pPr indent="0" algn="just"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второго этапа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может применяться и на втором этапе анализа программы. В этом случае искомая функция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должна удовлетворять всего одному условию — функция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изменяет интересующие нас данные.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использовании данного метода на втором этапе анализа программы трассировка начинается не с начала программы, а с момента либо прохода маяка, либо завершения трассировки на первом этапе. Тот факт, что функция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была вызвана внутри некоторого вызова функции, устанавливается не по внешнему виду экрана компьютера, а по состоянию интересующих нас буферов памяти. Если в момент прохода вызова некоторой функции в режиме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содержимое буферов изменилось, это означает, что функция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вызывается внутри данного вызова.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остальном применение метода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втором этапе ничем не отличается от его применения на первом этапе. </a:t>
            </a: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началу третьего этапа анализа машинного кода все интересующие функции программы уже выявлены. Осталось только выяснить, в чем, собственно, заключаются алгоритмы, реализуемые этими функциями. Обычно для этого достаточно внимательно просмотреть дизассемблированные листинги интересующих функций. Если листинги выглядят слишком сложными для понимания, можно попробовать вручную или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автоматизированно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перевести машинный код функции на один из языков программирования высокого уровня.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35756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аппаратной точки останова </a:t>
            </a:r>
            <a:endParaRPr lang="ru-KZ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Данный метод целесообразно использовать в качестве продолжения метода маяков. По окончании первого этапа нам уже известно расположение в памяти буферов с интересующими данными в определенные моменты выполнения программы. Требуется выявить в программе функции, заполняющие или анализирующие эти буфера. </a:t>
            </a:r>
            <a:endParaRPr lang="ru-KZ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 метода заключается в установке на интересующие аналитика данные аппаратной точки останова, срабатывающей при чтении данных из буфера или записи данных в буфер в зависимости от того, что происходит с буфером в процессе работы анализируемой программы. </a:t>
            </a:r>
            <a:endParaRPr lang="ru-KZ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только данные изменены или прочитаны процессором, отладчик останавливается на команде, следующей за той, которая изменила или использовала интересующие данные. Остается выяснить характер работы программы с интересующими данными и, если это неинтересно, продолжить отслеживание преобразований этих данных. </a:t>
            </a:r>
            <a:endParaRPr lang="ru-KZ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Данный метод весьма эффективен, если анализируемые данные являются глобальной переменной анализируемой программы. Если эти данные лежат в стеке, метод, как правило, не работает из-за рекурсивного зацикливания. Если исследуемые данные лежат в динамически распределяемой памяти (в «куче»), эффективность метода может варьироваться в широких пределах в зависимости от того, насколько интенсивно происходит выделение и освобождение памяти в анализируемой области, т. е. от случайных факторов. </a:t>
            </a:r>
            <a:endParaRPr lang="ru-KZ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8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по анализу программы включает в себя три основных этапа.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Подготовительный этап.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Восстановление алгоритмов функционирования программы.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Проверка полученных результатов. </a:t>
            </a: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Этапы исследование программы, задаваемой ее исполняемым кодом: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  <a:tabLst>
                <a:tab pos="139700" algn="l"/>
                <a:tab pos="4572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Выделение алгоритма программы (или какой-либо его части, интересующей исследователя) и представление его на языке, удобном для последующего анализа (обычно это язык высокого уровня).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  <a:tabLst>
                <a:tab pos="139700" algn="l"/>
                <a:tab pos="4572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Семантический анализ полученного алгоритма для ответа на интересующие вопросы, например о правильности программы, степени ее надежности или наличии в ней непротоколированных (недекларированных) функций.</a:t>
            </a:r>
          </a:p>
          <a:p>
            <a:pPr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Подходы к восстановлению алгоритмов, реализуемых программой: </a:t>
            </a:r>
            <a:endParaRPr lang="ru-KZ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метод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экспериментов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lang="ru-KZ" sz="2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статический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метод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endParaRPr lang="ru-KZ" sz="2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динамический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метод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ru-KZ" sz="2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indent="0" algn="just">
              <a:buNone/>
              <a:tabLst>
                <a:tab pos="139700" algn="l"/>
                <a:tab pos="457200" algn="l"/>
              </a:tabLst>
            </a:pP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0254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Что такое статический анализ кода</a:t>
            </a:r>
            <a:b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ru-RU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Статический анализ можно рассматривать как более дешевый и автоматизированный способ выполнить обзор кода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code-review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).</a:t>
            </a:r>
            <a:b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b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Преимущества:</a:t>
            </a:r>
            <a:b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ru-RU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раннее выявление дефектов;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статический анализатор не устаёт;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анализ всех ветвей программы;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хорошее распараллеливание анализа;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выявление ошибок такого типа, о которых программист даже не подозревает.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91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/>
          <a:lstStyle/>
          <a:p>
            <a:pPr indent="0" algn="just">
              <a:buNone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Статический метод 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Статический метод заключается в восстановлении алгоритма защиты посредством анализа имеющегося в распоряжении программного обеспечения. Исполняемые файлы программы обычно состоят из заголовка, в котором содержится необходимая для работы вспомогательная информация, и последовательности исполняемых команд, записанных в машинных кодах команд процессора. В файлах программного обеспечения заключены все данные, нужные для восстановления алгоритма. Задача состоит лишь в том, чтобы найти соответствующие участки программы и перевести их на язык, понятный </a:t>
            </a:r>
            <a:r>
              <a:rPr lang="ru-RU" sz="2400" dirty="0">
                <a:latin typeface="Times New Roman" panose="02020603050405020304" pitchFamily="18" charset="0"/>
              </a:rPr>
              <a:t>аналитику.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</a:rPr>
              <a:t>Основу для такого перевода составляют программы дизассемблирования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9352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/>
          <a:lstStyle/>
          <a:p>
            <a:pPr indent="0" algn="just">
              <a:buNone/>
            </a:pP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Дизассемблеры -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переводят последовательность машинных кодов в листинг, близкий к исходному тексту программы на языке ассемблера. 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Дальнейшая работа после дизассемблирования сводится к анализу полученных листингов, поиску участков, отвечающих за защиту информации, и переводу описания процедур функционирования алгоритмов защиты на понятный аналитику язык. </a:t>
            </a:r>
            <a:endParaRPr lang="ru-KZ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Статический метод при отсутствии в программе специальных средств защиты от дизассемблирования позволяет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 восстановить алгоритмы защиты. Он дает возможность понять структуру программы, способ вызова и взаимодействия отдельных модулей. 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Для применения статического метода достаточно иметь в своем распоряжении программное обеспечение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62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практической реализации алгоритмов дизассемблирования возникают следующие проблемы: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Проблема восстановления символических имен.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Проблема различения команд и данных. </a:t>
            </a: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Проблема определения границы машинной команды</a:t>
            </a: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дизассемблирования в своей работе могут допускать серьезные ошибки. </a:t>
            </a: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дизассемблер не в состоянии восстановить машинный код самораскрывающейся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самошифрующейся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программы. В этом случае дизассемблер либо выдает бессмысленную последовательность команд, либо интерпретирует большую часть программы как данные.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488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 fontScale="77500" lnSpcReduction="20000"/>
          </a:bodyPr>
          <a:lstStyle/>
          <a:p>
            <a:pPr indent="0" algn="just">
              <a:buNone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Динамический метод</a:t>
            </a:r>
          </a:p>
          <a:p>
            <a:pPr indent="0" algn="just">
              <a:buNone/>
            </a:pP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Динамический метод восстановления алгоритмов защиты основан на использовании программных отладочных средств (отладчиков). </a:t>
            </a:r>
            <a:r>
              <a:rPr lang="ru-RU" sz="23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Отладчик </a:t>
            </a: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это программа, которая загружает в память другую программу и предоставляет пользователю возможность наблюдать за ходом выполнения этой программы. </a:t>
            </a:r>
            <a:endParaRPr lang="ru-KZ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Отладчики обычно реализуют следующие возможности: </a:t>
            </a:r>
            <a:endParaRPr lang="ru-KZ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3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пошаговый</a:t>
            </a:r>
            <a:r>
              <a:rPr lang="en-US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проход</a:t>
            </a:r>
            <a:r>
              <a:rPr lang="en-US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программы</a:t>
            </a:r>
            <a:r>
              <a:rPr lang="en-US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3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трассировка</a:t>
            </a:r>
            <a:r>
              <a:rPr lang="en-US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); 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пошаговый проход программы, при котором вызов функции обрабатывается как одна команда;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пошаговый проход программы с «провалом» в прерывания; 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установка/снятие точки останова с заданной команды, многие отладчики допускают установку </a:t>
            </a:r>
            <a:r>
              <a:rPr lang="ru-RU" sz="23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условных </a:t>
            </a: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точек останова, срабатывающих лишь в случае выполнения некоторого дополнительного условия;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установка/удаление аппаратной точки останова; 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установка/удаление точки останова с порта/портов; 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выполнение участка программы до ближайшей точки останова; 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3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выполнение участка программы до команды, подсвеченной курсором, или до ближайшей точки останова; </a:t>
            </a:r>
            <a:endParaRPr lang="ru-KZ" sz="23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139700" algn="l"/>
                <a:tab pos="457200" algn="l"/>
              </a:tabLst>
            </a:pPr>
            <a:r>
              <a:rPr lang="en-US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перезагрузка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KZ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139700" algn="l"/>
                <a:tab pos="457200" algn="l"/>
              </a:tabLst>
            </a:pP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просмотр кода/памяти/регистров/флагов/стека; </a:t>
            </a:r>
            <a:endParaRPr lang="ru-KZ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139700" algn="l"/>
                <a:tab pos="457200" algn="l"/>
              </a:tabLst>
            </a:pPr>
            <a:r>
              <a:rPr lang="en-US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строки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памяти</a:t>
            </a:r>
            <a:r>
              <a:rPr lang="en-US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KZ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139700" algn="l"/>
                <a:tab pos="457200" algn="l"/>
              </a:tabLst>
            </a:pP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машинной команды в памяти; </a:t>
            </a:r>
            <a:endParaRPr lang="ru-KZ" sz="23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139700" algn="l"/>
                <a:tab pos="457200" algn="l"/>
              </a:tabLst>
            </a:pP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изменение содержимого регистров/флагов/памяти/кода.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223657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Факторы, ограничивающие возможности отладчика.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342900" algn="just"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Отладчик не может установить точку останова (кроме аппаратных) в ПЗУ, поскольку данный участок памяти физически не может быть изменен. </a:t>
            </a:r>
          </a:p>
          <a:p>
            <a:pPr marL="571500" indent="-342900" algn="just"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Отладчик может зависнуть, если хотя бы одна точка останова установлена внутри самого отладчика или функции операционной системы, используемой отладчиком. В этом случае происходит зацикливание: точка останова передает управление в функцию отладчика, анализирующую изменения в регистрах и памяти, в процессе анализа отладчик снова встречает ту же самую точку останова, снова передает управление в ту же функцию анализа и т.д. </a:t>
            </a:r>
          </a:p>
          <a:p>
            <a:pPr marL="571500" indent="-342900" algn="just"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Зацикливание также может произойти, если аппаратная точка останова установлена так, что срабатывает при изменении некоторого участка памяти в сегменте стека. Это связано с тем, что исследуемая программа, отладчик и операционная система могут использовать общий сегмент стека. Поэтому аппаратная точка останова может сработать внутри отладчика или операционной системы, что, как в предыдущем случае, приводит к зацикливанию.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Если программа имеет оверлейную структуру, т.е. в каждый момент времени в памяти находятся только те функции и данные, которые необходимы программе в данный момент, возможна «потеря точки останова», когда программа записывает поверх функции, содержащей точку останова, другую функцию.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Если программа работает в многозадачной операционной системе с принудительным переключением задач, возможны проблемы, связанные с тем, что в системе одновременно выполняются несколько экземпляров отлаживаемого кода.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Существует множество приемов программирования, которые позволяют так модифицировать программу, что она не может быть исследована под отладчиком. Говорят, что такая программа защищена от отладчика. </a:t>
            </a:r>
            <a:endParaRPr lang="ru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365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E4BF7-9DFC-7B47-5D1A-A854FD95F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286" y="511728"/>
            <a:ext cx="10972800" cy="5947795"/>
          </a:xfrm>
        </p:spPr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программы динамическим методом разбивается на три основных этапа: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поиск подходов к интересующим функциям программы (найти путь, по которому идти);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поиск интересующих функций программы (пройти этот самый путь);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анализ интересующих функций программы.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анализе машинного кода задачей первого этапа является выявление в необозримом массиве машинного кода программы некоторых «зацепок», позволяющих достаточно быстро подобраться к интересующим функциям.</a:t>
            </a:r>
          </a:p>
          <a:p>
            <a:pPr marL="0" indent="0"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Существуют два метода решения этой задачи: метод маяков и метод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первого этапа. </a:t>
            </a:r>
            <a:endParaRPr lang="ru-KZ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65285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1899</Words>
  <Application>Microsoft Office PowerPoint</Application>
  <PresentationFormat>Широкоэкранный</PresentationFormat>
  <Paragraphs>94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Roboto</vt:lpstr>
      <vt:lpstr>Times New Roman</vt:lpstr>
      <vt:lpstr>Тема Office</vt:lpstr>
      <vt:lpstr>Статический и динамический анализ программ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Статический и динамический анализ программ</dc:title>
  <dc:creator>Разахова Бибигул Шамшановна</dc:creator>
  <cp:lastModifiedBy>Разахова Бибигул Шамшановна</cp:lastModifiedBy>
  <cp:revision>1</cp:revision>
  <dcterms:created xsi:type="dcterms:W3CDTF">2022-11-05T12:21:08Z</dcterms:created>
  <dcterms:modified xsi:type="dcterms:W3CDTF">2022-11-05T12:24:30Z</dcterms:modified>
</cp:coreProperties>
</file>