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2" r:id="rId5"/>
    <p:sldId id="260" r:id="rId6"/>
    <p:sldId id="279" r:id="rId7"/>
    <p:sldId id="281" r:id="rId8"/>
    <p:sldId id="282" r:id="rId9"/>
    <p:sldId id="283" r:id="rId10"/>
    <p:sldId id="284" r:id="rId11"/>
    <p:sldId id="280" r:id="rId12"/>
    <p:sldId id="258"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85" r:id="rId28"/>
    <p:sldId id="286" r:id="rId29"/>
    <p:sldId id="287" r:id="rId30"/>
    <p:sldId id="288" r:id="rId31"/>
    <p:sldId id="289" r:id="rId32"/>
    <p:sldId id="29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31" autoAdjust="0"/>
  </p:normalViewPr>
  <p:slideViewPr>
    <p:cSldViewPr snapToGrid="0">
      <p:cViewPr varScale="1">
        <p:scale>
          <a:sx n="61" d="100"/>
          <a:sy n="61" d="100"/>
        </p:scale>
        <p:origin x="86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ru-RU"/>
              <a:t>Образец заголовка</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CD7904E-E546-41DA-86AB-B402C8680A70}" type="datetimeFigureOut">
              <a:rPr lang="ru-KZ" smtClean="0"/>
              <a:t>07.11.2020</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FE90D1BD-BC6A-4F31-B13D-D8D57D151A5F}" type="slidenum">
              <a:rPr lang="ru-KZ" smtClean="0"/>
              <a:t>‹#›</a:t>
            </a:fld>
            <a:endParaRPr lang="ru-KZ"/>
          </a:p>
        </p:txBody>
      </p:sp>
    </p:spTree>
    <p:extLst>
      <p:ext uri="{BB962C8B-B14F-4D97-AF65-F5344CB8AC3E}">
        <p14:creationId xmlns:p14="http://schemas.microsoft.com/office/powerpoint/2010/main" val="119090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D7904E-E546-41DA-86AB-B402C8680A70}" type="datetimeFigureOut">
              <a:rPr lang="ru-KZ" smtClean="0"/>
              <a:t>07.11.2020</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FE90D1BD-BC6A-4F31-B13D-D8D57D151A5F}" type="slidenum">
              <a:rPr lang="ru-KZ" smtClean="0"/>
              <a:t>‹#›</a:t>
            </a:fld>
            <a:endParaRPr lang="ru-KZ"/>
          </a:p>
        </p:txBody>
      </p:sp>
    </p:spTree>
    <p:extLst>
      <p:ext uri="{BB962C8B-B14F-4D97-AF65-F5344CB8AC3E}">
        <p14:creationId xmlns:p14="http://schemas.microsoft.com/office/powerpoint/2010/main" val="4284337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38200" y="6422854"/>
            <a:ext cx="2743196" cy="365125"/>
          </a:xfrm>
        </p:spPr>
        <p:txBody>
          <a:bodyPr/>
          <a:lstStyle/>
          <a:p>
            <a:fld id="{DCD7904E-E546-41DA-86AB-B402C8680A70}" type="datetimeFigureOut">
              <a:rPr lang="ru-KZ" smtClean="0"/>
              <a:t>07.11.2020</a:t>
            </a:fld>
            <a:endParaRPr lang="ru-KZ"/>
          </a:p>
        </p:txBody>
      </p:sp>
      <p:sp>
        <p:nvSpPr>
          <p:cNvPr id="5" name="Footer Placeholder 4"/>
          <p:cNvSpPr>
            <a:spLocks noGrp="1"/>
          </p:cNvSpPr>
          <p:nvPr>
            <p:ph type="ftr" sz="quarter" idx="11"/>
          </p:nvPr>
        </p:nvSpPr>
        <p:spPr>
          <a:xfrm>
            <a:off x="3776135" y="6422854"/>
            <a:ext cx="4279669" cy="365125"/>
          </a:xfrm>
        </p:spPr>
        <p:txBody>
          <a:bodyPr/>
          <a:lstStyle/>
          <a:p>
            <a:endParaRPr lang="ru-KZ"/>
          </a:p>
        </p:txBody>
      </p:sp>
      <p:sp>
        <p:nvSpPr>
          <p:cNvPr id="6" name="Slide Number Placeholder 5"/>
          <p:cNvSpPr>
            <a:spLocks noGrp="1"/>
          </p:cNvSpPr>
          <p:nvPr>
            <p:ph type="sldNum" sz="quarter" idx="12"/>
          </p:nvPr>
        </p:nvSpPr>
        <p:spPr>
          <a:xfrm>
            <a:off x="8073048" y="6422854"/>
            <a:ext cx="879759" cy="365125"/>
          </a:xfrm>
        </p:spPr>
        <p:txBody>
          <a:bodyPr/>
          <a:lstStyle/>
          <a:p>
            <a:fld id="{FE90D1BD-BC6A-4F31-B13D-D8D57D151A5F}" type="slidenum">
              <a:rPr lang="ru-KZ" smtClean="0"/>
              <a:t>‹#›</a:t>
            </a:fld>
            <a:endParaRPr lang="ru-KZ"/>
          </a:p>
        </p:txBody>
      </p:sp>
    </p:spTree>
    <p:extLst>
      <p:ext uri="{BB962C8B-B14F-4D97-AF65-F5344CB8AC3E}">
        <p14:creationId xmlns:p14="http://schemas.microsoft.com/office/powerpoint/2010/main" val="270279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CD7904E-E546-41DA-86AB-B402C8680A70}" type="datetimeFigureOut">
              <a:rPr lang="ru-KZ" smtClean="0"/>
              <a:t>07.11.2020</a:t>
            </a:fld>
            <a:endParaRPr lang="ru-KZ"/>
          </a:p>
        </p:txBody>
      </p:sp>
      <p:sp>
        <p:nvSpPr>
          <p:cNvPr id="5" name="Footer Placeholder 4"/>
          <p:cNvSpPr>
            <a:spLocks noGrp="1"/>
          </p:cNvSpPr>
          <p:nvPr>
            <p:ph type="ftr" sz="quarter" idx="11"/>
          </p:nvPr>
        </p:nvSpPr>
        <p:spPr/>
        <p:txBody>
          <a:bodyPr/>
          <a:lstStyle/>
          <a:p>
            <a:endParaRPr lang="ru-KZ"/>
          </a:p>
        </p:txBody>
      </p:sp>
      <p:sp>
        <p:nvSpPr>
          <p:cNvPr id="6" name="Slide Number Placeholder 5"/>
          <p:cNvSpPr>
            <a:spLocks noGrp="1"/>
          </p:cNvSpPr>
          <p:nvPr>
            <p:ph type="sldNum" sz="quarter" idx="12"/>
          </p:nvPr>
        </p:nvSpPr>
        <p:spPr/>
        <p:txBody>
          <a:bodyPr/>
          <a:lstStyle/>
          <a:p>
            <a:fld id="{FE90D1BD-BC6A-4F31-B13D-D8D57D151A5F}" type="slidenum">
              <a:rPr lang="ru-KZ" smtClean="0"/>
              <a:t>‹#›</a:t>
            </a:fld>
            <a:endParaRPr lang="ru-KZ"/>
          </a:p>
        </p:txBody>
      </p:sp>
    </p:spTree>
    <p:extLst>
      <p:ext uri="{BB962C8B-B14F-4D97-AF65-F5344CB8AC3E}">
        <p14:creationId xmlns:p14="http://schemas.microsoft.com/office/powerpoint/2010/main" val="199480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tx2"/>
                </a:solidFill>
              </a:defRPr>
            </a:lvl1pPr>
          </a:lstStyle>
          <a:p>
            <a:fld id="{DCD7904E-E546-41DA-86AB-B402C8680A70}" type="datetimeFigureOut">
              <a:rPr lang="ru-KZ" smtClean="0"/>
              <a:t>07.11.2020</a:t>
            </a:fld>
            <a:endParaRPr lang="ru-KZ"/>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KZ"/>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E90D1BD-BC6A-4F31-B13D-D8D57D151A5F}" type="slidenum">
              <a:rPr lang="ru-KZ" smtClean="0"/>
              <a:t>‹#›</a:t>
            </a:fld>
            <a:endParaRPr lang="ru-KZ"/>
          </a:p>
        </p:txBody>
      </p:sp>
    </p:spTree>
    <p:extLst>
      <p:ext uri="{BB962C8B-B14F-4D97-AF65-F5344CB8AC3E}">
        <p14:creationId xmlns:p14="http://schemas.microsoft.com/office/powerpoint/2010/main" val="393503643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CD7904E-E546-41DA-86AB-B402C8680A70}" type="datetimeFigureOut">
              <a:rPr lang="ru-KZ" smtClean="0"/>
              <a:t>07.11.2020</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FE90D1BD-BC6A-4F31-B13D-D8D57D151A5F}" type="slidenum">
              <a:rPr lang="ru-KZ" smtClean="0"/>
              <a:t>‹#›</a:t>
            </a:fld>
            <a:endParaRPr lang="ru-KZ"/>
          </a:p>
        </p:txBody>
      </p:sp>
    </p:spTree>
    <p:extLst>
      <p:ext uri="{BB962C8B-B14F-4D97-AF65-F5344CB8AC3E}">
        <p14:creationId xmlns:p14="http://schemas.microsoft.com/office/powerpoint/2010/main" val="232480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DCD7904E-E546-41DA-86AB-B402C8680A70}" type="datetimeFigureOut">
              <a:rPr lang="ru-KZ" smtClean="0"/>
              <a:t>07.11.2020</a:t>
            </a:fld>
            <a:endParaRPr lang="ru-KZ"/>
          </a:p>
        </p:txBody>
      </p:sp>
      <p:sp>
        <p:nvSpPr>
          <p:cNvPr id="8" name="Footer Placeholder 7"/>
          <p:cNvSpPr>
            <a:spLocks noGrp="1"/>
          </p:cNvSpPr>
          <p:nvPr>
            <p:ph type="ftr" sz="quarter" idx="11"/>
          </p:nvPr>
        </p:nvSpPr>
        <p:spPr/>
        <p:txBody>
          <a:bodyPr/>
          <a:lstStyle/>
          <a:p>
            <a:endParaRPr lang="ru-KZ"/>
          </a:p>
        </p:txBody>
      </p:sp>
      <p:sp>
        <p:nvSpPr>
          <p:cNvPr id="9" name="Slide Number Placeholder 8"/>
          <p:cNvSpPr>
            <a:spLocks noGrp="1"/>
          </p:cNvSpPr>
          <p:nvPr>
            <p:ph type="sldNum" sz="quarter" idx="12"/>
          </p:nvPr>
        </p:nvSpPr>
        <p:spPr/>
        <p:txBody>
          <a:bodyPr/>
          <a:lstStyle/>
          <a:p>
            <a:fld id="{FE90D1BD-BC6A-4F31-B13D-D8D57D151A5F}" type="slidenum">
              <a:rPr lang="ru-KZ" smtClean="0"/>
              <a:t>‹#›</a:t>
            </a:fld>
            <a:endParaRPr lang="ru-KZ"/>
          </a:p>
        </p:txBody>
      </p:sp>
    </p:spTree>
    <p:extLst>
      <p:ext uri="{BB962C8B-B14F-4D97-AF65-F5344CB8AC3E}">
        <p14:creationId xmlns:p14="http://schemas.microsoft.com/office/powerpoint/2010/main" val="3339595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CD7904E-E546-41DA-86AB-B402C8680A70}" type="datetimeFigureOut">
              <a:rPr lang="ru-KZ" smtClean="0"/>
              <a:t>07.11.2020</a:t>
            </a:fld>
            <a:endParaRPr lang="ru-KZ"/>
          </a:p>
        </p:txBody>
      </p:sp>
      <p:sp>
        <p:nvSpPr>
          <p:cNvPr id="4" name="Footer Placeholder 3"/>
          <p:cNvSpPr>
            <a:spLocks noGrp="1"/>
          </p:cNvSpPr>
          <p:nvPr>
            <p:ph type="ftr" sz="quarter" idx="11"/>
          </p:nvPr>
        </p:nvSpPr>
        <p:spPr/>
        <p:txBody>
          <a:bodyPr/>
          <a:lstStyle/>
          <a:p>
            <a:endParaRPr lang="ru-KZ"/>
          </a:p>
        </p:txBody>
      </p:sp>
      <p:sp>
        <p:nvSpPr>
          <p:cNvPr id="5" name="Slide Number Placeholder 4"/>
          <p:cNvSpPr>
            <a:spLocks noGrp="1"/>
          </p:cNvSpPr>
          <p:nvPr>
            <p:ph type="sldNum" sz="quarter" idx="12"/>
          </p:nvPr>
        </p:nvSpPr>
        <p:spPr/>
        <p:txBody>
          <a:bodyPr/>
          <a:lstStyle/>
          <a:p>
            <a:fld id="{FE90D1BD-BC6A-4F31-B13D-D8D57D151A5F}" type="slidenum">
              <a:rPr lang="ru-KZ" smtClean="0"/>
              <a:t>‹#›</a:t>
            </a:fld>
            <a:endParaRPr lang="ru-KZ"/>
          </a:p>
        </p:txBody>
      </p:sp>
    </p:spTree>
    <p:extLst>
      <p:ext uri="{BB962C8B-B14F-4D97-AF65-F5344CB8AC3E}">
        <p14:creationId xmlns:p14="http://schemas.microsoft.com/office/powerpoint/2010/main" val="365253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7904E-E546-41DA-86AB-B402C8680A70}" type="datetimeFigureOut">
              <a:rPr lang="ru-KZ" smtClean="0"/>
              <a:t>07.11.2020</a:t>
            </a:fld>
            <a:endParaRPr lang="ru-KZ"/>
          </a:p>
        </p:txBody>
      </p:sp>
      <p:sp>
        <p:nvSpPr>
          <p:cNvPr id="3" name="Footer Placeholder 2"/>
          <p:cNvSpPr>
            <a:spLocks noGrp="1"/>
          </p:cNvSpPr>
          <p:nvPr>
            <p:ph type="ftr" sz="quarter" idx="11"/>
          </p:nvPr>
        </p:nvSpPr>
        <p:spPr/>
        <p:txBody>
          <a:bodyPr/>
          <a:lstStyle/>
          <a:p>
            <a:endParaRPr lang="ru-KZ"/>
          </a:p>
        </p:txBody>
      </p:sp>
      <p:sp>
        <p:nvSpPr>
          <p:cNvPr id="4" name="Slide Number Placeholder 3"/>
          <p:cNvSpPr>
            <a:spLocks noGrp="1"/>
          </p:cNvSpPr>
          <p:nvPr>
            <p:ph type="sldNum" sz="quarter" idx="12"/>
          </p:nvPr>
        </p:nvSpPr>
        <p:spPr/>
        <p:txBody>
          <a:bodyPr/>
          <a:lstStyle/>
          <a:p>
            <a:fld id="{FE90D1BD-BC6A-4F31-B13D-D8D57D151A5F}" type="slidenum">
              <a:rPr lang="ru-KZ" smtClean="0"/>
              <a:t>‹#›</a:t>
            </a:fld>
            <a:endParaRPr lang="ru-KZ"/>
          </a:p>
        </p:txBody>
      </p:sp>
    </p:spTree>
    <p:extLst>
      <p:ext uri="{BB962C8B-B14F-4D97-AF65-F5344CB8AC3E}">
        <p14:creationId xmlns:p14="http://schemas.microsoft.com/office/powerpoint/2010/main" val="384345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CD7904E-E546-41DA-86AB-B402C8680A70}" type="datetimeFigureOut">
              <a:rPr lang="ru-KZ" smtClean="0"/>
              <a:t>07.11.2020</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FE90D1BD-BC6A-4F31-B13D-D8D57D151A5F}" type="slidenum">
              <a:rPr lang="ru-KZ" smtClean="0"/>
              <a:t>‹#›</a:t>
            </a:fld>
            <a:endParaRPr lang="ru-KZ"/>
          </a:p>
        </p:txBody>
      </p:sp>
    </p:spTree>
    <p:extLst>
      <p:ext uri="{BB962C8B-B14F-4D97-AF65-F5344CB8AC3E}">
        <p14:creationId xmlns:p14="http://schemas.microsoft.com/office/powerpoint/2010/main" val="37628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CD7904E-E546-41DA-86AB-B402C8680A70}" type="datetimeFigureOut">
              <a:rPr lang="ru-KZ" smtClean="0"/>
              <a:t>07.11.2020</a:t>
            </a:fld>
            <a:endParaRPr lang="ru-KZ"/>
          </a:p>
        </p:txBody>
      </p:sp>
      <p:sp>
        <p:nvSpPr>
          <p:cNvPr id="6" name="Footer Placeholder 5"/>
          <p:cNvSpPr>
            <a:spLocks noGrp="1"/>
          </p:cNvSpPr>
          <p:nvPr>
            <p:ph type="ftr" sz="quarter" idx="11"/>
          </p:nvPr>
        </p:nvSpPr>
        <p:spPr/>
        <p:txBody>
          <a:bodyPr/>
          <a:lstStyle/>
          <a:p>
            <a:endParaRPr lang="ru-KZ"/>
          </a:p>
        </p:txBody>
      </p:sp>
      <p:sp>
        <p:nvSpPr>
          <p:cNvPr id="7" name="Slide Number Placeholder 6"/>
          <p:cNvSpPr>
            <a:spLocks noGrp="1"/>
          </p:cNvSpPr>
          <p:nvPr>
            <p:ph type="sldNum" sz="quarter" idx="12"/>
          </p:nvPr>
        </p:nvSpPr>
        <p:spPr/>
        <p:txBody>
          <a:bodyPr/>
          <a:lstStyle/>
          <a:p>
            <a:fld id="{FE90D1BD-BC6A-4F31-B13D-D8D57D151A5F}" type="slidenum">
              <a:rPr lang="ru-KZ" smtClean="0"/>
              <a:t>‹#›</a:t>
            </a:fld>
            <a:endParaRPr lang="ru-KZ"/>
          </a:p>
        </p:txBody>
      </p:sp>
    </p:spTree>
    <p:extLst>
      <p:ext uri="{BB962C8B-B14F-4D97-AF65-F5344CB8AC3E}">
        <p14:creationId xmlns:p14="http://schemas.microsoft.com/office/powerpoint/2010/main" val="54151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DCD7904E-E546-41DA-86AB-B402C8680A70}" type="datetimeFigureOut">
              <a:rPr lang="ru-KZ" smtClean="0"/>
              <a:t>07.11.2020</a:t>
            </a:fld>
            <a:endParaRPr lang="ru-KZ"/>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ru-KZ"/>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FE90D1BD-BC6A-4F31-B13D-D8D57D151A5F}" type="slidenum">
              <a:rPr lang="ru-KZ" smtClean="0"/>
              <a:t>‹#›</a:t>
            </a:fld>
            <a:endParaRPr lang="ru-KZ"/>
          </a:p>
        </p:txBody>
      </p:sp>
    </p:spTree>
    <p:extLst>
      <p:ext uri="{BB962C8B-B14F-4D97-AF65-F5344CB8AC3E}">
        <p14:creationId xmlns:p14="http://schemas.microsoft.com/office/powerpoint/2010/main" val="12026737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75A291-E198-4100-A1FC-BCA67EC7FEC4}"/>
              </a:ext>
            </a:extLst>
          </p:cNvPr>
          <p:cNvSpPr>
            <a:spLocks noGrp="1"/>
          </p:cNvSpPr>
          <p:nvPr>
            <p:ph type="ctrTitle"/>
          </p:nvPr>
        </p:nvSpPr>
        <p:spPr>
          <a:xfrm>
            <a:off x="360217" y="1006764"/>
            <a:ext cx="11471565" cy="2989487"/>
          </a:xfrm>
        </p:spPr>
        <p:txBody>
          <a:bodyPr>
            <a:normAutofit/>
          </a:bodyPr>
          <a:lstStyle/>
          <a:p>
            <a:r>
              <a:rPr lang="en-US" sz="2000" b="1" dirty="0">
                <a:solidFill>
                  <a:schemeClr val="bg1"/>
                </a:solidFill>
                <a:effectLst/>
                <a:latin typeface="Times New Roman" panose="02020603050405020304" pitchFamily="18" charset="0"/>
                <a:ea typeface="Times New Roman" panose="02020603050405020304" pitchFamily="18" charset="0"/>
              </a:rPr>
              <a:t>L.N. Gumilyov Eurasian National University</a:t>
            </a:r>
            <a:br>
              <a:rPr lang="en-US" sz="2000" b="1" dirty="0">
                <a:solidFill>
                  <a:schemeClr val="bg1"/>
                </a:solidFill>
                <a:effectLst/>
                <a:latin typeface="Times New Roman" panose="02020603050405020304" pitchFamily="18" charset="0"/>
                <a:ea typeface="Times New Roman" panose="02020603050405020304" pitchFamily="18" charset="0"/>
              </a:rPr>
            </a:br>
            <a:r>
              <a:rPr lang="en-US" sz="2000" b="1" dirty="0">
                <a:solidFill>
                  <a:schemeClr val="bg1"/>
                </a:solidFill>
                <a:latin typeface="Times New Roman" panose="02020603050405020304" pitchFamily="18" charset="0"/>
                <a:cs typeface="Times New Roman" panose="02020603050405020304" pitchFamily="18" charset="0"/>
              </a:rPr>
              <a:t>Department of State Audit</a:t>
            </a:r>
            <a:br>
              <a:rPr lang="ru-RU" sz="3200" dirty="0">
                <a:latin typeface="Times New Roman" panose="02020603050405020304" pitchFamily="18" charset="0"/>
                <a:cs typeface="Times New Roman" panose="02020603050405020304" pitchFamily="18" charset="0"/>
              </a:rPr>
            </a:br>
            <a:br>
              <a:rPr lang="ru-RU" sz="3200" b="1" dirty="0">
                <a:solidFill>
                  <a:schemeClr val="bg1"/>
                </a:solidFill>
                <a:effectLst/>
                <a:latin typeface="Times New Roman" panose="02020603050405020304" pitchFamily="18" charset="0"/>
                <a:ea typeface="Times New Roman" panose="02020603050405020304" pitchFamily="18" charset="0"/>
              </a:rPr>
            </a:br>
            <a:br>
              <a:rPr lang="ru-RU" sz="3200" b="1" dirty="0">
                <a:solidFill>
                  <a:schemeClr val="bg1"/>
                </a:solidFill>
                <a:effectLst/>
                <a:latin typeface="Times New Roman" panose="02020603050405020304" pitchFamily="18" charset="0"/>
                <a:ea typeface="Times New Roman" panose="02020603050405020304" pitchFamily="18" charset="0"/>
              </a:rPr>
            </a:br>
            <a:r>
              <a:rPr lang="en-US" sz="3200" b="1" dirty="0">
                <a:solidFill>
                  <a:schemeClr val="bg1"/>
                </a:solidFill>
                <a:effectLst/>
                <a:latin typeface="Times New Roman" panose="02020603050405020304" pitchFamily="18" charset="0"/>
                <a:ea typeface="Times New Roman" panose="02020603050405020304" pitchFamily="18" charset="0"/>
              </a:rPr>
              <a:t> </a:t>
            </a:r>
            <a:br>
              <a:rPr lang="ru-RU" sz="3200" b="1" dirty="0">
                <a:solidFill>
                  <a:schemeClr val="bg1"/>
                </a:solidFill>
                <a:effectLst/>
                <a:latin typeface="Times New Roman" panose="02020603050405020304" pitchFamily="18" charset="0"/>
                <a:ea typeface="Times New Roman" panose="02020603050405020304" pitchFamily="18" charset="0"/>
              </a:rPr>
            </a:br>
            <a:r>
              <a:rPr lang="en-GB" sz="3200" b="1" dirty="0">
                <a:solidFill>
                  <a:schemeClr val="bg1"/>
                </a:solidFill>
                <a:effectLst/>
                <a:latin typeface="Times New Roman" panose="02020603050405020304" pitchFamily="18" charset="0"/>
                <a:ea typeface="Times New Roman" panose="02020603050405020304" pitchFamily="18" charset="0"/>
              </a:rPr>
              <a:t>Examination phase of performance audit</a:t>
            </a:r>
            <a:br>
              <a:rPr lang="ru-KZ" sz="3200" dirty="0">
                <a:solidFill>
                  <a:schemeClr val="bg1"/>
                </a:solidFill>
                <a:effectLst/>
                <a:latin typeface="Times New Roman" panose="02020603050405020304" pitchFamily="18" charset="0"/>
                <a:ea typeface="Times New Roman" panose="02020603050405020304" pitchFamily="18" charset="0"/>
              </a:rPr>
            </a:br>
            <a:endParaRPr lang="ru-KZ" sz="3200" dirty="0">
              <a:solidFill>
                <a:schemeClr val="bg1"/>
              </a:solidFill>
            </a:endParaRPr>
          </a:p>
        </p:txBody>
      </p:sp>
      <p:sp>
        <p:nvSpPr>
          <p:cNvPr id="3" name="Подзаголовок 2">
            <a:extLst>
              <a:ext uri="{FF2B5EF4-FFF2-40B4-BE49-F238E27FC236}">
                <a16:creationId xmlns:a16="http://schemas.microsoft.com/office/drawing/2014/main" id="{A8CDF1D6-7549-442B-A0EA-471484E4F44B}"/>
              </a:ext>
            </a:extLst>
          </p:cNvPr>
          <p:cNvSpPr>
            <a:spLocks noGrp="1"/>
          </p:cNvSpPr>
          <p:nvPr>
            <p:ph type="subTitle" idx="1"/>
          </p:nvPr>
        </p:nvSpPr>
        <p:spPr/>
        <p:txBody>
          <a:bodyPr>
            <a:normAutofit/>
          </a:bodyPr>
          <a:lstStyle/>
          <a:p>
            <a:r>
              <a:rPr lang="en-US" sz="2400" dirty="0">
                <a:solidFill>
                  <a:schemeClr val="bg1"/>
                </a:solidFill>
                <a:latin typeface="Times New Roman" panose="02020603050405020304" pitchFamily="18" charset="0"/>
                <a:cs typeface="Times New Roman" panose="02020603050405020304" pitchFamily="18" charset="0"/>
              </a:rPr>
              <a:t>Subject</a:t>
            </a:r>
            <a:r>
              <a:rPr lang="ru-RU" sz="2400" dirty="0">
                <a:solidFill>
                  <a:schemeClr val="bg1"/>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Performance audit fundamentals</a:t>
            </a:r>
            <a:endParaRPr lang="ru-RU"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Lecturer  : doctor PhD Serikova M.A. </a:t>
            </a:r>
          </a:p>
          <a:p>
            <a:endParaRPr lang="ru-KZ" dirty="0">
              <a:latin typeface="Times New Roman" panose="02020603050405020304" pitchFamily="18" charset="0"/>
              <a:cs typeface="Times New Roman" panose="02020603050405020304" pitchFamily="18" charset="0"/>
            </a:endParaRPr>
          </a:p>
        </p:txBody>
      </p:sp>
      <p:pic>
        <p:nvPicPr>
          <p:cNvPr id="5" name="Picture 4" descr="1200px-L.N.Gumilyov_Eurasian_National_University_logo.svg.png">
            <a:extLst>
              <a:ext uri="{FF2B5EF4-FFF2-40B4-BE49-F238E27FC236}">
                <a16:creationId xmlns:a16="http://schemas.microsoft.com/office/drawing/2014/main" id="{BAC60F17-61E3-48FC-873C-1B79D6002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4391" y="86617"/>
            <a:ext cx="1487217" cy="920146"/>
          </a:xfrm>
          <a:prstGeom prst="rect">
            <a:avLst/>
          </a:prstGeom>
        </p:spPr>
      </p:pic>
    </p:spTree>
    <p:extLst>
      <p:ext uri="{BB962C8B-B14F-4D97-AF65-F5344CB8AC3E}">
        <p14:creationId xmlns:p14="http://schemas.microsoft.com/office/powerpoint/2010/main" val="2139994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79DDFF-3186-483E-AF2B-AB5DDD24020B}"/>
              </a:ext>
            </a:extLst>
          </p:cNvPr>
          <p:cNvSpPr>
            <a:spLocks noGrp="1"/>
          </p:cNvSpPr>
          <p:nvPr>
            <p:ph type="title"/>
          </p:nvPr>
        </p:nvSpPr>
        <p:spPr/>
        <p:txBody>
          <a:bodyPr/>
          <a:lstStyle/>
          <a:p>
            <a:r>
              <a:rPr lang="en-US" dirty="0"/>
              <a:t>Recognized Improvement Frameworks</a:t>
            </a:r>
            <a:endParaRPr lang="ru-KZ" dirty="0"/>
          </a:p>
        </p:txBody>
      </p:sp>
      <p:sp>
        <p:nvSpPr>
          <p:cNvPr id="3" name="Объект 2">
            <a:extLst>
              <a:ext uri="{FF2B5EF4-FFF2-40B4-BE49-F238E27FC236}">
                <a16:creationId xmlns:a16="http://schemas.microsoft.com/office/drawing/2014/main" id="{5717AD01-107F-46FE-A081-BC8B292E7520}"/>
              </a:ext>
            </a:extLst>
          </p:cNvPr>
          <p:cNvSpPr>
            <a:spLocks noGrp="1"/>
          </p:cNvSpPr>
          <p:nvPr>
            <p:ph idx="1"/>
          </p:nvPr>
        </p:nvSpPr>
        <p:spPr>
          <a:xfrm>
            <a:off x="1202919" y="2011680"/>
            <a:ext cx="10444136" cy="4206240"/>
          </a:xfrm>
        </p:spPr>
        <p:txBody>
          <a:bodyPr/>
          <a:lstStyle/>
          <a:p>
            <a:endParaRPr lang="ru-KZ" dirty="0"/>
          </a:p>
        </p:txBody>
      </p:sp>
      <p:sp>
        <p:nvSpPr>
          <p:cNvPr id="4" name="Прямоугольник 3">
            <a:extLst>
              <a:ext uri="{FF2B5EF4-FFF2-40B4-BE49-F238E27FC236}">
                <a16:creationId xmlns:a16="http://schemas.microsoft.com/office/drawing/2014/main" id="{D8F5C9A5-9457-479E-8DF0-50A73CB8EE43}"/>
              </a:ext>
            </a:extLst>
          </p:cNvPr>
          <p:cNvSpPr/>
          <p:nvPr/>
        </p:nvSpPr>
        <p:spPr>
          <a:xfrm>
            <a:off x="1376218" y="2011680"/>
            <a:ext cx="1921164" cy="385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b="1" i="0" u="none" strike="noStrike" baseline="0" dirty="0">
                <a:solidFill>
                  <a:srgbClr val="585958"/>
                </a:solidFill>
                <a:latin typeface="Calibri" panose="020F0502020204030204" pitchFamily="34" charset="0"/>
              </a:rPr>
              <a:t>Lean</a:t>
            </a:r>
            <a:r>
              <a:rPr lang="en-US" sz="1400" b="0" i="0" u="none" strike="noStrike" baseline="0" dirty="0">
                <a:solidFill>
                  <a:srgbClr val="585958"/>
                </a:solidFill>
                <a:latin typeface="Calibri" panose="020F0502020204030204" pitchFamily="34" charset="0"/>
              </a:rPr>
              <a:t>—Lean is a production practice that considers the expenditure of resources for any goal other than the creation of value for the end customer to be wasteful, and thus a target for elimination. The core idea</a:t>
            </a:r>
          </a:p>
          <a:p>
            <a:pPr algn="l"/>
            <a:r>
              <a:rPr lang="en-US" sz="1400" b="0" i="0" u="none" strike="noStrike" baseline="0" dirty="0">
                <a:solidFill>
                  <a:srgbClr val="585958"/>
                </a:solidFill>
                <a:latin typeface="Calibri" panose="020F0502020204030204" pitchFamily="34" charset="0"/>
              </a:rPr>
              <a:t>of Lean is to maximize customer value while minimizing waste</a:t>
            </a:r>
            <a:endParaRPr lang="ru-KZ" sz="1400" dirty="0"/>
          </a:p>
        </p:txBody>
      </p:sp>
      <p:sp>
        <p:nvSpPr>
          <p:cNvPr id="10" name="Прямоугольник 9">
            <a:extLst>
              <a:ext uri="{FF2B5EF4-FFF2-40B4-BE49-F238E27FC236}">
                <a16:creationId xmlns:a16="http://schemas.microsoft.com/office/drawing/2014/main" id="{1346929E-B904-4D83-8559-70817DED0D94}"/>
              </a:ext>
            </a:extLst>
          </p:cNvPr>
          <p:cNvSpPr/>
          <p:nvPr/>
        </p:nvSpPr>
        <p:spPr>
          <a:xfrm>
            <a:off x="3470681" y="2011680"/>
            <a:ext cx="1921164" cy="385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i="0" u="none" strike="noStrike" baseline="0" dirty="0">
                <a:solidFill>
                  <a:srgbClr val="585958"/>
                </a:solidFill>
                <a:latin typeface="Calibri" panose="020F0502020204030204" pitchFamily="34" charset="0"/>
              </a:rPr>
              <a:t>Six Sigma</a:t>
            </a:r>
            <a:r>
              <a:rPr lang="en-US" sz="1400" b="0" i="0" u="none" strike="noStrike" baseline="0" dirty="0">
                <a:solidFill>
                  <a:srgbClr val="585958"/>
                </a:solidFill>
                <a:latin typeface="Calibri" panose="020F0502020204030204" pitchFamily="34" charset="0"/>
              </a:rPr>
              <a:t>—Six Sigma is a disciplined, data-driven approach and methodology for eliminating errors and</a:t>
            </a:r>
          </a:p>
          <a:p>
            <a:pPr algn="just"/>
            <a:r>
              <a:rPr lang="en-US" sz="1400" b="0" i="0" u="none" strike="noStrike" baseline="0" dirty="0">
                <a:solidFill>
                  <a:srgbClr val="585958"/>
                </a:solidFill>
                <a:latin typeface="Calibri" panose="020F0502020204030204" pitchFamily="34" charset="0"/>
              </a:rPr>
              <a:t>minimizing variability in any process, from manufacturing of products to provision of services. The goal of Six Sigma is to improve the quality of process outputs.</a:t>
            </a:r>
            <a:endParaRPr lang="ru-KZ" sz="1400" dirty="0"/>
          </a:p>
        </p:txBody>
      </p:sp>
      <p:sp>
        <p:nvSpPr>
          <p:cNvPr id="13" name="Прямоугольник 12">
            <a:extLst>
              <a:ext uri="{FF2B5EF4-FFF2-40B4-BE49-F238E27FC236}">
                <a16:creationId xmlns:a16="http://schemas.microsoft.com/office/drawing/2014/main" id="{17732185-088F-4F47-9377-E5097B609B75}"/>
              </a:ext>
            </a:extLst>
          </p:cNvPr>
          <p:cNvSpPr/>
          <p:nvPr/>
        </p:nvSpPr>
        <p:spPr>
          <a:xfrm>
            <a:off x="5726545" y="2011680"/>
            <a:ext cx="1921164" cy="385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i="0" u="none" strike="noStrike" baseline="0" dirty="0">
                <a:solidFill>
                  <a:srgbClr val="585958"/>
                </a:solidFill>
                <a:latin typeface="Calibri" panose="020F0502020204030204" pitchFamily="34" charset="0"/>
              </a:rPr>
              <a:t>Total quality management</a:t>
            </a:r>
            <a:r>
              <a:rPr lang="en-US" sz="1800" b="0" i="0" u="none" strike="noStrike" baseline="0" dirty="0">
                <a:solidFill>
                  <a:srgbClr val="585958"/>
                </a:solidFill>
                <a:latin typeface="Calibri" panose="020F0502020204030204" pitchFamily="34" charset="0"/>
              </a:rPr>
              <a:t>—Total quality management is an integrative philosophy of management for continuously improving the quality of products and processes</a:t>
            </a:r>
            <a:endParaRPr lang="ru-KZ" dirty="0"/>
          </a:p>
        </p:txBody>
      </p:sp>
      <p:sp>
        <p:nvSpPr>
          <p:cNvPr id="14" name="Прямоугольник 13">
            <a:extLst>
              <a:ext uri="{FF2B5EF4-FFF2-40B4-BE49-F238E27FC236}">
                <a16:creationId xmlns:a16="http://schemas.microsoft.com/office/drawing/2014/main" id="{B692AC76-B0AF-4984-AD5E-B17F8E2417DA}"/>
              </a:ext>
            </a:extLst>
          </p:cNvPr>
          <p:cNvSpPr/>
          <p:nvPr/>
        </p:nvSpPr>
        <p:spPr>
          <a:xfrm>
            <a:off x="7982409" y="2011680"/>
            <a:ext cx="1420209" cy="385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050" b="1" i="0" u="none" strike="noStrike" baseline="0" dirty="0">
                <a:solidFill>
                  <a:srgbClr val="585958"/>
                </a:solidFill>
                <a:latin typeface="Calibri" panose="020F0502020204030204" pitchFamily="34" charset="0"/>
              </a:rPr>
              <a:t>Balanced scorecard</a:t>
            </a:r>
            <a:r>
              <a:rPr lang="en-US" sz="1050" b="0" i="0" u="none" strike="noStrike" baseline="0" dirty="0">
                <a:solidFill>
                  <a:srgbClr val="585958"/>
                </a:solidFill>
                <a:latin typeface="Calibri" panose="020F0502020204030204" pitchFamily="34" charset="0"/>
              </a:rPr>
              <a:t>—The balanced scorecard is a strategic planning and management system used to align business activities with the organization’s vision and strategy and to monitor organizational </a:t>
            </a:r>
          </a:p>
          <a:p>
            <a:pPr algn="l"/>
            <a:r>
              <a:rPr lang="en-US" sz="1050" b="0" i="0" u="none" strike="noStrike" baseline="0" dirty="0">
                <a:solidFill>
                  <a:srgbClr val="585958"/>
                </a:solidFill>
                <a:latin typeface="Calibri" panose="020F0502020204030204" pitchFamily="34" charset="0"/>
              </a:rPr>
              <a:t>performance against strategic goals. By tracking regular scores in specific areas, organizations can identify those that are less efficient and take actions to improve performance.</a:t>
            </a:r>
            <a:endParaRPr lang="ru-KZ" sz="1050" dirty="0"/>
          </a:p>
        </p:txBody>
      </p:sp>
      <p:sp>
        <p:nvSpPr>
          <p:cNvPr id="15" name="Прямоугольник 14">
            <a:extLst>
              <a:ext uri="{FF2B5EF4-FFF2-40B4-BE49-F238E27FC236}">
                <a16:creationId xmlns:a16="http://schemas.microsoft.com/office/drawing/2014/main" id="{AAD55A71-884B-4FA7-9A23-0CE5F36EAE5F}"/>
              </a:ext>
            </a:extLst>
          </p:cNvPr>
          <p:cNvSpPr/>
          <p:nvPr/>
        </p:nvSpPr>
        <p:spPr>
          <a:xfrm>
            <a:off x="9753599" y="2011680"/>
            <a:ext cx="1708727" cy="38534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200" b="1" i="0" u="none" strike="noStrike" baseline="0" dirty="0">
                <a:solidFill>
                  <a:srgbClr val="585958"/>
                </a:solidFill>
                <a:latin typeface="Calibri" panose="020F0502020204030204" pitchFamily="34" charset="0"/>
              </a:rPr>
              <a:t>ISO standards</a:t>
            </a:r>
            <a:r>
              <a:rPr lang="en-US" sz="1200" b="0" i="0" u="none" strike="noStrike" baseline="0" dirty="0">
                <a:solidFill>
                  <a:srgbClr val="585958"/>
                </a:solidFill>
                <a:latin typeface="Calibri" panose="020F0502020204030204" pitchFamily="34" charset="0"/>
              </a:rPr>
              <a:t>—The International Organization for Standardization (ISO) is the world’s largest developer</a:t>
            </a:r>
          </a:p>
          <a:p>
            <a:pPr algn="l"/>
            <a:r>
              <a:rPr lang="en-US" sz="1200" b="0" i="0" u="none" strike="noStrike" baseline="0" dirty="0">
                <a:solidFill>
                  <a:srgbClr val="585958"/>
                </a:solidFill>
                <a:latin typeface="Calibri" panose="020F0502020204030204" pitchFamily="34" charset="0"/>
              </a:rPr>
              <a:t>of voluntary international standards. International standards give specifications for products, services, and</a:t>
            </a:r>
          </a:p>
          <a:p>
            <a:pPr algn="l"/>
            <a:r>
              <a:rPr lang="en-US" sz="1200" b="0" i="0" u="none" strike="noStrike" baseline="0" dirty="0">
                <a:solidFill>
                  <a:srgbClr val="585958"/>
                </a:solidFill>
                <a:latin typeface="Calibri" panose="020F0502020204030204" pitchFamily="34" charset="0"/>
              </a:rPr>
              <a:t>good practice, helping to make organizations more efficient and effective</a:t>
            </a:r>
            <a:endParaRPr lang="ru-KZ" sz="1200" dirty="0"/>
          </a:p>
        </p:txBody>
      </p:sp>
    </p:spTree>
    <p:extLst>
      <p:ext uri="{BB962C8B-B14F-4D97-AF65-F5344CB8AC3E}">
        <p14:creationId xmlns:p14="http://schemas.microsoft.com/office/powerpoint/2010/main" val="84244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51AEF6-31D9-42D0-8332-9D727215A97C}"/>
              </a:ext>
            </a:extLst>
          </p:cNvPr>
          <p:cNvSpPr>
            <a:spLocks noGrp="1"/>
          </p:cNvSpPr>
          <p:nvPr>
            <p:ph type="title"/>
          </p:nvPr>
        </p:nvSpPr>
        <p:spPr>
          <a:solidFill>
            <a:schemeClr val="tx1"/>
          </a:solidFill>
        </p:spPr>
        <p:txBody>
          <a:bodyPr>
            <a:normAutofit fontScale="90000"/>
          </a:bodyPr>
          <a:lstStyle/>
          <a:p>
            <a:r>
              <a:rPr lang="en-US" dirty="0"/>
              <a:t> Management Activities that Foster Efficiency and How They Relate to the Plan-Do-Check-Act Management Model</a:t>
            </a:r>
            <a:endParaRPr lang="ru-KZ" dirty="0"/>
          </a:p>
        </p:txBody>
      </p:sp>
      <p:pic>
        <p:nvPicPr>
          <p:cNvPr id="4" name="Рисунок 3">
            <a:extLst>
              <a:ext uri="{FF2B5EF4-FFF2-40B4-BE49-F238E27FC236}">
                <a16:creationId xmlns:a16="http://schemas.microsoft.com/office/drawing/2014/main" id="{B392D1B9-CA64-4720-9EC0-23329C8F9EC5}"/>
              </a:ext>
            </a:extLst>
          </p:cNvPr>
          <p:cNvPicPr/>
          <p:nvPr/>
        </p:nvPicPr>
        <p:blipFill rotWithShape="1">
          <a:blip r:embed="rId2"/>
          <a:srcRect l="17852" t="34018" r="18439" b="8400"/>
          <a:stretch/>
        </p:blipFill>
        <p:spPr bwMode="auto">
          <a:xfrm>
            <a:off x="1202919" y="1948872"/>
            <a:ext cx="9206463" cy="41009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807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960571-597E-450E-A0CF-0F57A42869C3}"/>
              </a:ext>
            </a:extLst>
          </p:cNvPr>
          <p:cNvSpPr>
            <a:spLocks noGrp="1"/>
          </p:cNvSpPr>
          <p:nvPr>
            <p:ph type="title"/>
          </p:nvPr>
        </p:nvSpPr>
        <p:spPr/>
        <p:txBody>
          <a:bodyPr>
            <a:normAutofit/>
          </a:bodyPr>
          <a:lstStyle/>
          <a:p>
            <a:r>
              <a:rPr lang="en-GB" sz="1800" b="1" dirty="0">
                <a:effectLst/>
                <a:latin typeface="Times New Roman" panose="02020603050405020304" pitchFamily="18" charset="0"/>
                <a:ea typeface="Times New Roman" panose="02020603050405020304" pitchFamily="18" charset="0"/>
              </a:rPr>
              <a:t> </a:t>
            </a:r>
            <a:br>
              <a:rPr lang="ru-KZ"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Some entities or programs will be better suited to audits of efficiency than others. </a:t>
            </a:r>
            <a:endParaRPr lang="ru-KZ" sz="1800" dirty="0"/>
          </a:p>
        </p:txBody>
      </p:sp>
      <p:sp>
        <p:nvSpPr>
          <p:cNvPr id="3" name="Объект 2">
            <a:extLst>
              <a:ext uri="{FF2B5EF4-FFF2-40B4-BE49-F238E27FC236}">
                <a16:creationId xmlns:a16="http://schemas.microsoft.com/office/drawing/2014/main" id="{38698AF5-1188-4130-ADAD-45D8335FAEB3}"/>
              </a:ext>
            </a:extLst>
          </p:cNvPr>
          <p:cNvSpPr>
            <a:spLocks noGrp="1"/>
          </p:cNvSpPr>
          <p:nvPr>
            <p:ph idx="1"/>
          </p:nvPr>
        </p:nvSpPr>
        <p:spPr>
          <a:solidFill>
            <a:schemeClr val="accent1"/>
          </a:solidFill>
        </p:spPr>
        <p:txBody>
          <a:bodyPr>
            <a:normAutofit/>
          </a:bodyPr>
          <a:lstStyle/>
          <a:p>
            <a:r>
              <a:rPr lang="en-US" sz="2400" i="1" dirty="0">
                <a:solidFill>
                  <a:schemeClr val="bg1"/>
                </a:solidFill>
                <a:latin typeface="Times New Roman" panose="02020603050405020304" pitchFamily="18" charset="0"/>
                <a:cs typeface="Times New Roman" panose="02020603050405020304" pitchFamily="18" charset="0"/>
              </a:rPr>
              <a:t>entities or programs that use large amounts of human, material, and/or financial resources and that have well-defined, discrete, and measurable outputs and outcomes;</a:t>
            </a:r>
          </a:p>
          <a:p>
            <a:r>
              <a:rPr lang="en-US" sz="2400" i="1" dirty="0">
                <a:solidFill>
                  <a:schemeClr val="bg1"/>
                </a:solidFill>
                <a:latin typeface="Times New Roman" panose="02020603050405020304" pitchFamily="18" charset="0"/>
                <a:cs typeface="Times New Roman" panose="02020603050405020304" pitchFamily="18" charset="0"/>
              </a:rPr>
              <a:t>service delivery organizations that manage a high volume of standardized transactions (such as issuing </a:t>
            </a:r>
            <a:r>
              <a:rPr lang="en-US" sz="2400" i="1" dirty="0" err="1">
                <a:solidFill>
                  <a:schemeClr val="bg1"/>
                </a:solidFill>
                <a:latin typeface="Times New Roman" panose="02020603050405020304" pitchFamily="18" charset="0"/>
                <a:cs typeface="Times New Roman" panose="02020603050405020304" pitchFamily="18" charset="0"/>
              </a:rPr>
              <a:t>licences</a:t>
            </a:r>
            <a:r>
              <a:rPr lang="en-US" sz="2400" i="1" dirty="0">
                <a:solidFill>
                  <a:schemeClr val="bg1"/>
                </a:solidFill>
                <a:latin typeface="Times New Roman" panose="02020603050405020304" pitchFamily="18" charset="0"/>
                <a:cs typeface="Times New Roman" panose="02020603050405020304" pitchFamily="18" charset="0"/>
              </a:rPr>
              <a:t> and permits); and</a:t>
            </a:r>
          </a:p>
          <a:p>
            <a:r>
              <a:rPr lang="en-US" sz="2400" i="1" dirty="0">
                <a:solidFill>
                  <a:schemeClr val="bg1"/>
                </a:solidFill>
                <a:latin typeface="Times New Roman" panose="02020603050405020304" pitchFamily="18" charset="0"/>
                <a:cs typeface="Times New Roman" panose="02020603050405020304" pitchFamily="18" charset="0"/>
              </a:rPr>
              <a:t>common public services where there is abundant performance data allowing the comparison of practices</a:t>
            </a:r>
          </a:p>
          <a:p>
            <a:r>
              <a:rPr lang="en-US" sz="2400" i="1" dirty="0">
                <a:solidFill>
                  <a:schemeClr val="bg1"/>
                </a:solidFill>
                <a:latin typeface="Times New Roman" panose="02020603050405020304" pitchFamily="18" charset="0"/>
                <a:cs typeface="Times New Roman" panose="02020603050405020304" pitchFamily="18" charset="0"/>
              </a:rPr>
              <a:t>between similar institutions (such as hospitals and schools) within one jurisdiction or between jurisdictions</a:t>
            </a:r>
            <a:endParaRPr lang="ru-KZ" sz="2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865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9C4218-FE9C-4894-BFFD-D9F007C5F279}"/>
              </a:ext>
            </a:extLst>
          </p:cNvPr>
          <p:cNvSpPr>
            <a:spLocks noGrp="1"/>
          </p:cNvSpPr>
          <p:nvPr>
            <p:ph type="title"/>
          </p:nvPr>
        </p:nvSpPr>
        <p:spPr>
          <a:xfrm>
            <a:off x="1202919" y="304800"/>
            <a:ext cx="9784080" cy="1488136"/>
          </a:xfrm>
        </p:spPr>
        <p:txBody>
          <a:bodyPr>
            <a:normAutofit/>
          </a:bodyPr>
          <a:lstStyle/>
          <a:p>
            <a:r>
              <a:rPr lang="en-US" sz="2400" dirty="0"/>
              <a:t>The Planning an Audit of Efficiency section of the Practice Guide is organized based on key actions and decisions that need to be taken during this phase of the audit process:</a:t>
            </a:r>
            <a:endParaRPr lang="ru-KZ" sz="2400" dirty="0"/>
          </a:p>
        </p:txBody>
      </p:sp>
      <p:sp>
        <p:nvSpPr>
          <p:cNvPr id="3" name="Объект 2">
            <a:extLst>
              <a:ext uri="{FF2B5EF4-FFF2-40B4-BE49-F238E27FC236}">
                <a16:creationId xmlns:a16="http://schemas.microsoft.com/office/drawing/2014/main" id="{FF7E9BE6-93B0-44E2-963B-FF0C99D6E3E5}"/>
              </a:ext>
            </a:extLst>
          </p:cNvPr>
          <p:cNvSpPr>
            <a:spLocks noGrp="1"/>
          </p:cNvSpPr>
          <p:nvPr>
            <p:ph idx="1"/>
          </p:nvPr>
        </p:nvSpPr>
        <p:spPr>
          <a:solidFill>
            <a:schemeClr val="accent1"/>
          </a:solidFill>
        </p:spPr>
        <p:txBody>
          <a:bodyPr>
            <a:normAutofit/>
          </a:bodyPr>
          <a:lstStyle/>
          <a:p>
            <a:r>
              <a:rPr lang="en-US" sz="3600" dirty="0">
                <a:solidFill>
                  <a:schemeClr val="bg1"/>
                </a:solidFill>
                <a:latin typeface="Times New Roman" panose="02020603050405020304" pitchFamily="18" charset="0"/>
                <a:cs typeface="Times New Roman" panose="02020603050405020304" pitchFamily="18" charset="0"/>
              </a:rPr>
              <a:t>Acquiring knowledge of business and assessing risk</a:t>
            </a:r>
          </a:p>
          <a:p>
            <a:r>
              <a:rPr lang="en-US" sz="3600" dirty="0">
                <a:solidFill>
                  <a:schemeClr val="bg1"/>
                </a:solidFill>
                <a:latin typeface="Times New Roman" panose="02020603050405020304" pitchFamily="18" charset="0"/>
                <a:cs typeface="Times New Roman" panose="02020603050405020304" pitchFamily="18" charset="0"/>
              </a:rPr>
              <a:t>Determining the audit focus</a:t>
            </a:r>
          </a:p>
          <a:p>
            <a:r>
              <a:rPr lang="en-US" sz="3600" dirty="0">
                <a:solidFill>
                  <a:schemeClr val="bg1"/>
                </a:solidFill>
                <a:latin typeface="Times New Roman" panose="02020603050405020304" pitchFamily="18" charset="0"/>
                <a:cs typeface="Times New Roman" panose="02020603050405020304" pitchFamily="18" charset="0"/>
              </a:rPr>
              <a:t>Determining the audit approach</a:t>
            </a:r>
          </a:p>
          <a:p>
            <a:r>
              <a:rPr lang="en-US" sz="3600" dirty="0">
                <a:solidFill>
                  <a:schemeClr val="bg1"/>
                </a:solidFill>
                <a:latin typeface="Times New Roman" panose="02020603050405020304" pitchFamily="18" charset="0"/>
                <a:cs typeface="Times New Roman" panose="02020603050405020304" pitchFamily="18" charset="0"/>
              </a:rPr>
              <a:t>Drafting audit objectives</a:t>
            </a:r>
          </a:p>
          <a:p>
            <a:r>
              <a:rPr lang="en-US" sz="3600" dirty="0">
                <a:solidFill>
                  <a:schemeClr val="bg1"/>
                </a:solidFill>
                <a:latin typeface="Times New Roman" panose="02020603050405020304" pitchFamily="18" charset="0"/>
                <a:cs typeface="Times New Roman" panose="02020603050405020304" pitchFamily="18" charset="0"/>
              </a:rPr>
              <a:t>Selecting audit criteria</a:t>
            </a:r>
            <a:endParaRPr lang="ru-KZ"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4855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972966-1431-403B-BF17-D2E45FC844BA}"/>
              </a:ext>
            </a:extLst>
          </p:cNvPr>
          <p:cNvSpPr>
            <a:spLocks noGrp="1"/>
          </p:cNvSpPr>
          <p:nvPr>
            <p:ph type="title"/>
          </p:nvPr>
        </p:nvSpPr>
        <p:spPr/>
        <p:txBody>
          <a:bodyPr>
            <a:normAutofit/>
          </a:bodyPr>
          <a:lstStyle/>
          <a:p>
            <a:r>
              <a:rPr lang="en-US" sz="2000" dirty="0"/>
              <a:t>to help auditors acquire a sound understanding of significance (financial magnitude, socio-economic importance, current interest in the matter, etc.) and risks by providing them with:</a:t>
            </a:r>
            <a:endParaRPr lang="ru-KZ" sz="2000" dirty="0"/>
          </a:p>
        </p:txBody>
      </p:sp>
      <p:sp>
        <p:nvSpPr>
          <p:cNvPr id="3" name="Объект 2">
            <a:extLst>
              <a:ext uri="{FF2B5EF4-FFF2-40B4-BE49-F238E27FC236}">
                <a16:creationId xmlns:a16="http://schemas.microsoft.com/office/drawing/2014/main" id="{CA967F87-B179-480F-8F2A-225E6F70AD90}"/>
              </a:ext>
            </a:extLst>
          </p:cNvPr>
          <p:cNvSpPr>
            <a:spLocks noGrp="1"/>
          </p:cNvSpPr>
          <p:nvPr>
            <p:ph idx="1"/>
          </p:nvPr>
        </p:nvSpPr>
        <p:spPr>
          <a:xfrm>
            <a:off x="1320799" y="1792936"/>
            <a:ext cx="9666199" cy="4424984"/>
          </a:xfrm>
          <a:solidFill>
            <a:schemeClr val="accent1"/>
          </a:solidFill>
        </p:spPr>
        <p:txBody>
          <a:bodyPr>
            <a:normAutofit/>
          </a:bodyPr>
          <a:lstStyle/>
          <a:p>
            <a:pPr algn="just"/>
            <a:r>
              <a:rPr lang="en-US" sz="3200" i="1" dirty="0">
                <a:solidFill>
                  <a:schemeClr val="bg1"/>
                </a:solidFill>
                <a:latin typeface="Times New Roman" panose="02020603050405020304" pitchFamily="18" charset="0"/>
                <a:cs typeface="Times New Roman" panose="02020603050405020304" pitchFamily="18" charset="0"/>
              </a:rPr>
              <a:t>examples of questions to explore under each of the general management activities that support efficiency in public sector organizations;</a:t>
            </a:r>
          </a:p>
          <a:p>
            <a:pPr algn="just"/>
            <a:r>
              <a:rPr lang="en-US" sz="3200" i="1" dirty="0">
                <a:solidFill>
                  <a:schemeClr val="bg1"/>
                </a:solidFill>
                <a:latin typeface="Times New Roman" panose="02020603050405020304" pitchFamily="18" charset="0"/>
                <a:cs typeface="Times New Roman" panose="02020603050405020304" pitchFamily="18" charset="0"/>
              </a:rPr>
              <a:t>indicators that efficiency may be at risk in a program or organization; and</a:t>
            </a:r>
          </a:p>
          <a:p>
            <a:pPr algn="just"/>
            <a:r>
              <a:rPr lang="en-US" sz="3200" i="1" dirty="0">
                <a:solidFill>
                  <a:schemeClr val="bg1"/>
                </a:solidFill>
                <a:latin typeface="Times New Roman" panose="02020603050405020304" pitchFamily="18" charset="0"/>
                <a:cs typeface="Times New Roman" panose="02020603050405020304" pitchFamily="18" charset="0"/>
              </a:rPr>
              <a:t>information on efficiency constraints that may exist in public sector organizations and programs.</a:t>
            </a:r>
            <a:endParaRPr lang="ru-KZ" sz="32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8063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DB9D73-FCD7-4B09-BFB2-C8E0DAD748F7}"/>
              </a:ext>
            </a:extLst>
          </p:cNvPr>
          <p:cNvSpPr>
            <a:spLocks noGrp="1"/>
          </p:cNvSpPr>
          <p:nvPr>
            <p:ph type="title"/>
          </p:nvPr>
        </p:nvSpPr>
        <p:spPr/>
        <p:txBody>
          <a:bodyPr>
            <a:normAutofit/>
          </a:bodyPr>
          <a:lstStyle/>
          <a:p>
            <a:r>
              <a:rPr lang="en-US" sz="1800" dirty="0">
                <a:latin typeface="Times New Roman" panose="02020603050405020304" pitchFamily="18" charset="0"/>
                <a:cs typeface="Times New Roman" panose="02020603050405020304" pitchFamily="18" charset="0"/>
              </a:rPr>
              <a:t>Auditors may want to start by asking broad or high-level questions in order to obtain information that will help them understand whether:</a:t>
            </a:r>
            <a:endParaRPr lang="ru-KZ" sz="1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B36765E-C47E-443B-97F0-1802E1610DEB}"/>
              </a:ext>
            </a:extLst>
          </p:cNvPr>
          <p:cNvSpPr>
            <a:spLocks noGrp="1"/>
          </p:cNvSpPr>
          <p:nvPr>
            <p:ph idx="1"/>
          </p:nvPr>
        </p:nvSpPr>
        <p:spPr>
          <a:solidFill>
            <a:schemeClr val="accent1"/>
          </a:solidFill>
        </p:spPr>
        <p:txBody>
          <a:bodyPr>
            <a:normAutofit/>
          </a:bodyPr>
          <a:lstStyle/>
          <a:p>
            <a:r>
              <a:rPr lang="en-US" sz="2800" dirty="0">
                <a:solidFill>
                  <a:schemeClr val="bg1"/>
                </a:solidFill>
                <a:latin typeface="Bahnschrift Condensed" panose="020B0502040204020203" pitchFamily="34" charset="0"/>
              </a:rPr>
              <a:t>management has any concerns related to efficiency;</a:t>
            </a:r>
          </a:p>
          <a:p>
            <a:r>
              <a:rPr lang="en-US" sz="2800" dirty="0">
                <a:solidFill>
                  <a:schemeClr val="bg1"/>
                </a:solidFill>
                <a:latin typeface="Bahnschrift Condensed" panose="020B0502040204020203" pitchFamily="34" charset="0"/>
              </a:rPr>
              <a:t>expected outcomes are being achieved;</a:t>
            </a:r>
          </a:p>
          <a:p>
            <a:r>
              <a:rPr lang="en-US" sz="2800" dirty="0">
                <a:solidFill>
                  <a:schemeClr val="bg1"/>
                </a:solidFill>
                <a:latin typeface="Bahnschrift Condensed" panose="020B0502040204020203" pitchFamily="34" charset="0"/>
              </a:rPr>
              <a:t>the organization has to meet certain policy obligations that may limit its efficiency;</a:t>
            </a:r>
          </a:p>
          <a:p>
            <a:r>
              <a:rPr lang="en-US" sz="2800" dirty="0">
                <a:solidFill>
                  <a:schemeClr val="bg1"/>
                </a:solidFill>
                <a:latin typeface="Bahnschrift Condensed" panose="020B0502040204020203" pitchFamily="34" charset="0"/>
              </a:rPr>
              <a:t>there are critical dependencies that may affect the organization’s efficiency; and</a:t>
            </a:r>
          </a:p>
          <a:p>
            <a:r>
              <a:rPr lang="en-US" sz="2800" dirty="0">
                <a:solidFill>
                  <a:schemeClr val="bg1"/>
                </a:solidFill>
                <a:latin typeface="Bahnschrift Condensed" panose="020B0502040204020203" pitchFamily="34" charset="0"/>
              </a:rPr>
              <a:t>there are any outstanding performance issues identified in previous audit reports.</a:t>
            </a:r>
            <a:endParaRPr lang="ru-KZ" sz="2800" dirty="0">
              <a:solidFill>
                <a:schemeClr val="bg1"/>
              </a:solidFill>
              <a:latin typeface="Bahnschrift Condensed" panose="020B0502040204020203" pitchFamily="34" charset="0"/>
            </a:endParaRPr>
          </a:p>
        </p:txBody>
      </p:sp>
    </p:spTree>
    <p:extLst>
      <p:ext uri="{BB962C8B-B14F-4D97-AF65-F5344CB8AC3E}">
        <p14:creationId xmlns:p14="http://schemas.microsoft.com/office/powerpoint/2010/main" val="2236598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4B44E9-B316-46C1-A476-CCDFB9CC47FD}"/>
              </a:ext>
            </a:extLst>
          </p:cNvPr>
          <p:cNvSpPr>
            <a:spLocks noGrp="1"/>
          </p:cNvSpPr>
          <p:nvPr>
            <p:ph type="title"/>
          </p:nvPr>
        </p:nvSpPr>
        <p:spPr/>
        <p:txBody>
          <a:bodyPr>
            <a:normAutofit fontScale="90000"/>
          </a:bodyPr>
          <a:lstStyle/>
          <a:p>
            <a:r>
              <a:rPr lang="en-US" dirty="0"/>
              <a:t>seven general management activities that can foster efficiency are:</a:t>
            </a:r>
            <a:endParaRPr lang="ru-KZ" dirty="0"/>
          </a:p>
        </p:txBody>
      </p:sp>
      <p:sp>
        <p:nvSpPr>
          <p:cNvPr id="3" name="Объект 2">
            <a:extLst>
              <a:ext uri="{FF2B5EF4-FFF2-40B4-BE49-F238E27FC236}">
                <a16:creationId xmlns:a16="http://schemas.microsoft.com/office/drawing/2014/main" id="{F2793F83-A6DB-4D77-BA96-64D074551A62}"/>
              </a:ext>
            </a:extLst>
          </p:cNvPr>
          <p:cNvSpPr>
            <a:spLocks noGrp="1"/>
          </p:cNvSpPr>
          <p:nvPr>
            <p:ph idx="1"/>
          </p:nvPr>
        </p:nvSpPr>
        <p:spPr>
          <a:solidFill>
            <a:schemeClr val="accent1"/>
          </a:solidFill>
        </p:spPr>
        <p:txBody>
          <a:bodyPr/>
          <a:lstStyle/>
          <a:p>
            <a:r>
              <a:rPr lang="en-US" dirty="0">
                <a:solidFill>
                  <a:schemeClr val="bg1"/>
                </a:solidFill>
                <a:latin typeface="Times New Roman" panose="02020603050405020304" pitchFamily="18" charset="0"/>
                <a:cs typeface="Times New Roman" panose="02020603050405020304" pitchFamily="18" charset="0"/>
              </a:rPr>
              <a:t>1. Commitment and tone from the top</a:t>
            </a:r>
          </a:p>
          <a:p>
            <a:r>
              <a:rPr lang="en-US" dirty="0">
                <a:solidFill>
                  <a:schemeClr val="bg1"/>
                </a:solidFill>
                <a:latin typeface="Times New Roman" panose="02020603050405020304" pitchFamily="18" charset="0"/>
                <a:cs typeface="Times New Roman" panose="02020603050405020304" pitchFamily="18" charset="0"/>
              </a:rPr>
              <a:t>2. Strategic planning</a:t>
            </a:r>
          </a:p>
          <a:p>
            <a:r>
              <a:rPr lang="en-US" dirty="0">
                <a:solidFill>
                  <a:schemeClr val="bg1"/>
                </a:solidFill>
                <a:latin typeface="Times New Roman" panose="02020603050405020304" pitchFamily="18" charset="0"/>
                <a:cs typeface="Times New Roman" panose="02020603050405020304" pitchFamily="18" charset="0"/>
              </a:rPr>
              <a:t>3. Operational planning</a:t>
            </a:r>
          </a:p>
          <a:p>
            <a:r>
              <a:rPr lang="en-US" dirty="0">
                <a:solidFill>
                  <a:schemeClr val="bg1"/>
                </a:solidFill>
                <a:latin typeface="Times New Roman" panose="02020603050405020304" pitchFamily="18" charset="0"/>
                <a:cs typeface="Times New Roman" panose="02020603050405020304" pitchFamily="18" charset="0"/>
              </a:rPr>
              <a:t>4. Project and operations management</a:t>
            </a:r>
          </a:p>
          <a:p>
            <a:r>
              <a:rPr lang="en-US" dirty="0">
                <a:solidFill>
                  <a:schemeClr val="bg1"/>
                </a:solidFill>
                <a:latin typeface="Times New Roman" panose="02020603050405020304" pitchFamily="18" charset="0"/>
                <a:cs typeface="Times New Roman" panose="02020603050405020304" pitchFamily="18" charset="0"/>
              </a:rPr>
              <a:t>5. IT systems</a:t>
            </a:r>
          </a:p>
          <a:p>
            <a:r>
              <a:rPr lang="en-US" dirty="0">
                <a:solidFill>
                  <a:schemeClr val="bg1"/>
                </a:solidFill>
                <a:latin typeface="Times New Roman" panose="02020603050405020304" pitchFamily="18" charset="0"/>
                <a:cs typeface="Times New Roman" panose="02020603050405020304" pitchFamily="18" charset="0"/>
              </a:rPr>
              <a:t>6. Performance monitoring and reporting</a:t>
            </a:r>
          </a:p>
          <a:p>
            <a:r>
              <a:rPr lang="en-US" dirty="0">
                <a:solidFill>
                  <a:schemeClr val="bg1"/>
                </a:solidFill>
                <a:latin typeface="Times New Roman" panose="02020603050405020304" pitchFamily="18" charset="0"/>
                <a:cs typeface="Times New Roman" panose="02020603050405020304" pitchFamily="18" charset="0"/>
              </a:rPr>
              <a:t>7. Continuous improvement and innovation</a:t>
            </a:r>
          </a:p>
          <a:p>
            <a:endParaRPr lang="ru-KZ"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72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01859C-27E5-413F-A57D-A65759937651}"/>
              </a:ext>
            </a:extLst>
          </p:cNvPr>
          <p:cNvSpPr>
            <a:spLocks noGrp="1"/>
          </p:cNvSpPr>
          <p:nvPr>
            <p:ph type="title"/>
          </p:nvPr>
        </p:nvSpPr>
        <p:spPr>
          <a:xfrm>
            <a:off x="1341465" y="502920"/>
            <a:ext cx="9784080" cy="1508760"/>
          </a:xfrm>
        </p:spPr>
        <p:txBody>
          <a:bodyPr/>
          <a:lstStyle/>
          <a:p>
            <a:r>
              <a:rPr lang="en-US" dirty="0">
                <a:latin typeface="Times New Roman" panose="02020603050405020304" pitchFamily="18" charset="0"/>
                <a:cs typeface="Times New Roman" panose="02020603050405020304" pitchFamily="18" charset="0"/>
              </a:rPr>
              <a:t>Commitment and tone from the top</a:t>
            </a:r>
            <a:endParaRPr lang="ru-KZ" dirty="0"/>
          </a:p>
        </p:txBody>
      </p:sp>
      <p:sp>
        <p:nvSpPr>
          <p:cNvPr id="3" name="Объект 2">
            <a:extLst>
              <a:ext uri="{FF2B5EF4-FFF2-40B4-BE49-F238E27FC236}">
                <a16:creationId xmlns:a16="http://schemas.microsoft.com/office/drawing/2014/main" id="{DA998273-FDAD-477F-A928-350204BB97C1}"/>
              </a:ext>
            </a:extLst>
          </p:cNvPr>
          <p:cNvSpPr>
            <a:spLocks noGrp="1"/>
          </p:cNvSpPr>
          <p:nvPr>
            <p:ph idx="1"/>
          </p:nvPr>
        </p:nvSpPr>
        <p:spPr>
          <a:solidFill>
            <a:schemeClr val="accent2">
              <a:lumMod val="60000"/>
              <a:lumOff val="40000"/>
            </a:schemeClr>
          </a:solidFill>
        </p:spPr>
        <p:txBody>
          <a:bodyPr>
            <a:normAutofit/>
          </a:bodyPr>
          <a:lstStyle/>
          <a:p>
            <a:pPr marR="960" algn="just"/>
            <a:r>
              <a:rPr lang="en-US" sz="1800" b="0" i="0" u="none" strike="noStrike" baseline="0" dirty="0">
                <a:solidFill>
                  <a:srgbClr val="585958"/>
                </a:solidFill>
                <a:latin typeface="Calibri" panose="020F0502020204030204" pitchFamily="34" charset="0"/>
              </a:rPr>
              <a:t>Has senior management created a culture of efficiency? How has it communicated its commitment to the organization’s personnel and to the public? What have been</a:t>
            </a:r>
            <a:r>
              <a:rPr lang="ru-RU" sz="1800" b="0" i="0" u="none" strike="noStrike" baseline="0" dirty="0">
                <a:solidFill>
                  <a:srgbClr val="585958"/>
                </a:solidFill>
                <a:latin typeface="Calibri" panose="020F0502020204030204" pitchFamily="34" charset="0"/>
              </a:rPr>
              <a:t> </a:t>
            </a:r>
            <a:r>
              <a:rPr lang="en-US" sz="1800" b="0" i="0" u="none" strike="noStrike" baseline="0" dirty="0">
                <a:solidFill>
                  <a:srgbClr val="585958"/>
                </a:solidFill>
                <a:latin typeface="Calibri" panose="020F0502020204030204" pitchFamily="34" charset="0"/>
              </a:rPr>
              <a:t>management’s actions and messages?</a:t>
            </a:r>
          </a:p>
          <a:p>
            <a:pPr algn="l"/>
            <a:r>
              <a:rPr lang="en-US" sz="1800" b="0" i="0" u="none" strike="noStrike" baseline="0" dirty="0">
                <a:solidFill>
                  <a:srgbClr val="2888BD"/>
                </a:solidFill>
              </a:rPr>
              <a:t>▪</a:t>
            </a:r>
            <a:r>
              <a:rPr lang="en-US" sz="1800" b="0" i="0" u="none" strike="noStrike" baseline="0" dirty="0">
                <a:solidFill>
                  <a:srgbClr val="2888BD"/>
                </a:solidFill>
                <a:latin typeface="Arial" panose="020B0604020202020204" pitchFamily="34" charset="0"/>
              </a:rPr>
              <a:t> </a:t>
            </a:r>
            <a:r>
              <a:rPr lang="en-US" sz="1800" b="0" i="0" u="none" strike="noStrike" baseline="0" dirty="0">
                <a:solidFill>
                  <a:srgbClr val="585958"/>
                </a:solidFill>
                <a:latin typeface="Calibri" panose="020F0502020204030204" pitchFamily="34" charset="0"/>
              </a:rPr>
              <a:t>Has senior management established expected results, standards, targets and/or indicators for efficiency? If yes, how were they established and what are they?</a:t>
            </a:r>
          </a:p>
          <a:p>
            <a:pPr algn="l"/>
            <a:r>
              <a:rPr lang="en-US" sz="1800" b="0" i="0" u="none" strike="noStrike" baseline="0" dirty="0">
                <a:solidFill>
                  <a:srgbClr val="2888BD"/>
                </a:solidFill>
              </a:rPr>
              <a:t>▪</a:t>
            </a:r>
            <a:r>
              <a:rPr lang="en-US" sz="1800" b="0" i="0" u="none" strike="noStrike" baseline="0" dirty="0">
                <a:solidFill>
                  <a:srgbClr val="2888BD"/>
                </a:solidFill>
                <a:latin typeface="Arial" panose="020B0604020202020204" pitchFamily="34" charset="0"/>
              </a:rPr>
              <a:t> </a:t>
            </a:r>
            <a:r>
              <a:rPr lang="en-US" sz="1800" b="0" i="0" u="none" strike="noStrike" baseline="0" dirty="0">
                <a:solidFill>
                  <a:srgbClr val="585958"/>
                </a:solidFill>
                <a:latin typeface="Calibri" panose="020F0502020204030204" pitchFamily="34" charset="0"/>
              </a:rPr>
              <a:t>Has the organization set baselines for the cost, quality, and level of service for each of its main services and activities? If so, what are they? How were they established? </a:t>
            </a:r>
          </a:p>
          <a:p>
            <a:pPr algn="l"/>
            <a:r>
              <a:rPr lang="en-US" sz="1800" b="0" i="0" u="none" strike="noStrike" baseline="0" dirty="0">
                <a:solidFill>
                  <a:srgbClr val="2888BD"/>
                </a:solidFill>
              </a:rPr>
              <a:t>▪</a:t>
            </a:r>
            <a:r>
              <a:rPr lang="en-US" sz="1800" b="0" i="0" u="none" strike="noStrike" baseline="0" dirty="0">
                <a:solidFill>
                  <a:srgbClr val="2888BD"/>
                </a:solidFill>
                <a:latin typeface="Arial" panose="020B0604020202020204" pitchFamily="34" charset="0"/>
              </a:rPr>
              <a:t> </a:t>
            </a:r>
            <a:r>
              <a:rPr lang="en-US" sz="1800" b="0" i="0" u="none" strike="noStrike" baseline="0" dirty="0">
                <a:solidFill>
                  <a:srgbClr val="585958"/>
                </a:solidFill>
                <a:latin typeface="Calibri" panose="020F0502020204030204" pitchFamily="34" charset="0"/>
              </a:rPr>
              <a:t>Do senior management performance contracts (setting out annual performance objectives) include specific targets and measures related to the efficiency of the  programs or services under a manager’s control?</a:t>
            </a:r>
          </a:p>
          <a:p>
            <a:pPr algn="l"/>
            <a:r>
              <a:rPr lang="en-US" sz="1800" b="0" i="0" u="none" strike="noStrike" baseline="0" dirty="0">
                <a:solidFill>
                  <a:srgbClr val="2888BD"/>
                </a:solidFill>
              </a:rPr>
              <a:t>▪</a:t>
            </a:r>
            <a:r>
              <a:rPr lang="en-US" sz="1800" b="0" i="0" u="none" strike="noStrike" baseline="0" dirty="0">
                <a:solidFill>
                  <a:srgbClr val="2888BD"/>
                </a:solidFill>
                <a:latin typeface="Arial" panose="020B0604020202020204" pitchFamily="34" charset="0"/>
              </a:rPr>
              <a:t> </a:t>
            </a:r>
            <a:r>
              <a:rPr lang="en-US" sz="1800" b="0" i="0" u="none" strike="noStrike" baseline="0" dirty="0">
                <a:solidFill>
                  <a:srgbClr val="585958"/>
                </a:solidFill>
                <a:latin typeface="Calibri" panose="020F0502020204030204" pitchFamily="34" charset="0"/>
              </a:rPr>
              <a:t>Does the organization have an internal audit function? If so, does its mandate  specifically refer to efficiency? Have any recent audits of efficiency been conducted?</a:t>
            </a:r>
            <a:endParaRPr lang="ru-KZ" dirty="0"/>
          </a:p>
        </p:txBody>
      </p:sp>
    </p:spTree>
    <p:extLst>
      <p:ext uri="{BB962C8B-B14F-4D97-AF65-F5344CB8AC3E}">
        <p14:creationId xmlns:p14="http://schemas.microsoft.com/office/powerpoint/2010/main" val="428501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631C68-6298-4E85-81C2-DC389228C5E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Strategic planning</a:t>
            </a:r>
            <a:br>
              <a:rPr lang="en-US" dirty="0">
                <a:latin typeface="Times New Roman" panose="02020603050405020304" pitchFamily="18" charset="0"/>
                <a:cs typeface="Times New Roman" panose="02020603050405020304" pitchFamily="18" charset="0"/>
              </a:rPr>
            </a:br>
            <a:endParaRPr lang="ru-KZ" dirty="0"/>
          </a:p>
        </p:txBody>
      </p:sp>
      <p:sp>
        <p:nvSpPr>
          <p:cNvPr id="3" name="Объект 2">
            <a:extLst>
              <a:ext uri="{FF2B5EF4-FFF2-40B4-BE49-F238E27FC236}">
                <a16:creationId xmlns:a16="http://schemas.microsoft.com/office/drawing/2014/main" id="{3932E86C-F6AD-44BC-8D7C-F46D94831BB7}"/>
              </a:ext>
            </a:extLst>
          </p:cNvPr>
          <p:cNvSpPr>
            <a:spLocks noGrp="1"/>
          </p:cNvSpPr>
          <p:nvPr>
            <p:ph idx="1"/>
          </p:nvPr>
        </p:nvSpPr>
        <p:spPr>
          <a:solidFill>
            <a:schemeClr val="accent2">
              <a:lumMod val="60000"/>
              <a:lumOff val="40000"/>
            </a:schemeClr>
          </a:solidFill>
        </p:spPr>
        <p:txBody>
          <a:bodyPr>
            <a:normAutofit/>
          </a:bodyPr>
          <a:lstStyle/>
          <a:p>
            <a:pPr algn="just"/>
            <a:r>
              <a:rPr lang="en-US" dirty="0">
                <a:solidFill>
                  <a:schemeClr val="bg1"/>
                </a:solidFill>
              </a:rPr>
              <a:t>How does the strategic plan reflect the importance that the organization is placing on efficiency? Does the plan reflect specific, strategic efficiency initiatives in key areas such as shared services, human resources, procurement, asset management, IT  systems, and business process redesign?</a:t>
            </a:r>
          </a:p>
          <a:p>
            <a:pPr algn="just"/>
            <a:r>
              <a:rPr lang="en-US" dirty="0">
                <a:solidFill>
                  <a:schemeClr val="bg1"/>
                </a:solidFill>
              </a:rPr>
              <a:t>▪ Has the organization assessed the risks and potential consequences of inefficient  operations?</a:t>
            </a:r>
          </a:p>
          <a:p>
            <a:pPr algn="just"/>
            <a:r>
              <a:rPr lang="en-US" dirty="0">
                <a:solidFill>
                  <a:schemeClr val="bg1"/>
                </a:solidFill>
              </a:rPr>
              <a:t>▪ Has the organization assessed the feasibility of switching to less costly methods,  including shared services, rationalizing the range of goods or services provided, and restructuring the organization, where appropriate, to function more efficiently?</a:t>
            </a:r>
            <a:endParaRPr lang="ru-KZ" dirty="0">
              <a:solidFill>
                <a:schemeClr val="bg1"/>
              </a:solidFill>
            </a:endParaRPr>
          </a:p>
        </p:txBody>
      </p:sp>
    </p:spTree>
    <p:extLst>
      <p:ext uri="{BB962C8B-B14F-4D97-AF65-F5344CB8AC3E}">
        <p14:creationId xmlns:p14="http://schemas.microsoft.com/office/powerpoint/2010/main" val="168389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F12466-FBB7-463B-8806-8DCFD0CF58F0}"/>
              </a:ext>
            </a:extLst>
          </p:cNvPr>
          <p:cNvSpPr>
            <a:spLocks noGrp="1"/>
          </p:cNvSpPr>
          <p:nvPr>
            <p:ph type="title"/>
          </p:nvPr>
        </p:nvSpPr>
        <p:spPr/>
        <p:txBody>
          <a:bodyPr/>
          <a:lstStyle/>
          <a:p>
            <a:r>
              <a:rPr lang="en-US" dirty="0"/>
              <a:t>Operational planning</a:t>
            </a:r>
            <a:endParaRPr lang="ru-KZ" dirty="0"/>
          </a:p>
        </p:txBody>
      </p:sp>
      <p:sp>
        <p:nvSpPr>
          <p:cNvPr id="3" name="Объект 2">
            <a:extLst>
              <a:ext uri="{FF2B5EF4-FFF2-40B4-BE49-F238E27FC236}">
                <a16:creationId xmlns:a16="http://schemas.microsoft.com/office/drawing/2014/main" id="{D1FDCE5B-AD1C-404C-9B24-51EBC148316C}"/>
              </a:ext>
            </a:extLst>
          </p:cNvPr>
          <p:cNvSpPr>
            <a:spLocks noGrp="1"/>
          </p:cNvSpPr>
          <p:nvPr>
            <p:ph idx="1"/>
          </p:nvPr>
        </p:nvSpPr>
        <p:spPr>
          <a:solidFill>
            <a:schemeClr val="accent2">
              <a:lumMod val="60000"/>
              <a:lumOff val="40000"/>
            </a:schemeClr>
          </a:solidFill>
        </p:spPr>
        <p:txBody>
          <a:bodyPr>
            <a:noAutofit/>
          </a:bodyPr>
          <a:lstStyle/>
          <a:p>
            <a:pPr>
              <a:lnSpc>
                <a:spcPct val="100000"/>
              </a:lnSpc>
              <a:spcBef>
                <a:spcPts val="0"/>
              </a:spcBef>
              <a:spcAft>
                <a:spcPts val="0"/>
              </a:spcAft>
            </a:pPr>
            <a:r>
              <a:rPr lang="en-US" sz="2000" i="1" dirty="0">
                <a:solidFill>
                  <a:schemeClr val="bg1"/>
                </a:solidFill>
                <a:latin typeface="Times New Roman" panose="02020603050405020304" pitchFamily="18" charset="0"/>
                <a:cs typeface="Times New Roman" panose="02020603050405020304" pitchFamily="18" charset="0"/>
              </a:rPr>
              <a:t>Does the organization have service level standards?</a:t>
            </a:r>
          </a:p>
          <a:p>
            <a:pPr>
              <a:lnSpc>
                <a:spcPct val="100000"/>
              </a:lnSpc>
              <a:spcBef>
                <a:spcPts val="0"/>
              </a:spcBef>
              <a:spcAft>
                <a:spcPts val="0"/>
              </a:spcAft>
            </a:pPr>
            <a:r>
              <a:rPr lang="en-US" sz="2000" i="1" dirty="0">
                <a:solidFill>
                  <a:schemeClr val="bg1"/>
                </a:solidFill>
                <a:latin typeface="Times New Roman" panose="02020603050405020304" pitchFamily="18" charset="0"/>
                <a:cs typeface="Times New Roman" panose="02020603050405020304" pitchFamily="18" charset="0"/>
              </a:rPr>
              <a:t>▪ Has an efficiency-focused spending review been conducted? Has a recognized improvement framework been implemented?</a:t>
            </a:r>
          </a:p>
          <a:p>
            <a:pPr>
              <a:lnSpc>
                <a:spcPct val="100000"/>
              </a:lnSpc>
              <a:spcBef>
                <a:spcPts val="0"/>
              </a:spcBef>
              <a:spcAft>
                <a:spcPts val="0"/>
              </a:spcAft>
            </a:pPr>
            <a:r>
              <a:rPr lang="en-US" sz="2000" i="1" dirty="0">
                <a:solidFill>
                  <a:schemeClr val="bg1"/>
                </a:solidFill>
                <a:latin typeface="Times New Roman" panose="02020603050405020304" pitchFamily="18" charset="0"/>
                <a:cs typeface="Times New Roman" panose="02020603050405020304" pitchFamily="18" charset="0"/>
              </a:rPr>
              <a:t>▪ Has the organization identified and analyzed the input costs for all its major services and programs?</a:t>
            </a:r>
          </a:p>
          <a:p>
            <a:pPr>
              <a:lnSpc>
                <a:spcPct val="100000"/>
              </a:lnSpc>
              <a:spcBef>
                <a:spcPts val="0"/>
              </a:spcBef>
              <a:spcAft>
                <a:spcPts val="0"/>
              </a:spcAft>
            </a:pPr>
            <a:r>
              <a:rPr lang="en-US" sz="2000" i="1" dirty="0">
                <a:solidFill>
                  <a:schemeClr val="bg1"/>
                </a:solidFill>
                <a:latin typeface="Times New Roman" panose="02020603050405020304" pitchFamily="18" charset="0"/>
                <a:cs typeface="Times New Roman" panose="02020603050405020304" pitchFamily="18" charset="0"/>
              </a:rPr>
              <a:t>▪ Does the organization have information on the unit costs of delivering its main services and how the unit costs are changing over time?</a:t>
            </a:r>
          </a:p>
          <a:p>
            <a:pPr>
              <a:lnSpc>
                <a:spcPct val="100000"/>
              </a:lnSpc>
              <a:spcBef>
                <a:spcPts val="0"/>
              </a:spcBef>
              <a:spcAft>
                <a:spcPts val="0"/>
              </a:spcAft>
            </a:pPr>
            <a:r>
              <a:rPr lang="en-US" sz="2000" i="1" dirty="0">
                <a:solidFill>
                  <a:schemeClr val="bg1"/>
                </a:solidFill>
                <a:latin typeface="Times New Roman" panose="02020603050405020304" pitchFamily="18" charset="0"/>
                <a:cs typeface="Times New Roman" panose="02020603050405020304" pitchFamily="18" charset="0"/>
              </a:rPr>
              <a:t>▪ Does the organization have information on how costs change in response to changing levels of activity?</a:t>
            </a:r>
          </a:p>
          <a:p>
            <a:pPr>
              <a:lnSpc>
                <a:spcPct val="100000"/>
              </a:lnSpc>
              <a:spcBef>
                <a:spcPts val="0"/>
              </a:spcBef>
              <a:spcAft>
                <a:spcPts val="0"/>
              </a:spcAft>
            </a:pPr>
            <a:r>
              <a:rPr lang="en-US" sz="2000" i="1" dirty="0">
                <a:solidFill>
                  <a:schemeClr val="bg1"/>
                </a:solidFill>
                <a:latin typeface="Times New Roman" panose="02020603050405020304" pitchFamily="18" charset="0"/>
                <a:cs typeface="Times New Roman" panose="02020603050405020304" pitchFamily="18" charset="0"/>
              </a:rPr>
              <a:t>▪ What are operating budgets and resource levels? Are operating budgets established based on unit costs or performance standards (such as output/input ratios), or on  historic funding levels? If the budget is based on unit costs or performance standards, what are the costs or standards reflected in the current budget?</a:t>
            </a:r>
            <a:endParaRPr lang="ru-KZ" sz="20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4845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87E3A5-3B8A-46B9-ABFC-2E2581378693}"/>
              </a:ext>
            </a:extLst>
          </p:cNvPr>
          <p:cNvSpPr>
            <a:spLocks noGrp="1"/>
          </p:cNvSpPr>
          <p:nvPr>
            <p:ph type="title"/>
          </p:nvPr>
        </p:nvSpPr>
        <p:spPr/>
        <p:txBody>
          <a:bodyPr/>
          <a:lstStyle/>
          <a:p>
            <a:r>
              <a:rPr lang="en-US" dirty="0"/>
              <a:t>Agenda  </a:t>
            </a:r>
            <a:endParaRPr lang="ru-KZ" dirty="0"/>
          </a:p>
        </p:txBody>
      </p:sp>
      <p:sp>
        <p:nvSpPr>
          <p:cNvPr id="3" name="Объект 2">
            <a:extLst>
              <a:ext uri="{FF2B5EF4-FFF2-40B4-BE49-F238E27FC236}">
                <a16:creationId xmlns:a16="http://schemas.microsoft.com/office/drawing/2014/main" id="{A24E70AE-5AB4-4C60-99CF-4E1F3C90ABB4}"/>
              </a:ext>
            </a:extLst>
          </p:cNvPr>
          <p:cNvSpPr>
            <a:spLocks noGrp="1"/>
          </p:cNvSpPr>
          <p:nvPr>
            <p:ph idx="1"/>
          </p:nvPr>
        </p:nvSpPr>
        <p:spPr/>
        <p:txBody>
          <a:bodyPr>
            <a:normAutofit/>
          </a:bodyPr>
          <a:lstStyle/>
          <a:p>
            <a:pPr algn="just">
              <a:spcAft>
                <a:spcPts val="600"/>
              </a:spcAft>
              <a:tabLst>
                <a:tab pos="180340" algn="l"/>
              </a:tabLst>
            </a:pPr>
            <a:r>
              <a:rPr lang="en-GB" sz="4800" b="1" dirty="0">
                <a:solidFill>
                  <a:schemeClr val="bg1"/>
                </a:solidFill>
                <a:effectLst/>
                <a:latin typeface="Times New Roman" panose="02020603050405020304" pitchFamily="18" charset="0"/>
                <a:ea typeface="Times New Roman" panose="02020603050405020304" pitchFamily="18" charset="0"/>
              </a:rPr>
              <a:t> </a:t>
            </a:r>
            <a:r>
              <a:rPr lang="en-GB" sz="4800" dirty="0">
                <a:solidFill>
                  <a:schemeClr val="bg1"/>
                </a:solidFill>
                <a:effectLst/>
                <a:latin typeface="Times New Roman" panose="02020603050405020304" pitchFamily="18" charset="0"/>
                <a:ea typeface="Times New Roman" panose="02020603050405020304" pitchFamily="18" charset="0"/>
              </a:rPr>
              <a:t>Collecting data and audit evidence </a:t>
            </a:r>
            <a:endParaRPr lang="ru-KZ" sz="4800" dirty="0">
              <a:solidFill>
                <a:schemeClr val="bg1"/>
              </a:solidFill>
              <a:effectLst/>
              <a:latin typeface="Times New Roman" panose="02020603050405020304" pitchFamily="18" charset="0"/>
              <a:ea typeface="Times New Roman" panose="02020603050405020304" pitchFamily="18" charset="0"/>
            </a:endParaRPr>
          </a:p>
          <a:p>
            <a:pPr algn="just">
              <a:spcAft>
                <a:spcPts val="600"/>
              </a:spcAft>
              <a:tabLst>
                <a:tab pos="180340" algn="l"/>
              </a:tabLst>
            </a:pPr>
            <a:r>
              <a:rPr lang="en-GB" sz="4800" dirty="0">
                <a:solidFill>
                  <a:schemeClr val="bg1"/>
                </a:solidFill>
                <a:effectLst/>
                <a:latin typeface="Times New Roman" panose="02020603050405020304" pitchFamily="18" charset="0"/>
                <a:ea typeface="Times New Roman" panose="02020603050405020304" pitchFamily="18" charset="0"/>
              </a:rPr>
              <a:t> Analysing data</a:t>
            </a:r>
            <a:endParaRPr lang="ru-KZ" sz="4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906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BE9DFF-5B69-4F36-BA57-3DAE53339727}"/>
              </a:ext>
            </a:extLst>
          </p:cNvPr>
          <p:cNvSpPr>
            <a:spLocks noGrp="1"/>
          </p:cNvSpPr>
          <p:nvPr>
            <p:ph type="title"/>
          </p:nvPr>
        </p:nvSpPr>
        <p:spPr/>
        <p:txBody>
          <a:bodyPr/>
          <a:lstStyle/>
          <a:p>
            <a:r>
              <a:rPr lang="en-US" dirty="0"/>
              <a:t>Project and operations management</a:t>
            </a:r>
            <a:endParaRPr lang="ru-KZ" dirty="0"/>
          </a:p>
        </p:txBody>
      </p:sp>
      <p:sp>
        <p:nvSpPr>
          <p:cNvPr id="3" name="Объект 2">
            <a:extLst>
              <a:ext uri="{FF2B5EF4-FFF2-40B4-BE49-F238E27FC236}">
                <a16:creationId xmlns:a16="http://schemas.microsoft.com/office/drawing/2014/main" id="{D86D9F74-75EA-4F16-BB30-2A380B716910}"/>
              </a:ext>
            </a:extLst>
          </p:cNvPr>
          <p:cNvSpPr>
            <a:spLocks noGrp="1"/>
          </p:cNvSpPr>
          <p:nvPr>
            <p:ph idx="1"/>
          </p:nvPr>
        </p:nvSpPr>
        <p:spPr>
          <a:xfrm>
            <a:off x="1202919" y="1948873"/>
            <a:ext cx="9784080" cy="4269047"/>
          </a:xfrm>
          <a:solidFill>
            <a:schemeClr val="accent2">
              <a:lumMod val="60000"/>
              <a:lumOff val="40000"/>
            </a:schemeClr>
          </a:solidFill>
        </p:spPr>
        <p:txBody>
          <a:bodyPr/>
          <a:lstStyle/>
          <a:p>
            <a:pPr algn="just"/>
            <a:r>
              <a:rPr lang="en-US" i="1" dirty="0">
                <a:solidFill>
                  <a:schemeClr val="bg1"/>
                </a:solidFill>
                <a:latin typeface="Times New Roman" panose="02020603050405020304" pitchFamily="18" charset="0"/>
                <a:cs typeface="Times New Roman" panose="02020603050405020304" pitchFamily="18" charset="0"/>
              </a:rPr>
              <a:t>Does the organization have documented operations management systems and  practices that demonstrate due regard for efficiency?</a:t>
            </a:r>
          </a:p>
          <a:p>
            <a:pPr algn="just"/>
            <a:r>
              <a:rPr lang="en-US" i="1" dirty="0">
                <a:solidFill>
                  <a:schemeClr val="bg1"/>
                </a:solidFill>
                <a:latin typeface="Times New Roman" panose="02020603050405020304" pitchFamily="18" charset="0"/>
                <a:cs typeface="Times New Roman" panose="02020603050405020304" pitchFamily="18" charset="0"/>
              </a:rPr>
              <a:t>▪ Does the organization have documented project management systems and practices that demonstrate due regard for efficiency?</a:t>
            </a:r>
          </a:p>
          <a:p>
            <a:pPr algn="just"/>
            <a:r>
              <a:rPr lang="en-US" i="1" dirty="0">
                <a:solidFill>
                  <a:schemeClr val="bg1"/>
                </a:solidFill>
                <a:latin typeface="Times New Roman" panose="02020603050405020304" pitchFamily="18" charset="0"/>
                <a:cs typeface="Times New Roman" panose="02020603050405020304" pitchFamily="18" charset="0"/>
              </a:rPr>
              <a:t>▪ How does the organization optimize its available production capacity, facilities, equipment, and personnel to produce the targeted volumes of outputs (goods and services)? For example, are there systems for monitoring the utilization of major  resources?</a:t>
            </a:r>
            <a:endParaRPr lang="ru-KZ"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2942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2A2ED9-0FD1-4CD6-8935-189E91295296}"/>
              </a:ext>
            </a:extLst>
          </p:cNvPr>
          <p:cNvSpPr>
            <a:spLocks noGrp="1"/>
          </p:cNvSpPr>
          <p:nvPr>
            <p:ph type="title"/>
          </p:nvPr>
        </p:nvSpPr>
        <p:spPr/>
        <p:txBody>
          <a:bodyPr/>
          <a:lstStyle/>
          <a:p>
            <a:r>
              <a:rPr lang="en-US" dirty="0"/>
              <a:t>IT systems</a:t>
            </a:r>
            <a:endParaRPr lang="ru-KZ" dirty="0"/>
          </a:p>
        </p:txBody>
      </p:sp>
      <p:sp>
        <p:nvSpPr>
          <p:cNvPr id="3" name="Объект 2">
            <a:extLst>
              <a:ext uri="{FF2B5EF4-FFF2-40B4-BE49-F238E27FC236}">
                <a16:creationId xmlns:a16="http://schemas.microsoft.com/office/drawing/2014/main" id="{FF81FF4A-961F-400B-9627-24A553E25BED}"/>
              </a:ext>
            </a:extLst>
          </p:cNvPr>
          <p:cNvSpPr>
            <a:spLocks noGrp="1"/>
          </p:cNvSpPr>
          <p:nvPr>
            <p:ph idx="1"/>
          </p:nvPr>
        </p:nvSpPr>
        <p:spPr>
          <a:solidFill>
            <a:schemeClr val="accent2">
              <a:lumMod val="60000"/>
              <a:lumOff val="40000"/>
            </a:schemeClr>
          </a:solidFill>
        </p:spPr>
        <p:txBody>
          <a:bodyPr/>
          <a:lstStyle/>
          <a:p>
            <a:r>
              <a:rPr lang="en-US" dirty="0">
                <a:solidFill>
                  <a:schemeClr val="bg1"/>
                </a:solidFill>
                <a:latin typeface="Times New Roman" panose="02020603050405020304" pitchFamily="18" charset="0"/>
                <a:cs typeface="Times New Roman" panose="02020603050405020304" pitchFamily="18" charset="0"/>
              </a:rPr>
              <a:t>What IT systems are in place that have as their objective the enhancement of efficiency?</a:t>
            </a:r>
          </a:p>
          <a:p>
            <a:r>
              <a:rPr lang="en-US" dirty="0">
                <a:solidFill>
                  <a:schemeClr val="bg1"/>
                </a:solidFill>
                <a:latin typeface="Times New Roman" panose="02020603050405020304" pitchFamily="18" charset="0"/>
                <a:cs typeface="Times New Roman" panose="02020603050405020304" pitchFamily="18" charset="0"/>
              </a:rPr>
              <a:t>▪ Has the organization explored and assessed opportunities to use IT technologies (such as automation, online services, electronic documentation systems, and a paperless environment) to improve the efficiency of its activities and services? Has the cost-effectiveness of potential solutions been assessed? Have new IT systems been implemented? Have personnel been properly trained on these?</a:t>
            </a:r>
            <a:endParaRPr lang="ru-KZ"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683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FC423F-A568-401F-B3F9-146423A77105}"/>
              </a:ext>
            </a:extLst>
          </p:cNvPr>
          <p:cNvSpPr>
            <a:spLocks noGrp="1"/>
          </p:cNvSpPr>
          <p:nvPr>
            <p:ph type="title"/>
          </p:nvPr>
        </p:nvSpPr>
        <p:spPr/>
        <p:txBody>
          <a:bodyPr/>
          <a:lstStyle/>
          <a:p>
            <a:r>
              <a:rPr lang="en-US" dirty="0"/>
              <a:t>Performance monitoring and reporting</a:t>
            </a:r>
            <a:endParaRPr lang="ru-KZ" dirty="0"/>
          </a:p>
        </p:txBody>
      </p:sp>
      <p:sp>
        <p:nvSpPr>
          <p:cNvPr id="3" name="Объект 2">
            <a:extLst>
              <a:ext uri="{FF2B5EF4-FFF2-40B4-BE49-F238E27FC236}">
                <a16:creationId xmlns:a16="http://schemas.microsoft.com/office/drawing/2014/main" id="{D654E0B5-11AB-4A8F-B0B1-61AC652E130C}"/>
              </a:ext>
            </a:extLst>
          </p:cNvPr>
          <p:cNvSpPr>
            <a:spLocks noGrp="1"/>
          </p:cNvSpPr>
          <p:nvPr>
            <p:ph idx="1"/>
          </p:nvPr>
        </p:nvSpPr>
        <p:spPr>
          <a:solidFill>
            <a:schemeClr val="accent1"/>
          </a:solidFill>
          <a:ln>
            <a:solidFill>
              <a:srgbClr val="FF0000"/>
            </a:solidFill>
          </a:ln>
        </p:spPr>
        <p:txBody>
          <a:bodyPr>
            <a:normAutofit/>
          </a:bodyPr>
          <a:lstStyle/>
          <a:p>
            <a:pPr algn="l"/>
            <a:r>
              <a:rPr lang="en-US" sz="2400" b="0" u="none" strike="noStrike" baseline="0" dirty="0">
                <a:solidFill>
                  <a:srgbClr val="585958"/>
                </a:solidFill>
                <a:latin typeface="Times New Roman" panose="02020603050405020304" pitchFamily="18" charset="0"/>
                <a:cs typeface="Times New Roman" panose="02020603050405020304" pitchFamily="18" charset="0"/>
              </a:rPr>
              <a:t>Does the organization </a:t>
            </a:r>
            <a:r>
              <a:rPr lang="en-US" sz="2400" b="0" u="sng" strike="noStrike" baseline="0" dirty="0">
                <a:solidFill>
                  <a:srgbClr val="585958"/>
                </a:solidFill>
                <a:latin typeface="Times New Roman" panose="02020603050405020304" pitchFamily="18" charset="0"/>
                <a:cs typeface="Times New Roman" panose="02020603050405020304" pitchFamily="18" charset="0"/>
              </a:rPr>
              <a:t>monitor</a:t>
            </a:r>
            <a:r>
              <a:rPr lang="en-US" sz="2400" b="0" u="none" strike="noStrike" baseline="0" dirty="0">
                <a:solidFill>
                  <a:srgbClr val="585958"/>
                </a:solidFill>
                <a:latin typeface="Times New Roman" panose="02020603050405020304" pitchFamily="18" charset="0"/>
                <a:cs typeface="Times New Roman" panose="02020603050405020304" pitchFamily="18" charset="0"/>
              </a:rPr>
              <a:t>, and report on, the efficiency, quality, and level of  service of the main services it delivers? How and how often is this reporting done?</a:t>
            </a:r>
          </a:p>
          <a:p>
            <a:pPr algn="l"/>
            <a:r>
              <a:rPr lang="en-US" sz="2400" b="0" u="none" strike="noStrike" baseline="0" dirty="0">
                <a:solidFill>
                  <a:srgbClr val="2888BD"/>
                </a:solidFill>
                <a:latin typeface="Times New Roman" panose="02020603050405020304" pitchFamily="18" charset="0"/>
                <a:cs typeface="Times New Roman" panose="02020603050405020304" pitchFamily="18" charset="0"/>
              </a:rPr>
              <a:t>▪ </a:t>
            </a:r>
            <a:r>
              <a:rPr lang="en-US" sz="2400" b="0" u="none" strike="noStrike" baseline="0" dirty="0">
                <a:solidFill>
                  <a:srgbClr val="585958"/>
                </a:solidFill>
                <a:latin typeface="Times New Roman" panose="02020603050405020304" pitchFamily="18" charset="0"/>
                <a:cs typeface="Times New Roman" panose="02020603050405020304" pitchFamily="18" charset="0"/>
              </a:rPr>
              <a:t>Does the organization </a:t>
            </a:r>
            <a:r>
              <a:rPr lang="en-US" sz="2400" b="0" u="sng" strike="noStrike" baseline="0" dirty="0">
                <a:solidFill>
                  <a:srgbClr val="585958"/>
                </a:solidFill>
                <a:latin typeface="Times New Roman" panose="02020603050405020304" pitchFamily="18" charset="0"/>
                <a:cs typeface="Times New Roman" panose="02020603050405020304" pitchFamily="18" charset="0"/>
              </a:rPr>
              <a:t>have information </a:t>
            </a:r>
            <a:r>
              <a:rPr lang="en-US" sz="2400" b="0" u="none" strike="noStrike" baseline="0" dirty="0">
                <a:solidFill>
                  <a:srgbClr val="585958"/>
                </a:solidFill>
                <a:latin typeface="Times New Roman" panose="02020603050405020304" pitchFamily="18" charset="0"/>
                <a:cs typeface="Times New Roman" panose="02020603050405020304" pitchFamily="18" charset="0"/>
              </a:rPr>
              <a:t>to show how efficiency, quality, and </a:t>
            </a:r>
            <a:r>
              <a:rPr lang="en-US" sz="2400" b="0" u="sng" strike="noStrike" baseline="0" dirty="0">
                <a:solidFill>
                  <a:srgbClr val="585958"/>
                </a:solidFill>
                <a:latin typeface="Times New Roman" panose="02020603050405020304" pitchFamily="18" charset="0"/>
                <a:cs typeface="Times New Roman" panose="02020603050405020304" pitchFamily="18" charset="0"/>
              </a:rPr>
              <a:t>levels of service </a:t>
            </a:r>
            <a:r>
              <a:rPr lang="en-US" sz="2400" b="0" u="none" strike="noStrike" baseline="0" dirty="0">
                <a:solidFill>
                  <a:srgbClr val="585958"/>
                </a:solidFill>
                <a:latin typeface="Times New Roman" panose="02020603050405020304" pitchFamily="18" charset="0"/>
                <a:cs typeface="Times New Roman" panose="02020603050405020304" pitchFamily="18" charset="0"/>
              </a:rPr>
              <a:t>have changed over time for the services it delivers?</a:t>
            </a:r>
          </a:p>
          <a:p>
            <a:pPr algn="l"/>
            <a:r>
              <a:rPr lang="en-US" sz="2400" b="0" u="none" strike="noStrike" baseline="0" dirty="0">
                <a:solidFill>
                  <a:srgbClr val="2888BD"/>
                </a:solidFill>
                <a:latin typeface="Times New Roman" panose="02020603050405020304" pitchFamily="18" charset="0"/>
                <a:cs typeface="Times New Roman" panose="02020603050405020304" pitchFamily="18" charset="0"/>
              </a:rPr>
              <a:t>▪ </a:t>
            </a:r>
            <a:r>
              <a:rPr lang="en-US" sz="2400" b="0" u="none" strike="noStrike" baseline="0" dirty="0">
                <a:solidFill>
                  <a:srgbClr val="585958"/>
                </a:solidFill>
                <a:latin typeface="Times New Roman" panose="02020603050405020304" pitchFamily="18" charset="0"/>
                <a:cs typeface="Times New Roman" panose="02020603050405020304" pitchFamily="18" charset="0"/>
              </a:rPr>
              <a:t>Does the organization </a:t>
            </a:r>
            <a:r>
              <a:rPr lang="en-US" sz="2400" b="0" u="sng" strike="noStrike" baseline="0" dirty="0">
                <a:solidFill>
                  <a:srgbClr val="585958"/>
                </a:solidFill>
                <a:latin typeface="Times New Roman" panose="02020603050405020304" pitchFamily="18" charset="0"/>
                <a:cs typeface="Times New Roman" panose="02020603050405020304" pitchFamily="18" charset="0"/>
              </a:rPr>
              <a:t>have information </a:t>
            </a:r>
            <a:r>
              <a:rPr lang="en-US" sz="2400" b="0" u="none" strike="noStrike" baseline="0" dirty="0">
                <a:solidFill>
                  <a:srgbClr val="585958"/>
                </a:solidFill>
                <a:latin typeface="Times New Roman" panose="02020603050405020304" pitchFamily="18" charset="0"/>
                <a:cs typeface="Times New Roman" panose="02020603050405020304" pitchFamily="18" charset="0"/>
              </a:rPr>
              <a:t>to show whether efficiency </a:t>
            </a:r>
            <a:r>
              <a:rPr lang="en-US" sz="2400" b="0" u="sng" strike="noStrike" baseline="0" dirty="0">
                <a:solidFill>
                  <a:srgbClr val="585958"/>
                </a:solidFill>
                <a:latin typeface="Times New Roman" panose="02020603050405020304" pitchFamily="18" charset="0"/>
                <a:cs typeface="Times New Roman" panose="02020603050405020304" pitchFamily="18" charset="0"/>
              </a:rPr>
              <a:t>targets</a:t>
            </a:r>
            <a:r>
              <a:rPr lang="en-US" sz="2400" b="0" u="none" strike="noStrike" baseline="0" dirty="0">
                <a:solidFill>
                  <a:srgbClr val="585958"/>
                </a:solidFill>
                <a:latin typeface="Times New Roman" panose="02020603050405020304" pitchFamily="18" charset="0"/>
                <a:cs typeface="Times New Roman" panose="02020603050405020304" pitchFamily="18" charset="0"/>
              </a:rPr>
              <a:t>,  standards are being met? What are the data sources for efficiency performance information? How often does management review this information and how is it used?</a:t>
            </a:r>
            <a:endParaRPr lang="ru-K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445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95365B-2F3A-4AC3-BFC7-6A56DA33553C}"/>
              </a:ext>
            </a:extLst>
          </p:cNvPr>
          <p:cNvSpPr>
            <a:spLocks noGrp="1"/>
          </p:cNvSpPr>
          <p:nvPr>
            <p:ph type="title"/>
          </p:nvPr>
        </p:nvSpPr>
        <p:spPr/>
        <p:txBody>
          <a:bodyPr>
            <a:normAutofit fontScale="90000"/>
          </a:bodyPr>
          <a:lstStyle/>
          <a:p>
            <a:r>
              <a:rPr lang="en-US" dirty="0"/>
              <a:t>The following is a non-exhaustive list of potential indicators that efficiency is at risk.</a:t>
            </a:r>
            <a:endParaRPr lang="ru-KZ" dirty="0"/>
          </a:p>
        </p:txBody>
      </p:sp>
      <p:sp>
        <p:nvSpPr>
          <p:cNvPr id="3" name="Объект 2">
            <a:extLst>
              <a:ext uri="{FF2B5EF4-FFF2-40B4-BE49-F238E27FC236}">
                <a16:creationId xmlns:a16="http://schemas.microsoft.com/office/drawing/2014/main" id="{B22C374F-EF3A-4909-96A4-5B88587D60E0}"/>
              </a:ext>
            </a:extLst>
          </p:cNvPr>
          <p:cNvSpPr>
            <a:spLocks noGrp="1"/>
          </p:cNvSpPr>
          <p:nvPr>
            <p:ph idx="1"/>
          </p:nvPr>
        </p:nvSpPr>
        <p:spPr>
          <a:xfrm>
            <a:off x="1202919" y="1902691"/>
            <a:ext cx="9784080" cy="4315229"/>
          </a:xfrm>
          <a:solidFill>
            <a:schemeClr val="accent1">
              <a:lumMod val="75000"/>
            </a:schemeClr>
          </a:solidFill>
        </p:spPr>
        <p:txBody>
          <a:bodyPr>
            <a:normAutofit fontScale="92500" lnSpcReduction="10000"/>
          </a:bodyPr>
          <a:lstStyle/>
          <a:p>
            <a:r>
              <a:rPr lang="en-US" dirty="0">
                <a:solidFill>
                  <a:schemeClr val="bg1"/>
                </a:solidFill>
                <a:latin typeface="Times New Roman" panose="02020603050405020304" pitchFamily="18" charset="0"/>
                <a:cs typeface="Times New Roman" panose="02020603050405020304" pitchFamily="18" charset="0"/>
              </a:rPr>
              <a:t>There is a lack of performance information or insufficient attention is paid to available information. </a:t>
            </a:r>
          </a:p>
          <a:p>
            <a:r>
              <a:rPr lang="en-US" dirty="0">
                <a:solidFill>
                  <a:schemeClr val="bg1"/>
                </a:solidFill>
                <a:latin typeface="Times New Roman" panose="02020603050405020304" pitchFamily="18" charset="0"/>
                <a:cs typeface="Times New Roman" panose="02020603050405020304" pitchFamily="18" charset="0"/>
              </a:rPr>
              <a:t>▪ Personnel are not deployed to foster efficiency. </a:t>
            </a:r>
          </a:p>
          <a:p>
            <a:r>
              <a:rPr lang="en-US" dirty="0">
                <a:solidFill>
                  <a:schemeClr val="bg1"/>
                </a:solidFill>
                <a:latin typeface="Times New Roman" panose="02020603050405020304" pitchFamily="18" charset="0"/>
                <a:cs typeface="Times New Roman" panose="02020603050405020304" pitchFamily="18" charset="0"/>
              </a:rPr>
              <a:t>▪ Costs of activities and programs are not known, or are not regularly collected and reviewed. </a:t>
            </a:r>
          </a:p>
          <a:p>
            <a:r>
              <a:rPr lang="en-US" dirty="0">
                <a:solidFill>
                  <a:schemeClr val="bg1"/>
                </a:solidFill>
                <a:latin typeface="Times New Roman" panose="02020603050405020304" pitchFamily="18" charset="0"/>
                <a:cs typeface="Times New Roman" panose="02020603050405020304" pitchFamily="18" charset="0"/>
              </a:rPr>
              <a:t>▪ Controls are excessive in relation to similar well-managed organizations. </a:t>
            </a:r>
          </a:p>
          <a:p>
            <a:r>
              <a:rPr lang="en-US" dirty="0">
                <a:solidFill>
                  <a:schemeClr val="bg1"/>
                </a:solidFill>
                <a:latin typeface="Times New Roman" panose="02020603050405020304" pitchFamily="18" charset="0"/>
                <a:cs typeface="Times New Roman" panose="02020603050405020304" pitchFamily="18" charset="0"/>
              </a:rPr>
              <a:t>▪ No (or limited) internal audit function. </a:t>
            </a:r>
          </a:p>
          <a:p>
            <a:r>
              <a:rPr lang="en-US" dirty="0">
                <a:solidFill>
                  <a:schemeClr val="bg1"/>
                </a:solidFill>
                <a:latin typeface="Times New Roman" panose="02020603050405020304" pitchFamily="18" charset="0"/>
                <a:cs typeface="Times New Roman" panose="02020603050405020304" pitchFamily="18" charset="0"/>
              </a:rPr>
              <a:t>▪ Program design does not support efficiency. </a:t>
            </a:r>
          </a:p>
          <a:p>
            <a:r>
              <a:rPr lang="en-US" dirty="0">
                <a:solidFill>
                  <a:schemeClr val="bg1"/>
                </a:solidFill>
                <a:latin typeface="Times New Roman" panose="02020603050405020304" pitchFamily="18" charset="0"/>
                <a:cs typeface="Times New Roman" panose="02020603050405020304" pitchFamily="18" charset="0"/>
              </a:rPr>
              <a:t>▪ Opportunities for shared services have not been explored. </a:t>
            </a:r>
          </a:p>
          <a:p>
            <a:r>
              <a:rPr lang="en-US" dirty="0">
                <a:solidFill>
                  <a:schemeClr val="bg1"/>
                </a:solidFill>
                <a:latin typeface="Times New Roman" panose="02020603050405020304" pitchFamily="18" charset="0"/>
                <a:cs typeface="Times New Roman" panose="02020603050405020304" pitchFamily="18" charset="0"/>
              </a:rPr>
              <a:t>▪ Systems and processes do not make effective use of information technology. </a:t>
            </a:r>
          </a:p>
          <a:p>
            <a:r>
              <a:rPr lang="en-US" dirty="0">
                <a:solidFill>
                  <a:schemeClr val="bg1"/>
                </a:solidFill>
                <a:latin typeface="Times New Roman" panose="02020603050405020304" pitchFamily="18" charset="0"/>
                <a:cs typeface="Times New Roman" panose="02020603050405020304" pitchFamily="18" charset="0"/>
              </a:rPr>
              <a:t>▪ Standards of service are not met. </a:t>
            </a:r>
          </a:p>
          <a:p>
            <a:endParaRPr lang="ru-KZ"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539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B8F3429-BCD0-41BF-B773-365F03C742C7}"/>
              </a:ext>
            </a:extLst>
          </p:cNvPr>
          <p:cNvPicPr/>
          <p:nvPr/>
        </p:nvPicPr>
        <p:blipFill rotWithShape="1">
          <a:blip r:embed="rId2"/>
          <a:srcRect l="17638" t="26796" r="18973" b="23223"/>
          <a:stretch/>
        </p:blipFill>
        <p:spPr bwMode="auto">
          <a:xfrm>
            <a:off x="858982" y="692727"/>
            <a:ext cx="10317017" cy="54402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0538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517FD8-57C9-4CFF-8EC3-B1A77595223F}"/>
              </a:ext>
            </a:extLst>
          </p:cNvPr>
          <p:cNvSpPr>
            <a:spLocks noGrp="1"/>
          </p:cNvSpPr>
          <p:nvPr>
            <p:ph type="title"/>
          </p:nvPr>
        </p:nvSpPr>
        <p:spPr/>
        <p:txBody>
          <a:bodyPr/>
          <a:lstStyle/>
          <a:p>
            <a:r>
              <a:rPr lang="en-US" dirty="0"/>
              <a:t>Selecting High-Significance, High-Risk Issues</a:t>
            </a:r>
            <a:endParaRPr lang="ru-KZ" dirty="0"/>
          </a:p>
        </p:txBody>
      </p:sp>
      <p:pic>
        <p:nvPicPr>
          <p:cNvPr id="4" name="Рисунок 3">
            <a:extLst>
              <a:ext uri="{FF2B5EF4-FFF2-40B4-BE49-F238E27FC236}">
                <a16:creationId xmlns:a16="http://schemas.microsoft.com/office/drawing/2014/main" id="{C3B62DDA-9AC5-4756-93E9-66CDDA45190B}"/>
              </a:ext>
            </a:extLst>
          </p:cNvPr>
          <p:cNvPicPr/>
          <p:nvPr/>
        </p:nvPicPr>
        <p:blipFill rotWithShape="1">
          <a:blip r:embed="rId2"/>
          <a:srcRect l="17745" t="36108" r="18546" b="18092"/>
          <a:stretch/>
        </p:blipFill>
        <p:spPr bwMode="auto">
          <a:xfrm>
            <a:off x="1202919" y="1995055"/>
            <a:ext cx="9784080" cy="39346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2130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0773D8-1DE1-4093-B064-CBA6BA0AA222}"/>
              </a:ext>
            </a:extLst>
          </p:cNvPr>
          <p:cNvSpPr>
            <a:spLocks noGrp="1"/>
          </p:cNvSpPr>
          <p:nvPr>
            <p:ph type="title"/>
          </p:nvPr>
        </p:nvSpPr>
        <p:spPr>
          <a:xfrm>
            <a:off x="1202919" y="330358"/>
            <a:ext cx="9784080" cy="1508760"/>
          </a:xfrm>
        </p:spPr>
        <p:txBody>
          <a:bodyPr>
            <a:noAutofit/>
          </a:bodyPr>
          <a:lstStyle/>
          <a:p>
            <a:r>
              <a:rPr lang="en-US" sz="2400" dirty="0"/>
              <a:t>The INTOSAI’s Fundamental Principles of Performance Auditing (ISSAI 300) recognize three basic types of audit </a:t>
            </a:r>
            <a:br>
              <a:rPr lang="en-US" sz="2400" dirty="0"/>
            </a:br>
            <a:r>
              <a:rPr lang="en-US" sz="2400" dirty="0"/>
              <a:t>objectives: descriptive, normative, and analytical.</a:t>
            </a:r>
            <a:endParaRPr lang="ru-KZ" sz="2400" dirty="0"/>
          </a:p>
        </p:txBody>
      </p:sp>
      <p:sp>
        <p:nvSpPr>
          <p:cNvPr id="3" name="Объект 2">
            <a:extLst>
              <a:ext uri="{FF2B5EF4-FFF2-40B4-BE49-F238E27FC236}">
                <a16:creationId xmlns:a16="http://schemas.microsoft.com/office/drawing/2014/main" id="{41AD960B-D099-407E-B378-2C702B93FCAC}"/>
              </a:ext>
            </a:extLst>
          </p:cNvPr>
          <p:cNvSpPr>
            <a:spLocks noGrp="1"/>
          </p:cNvSpPr>
          <p:nvPr>
            <p:ph idx="1"/>
          </p:nvPr>
        </p:nvSpPr>
        <p:spPr>
          <a:solidFill>
            <a:schemeClr val="accent1"/>
          </a:solidFill>
        </p:spPr>
        <p:txBody>
          <a:bodyPr/>
          <a:lstStyle/>
          <a:p>
            <a:pPr algn="l"/>
            <a:r>
              <a:rPr lang="en-US" sz="1800" b="0" i="0" u="none" strike="noStrike" baseline="0" dirty="0">
                <a:solidFill>
                  <a:srgbClr val="2888BD"/>
                </a:solidFill>
              </a:rPr>
              <a:t>▪</a:t>
            </a:r>
            <a:r>
              <a:rPr lang="en-US" sz="1800" b="0" i="0" u="none" strike="noStrike" baseline="0" dirty="0">
                <a:solidFill>
                  <a:srgbClr val="2888BD"/>
                </a:solidFill>
                <a:latin typeface="Arial" panose="020B0604020202020204" pitchFamily="34" charset="0"/>
              </a:rPr>
              <a:t> </a:t>
            </a:r>
            <a:r>
              <a:rPr lang="en-US" sz="1800" b="1" i="0" u="none" strike="noStrike" baseline="0" dirty="0">
                <a:solidFill>
                  <a:srgbClr val="585958"/>
                </a:solidFill>
                <a:latin typeface="Calibri" panose="020F0502020204030204" pitchFamily="34" charset="0"/>
              </a:rPr>
              <a:t>Descriptive</a:t>
            </a:r>
            <a:r>
              <a:rPr lang="en-US" sz="1800" b="0" i="0" u="none" strike="noStrike" baseline="0" dirty="0">
                <a:solidFill>
                  <a:srgbClr val="585958"/>
                </a:solidFill>
                <a:latin typeface="Calibri" panose="020F0502020204030204" pitchFamily="34" charset="0"/>
              </a:rPr>
              <a:t> audit objectives ask the question, “How is it?” —How are the systems performing or what are the results? An example of a descriptive objective would be “</a:t>
            </a:r>
            <a:r>
              <a:rPr lang="en-US" sz="1800" b="0" i="1" u="none" strike="noStrike" baseline="0" dirty="0">
                <a:solidFill>
                  <a:srgbClr val="585958"/>
                </a:solidFill>
                <a:latin typeface="Calibri" panose="020F0502020204030204" pitchFamily="34" charset="0"/>
              </a:rPr>
              <a:t>to assess the progress made by the organization in implementing its efficiency improvement program.</a:t>
            </a:r>
            <a:r>
              <a:rPr lang="en-US" sz="1800" b="0" i="0" u="none" strike="noStrike" baseline="0" dirty="0">
                <a:solidFill>
                  <a:srgbClr val="585958"/>
                </a:solidFill>
                <a:latin typeface="Calibri" panose="020F0502020204030204" pitchFamily="34" charset="0"/>
              </a:rPr>
              <a:t>”</a:t>
            </a:r>
          </a:p>
          <a:p>
            <a:pPr marR="450" algn="just"/>
            <a:r>
              <a:rPr lang="en-US" sz="1800" b="0" i="0" u="none" strike="noStrike" baseline="0" dirty="0">
                <a:solidFill>
                  <a:srgbClr val="2888BD"/>
                </a:solidFill>
              </a:rPr>
              <a:t>▪</a:t>
            </a:r>
            <a:r>
              <a:rPr lang="en-US" sz="1800" b="0" i="0" u="none" strike="noStrike" baseline="0" dirty="0">
                <a:solidFill>
                  <a:srgbClr val="2888BD"/>
                </a:solidFill>
                <a:latin typeface="Arial" panose="020B0604020202020204" pitchFamily="34" charset="0"/>
              </a:rPr>
              <a:t> </a:t>
            </a:r>
            <a:r>
              <a:rPr lang="en-US" sz="1800" b="1" i="0" u="none" strike="noStrike" baseline="0" dirty="0">
                <a:solidFill>
                  <a:srgbClr val="585958"/>
                </a:solidFill>
                <a:latin typeface="Calibri" panose="020F0502020204030204" pitchFamily="34" charset="0"/>
              </a:rPr>
              <a:t>Normative</a:t>
            </a:r>
            <a:r>
              <a:rPr lang="en-US" sz="1800" b="0" i="0" u="none" strike="noStrike" baseline="0" dirty="0">
                <a:solidFill>
                  <a:srgbClr val="585958"/>
                </a:solidFill>
                <a:latin typeface="Calibri" panose="020F0502020204030204" pitchFamily="34" charset="0"/>
              </a:rPr>
              <a:t> audit objectives ask the question, “Is it as it ought to be?” —Are systems meeting expectations or best practices, or are results meeting expectations, performance targets, or best practices? An example of a normative objective would be “</a:t>
            </a:r>
            <a:r>
              <a:rPr lang="en-US" sz="1800" b="0" i="1" u="none" strike="noStrike" baseline="0" dirty="0">
                <a:solidFill>
                  <a:srgbClr val="585958"/>
                </a:solidFill>
                <a:latin typeface="Calibri" panose="020F0502020204030204" pitchFamily="34" charset="0"/>
              </a:rPr>
              <a:t>to determine whether the efficiency improvement program is meeting its stated objectives and targets.</a:t>
            </a:r>
            <a:r>
              <a:rPr lang="en-US" sz="1800" b="0" i="0" u="none" strike="noStrike" baseline="0" dirty="0">
                <a:solidFill>
                  <a:srgbClr val="585958"/>
                </a:solidFill>
                <a:latin typeface="Calibri" panose="020F0502020204030204" pitchFamily="34" charset="0"/>
              </a:rPr>
              <a:t>”</a:t>
            </a:r>
          </a:p>
          <a:p>
            <a:pPr algn="l"/>
            <a:r>
              <a:rPr lang="en-US" sz="1800" b="0" i="0" u="none" strike="noStrike" baseline="0" dirty="0">
                <a:solidFill>
                  <a:srgbClr val="2888BD"/>
                </a:solidFill>
              </a:rPr>
              <a:t>▪</a:t>
            </a:r>
            <a:r>
              <a:rPr lang="en-US" sz="1800" b="0" i="0" u="none" strike="noStrike" baseline="0" dirty="0">
                <a:solidFill>
                  <a:srgbClr val="2888BD"/>
                </a:solidFill>
                <a:latin typeface="Arial" panose="020B0604020202020204" pitchFamily="34" charset="0"/>
              </a:rPr>
              <a:t> </a:t>
            </a:r>
            <a:r>
              <a:rPr lang="en-US" sz="1800" b="1" i="0" u="none" strike="noStrike" baseline="0" dirty="0">
                <a:solidFill>
                  <a:srgbClr val="585958"/>
                </a:solidFill>
                <a:latin typeface="Calibri" panose="020F0502020204030204" pitchFamily="34" charset="0"/>
              </a:rPr>
              <a:t>Analytical</a:t>
            </a:r>
            <a:r>
              <a:rPr lang="en-US" sz="1800" b="0" i="0" u="none" strike="noStrike" baseline="0" dirty="0">
                <a:solidFill>
                  <a:srgbClr val="585958"/>
                </a:solidFill>
                <a:latin typeface="Calibri" panose="020F0502020204030204" pitchFamily="34" charset="0"/>
              </a:rPr>
              <a:t> audit objectives ask the question, “Why is it not as it ought to be?” —Why are systems or results not meeting expectations? An example of an analytical objective would be “</a:t>
            </a:r>
            <a:r>
              <a:rPr lang="en-US" sz="1800" b="0" i="1" u="none" strike="noStrike" baseline="0" dirty="0">
                <a:solidFill>
                  <a:srgbClr val="585958"/>
                </a:solidFill>
                <a:latin typeface="Calibri" panose="020F0502020204030204" pitchFamily="34" charset="0"/>
              </a:rPr>
              <a:t>to determine why the</a:t>
            </a:r>
            <a:r>
              <a:rPr lang="en-US" sz="1800" dirty="0">
                <a:solidFill>
                  <a:srgbClr val="585958"/>
                </a:solidFill>
                <a:latin typeface="Calibri" panose="020F0502020204030204" pitchFamily="34" charset="0"/>
              </a:rPr>
              <a:t> </a:t>
            </a:r>
            <a:r>
              <a:rPr lang="en-US" sz="1800" b="0" i="1" u="none" strike="noStrike" baseline="0" dirty="0">
                <a:solidFill>
                  <a:srgbClr val="585958"/>
                </a:solidFill>
                <a:latin typeface="Calibri" panose="020F0502020204030204" pitchFamily="34" charset="0"/>
              </a:rPr>
              <a:t>efficiency improvement program has not delivered its expected outcomes.</a:t>
            </a:r>
            <a:r>
              <a:rPr lang="en-US" sz="1800" b="0" i="0" u="none" strike="noStrike" baseline="0" dirty="0">
                <a:solidFill>
                  <a:srgbClr val="585958"/>
                </a:solidFill>
                <a:latin typeface="Calibri" panose="020F0502020204030204" pitchFamily="34" charset="0"/>
              </a:rPr>
              <a:t>”</a:t>
            </a:r>
            <a:endParaRPr lang="ru-KZ" dirty="0"/>
          </a:p>
        </p:txBody>
      </p:sp>
    </p:spTree>
    <p:extLst>
      <p:ext uri="{BB962C8B-B14F-4D97-AF65-F5344CB8AC3E}">
        <p14:creationId xmlns:p14="http://schemas.microsoft.com/office/powerpoint/2010/main" val="1238000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08A2CFA-14C9-404C-8BE4-EB137A294CA3}"/>
              </a:ext>
            </a:extLst>
          </p:cNvPr>
          <p:cNvSpPr>
            <a:spLocks noGrp="1"/>
          </p:cNvSpPr>
          <p:nvPr>
            <p:ph idx="1"/>
          </p:nvPr>
        </p:nvSpPr>
        <p:spPr>
          <a:xfrm>
            <a:off x="1202919" y="905164"/>
            <a:ext cx="9784080" cy="5312756"/>
          </a:xfrm>
          <a:solidFill>
            <a:schemeClr val="accent1"/>
          </a:solidFill>
        </p:spPr>
        <p:txBody>
          <a:bodyPr>
            <a:normAutofit/>
          </a:bodyPr>
          <a:lstStyle/>
          <a:p>
            <a:pPr algn="just"/>
            <a:r>
              <a:rPr lang="en-US" sz="2800" b="0" u="none" strike="noStrike" baseline="0" dirty="0">
                <a:solidFill>
                  <a:srgbClr val="585958"/>
                </a:solidFill>
                <a:latin typeface="Times New Roman" panose="02020603050405020304" pitchFamily="18" charset="0"/>
                <a:cs typeface="Times New Roman" panose="02020603050405020304" pitchFamily="18" charset="0"/>
              </a:rPr>
              <a:t>In an audit of efficiency that emphasizes systems, the audit procedures may involve tests of controls, process mapping, document reviews, physical observation, and interviews. </a:t>
            </a:r>
          </a:p>
          <a:p>
            <a:pPr algn="just"/>
            <a:r>
              <a:rPr lang="en-US" sz="2800" b="0" u="none" strike="noStrike" baseline="0" dirty="0">
                <a:solidFill>
                  <a:srgbClr val="585958"/>
                </a:solidFill>
                <a:latin typeface="Times New Roman" panose="02020603050405020304" pitchFamily="18" charset="0"/>
                <a:cs typeface="Times New Roman" panose="02020603050405020304" pitchFamily="18" charset="0"/>
              </a:rPr>
              <a:t>The auditor may also need to compare the entity’s efficiency achievement process with best practices to determine if there are weaknesses</a:t>
            </a:r>
            <a:r>
              <a:rPr lang="en-US" sz="2800" b="1" u="none" strike="noStrike" baseline="0" dirty="0">
                <a:solidFill>
                  <a:srgbClr val="585958"/>
                </a:solidFill>
                <a:latin typeface="Times New Roman" panose="02020603050405020304" pitchFamily="18" charset="0"/>
                <a:cs typeface="Times New Roman" panose="02020603050405020304" pitchFamily="18" charset="0"/>
              </a:rPr>
              <a:t>.</a:t>
            </a:r>
            <a:r>
              <a:rPr lang="en-US" sz="2800" b="0" u="none" strike="noStrike" baseline="0" dirty="0">
                <a:solidFill>
                  <a:srgbClr val="585958"/>
                </a:solidFill>
                <a:latin typeface="Times New Roman" panose="02020603050405020304" pitchFamily="18" charset="0"/>
                <a:cs typeface="Times New Roman" panose="02020603050405020304" pitchFamily="18" charset="0"/>
              </a:rPr>
              <a:t> </a:t>
            </a:r>
          </a:p>
          <a:p>
            <a:pPr marL="0" indent="0" algn="just">
              <a:buNone/>
            </a:pPr>
            <a:r>
              <a:rPr lang="en-US" sz="2800" b="0" i="1" u="none" strike="noStrike" baseline="0" dirty="0">
                <a:solidFill>
                  <a:srgbClr val="585958"/>
                </a:solidFill>
                <a:latin typeface="Times New Roman" panose="02020603050405020304" pitchFamily="18" charset="0"/>
                <a:cs typeface="Times New Roman" panose="02020603050405020304" pitchFamily="18" charset="0"/>
              </a:rPr>
              <a:t>For example, if the organization has implemented Lean practices, the auditor should compare the organization’s version of </a:t>
            </a:r>
            <a:r>
              <a:rPr lang="en-US" sz="2800" b="0" i="1" u="none" strike="noStrike" baseline="0" dirty="0">
                <a:solidFill>
                  <a:srgbClr val="1295D9"/>
                </a:solidFill>
                <a:latin typeface="Times New Roman" panose="02020603050405020304" pitchFamily="18" charset="0"/>
                <a:cs typeface="Times New Roman" panose="02020603050405020304" pitchFamily="18" charset="0"/>
              </a:rPr>
              <a:t>Lean </a:t>
            </a:r>
            <a:r>
              <a:rPr lang="en-US" sz="2800" b="0" i="1" u="none" strike="noStrike" baseline="0" dirty="0">
                <a:solidFill>
                  <a:srgbClr val="585958"/>
                </a:solidFill>
                <a:latin typeface="Times New Roman" panose="02020603050405020304" pitchFamily="18" charset="0"/>
                <a:cs typeface="Times New Roman" panose="02020603050405020304" pitchFamily="18" charset="0"/>
              </a:rPr>
              <a:t>with best practices for Lean implementation</a:t>
            </a:r>
            <a:r>
              <a:rPr lang="en-US" sz="2800" b="0" u="none" strike="noStrike" baseline="0" dirty="0">
                <a:solidFill>
                  <a:srgbClr val="585958"/>
                </a:solidFill>
                <a:latin typeface="Times New Roman" panose="02020603050405020304" pitchFamily="18" charset="0"/>
                <a:cs typeface="Times New Roman" panose="02020603050405020304" pitchFamily="18" charset="0"/>
              </a:rPr>
              <a:t>.</a:t>
            </a:r>
            <a:endParaRPr lang="ru-K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476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F1D82A-24BB-4923-BED3-4F6D7546244A}"/>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1067B78B-92C2-4F8B-BDFE-8D78E768FEF4}"/>
              </a:ext>
            </a:extLst>
          </p:cNvPr>
          <p:cNvSpPr>
            <a:spLocks noGrp="1"/>
          </p:cNvSpPr>
          <p:nvPr>
            <p:ph idx="1"/>
          </p:nvPr>
        </p:nvSpPr>
        <p:spPr>
          <a:solidFill>
            <a:schemeClr val="accent1"/>
          </a:solidFill>
        </p:spPr>
        <p:txBody>
          <a:bodyPr/>
          <a:lstStyle/>
          <a:p>
            <a:r>
              <a:rPr lang="en-US" dirty="0">
                <a:solidFill>
                  <a:schemeClr val="bg1"/>
                </a:solidFill>
                <a:latin typeface="Times New Roman" panose="02020603050405020304" pitchFamily="18" charset="0"/>
                <a:cs typeface="Times New Roman" panose="02020603050405020304" pitchFamily="18" charset="0"/>
              </a:rPr>
              <a:t>Calculating ratios is one of the two elements necessary to assess efficiency. A second element consists of comparing the ratios to a benchmark or a baseline figure. </a:t>
            </a:r>
          </a:p>
          <a:p>
            <a:r>
              <a:rPr lang="en-US" u="sng" dirty="0">
                <a:solidFill>
                  <a:schemeClr val="bg1"/>
                </a:solidFill>
                <a:latin typeface="Times New Roman" panose="02020603050405020304" pitchFamily="18" charset="0"/>
                <a:cs typeface="Times New Roman" panose="02020603050405020304" pitchFamily="18" charset="0"/>
              </a:rPr>
              <a:t>Benchmarks </a:t>
            </a:r>
            <a:r>
              <a:rPr lang="en-US" dirty="0">
                <a:solidFill>
                  <a:schemeClr val="bg1"/>
                </a:solidFill>
                <a:latin typeface="Times New Roman" panose="02020603050405020304" pitchFamily="18" charset="0"/>
                <a:cs typeface="Times New Roman" panose="02020603050405020304" pitchFamily="18" charset="0"/>
              </a:rPr>
              <a:t>may represent best practices or a level of efficiency achieved in other organizations, whereas </a:t>
            </a:r>
            <a:r>
              <a:rPr lang="en-US" u="sng" dirty="0">
                <a:solidFill>
                  <a:schemeClr val="bg1"/>
                </a:solidFill>
                <a:latin typeface="Times New Roman" panose="02020603050405020304" pitchFamily="18" charset="0"/>
                <a:cs typeface="Times New Roman" panose="02020603050405020304" pitchFamily="18" charset="0"/>
              </a:rPr>
              <a:t>baselines</a:t>
            </a:r>
            <a:r>
              <a:rPr lang="en-US" dirty="0">
                <a:solidFill>
                  <a:schemeClr val="bg1"/>
                </a:solidFill>
                <a:latin typeface="Times New Roman" panose="02020603050405020304" pitchFamily="18" charset="0"/>
                <a:cs typeface="Times New Roman" panose="02020603050405020304" pitchFamily="18" charset="0"/>
              </a:rPr>
              <a:t> usually represent a previous level of performance achieved by an organization (subject matter experts may know good sources of benchmarks). </a:t>
            </a:r>
          </a:p>
          <a:p>
            <a:r>
              <a:rPr lang="en-US" dirty="0">
                <a:solidFill>
                  <a:schemeClr val="bg1"/>
                </a:solidFill>
                <a:latin typeface="Times New Roman" panose="02020603050405020304" pitchFamily="18" charset="0"/>
                <a:cs typeface="Times New Roman" panose="02020603050405020304" pitchFamily="18" charset="0"/>
              </a:rPr>
              <a:t>Equipped with current ratio data and reliable benchmarks or baselines, auditors can determine whether an entity, program or process is efficient compared to best practices or to other organizations, or whether efficiency has improved over time.</a:t>
            </a:r>
            <a:endParaRPr lang="ru-KZ"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769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E2D863-70F6-4F15-84CC-6C49E6D3B024}"/>
              </a:ext>
            </a:extLst>
          </p:cNvPr>
          <p:cNvSpPr>
            <a:spLocks noGrp="1"/>
          </p:cNvSpPr>
          <p:nvPr>
            <p:ph type="title"/>
          </p:nvPr>
        </p:nvSpPr>
        <p:spPr/>
        <p:txBody>
          <a:bodyPr/>
          <a:lstStyle/>
          <a:p>
            <a:r>
              <a:rPr lang="en-US" dirty="0"/>
              <a:t>Case 1</a:t>
            </a:r>
            <a:endParaRPr lang="ru-KZ" dirty="0"/>
          </a:p>
        </p:txBody>
      </p:sp>
      <p:sp>
        <p:nvSpPr>
          <p:cNvPr id="3" name="Объект 2">
            <a:extLst>
              <a:ext uri="{FF2B5EF4-FFF2-40B4-BE49-F238E27FC236}">
                <a16:creationId xmlns:a16="http://schemas.microsoft.com/office/drawing/2014/main" id="{5C6C07E7-533D-4CF3-AD97-E3585140B85C}"/>
              </a:ext>
            </a:extLst>
          </p:cNvPr>
          <p:cNvSpPr>
            <a:spLocks noGrp="1"/>
          </p:cNvSpPr>
          <p:nvPr>
            <p:ph idx="1"/>
          </p:nvPr>
        </p:nvSpPr>
        <p:spPr>
          <a:xfrm>
            <a:off x="1202919" y="812800"/>
            <a:ext cx="9784080" cy="5405120"/>
          </a:xfrm>
          <a:solidFill>
            <a:schemeClr val="accent1"/>
          </a:solidFill>
        </p:spPr>
        <p:txBody>
          <a:bodyPr>
            <a:normAutofit fontScale="92500" lnSpcReduction="10000"/>
          </a:bodyPr>
          <a:lstStyle/>
          <a:p>
            <a:pPr marL="0" indent="0">
              <a:buNone/>
            </a:pPr>
            <a:r>
              <a:rPr lang="en-US" dirty="0">
                <a:solidFill>
                  <a:schemeClr val="bg1"/>
                </a:solidFill>
                <a:latin typeface="Times New Roman" panose="02020603050405020304" pitchFamily="18" charset="0"/>
                <a:cs typeface="Times New Roman" panose="02020603050405020304" pitchFamily="18" charset="0"/>
              </a:rPr>
              <a:t>The overall assessment of the effectiveness of "achieving the goal" of Central state bodies is determined by the following formula:</a:t>
            </a: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endParaRPr lang="en-US" dirty="0">
              <a:solidFill>
                <a:schemeClr val="bg1"/>
              </a:solidFill>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en-US" dirty="0">
                <a:solidFill>
                  <a:schemeClr val="bg1"/>
                </a:solidFill>
                <a:latin typeface="Times New Roman" panose="02020603050405020304" pitchFamily="18" charset="0"/>
                <a:cs typeface="Times New Roman" panose="02020603050405020304" pitchFamily="18" charset="0"/>
              </a:rPr>
              <a:t>The final score for evaluating the effectiveness of achieving the goals and indicators of budget programs of Central state authorities  is formed taking into account mathematical rounding to two decimal places.</a:t>
            </a:r>
          </a:p>
          <a:p>
            <a:pPr marL="0" indent="0">
              <a:lnSpc>
                <a:spcPct val="120000"/>
              </a:lnSpc>
              <a:spcBef>
                <a:spcPts val="0"/>
              </a:spcBef>
              <a:spcAft>
                <a:spcPts val="0"/>
              </a:spcAft>
              <a:buNone/>
            </a:pPr>
            <a:r>
              <a:rPr lang="en-US" dirty="0">
                <a:solidFill>
                  <a:schemeClr val="bg1"/>
                </a:solidFill>
                <a:latin typeface="Times New Roman" panose="02020603050405020304" pitchFamily="18" charset="0"/>
                <a:cs typeface="Times New Roman" panose="02020603050405020304" pitchFamily="18" charset="0"/>
              </a:rPr>
              <a:t>where:</a:t>
            </a:r>
          </a:p>
          <a:p>
            <a:pPr marL="0" indent="0">
              <a:lnSpc>
                <a:spcPct val="120000"/>
              </a:lnSpc>
              <a:spcBef>
                <a:spcPts val="0"/>
              </a:spcBef>
              <a:spcAft>
                <a:spcPts val="0"/>
              </a:spcAft>
              <a:buNone/>
            </a:pPr>
            <a:r>
              <a:rPr lang="en-US" dirty="0">
                <a:solidFill>
                  <a:schemeClr val="bg1"/>
                </a:solidFill>
                <a:latin typeface="Times New Roman" panose="02020603050405020304" pitchFamily="18" charset="0"/>
                <a:cs typeface="Times New Roman" panose="02020603050405020304" pitchFamily="18" charset="0"/>
              </a:rPr>
              <a:t>RCGO-final assessment of the effectiveness of achieving the goals and indicators of budget programs of the Central state body;</a:t>
            </a:r>
          </a:p>
          <a:p>
            <a:pPr marL="0" indent="0">
              <a:lnSpc>
                <a:spcPct val="120000"/>
              </a:lnSpc>
              <a:spcBef>
                <a:spcPts val="0"/>
              </a:spcBef>
              <a:spcAft>
                <a:spcPts val="0"/>
              </a:spcAft>
              <a:buNone/>
            </a:pPr>
            <a:r>
              <a:rPr lang="en-US" dirty="0">
                <a:solidFill>
                  <a:schemeClr val="bg1"/>
                </a:solidFill>
                <a:latin typeface="Times New Roman" panose="02020603050405020304" pitchFamily="18" charset="0"/>
                <a:cs typeface="Times New Roman" panose="02020603050405020304" pitchFamily="18" charset="0"/>
              </a:rPr>
              <a:t>Ri – coefficient of achievement of the goal of the strategic plan and indicators of budget programs in achieving the goal;</a:t>
            </a:r>
          </a:p>
          <a:p>
            <a:pPr marL="0" indent="0">
              <a:lnSpc>
                <a:spcPct val="120000"/>
              </a:lnSpc>
              <a:spcBef>
                <a:spcPts val="0"/>
              </a:spcBef>
              <a:spcAft>
                <a:spcPts val="0"/>
              </a:spcAft>
              <a:buNone/>
            </a:pPr>
            <a:r>
              <a:rPr lang="en-US" dirty="0">
                <a:solidFill>
                  <a:schemeClr val="bg1"/>
                </a:solidFill>
                <a:latin typeface="Times New Roman" panose="02020603050405020304" pitchFamily="18" charset="0"/>
                <a:cs typeface="Times New Roman" panose="02020603050405020304" pitchFamily="18" charset="0"/>
              </a:rPr>
              <a:t>n – number of strategic plan goals;</a:t>
            </a:r>
          </a:p>
          <a:p>
            <a:pPr marL="0" indent="0">
              <a:lnSpc>
                <a:spcPct val="120000"/>
              </a:lnSpc>
              <a:spcBef>
                <a:spcPts val="0"/>
              </a:spcBef>
              <a:spcAft>
                <a:spcPts val="0"/>
              </a:spcAft>
              <a:buNone/>
            </a:pPr>
            <a:r>
              <a:rPr lang="en-US" dirty="0">
                <a:solidFill>
                  <a:schemeClr val="bg1"/>
                </a:solidFill>
                <a:latin typeface="Times New Roman" panose="02020603050405020304" pitchFamily="18" charset="0"/>
                <a:cs typeface="Times New Roman" panose="02020603050405020304" pitchFamily="18" charset="0"/>
              </a:rPr>
              <a:t>W-penalty points.</a:t>
            </a:r>
            <a:endParaRPr lang="ru-RU" dirty="0">
              <a:solidFill>
                <a:schemeClr val="bg1"/>
              </a:solidFill>
              <a:latin typeface="Times New Roman" panose="02020603050405020304" pitchFamily="18" charset="0"/>
              <a:cs typeface="Times New Roman" panose="02020603050405020304" pitchFamily="18" charset="0"/>
            </a:endParaRPr>
          </a:p>
          <a:p>
            <a:pPr marL="0" indent="0">
              <a:lnSpc>
                <a:spcPct val="120000"/>
              </a:lnSpc>
              <a:spcBef>
                <a:spcPts val="0"/>
              </a:spcBef>
              <a:spcAft>
                <a:spcPts val="0"/>
              </a:spcAft>
              <a:buNone/>
            </a:pPr>
            <a:r>
              <a:rPr lang="en-US" dirty="0">
                <a:solidFill>
                  <a:schemeClr val="bg1"/>
                </a:solidFill>
                <a:latin typeface="Times New Roman" panose="02020603050405020304" pitchFamily="18" charset="0"/>
                <a:cs typeface="Times New Roman" panose="02020603050405020304" pitchFamily="18" charset="0"/>
              </a:rPr>
              <a:t>The total amount of deductible penalty points does not exceed 6.5 points.</a:t>
            </a:r>
          </a:p>
          <a:p>
            <a:pPr marL="0" indent="0">
              <a:lnSpc>
                <a:spcPct val="120000"/>
              </a:lnSpc>
              <a:spcBef>
                <a:spcPts val="0"/>
              </a:spcBef>
              <a:spcAft>
                <a:spcPts val="0"/>
              </a:spcAft>
              <a:buNone/>
            </a:pPr>
            <a:endParaRPr lang="en-US" dirty="0">
              <a:solidFill>
                <a:schemeClr val="bg1"/>
              </a:solidFill>
              <a:latin typeface="Times New Roman" panose="02020603050405020304" pitchFamily="18" charset="0"/>
              <a:cs typeface="Times New Roman" panose="02020603050405020304" pitchFamily="18" charset="0"/>
            </a:endParaRPr>
          </a:p>
          <a:p>
            <a:pPr marL="0" indent="0">
              <a:buNone/>
            </a:pPr>
            <a:endParaRPr lang="ru-KZ"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666852DA-20C8-432E-B98C-9BBCADF53ACE}"/>
              </a:ext>
            </a:extLst>
          </p:cNvPr>
          <p:cNvPicPr/>
          <p:nvPr/>
        </p:nvPicPr>
        <p:blipFill>
          <a:blip r:embed="rId2"/>
          <a:stretch>
            <a:fillRect/>
          </a:stretch>
        </p:blipFill>
        <p:spPr>
          <a:xfrm>
            <a:off x="1487054" y="1588654"/>
            <a:ext cx="8331200" cy="658091"/>
          </a:xfrm>
          <a:prstGeom prst="rect">
            <a:avLst/>
          </a:prstGeom>
        </p:spPr>
      </p:pic>
    </p:spTree>
    <p:extLst>
      <p:ext uri="{BB962C8B-B14F-4D97-AF65-F5344CB8AC3E}">
        <p14:creationId xmlns:p14="http://schemas.microsoft.com/office/powerpoint/2010/main" val="132016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A91955-7716-43DA-AD62-3ED74F6CDFF6}"/>
              </a:ext>
            </a:extLst>
          </p:cNvPr>
          <p:cNvSpPr>
            <a:spLocks noGrp="1"/>
          </p:cNvSpPr>
          <p:nvPr>
            <p:ph type="title"/>
          </p:nvPr>
        </p:nvSpPr>
        <p:spPr/>
        <p:txBody>
          <a:bodyPr/>
          <a:lstStyle/>
          <a:p>
            <a:r>
              <a:rPr lang="en-US" dirty="0"/>
              <a:t>Purpose </a:t>
            </a:r>
            <a:endParaRPr lang="ru-KZ" dirty="0"/>
          </a:p>
        </p:txBody>
      </p:sp>
      <p:sp>
        <p:nvSpPr>
          <p:cNvPr id="3" name="Объект 2">
            <a:extLst>
              <a:ext uri="{FF2B5EF4-FFF2-40B4-BE49-F238E27FC236}">
                <a16:creationId xmlns:a16="http://schemas.microsoft.com/office/drawing/2014/main" id="{433503DF-6F9B-465F-84A1-08AAB381C37B}"/>
              </a:ext>
            </a:extLst>
          </p:cNvPr>
          <p:cNvSpPr>
            <a:spLocks noGrp="1"/>
          </p:cNvSpPr>
          <p:nvPr>
            <p:ph idx="1"/>
          </p:nvPr>
        </p:nvSpPr>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formation of a knowledge system for conducting the main stage of performance audit</a:t>
            </a:r>
            <a:endParaRPr lang="ru-KZ"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096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D0D68C-6B3A-4E47-BD3B-EDF16A2B760F}"/>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D3B0D124-4FE6-43E4-9BCF-6282E3AF2F37}"/>
              </a:ext>
            </a:extLst>
          </p:cNvPr>
          <p:cNvSpPr>
            <a:spLocks noGrp="1"/>
          </p:cNvSpPr>
          <p:nvPr>
            <p:ph idx="1"/>
          </p:nvPr>
        </p:nvSpPr>
        <p:spPr>
          <a:solidFill>
            <a:schemeClr val="accent1">
              <a:lumMod val="60000"/>
              <a:lumOff val="40000"/>
            </a:schemeClr>
          </a:solidFill>
        </p:spPr>
        <p:txBody>
          <a:bodyPr/>
          <a:lstStyle/>
          <a:p>
            <a:pPr algn="just">
              <a:lnSpc>
                <a:spcPct val="107000"/>
              </a:lnSpc>
              <a:spcAft>
                <a:spcPts val="800"/>
              </a:spcAft>
            </a:pP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half</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penalty</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points</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deducted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submission</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placement</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untimely</a:t>
            </a:r>
            <a:r>
              <a:rPr lang="ru-K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reporting</a:t>
            </a:r>
            <a:r>
              <a:rPr lang="ru-K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evaluated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body</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two</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penalty</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points</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deducted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submission</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placement</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incomplete</a:t>
            </a:r>
            <a:r>
              <a:rPr lang="ru-K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reporting</a:t>
            </a:r>
            <a:r>
              <a:rPr lang="ru-K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ru-KZ"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evaluated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body</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Incomplete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considered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reporting</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does</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contain</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elements</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appendices</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sections</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tables</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provided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established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requirements</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structure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reporting</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submission</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placement</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unreliable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reporting</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evaluated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body</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0.2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penalty</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points</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deducted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each</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recorded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fact</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Unreliable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considered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reporting</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information</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during</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recheck</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which</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facts</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do</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not</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correspond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reality</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u-KZ"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revealed</a:t>
            </a:r>
            <a:r>
              <a:rPr lang="ru-KZ"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ru-K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KZ" dirty="0">
              <a:highlight>
                <a:srgbClr val="FFFF00"/>
              </a:highlight>
            </a:endParaRPr>
          </a:p>
        </p:txBody>
      </p:sp>
    </p:spTree>
    <p:extLst>
      <p:ext uri="{BB962C8B-B14F-4D97-AF65-F5344CB8AC3E}">
        <p14:creationId xmlns:p14="http://schemas.microsoft.com/office/powerpoint/2010/main" val="2874974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906D63-9735-4CC1-807A-711D42F735F3}"/>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C59FF555-2C73-47E8-9674-1652D0D70F33}"/>
              </a:ext>
            </a:extLst>
          </p:cNvPr>
          <p:cNvSpPr>
            <a:spLocks noGrp="1"/>
          </p:cNvSpPr>
          <p:nvPr>
            <p:ph idx="1"/>
          </p:nvPr>
        </p:nvSpPr>
        <p:spPr>
          <a:xfrm>
            <a:off x="676447" y="618836"/>
            <a:ext cx="10933662" cy="5469775"/>
          </a:xfrm>
          <a:solidFill>
            <a:schemeClr val="accent1">
              <a:lumMod val="60000"/>
              <a:lumOff val="40000"/>
            </a:schemeClr>
          </a:solidFill>
        </p:spPr>
        <p:txBody>
          <a:bodyPr>
            <a:normAutofit fontScale="85000" lnSpcReduction="10000"/>
          </a:bodyPr>
          <a:lstStyle/>
          <a:p>
            <a:pPr marL="0" indent="0">
              <a:lnSpc>
                <a:spcPct val="120000"/>
              </a:lnSpc>
              <a:spcBef>
                <a:spcPts val="0"/>
              </a:spcBef>
              <a:spcAft>
                <a:spcPts val="0"/>
              </a:spcAft>
              <a:buNone/>
            </a:pPr>
            <a:r>
              <a:rPr lang="en-US" dirty="0">
                <a:solidFill>
                  <a:schemeClr val="bg1"/>
                </a:solidFill>
              </a:rPr>
              <a:t>R1 = 0, 7</a:t>
            </a:r>
            <a:r>
              <a:rPr lang="ru-RU" dirty="0">
                <a:solidFill>
                  <a:schemeClr val="bg1"/>
                </a:solidFill>
              </a:rPr>
              <a:t>5</a:t>
            </a:r>
            <a:endParaRPr lang="en-US" dirty="0">
              <a:solidFill>
                <a:schemeClr val="bg1"/>
              </a:solidFill>
            </a:endParaRPr>
          </a:p>
          <a:p>
            <a:pPr marL="0" indent="0">
              <a:lnSpc>
                <a:spcPct val="120000"/>
              </a:lnSpc>
              <a:spcBef>
                <a:spcPts val="0"/>
              </a:spcBef>
              <a:spcAft>
                <a:spcPts val="0"/>
              </a:spcAft>
              <a:buNone/>
            </a:pPr>
            <a:r>
              <a:rPr lang="en-US" dirty="0">
                <a:solidFill>
                  <a:schemeClr val="bg1"/>
                </a:solidFill>
              </a:rPr>
              <a:t>R</a:t>
            </a:r>
            <a:r>
              <a:rPr lang="ru-RU" dirty="0">
                <a:solidFill>
                  <a:schemeClr val="bg1"/>
                </a:solidFill>
              </a:rPr>
              <a:t>2</a:t>
            </a:r>
            <a:r>
              <a:rPr lang="en-US" dirty="0">
                <a:solidFill>
                  <a:schemeClr val="bg1"/>
                </a:solidFill>
              </a:rPr>
              <a:t> = 0, 6</a:t>
            </a:r>
            <a:r>
              <a:rPr lang="ru-RU" dirty="0">
                <a:solidFill>
                  <a:schemeClr val="bg1"/>
                </a:solidFill>
              </a:rPr>
              <a:t>5</a:t>
            </a:r>
            <a:endParaRPr lang="en-US" dirty="0">
              <a:solidFill>
                <a:schemeClr val="bg1"/>
              </a:solidFill>
            </a:endParaRPr>
          </a:p>
          <a:p>
            <a:pPr marL="0" indent="0">
              <a:lnSpc>
                <a:spcPct val="120000"/>
              </a:lnSpc>
              <a:spcBef>
                <a:spcPts val="0"/>
              </a:spcBef>
              <a:spcAft>
                <a:spcPts val="0"/>
              </a:spcAft>
              <a:buNone/>
            </a:pPr>
            <a:r>
              <a:rPr lang="en-US" dirty="0">
                <a:solidFill>
                  <a:schemeClr val="bg1"/>
                </a:solidFill>
              </a:rPr>
              <a:t>R</a:t>
            </a:r>
            <a:r>
              <a:rPr lang="ru-RU" dirty="0">
                <a:solidFill>
                  <a:schemeClr val="bg1"/>
                </a:solidFill>
              </a:rPr>
              <a:t>3</a:t>
            </a:r>
            <a:r>
              <a:rPr lang="en-US" dirty="0">
                <a:solidFill>
                  <a:schemeClr val="bg1"/>
                </a:solidFill>
              </a:rPr>
              <a:t> = 0, 5</a:t>
            </a:r>
            <a:r>
              <a:rPr lang="ru-RU" dirty="0">
                <a:solidFill>
                  <a:schemeClr val="bg1"/>
                </a:solidFill>
              </a:rPr>
              <a:t>8</a:t>
            </a:r>
            <a:endParaRPr lang="en-US" dirty="0">
              <a:solidFill>
                <a:schemeClr val="bg1"/>
              </a:solidFill>
            </a:endParaRPr>
          </a:p>
          <a:p>
            <a:pPr marL="0" indent="0">
              <a:lnSpc>
                <a:spcPct val="120000"/>
              </a:lnSpc>
              <a:spcBef>
                <a:spcPts val="0"/>
              </a:spcBef>
              <a:spcAft>
                <a:spcPts val="0"/>
              </a:spcAft>
              <a:buNone/>
            </a:pPr>
            <a:r>
              <a:rPr lang="en-US" dirty="0">
                <a:solidFill>
                  <a:schemeClr val="bg1"/>
                </a:solidFill>
              </a:rPr>
              <a:t>R</a:t>
            </a:r>
            <a:r>
              <a:rPr lang="ru-RU" dirty="0">
                <a:solidFill>
                  <a:schemeClr val="bg1"/>
                </a:solidFill>
              </a:rPr>
              <a:t>4</a:t>
            </a:r>
            <a:r>
              <a:rPr lang="en-US" dirty="0">
                <a:solidFill>
                  <a:schemeClr val="bg1"/>
                </a:solidFill>
              </a:rPr>
              <a:t> = 0, 8</a:t>
            </a:r>
            <a:r>
              <a:rPr lang="ru-RU" dirty="0">
                <a:solidFill>
                  <a:schemeClr val="bg1"/>
                </a:solidFill>
              </a:rPr>
              <a:t>7</a:t>
            </a:r>
            <a:endParaRPr lang="en-US" dirty="0">
              <a:solidFill>
                <a:schemeClr val="bg1"/>
              </a:solidFill>
            </a:endParaRPr>
          </a:p>
          <a:p>
            <a:pPr marL="0" indent="0">
              <a:lnSpc>
                <a:spcPct val="120000"/>
              </a:lnSpc>
              <a:spcBef>
                <a:spcPts val="0"/>
              </a:spcBef>
              <a:spcAft>
                <a:spcPts val="0"/>
              </a:spcAft>
              <a:buNone/>
            </a:pPr>
            <a:r>
              <a:rPr lang="en-US" dirty="0">
                <a:solidFill>
                  <a:schemeClr val="bg1"/>
                </a:solidFill>
              </a:rPr>
              <a:t>R</a:t>
            </a:r>
            <a:r>
              <a:rPr lang="ru-RU" dirty="0">
                <a:solidFill>
                  <a:schemeClr val="bg1"/>
                </a:solidFill>
              </a:rPr>
              <a:t>5</a:t>
            </a:r>
            <a:r>
              <a:rPr lang="en-US" dirty="0">
                <a:solidFill>
                  <a:schemeClr val="bg1"/>
                </a:solidFill>
              </a:rPr>
              <a:t> = 0, 9</a:t>
            </a:r>
            <a:r>
              <a:rPr lang="ru-RU" dirty="0">
                <a:solidFill>
                  <a:schemeClr val="bg1"/>
                </a:solidFill>
              </a:rPr>
              <a:t>7</a:t>
            </a:r>
            <a:endParaRPr lang="en-US" dirty="0">
              <a:solidFill>
                <a:schemeClr val="bg1"/>
              </a:solidFill>
            </a:endParaRPr>
          </a:p>
          <a:p>
            <a:pPr marL="0" indent="0">
              <a:lnSpc>
                <a:spcPct val="120000"/>
              </a:lnSpc>
              <a:spcBef>
                <a:spcPts val="0"/>
              </a:spcBef>
              <a:spcAft>
                <a:spcPts val="0"/>
              </a:spcAft>
              <a:buNone/>
            </a:pPr>
            <a:r>
              <a:rPr lang="en-US" dirty="0">
                <a:solidFill>
                  <a:schemeClr val="bg1"/>
                </a:solidFill>
              </a:rPr>
              <a:t>R</a:t>
            </a:r>
            <a:r>
              <a:rPr lang="ru-RU" dirty="0">
                <a:solidFill>
                  <a:schemeClr val="bg1"/>
                </a:solidFill>
              </a:rPr>
              <a:t>6</a:t>
            </a:r>
            <a:r>
              <a:rPr lang="en-US" dirty="0">
                <a:solidFill>
                  <a:schemeClr val="bg1"/>
                </a:solidFill>
              </a:rPr>
              <a:t> = 0, 7</a:t>
            </a:r>
            <a:r>
              <a:rPr lang="ru-RU" dirty="0">
                <a:solidFill>
                  <a:schemeClr val="bg1"/>
                </a:solidFill>
              </a:rPr>
              <a:t>8</a:t>
            </a:r>
            <a:endParaRPr lang="en-US" dirty="0">
              <a:solidFill>
                <a:schemeClr val="bg1"/>
              </a:solidFill>
            </a:endParaRPr>
          </a:p>
          <a:p>
            <a:pPr marL="0" indent="0">
              <a:lnSpc>
                <a:spcPct val="120000"/>
              </a:lnSpc>
              <a:spcBef>
                <a:spcPts val="0"/>
              </a:spcBef>
              <a:spcAft>
                <a:spcPts val="0"/>
              </a:spcAft>
              <a:buNone/>
            </a:pPr>
            <a:r>
              <a:rPr lang="en-US" b="1" dirty="0">
                <a:solidFill>
                  <a:schemeClr val="bg1"/>
                </a:solidFill>
              </a:rPr>
              <a:t>W </a:t>
            </a:r>
            <a:r>
              <a:rPr lang="en-US" dirty="0">
                <a:solidFill>
                  <a:schemeClr val="bg1"/>
                </a:solidFill>
              </a:rPr>
              <a:t>– </a:t>
            </a:r>
            <a:r>
              <a:rPr lang="ru-RU" dirty="0">
                <a:solidFill>
                  <a:schemeClr val="bg1"/>
                </a:solidFill>
              </a:rPr>
              <a:t>? </a:t>
            </a:r>
          </a:p>
          <a:p>
            <a:pPr marL="0" indent="0">
              <a:lnSpc>
                <a:spcPct val="120000"/>
              </a:lnSpc>
              <a:spcBef>
                <a:spcPts val="0"/>
              </a:spcBef>
              <a:spcAft>
                <a:spcPts val="0"/>
              </a:spcAft>
              <a:buNone/>
            </a:pPr>
            <a:r>
              <a:rPr lang="en-US" b="1" dirty="0" err="1">
                <a:solidFill>
                  <a:schemeClr val="bg1"/>
                </a:solidFill>
              </a:rPr>
              <a:t>Rtotal</a:t>
            </a:r>
            <a:r>
              <a:rPr lang="en-US" dirty="0">
                <a:solidFill>
                  <a:schemeClr val="bg1"/>
                </a:solidFill>
              </a:rPr>
              <a:t> -  </a:t>
            </a:r>
            <a:r>
              <a:rPr lang="ru-RU" dirty="0">
                <a:solidFill>
                  <a:schemeClr val="bg1"/>
                </a:solidFill>
              </a:rPr>
              <a:t>? </a:t>
            </a:r>
          </a:p>
          <a:p>
            <a:pPr marL="0" indent="0">
              <a:lnSpc>
                <a:spcPct val="120000"/>
              </a:lnSpc>
              <a:spcBef>
                <a:spcPts val="0"/>
              </a:spcBef>
              <a:spcAft>
                <a:spcPts val="0"/>
              </a:spcAft>
              <a:buNone/>
            </a:pPr>
            <a:r>
              <a:rPr lang="en-US" dirty="0">
                <a:solidFill>
                  <a:schemeClr val="bg1"/>
                </a:solidFill>
              </a:rPr>
              <a:t>2 cases - for submission/placement of untimely reporting information by the evaluated state body </a:t>
            </a:r>
          </a:p>
          <a:p>
            <a:pPr marL="0" indent="0">
              <a:lnSpc>
                <a:spcPct val="120000"/>
              </a:lnSpc>
              <a:spcBef>
                <a:spcPts val="0"/>
              </a:spcBef>
              <a:spcAft>
                <a:spcPts val="0"/>
              </a:spcAft>
              <a:buNone/>
            </a:pPr>
            <a:r>
              <a:rPr lang="en-US" dirty="0">
                <a:solidFill>
                  <a:schemeClr val="bg1"/>
                </a:solidFill>
              </a:rPr>
              <a:t>1,5 *2= 3</a:t>
            </a:r>
            <a:endParaRPr lang="ru-RU" dirty="0">
              <a:solidFill>
                <a:schemeClr val="bg1"/>
              </a:solidFill>
            </a:endParaRPr>
          </a:p>
          <a:p>
            <a:pPr marL="0" indent="0">
              <a:lnSpc>
                <a:spcPct val="120000"/>
              </a:lnSpc>
              <a:spcBef>
                <a:spcPts val="0"/>
              </a:spcBef>
              <a:spcAft>
                <a:spcPts val="0"/>
              </a:spcAft>
              <a:buNone/>
            </a:pPr>
            <a:r>
              <a:rPr lang="en-US" dirty="0">
                <a:solidFill>
                  <a:schemeClr val="bg1"/>
                </a:solidFill>
              </a:rPr>
              <a:t> 1 case - for submission/placement of incomplete reporting information by the evaluated state body 2*1= 2</a:t>
            </a:r>
            <a:endParaRPr lang="ru-RU" dirty="0">
              <a:solidFill>
                <a:schemeClr val="bg1"/>
              </a:solidFill>
            </a:endParaRPr>
          </a:p>
          <a:p>
            <a:pPr marL="0" indent="0">
              <a:lnSpc>
                <a:spcPct val="120000"/>
              </a:lnSpc>
              <a:spcBef>
                <a:spcPts val="0"/>
              </a:spcBef>
              <a:spcAft>
                <a:spcPts val="0"/>
              </a:spcAft>
              <a:buNone/>
            </a:pPr>
            <a:r>
              <a:rPr lang="en-US" dirty="0">
                <a:solidFill>
                  <a:schemeClr val="bg1"/>
                </a:solidFill>
              </a:rPr>
              <a:t>2 case-for submission/placement of unreliable reporting information by the evaluated state body, 0.2 penalty points are deducted for each recorded fact. Unreliable is considered to be reporting information, during the recheck of which facts that do not correspond to reality are revealed. 2*0,2= 0,4</a:t>
            </a:r>
          </a:p>
          <a:p>
            <a:pPr marL="0" indent="0">
              <a:lnSpc>
                <a:spcPct val="120000"/>
              </a:lnSpc>
              <a:spcBef>
                <a:spcPts val="0"/>
              </a:spcBef>
              <a:spcAft>
                <a:spcPts val="0"/>
              </a:spcAft>
              <a:buNone/>
            </a:pPr>
            <a:r>
              <a:rPr lang="en-US" dirty="0">
                <a:solidFill>
                  <a:schemeClr val="bg1"/>
                </a:solidFill>
              </a:rPr>
              <a:t>W= 3+2+0.4=5,4 &lt;6,5 </a:t>
            </a:r>
          </a:p>
          <a:p>
            <a:pPr marL="0" indent="0">
              <a:lnSpc>
                <a:spcPct val="120000"/>
              </a:lnSpc>
              <a:spcBef>
                <a:spcPts val="0"/>
              </a:spcBef>
              <a:spcAft>
                <a:spcPts val="0"/>
              </a:spcAft>
              <a:buNone/>
            </a:pPr>
            <a:r>
              <a:rPr lang="en-US" dirty="0">
                <a:solidFill>
                  <a:schemeClr val="bg1"/>
                </a:solidFill>
              </a:rPr>
              <a:t>Rt= ((0, 7</a:t>
            </a:r>
            <a:r>
              <a:rPr lang="ru-RU" dirty="0">
                <a:solidFill>
                  <a:schemeClr val="bg1"/>
                </a:solidFill>
              </a:rPr>
              <a:t>5</a:t>
            </a:r>
            <a:r>
              <a:rPr lang="en-US" dirty="0">
                <a:solidFill>
                  <a:schemeClr val="bg1"/>
                </a:solidFill>
              </a:rPr>
              <a:t>+0, 6</a:t>
            </a:r>
            <a:r>
              <a:rPr lang="ru-RU" dirty="0">
                <a:solidFill>
                  <a:schemeClr val="bg1"/>
                </a:solidFill>
              </a:rPr>
              <a:t>5</a:t>
            </a:r>
            <a:r>
              <a:rPr lang="en-US" dirty="0">
                <a:solidFill>
                  <a:schemeClr val="bg1"/>
                </a:solidFill>
              </a:rPr>
              <a:t>+ 0, 5</a:t>
            </a:r>
            <a:r>
              <a:rPr lang="ru-RU" dirty="0">
                <a:solidFill>
                  <a:schemeClr val="bg1"/>
                </a:solidFill>
              </a:rPr>
              <a:t>8</a:t>
            </a:r>
            <a:r>
              <a:rPr lang="en-US" dirty="0">
                <a:solidFill>
                  <a:schemeClr val="bg1"/>
                </a:solidFill>
              </a:rPr>
              <a:t>+ 0, 8</a:t>
            </a:r>
            <a:r>
              <a:rPr lang="ru-RU" dirty="0">
                <a:solidFill>
                  <a:schemeClr val="bg1"/>
                </a:solidFill>
              </a:rPr>
              <a:t>7</a:t>
            </a:r>
            <a:r>
              <a:rPr lang="en-US" dirty="0">
                <a:solidFill>
                  <a:schemeClr val="bg1"/>
                </a:solidFill>
              </a:rPr>
              <a:t>+ 0, 9</a:t>
            </a:r>
            <a:r>
              <a:rPr lang="ru-RU" dirty="0">
                <a:solidFill>
                  <a:schemeClr val="bg1"/>
                </a:solidFill>
              </a:rPr>
              <a:t>7</a:t>
            </a:r>
            <a:r>
              <a:rPr lang="en-US" dirty="0">
                <a:solidFill>
                  <a:schemeClr val="bg1"/>
                </a:solidFill>
              </a:rPr>
              <a:t>+ 0, 7</a:t>
            </a:r>
            <a:r>
              <a:rPr lang="ru-RU" dirty="0">
                <a:solidFill>
                  <a:schemeClr val="bg1"/>
                </a:solidFill>
              </a:rPr>
              <a:t>8</a:t>
            </a:r>
            <a:r>
              <a:rPr lang="en-US" dirty="0">
                <a:solidFill>
                  <a:schemeClr val="bg1"/>
                </a:solidFill>
              </a:rPr>
              <a:t>)/6)*100)-5,4=71,26 </a:t>
            </a:r>
          </a:p>
          <a:p>
            <a:pPr marL="0" indent="0">
              <a:lnSpc>
                <a:spcPct val="120000"/>
              </a:lnSpc>
              <a:spcBef>
                <a:spcPts val="0"/>
              </a:spcBef>
              <a:spcAft>
                <a:spcPts val="0"/>
              </a:spcAft>
              <a:buNone/>
            </a:pPr>
            <a:endParaRPr lang="en-US" dirty="0">
              <a:solidFill>
                <a:schemeClr val="bg1"/>
              </a:solidFill>
            </a:endParaRPr>
          </a:p>
          <a:p>
            <a:pPr marL="0" indent="0">
              <a:lnSpc>
                <a:spcPct val="120000"/>
              </a:lnSpc>
              <a:spcBef>
                <a:spcPts val="0"/>
              </a:spcBef>
              <a:spcAft>
                <a:spcPts val="0"/>
              </a:spcAft>
              <a:buNone/>
            </a:pPr>
            <a:endParaRPr lang="en-US" dirty="0">
              <a:solidFill>
                <a:schemeClr val="bg1"/>
              </a:solidFill>
            </a:endParaRPr>
          </a:p>
          <a:p>
            <a:pPr marL="0" indent="0">
              <a:lnSpc>
                <a:spcPct val="120000"/>
              </a:lnSpc>
              <a:spcBef>
                <a:spcPts val="0"/>
              </a:spcBef>
              <a:spcAft>
                <a:spcPts val="0"/>
              </a:spcAft>
              <a:buNone/>
            </a:pPr>
            <a:endParaRPr lang="ru-RU" dirty="0">
              <a:solidFill>
                <a:schemeClr val="bg1"/>
              </a:solidFill>
            </a:endParaRPr>
          </a:p>
          <a:p>
            <a:pPr marL="0" indent="0">
              <a:lnSpc>
                <a:spcPct val="120000"/>
              </a:lnSpc>
              <a:spcBef>
                <a:spcPts val="0"/>
              </a:spcBef>
              <a:spcAft>
                <a:spcPts val="0"/>
              </a:spcAft>
              <a:buNone/>
            </a:pPr>
            <a:endParaRPr lang="en-US" dirty="0">
              <a:solidFill>
                <a:schemeClr val="bg1"/>
              </a:solidFill>
            </a:endParaRPr>
          </a:p>
          <a:p>
            <a:endParaRPr lang="ru-KZ" dirty="0"/>
          </a:p>
        </p:txBody>
      </p:sp>
      <p:pic>
        <p:nvPicPr>
          <p:cNvPr id="5" name="Рисунок 4">
            <a:extLst>
              <a:ext uri="{FF2B5EF4-FFF2-40B4-BE49-F238E27FC236}">
                <a16:creationId xmlns:a16="http://schemas.microsoft.com/office/drawing/2014/main" id="{62B24AC3-2EBA-4CDD-B0B6-F34304C1FA08}"/>
              </a:ext>
            </a:extLst>
          </p:cNvPr>
          <p:cNvPicPr/>
          <p:nvPr/>
        </p:nvPicPr>
        <p:blipFill>
          <a:blip r:embed="rId2"/>
          <a:stretch>
            <a:fillRect/>
          </a:stretch>
        </p:blipFill>
        <p:spPr>
          <a:xfrm>
            <a:off x="3084944" y="1588654"/>
            <a:ext cx="6733309" cy="1209964"/>
          </a:xfrm>
          <a:prstGeom prst="rect">
            <a:avLst/>
          </a:prstGeom>
        </p:spPr>
      </p:pic>
    </p:spTree>
    <p:extLst>
      <p:ext uri="{BB962C8B-B14F-4D97-AF65-F5344CB8AC3E}">
        <p14:creationId xmlns:p14="http://schemas.microsoft.com/office/powerpoint/2010/main" val="1210908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84B32B-F131-4CA1-8FFA-331D16AD69D4}"/>
              </a:ext>
            </a:extLst>
          </p:cNvPr>
          <p:cNvSpPr>
            <a:spLocks noGrp="1"/>
          </p:cNvSpPr>
          <p:nvPr>
            <p:ph type="title"/>
          </p:nvPr>
        </p:nvSpPr>
        <p:spPr/>
        <p:txBody>
          <a:bodyPr/>
          <a:lstStyle/>
          <a:p>
            <a:endParaRPr lang="ru-KZ"/>
          </a:p>
        </p:txBody>
      </p:sp>
      <p:sp>
        <p:nvSpPr>
          <p:cNvPr id="3" name="Объект 2">
            <a:extLst>
              <a:ext uri="{FF2B5EF4-FFF2-40B4-BE49-F238E27FC236}">
                <a16:creationId xmlns:a16="http://schemas.microsoft.com/office/drawing/2014/main" id="{2709C0EC-BF35-4ED1-B664-C52676C51672}"/>
              </a:ext>
            </a:extLst>
          </p:cNvPr>
          <p:cNvSpPr>
            <a:spLocks noGrp="1"/>
          </p:cNvSpPr>
          <p:nvPr>
            <p:ph idx="1"/>
          </p:nvPr>
        </p:nvSpPr>
        <p:spPr>
          <a:solidFill>
            <a:schemeClr val="accent1">
              <a:lumMod val="60000"/>
              <a:lumOff val="40000"/>
            </a:schemeClr>
          </a:solidFill>
        </p:spPr>
        <p:txBody>
          <a:bodyPr/>
          <a:lstStyle/>
          <a:p>
            <a:r>
              <a:rPr lang="en-US" dirty="0">
                <a:solidFill>
                  <a:schemeClr val="bg1"/>
                </a:solidFill>
              </a:rPr>
              <a:t>In accordance with the result of the assessment, the degree of effectiveness of the state body's activities in achieving the goals is determined.  </a:t>
            </a:r>
            <a:endParaRPr lang="ru-RU" dirty="0">
              <a:solidFill>
                <a:schemeClr val="bg1"/>
              </a:solidFill>
            </a:endParaRPr>
          </a:p>
          <a:p>
            <a:r>
              <a:rPr lang="en-US" dirty="0">
                <a:solidFill>
                  <a:schemeClr val="bg1"/>
                </a:solidFill>
              </a:rPr>
              <a:t>    A high degree of effectiveness of a state body corresponds to a score from 90 to 100 points, </a:t>
            </a:r>
            <a:endParaRPr lang="ru-RU" dirty="0">
              <a:solidFill>
                <a:schemeClr val="bg1"/>
              </a:solidFill>
            </a:endParaRPr>
          </a:p>
          <a:p>
            <a:r>
              <a:rPr lang="en-US" dirty="0">
                <a:solidFill>
                  <a:schemeClr val="bg1"/>
                </a:solidFill>
              </a:rPr>
              <a:t>an average degree – from 70 to 89.99 points, </a:t>
            </a:r>
            <a:endParaRPr lang="ru-RU" dirty="0">
              <a:solidFill>
                <a:schemeClr val="bg1"/>
              </a:solidFill>
            </a:endParaRPr>
          </a:p>
          <a:p>
            <a:r>
              <a:rPr lang="en-US" dirty="0">
                <a:solidFill>
                  <a:schemeClr val="bg1"/>
                </a:solidFill>
              </a:rPr>
              <a:t>and a low degree-from 50 to 69.99 points. </a:t>
            </a:r>
            <a:endParaRPr lang="ru-RU" dirty="0">
              <a:solidFill>
                <a:schemeClr val="bg1"/>
              </a:solidFill>
            </a:endParaRPr>
          </a:p>
          <a:p>
            <a:pPr marL="0" indent="0">
              <a:buNone/>
            </a:pPr>
            <a:r>
              <a:rPr lang="en-US" dirty="0">
                <a:solidFill>
                  <a:schemeClr val="bg1"/>
                </a:solidFill>
              </a:rPr>
              <a:t>The activity of a state body that scores less than 50 points based on the evaluation results is considered ineffective.</a:t>
            </a:r>
            <a:endParaRPr lang="ru-KZ" dirty="0">
              <a:solidFill>
                <a:schemeClr val="bg1"/>
              </a:solidFill>
            </a:endParaRPr>
          </a:p>
        </p:txBody>
      </p:sp>
    </p:spTree>
    <p:extLst>
      <p:ext uri="{BB962C8B-B14F-4D97-AF65-F5344CB8AC3E}">
        <p14:creationId xmlns:p14="http://schemas.microsoft.com/office/powerpoint/2010/main" val="2511027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960571-597E-450E-A0CF-0F57A42869C3}"/>
              </a:ext>
            </a:extLst>
          </p:cNvPr>
          <p:cNvSpPr>
            <a:spLocks noGrp="1"/>
          </p:cNvSpPr>
          <p:nvPr>
            <p:ph type="title"/>
          </p:nvPr>
        </p:nvSpPr>
        <p:spPr/>
        <p:txBody>
          <a:bodyPr>
            <a:normAutofit fontScale="90000"/>
          </a:bodyPr>
          <a:lstStyle/>
          <a:p>
            <a:r>
              <a:rPr lang="en-GB" sz="4400" b="1" dirty="0">
                <a:effectLst/>
                <a:latin typeface="Times New Roman" panose="02020603050405020304" pitchFamily="18" charset="0"/>
                <a:ea typeface="Times New Roman" panose="02020603050405020304" pitchFamily="18" charset="0"/>
              </a:rPr>
              <a:t> </a:t>
            </a:r>
            <a:br>
              <a:rPr lang="ru-KZ" sz="4400" dirty="0">
                <a:effectLst/>
                <a:latin typeface="Times New Roman" panose="02020603050405020304" pitchFamily="18" charset="0"/>
                <a:ea typeface="Times New Roman" panose="02020603050405020304" pitchFamily="18" charset="0"/>
              </a:rPr>
            </a:br>
            <a:r>
              <a:rPr lang="en-US" dirty="0"/>
              <a:t>according to the standard phases of the audit process:</a:t>
            </a:r>
            <a:endParaRPr lang="ru-KZ" dirty="0"/>
          </a:p>
        </p:txBody>
      </p:sp>
      <p:sp>
        <p:nvSpPr>
          <p:cNvPr id="3" name="Объект 2">
            <a:extLst>
              <a:ext uri="{FF2B5EF4-FFF2-40B4-BE49-F238E27FC236}">
                <a16:creationId xmlns:a16="http://schemas.microsoft.com/office/drawing/2014/main" id="{38698AF5-1188-4130-ADAD-45D8335FAEB3}"/>
              </a:ext>
            </a:extLst>
          </p:cNvPr>
          <p:cNvSpPr>
            <a:spLocks noGrp="1"/>
          </p:cNvSpPr>
          <p:nvPr>
            <p:ph idx="1"/>
          </p:nvPr>
        </p:nvSpPr>
        <p:spPr/>
        <p:txBody>
          <a:bodyPr>
            <a:normAutofit/>
          </a:bodyPr>
          <a:lstStyle/>
          <a:p>
            <a:r>
              <a:rPr lang="en-US" sz="4000" dirty="0"/>
              <a:t>▪ Audit topic selection</a:t>
            </a:r>
          </a:p>
          <a:p>
            <a:r>
              <a:rPr lang="en-US" sz="4000" dirty="0"/>
              <a:t>▪ Planning</a:t>
            </a:r>
          </a:p>
          <a:p>
            <a:r>
              <a:rPr lang="en-US" sz="4000" dirty="0"/>
              <a:t>▪ Examination</a:t>
            </a:r>
          </a:p>
          <a:p>
            <a:r>
              <a:rPr lang="en-US" sz="4000" dirty="0"/>
              <a:t>▪ Reporting</a:t>
            </a:r>
            <a:endParaRPr lang="ru-KZ" sz="4000" dirty="0"/>
          </a:p>
        </p:txBody>
      </p:sp>
    </p:spTree>
    <p:extLst>
      <p:ext uri="{BB962C8B-B14F-4D97-AF65-F5344CB8AC3E}">
        <p14:creationId xmlns:p14="http://schemas.microsoft.com/office/powerpoint/2010/main" val="137439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CD218E5-1D2B-48A3-BFD6-9F0F088CEC59}"/>
              </a:ext>
            </a:extLst>
          </p:cNvPr>
          <p:cNvPicPr/>
          <p:nvPr/>
        </p:nvPicPr>
        <p:blipFill rotWithShape="1">
          <a:blip r:embed="rId2"/>
          <a:srcRect l="17424" t="18054" r="18654" b="4789"/>
          <a:stretch/>
        </p:blipFill>
        <p:spPr bwMode="auto">
          <a:xfrm>
            <a:off x="1202918" y="497840"/>
            <a:ext cx="9983241" cy="5801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2644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5EB509-5844-43C8-840B-47CACA94BB53}"/>
              </a:ext>
            </a:extLst>
          </p:cNvPr>
          <p:cNvSpPr>
            <a:spLocks noGrp="1"/>
          </p:cNvSpPr>
          <p:nvPr>
            <p:ph type="title"/>
          </p:nvPr>
        </p:nvSpPr>
        <p:spPr/>
        <p:txBody>
          <a:bodyPr/>
          <a:lstStyle/>
          <a:p>
            <a:r>
              <a:rPr lang="en-US" sz="1800" b="0" i="0" u="none" strike="noStrike" baseline="0" dirty="0">
                <a:solidFill>
                  <a:srgbClr val="585958"/>
                </a:solidFill>
                <a:latin typeface="Calibri" panose="020F0502020204030204" pitchFamily="34" charset="0"/>
              </a:rPr>
              <a:t>Relationships between Inputs, Outputs, and Outcomes</a:t>
            </a:r>
            <a:endParaRPr lang="ru-KZ" dirty="0"/>
          </a:p>
        </p:txBody>
      </p:sp>
      <p:pic>
        <p:nvPicPr>
          <p:cNvPr id="5" name="Рисунок 4">
            <a:extLst>
              <a:ext uri="{FF2B5EF4-FFF2-40B4-BE49-F238E27FC236}">
                <a16:creationId xmlns:a16="http://schemas.microsoft.com/office/drawing/2014/main" id="{91CA8D83-E393-4BEF-8849-DB357C340CE6}"/>
              </a:ext>
            </a:extLst>
          </p:cNvPr>
          <p:cNvPicPr/>
          <p:nvPr/>
        </p:nvPicPr>
        <p:blipFill rotWithShape="1">
          <a:blip r:embed="rId2"/>
          <a:srcRect l="17745" t="16344" r="18653" b="16192"/>
          <a:stretch/>
        </p:blipFill>
        <p:spPr bwMode="auto">
          <a:xfrm>
            <a:off x="1202919" y="1911927"/>
            <a:ext cx="9784080" cy="406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3125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128F8C-F69F-4318-B28D-1DD051407A9D}"/>
              </a:ext>
            </a:extLst>
          </p:cNvPr>
          <p:cNvSpPr>
            <a:spLocks noGrp="1"/>
          </p:cNvSpPr>
          <p:nvPr>
            <p:ph type="title"/>
          </p:nvPr>
        </p:nvSpPr>
        <p:spPr/>
        <p:txBody>
          <a:bodyPr/>
          <a:lstStyle/>
          <a:p>
            <a:r>
              <a:rPr lang="en-US" dirty="0"/>
              <a:t>Program Management and the 3Es</a:t>
            </a:r>
            <a:endParaRPr lang="ru-KZ" dirty="0"/>
          </a:p>
        </p:txBody>
      </p:sp>
      <p:pic>
        <p:nvPicPr>
          <p:cNvPr id="4" name="Рисунок 3">
            <a:extLst>
              <a:ext uri="{FF2B5EF4-FFF2-40B4-BE49-F238E27FC236}">
                <a16:creationId xmlns:a16="http://schemas.microsoft.com/office/drawing/2014/main" id="{799173A5-2B11-4BBD-94A0-F7CD9DA2EE82}"/>
              </a:ext>
            </a:extLst>
          </p:cNvPr>
          <p:cNvPicPr/>
          <p:nvPr/>
        </p:nvPicPr>
        <p:blipFill rotWithShape="1">
          <a:blip r:embed="rId2"/>
          <a:srcRect l="17317" t="27936" r="18546" b="17142"/>
          <a:stretch/>
        </p:blipFill>
        <p:spPr bwMode="auto">
          <a:xfrm>
            <a:off x="1202919" y="1967344"/>
            <a:ext cx="9455845" cy="40362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720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BB3042-469C-4F92-AE8D-51992E2D7536}"/>
              </a:ext>
            </a:extLst>
          </p:cNvPr>
          <p:cNvSpPr>
            <a:spLocks noGrp="1"/>
          </p:cNvSpPr>
          <p:nvPr>
            <p:ph type="title"/>
          </p:nvPr>
        </p:nvSpPr>
        <p:spPr/>
        <p:txBody>
          <a:bodyPr/>
          <a:lstStyle/>
          <a:p>
            <a:r>
              <a:rPr lang="en-US" sz="1800" b="0" i="0" u="none" strike="noStrike" baseline="0" dirty="0">
                <a:solidFill>
                  <a:srgbClr val="585958"/>
                </a:solidFill>
                <a:latin typeface="Calibri" panose="020F0502020204030204" pitchFamily="34" charset="0"/>
              </a:rPr>
              <a:t>The International Organization of Supreme Audit Institutions’ (INTOSAI) publication </a:t>
            </a:r>
            <a:r>
              <a:rPr lang="en-US" sz="1800" b="0" i="1" u="none" strike="noStrike" baseline="0" dirty="0">
                <a:solidFill>
                  <a:srgbClr val="585958"/>
                </a:solidFill>
                <a:latin typeface="Calibri" panose="020F0502020204030204" pitchFamily="34" charset="0"/>
              </a:rPr>
              <a:t>Standards for Performance</a:t>
            </a:r>
            <a:br>
              <a:rPr lang="en-US" sz="1800" b="0" i="0" u="none" strike="noStrike" baseline="0" dirty="0">
                <a:solidFill>
                  <a:srgbClr val="585958"/>
                </a:solidFill>
                <a:latin typeface="Calibri" panose="020F0502020204030204" pitchFamily="34" charset="0"/>
              </a:rPr>
            </a:br>
            <a:r>
              <a:rPr lang="en-US" sz="1800" b="0" i="1" u="none" strike="noStrike" baseline="0" dirty="0">
                <a:solidFill>
                  <a:srgbClr val="585958"/>
                </a:solidFill>
                <a:latin typeface="Calibri" panose="020F0502020204030204" pitchFamily="34" charset="0"/>
              </a:rPr>
              <a:t>Auditing</a:t>
            </a:r>
            <a:r>
              <a:rPr lang="en-US" sz="1800" b="0" i="0" u="none" strike="noStrike" baseline="0" dirty="0">
                <a:solidFill>
                  <a:srgbClr val="000000"/>
                </a:solidFill>
                <a:latin typeface="Calibri" panose="020F0502020204030204" pitchFamily="34" charset="0"/>
              </a:rPr>
              <a:t> </a:t>
            </a:r>
            <a:r>
              <a:rPr lang="en-US" sz="1800" b="0" i="0" u="none" strike="noStrike" baseline="0" dirty="0">
                <a:solidFill>
                  <a:srgbClr val="585958"/>
                </a:solidFill>
                <a:latin typeface="Calibri" panose="020F0502020204030204" pitchFamily="34" charset="0"/>
              </a:rPr>
              <a:t>(</a:t>
            </a:r>
            <a:r>
              <a:rPr lang="en-US" sz="1800" b="0" i="0" u="none" strike="noStrike" baseline="0" dirty="0">
                <a:solidFill>
                  <a:srgbClr val="1295D9"/>
                </a:solidFill>
                <a:latin typeface="Calibri" panose="020F0502020204030204" pitchFamily="34" charset="0"/>
              </a:rPr>
              <a:t>ISSAI 3000</a:t>
            </a:r>
            <a:r>
              <a:rPr lang="en-US" sz="1800" b="0" i="0" u="none" strike="noStrike" baseline="0" dirty="0">
                <a:solidFill>
                  <a:srgbClr val="585958"/>
                </a:solidFill>
                <a:latin typeface="Calibri" panose="020F0502020204030204" pitchFamily="34" charset="0"/>
              </a:rPr>
              <a:t>) argues that in some cases it may be difficult to totally separate the concepts of efficiency and economy from each other. </a:t>
            </a:r>
            <a:br>
              <a:rPr lang="ru-RU" sz="1800" b="0" i="0" u="none" strike="noStrike" baseline="0" dirty="0">
                <a:solidFill>
                  <a:srgbClr val="585958"/>
                </a:solidFill>
                <a:latin typeface="Calibri" panose="020F0502020204030204" pitchFamily="34" charset="0"/>
              </a:rPr>
            </a:br>
            <a:r>
              <a:rPr lang="en-US" sz="1800" b="0" i="0" u="none" strike="noStrike" baseline="0" dirty="0">
                <a:solidFill>
                  <a:srgbClr val="585958"/>
                </a:solidFill>
                <a:latin typeface="Calibri" panose="020F0502020204030204" pitchFamily="34" charset="0"/>
              </a:rPr>
              <a:t>Both concepts may, directly or indirectly, concern whether an audited entity is:</a:t>
            </a:r>
            <a:endParaRPr lang="ru-KZ" dirty="0"/>
          </a:p>
        </p:txBody>
      </p:sp>
      <p:sp>
        <p:nvSpPr>
          <p:cNvPr id="3" name="Объект 2">
            <a:extLst>
              <a:ext uri="{FF2B5EF4-FFF2-40B4-BE49-F238E27FC236}">
                <a16:creationId xmlns:a16="http://schemas.microsoft.com/office/drawing/2014/main" id="{265C70BC-4F41-4971-A25D-BDE37BA383CF}"/>
              </a:ext>
            </a:extLst>
          </p:cNvPr>
          <p:cNvSpPr>
            <a:spLocks noGrp="1"/>
          </p:cNvSpPr>
          <p:nvPr>
            <p:ph idx="1"/>
          </p:nvPr>
        </p:nvSpPr>
        <p:spPr>
          <a:xfrm>
            <a:off x="1202919" y="2011680"/>
            <a:ext cx="9784080" cy="4112029"/>
          </a:xfrm>
          <a:solidFill>
            <a:schemeClr val="accent1"/>
          </a:solidFill>
        </p:spPr>
        <p:txBody>
          <a:bodyPr>
            <a:normAutofit/>
          </a:bodyPr>
          <a:lstStyle/>
          <a:p>
            <a:pPr marL="0" indent="0">
              <a:buNone/>
            </a:pPr>
            <a:r>
              <a:rPr lang="en-US" dirty="0">
                <a:solidFill>
                  <a:schemeClr val="bg1"/>
                </a:solidFill>
                <a:latin typeface="Times New Roman" panose="02020603050405020304" pitchFamily="18" charset="0"/>
                <a:cs typeface="Times New Roman" panose="02020603050405020304" pitchFamily="18" charset="0"/>
              </a:rPr>
              <a:t>▪ following sound procurement practices;</a:t>
            </a:r>
          </a:p>
          <a:p>
            <a:pPr marL="0" indent="0">
              <a:buNone/>
            </a:pPr>
            <a:r>
              <a:rPr lang="en-US" dirty="0">
                <a:solidFill>
                  <a:schemeClr val="bg1"/>
                </a:solidFill>
                <a:latin typeface="Times New Roman" panose="02020603050405020304" pitchFamily="18" charset="0"/>
                <a:cs typeface="Times New Roman" panose="02020603050405020304" pitchFamily="18" charset="0"/>
              </a:rPr>
              <a:t>▪ acquiring the appropriate type, quality, and amount of resources at an appropriate cost;</a:t>
            </a:r>
          </a:p>
          <a:p>
            <a:pPr marL="0" indent="0">
              <a:buNone/>
            </a:pPr>
            <a:r>
              <a:rPr lang="en-US" dirty="0">
                <a:solidFill>
                  <a:schemeClr val="bg1"/>
                </a:solidFill>
                <a:latin typeface="Times New Roman" panose="02020603050405020304" pitchFamily="18" charset="0"/>
                <a:cs typeface="Times New Roman" panose="02020603050405020304" pitchFamily="18" charset="0"/>
              </a:rPr>
              <a:t>▪ properly maintaining its resources;</a:t>
            </a:r>
          </a:p>
          <a:p>
            <a:pPr marL="0" indent="0">
              <a:buNone/>
            </a:pPr>
            <a:r>
              <a:rPr lang="en-US" dirty="0">
                <a:solidFill>
                  <a:schemeClr val="bg1"/>
                </a:solidFill>
                <a:latin typeface="Times New Roman" panose="02020603050405020304" pitchFamily="18" charset="0"/>
                <a:cs typeface="Times New Roman" panose="02020603050405020304" pitchFamily="18" charset="0"/>
              </a:rPr>
              <a:t>▪ using the optimum amount of resources (staff, equipment, and facilities) in producing or delivering the</a:t>
            </a:r>
            <a:r>
              <a:rPr lang="ru-RU"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appropriate quantity and quality of goods or services on time; and</a:t>
            </a:r>
          </a:p>
          <a:p>
            <a:pPr marL="0" indent="0">
              <a:buNone/>
            </a:pPr>
            <a:r>
              <a:rPr lang="en-US" dirty="0">
                <a:solidFill>
                  <a:schemeClr val="bg1"/>
                </a:solidFill>
                <a:latin typeface="Times New Roman" panose="02020603050405020304" pitchFamily="18" charset="0"/>
                <a:cs typeface="Times New Roman" panose="02020603050405020304" pitchFamily="18" charset="0"/>
              </a:rPr>
              <a:t>▪ complying with regulatory requirements that govern or affect the acquisition, maintenance, and use of its</a:t>
            </a:r>
            <a:r>
              <a:rPr lang="ru-RU" dirty="0">
                <a:solidFill>
                  <a:schemeClr val="bg1"/>
                </a:solidFill>
                <a:latin typeface="Times New Roman" panose="02020603050405020304" pitchFamily="18" charset="0"/>
                <a:cs typeface="Times New Roman" panose="02020603050405020304" pitchFamily="18" charset="0"/>
              </a:rPr>
              <a:t> </a:t>
            </a:r>
            <a:r>
              <a:rPr lang="en-US" dirty="0">
                <a:solidFill>
                  <a:schemeClr val="bg1"/>
                </a:solidFill>
                <a:latin typeface="Times New Roman" panose="02020603050405020304" pitchFamily="18" charset="0"/>
                <a:cs typeface="Times New Roman" panose="02020603050405020304" pitchFamily="18" charset="0"/>
              </a:rPr>
              <a:t>resources.</a:t>
            </a:r>
            <a:endParaRPr lang="ru-KZ"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37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25FB75-3760-4950-9612-E0E5B3FB503D}"/>
              </a:ext>
            </a:extLst>
          </p:cNvPr>
          <p:cNvSpPr>
            <a:spLocks noGrp="1"/>
          </p:cNvSpPr>
          <p:nvPr>
            <p:ph type="title"/>
          </p:nvPr>
        </p:nvSpPr>
        <p:spPr/>
        <p:txBody>
          <a:bodyPr/>
          <a:lstStyle/>
          <a:p>
            <a:r>
              <a:rPr lang="en-US" dirty="0"/>
              <a:t>Measures to Improve Efficiency</a:t>
            </a:r>
            <a:endParaRPr lang="ru-KZ" dirty="0"/>
          </a:p>
        </p:txBody>
      </p:sp>
      <p:sp>
        <p:nvSpPr>
          <p:cNvPr id="3" name="Объект 2">
            <a:extLst>
              <a:ext uri="{FF2B5EF4-FFF2-40B4-BE49-F238E27FC236}">
                <a16:creationId xmlns:a16="http://schemas.microsoft.com/office/drawing/2014/main" id="{8AB2867B-1020-4B57-97F2-2FCEC6DC94A3}"/>
              </a:ext>
            </a:extLst>
          </p:cNvPr>
          <p:cNvSpPr>
            <a:spLocks noGrp="1"/>
          </p:cNvSpPr>
          <p:nvPr>
            <p:ph idx="1"/>
          </p:nvPr>
        </p:nvSpPr>
        <p:spPr>
          <a:solidFill>
            <a:schemeClr val="accent1"/>
          </a:solidFill>
        </p:spPr>
        <p:txBody>
          <a:bodyPr/>
          <a:lstStyle/>
          <a:p>
            <a:pPr marL="0" indent="0">
              <a:buNone/>
            </a:pPr>
            <a:r>
              <a:rPr lang="en-US" dirty="0">
                <a:solidFill>
                  <a:schemeClr val="bg1"/>
                </a:solidFill>
              </a:rPr>
              <a:t>▪ establishing government-wide or sector-specific spending and efficiency reviews;</a:t>
            </a:r>
          </a:p>
          <a:p>
            <a:pPr marL="0" indent="0">
              <a:buNone/>
            </a:pPr>
            <a:r>
              <a:rPr lang="en-US" dirty="0">
                <a:solidFill>
                  <a:schemeClr val="bg1"/>
                </a:solidFill>
              </a:rPr>
              <a:t>▪ adopting recognized improvement frameworks developed by the private sector;</a:t>
            </a:r>
          </a:p>
          <a:p>
            <a:pPr marL="0" indent="0">
              <a:buNone/>
            </a:pPr>
            <a:r>
              <a:rPr lang="en-US" dirty="0">
                <a:solidFill>
                  <a:schemeClr val="bg1"/>
                </a:solidFill>
              </a:rPr>
              <a:t>▪ conducting benchmarking exercises to compare internal practices and performance against those of</a:t>
            </a:r>
            <a:r>
              <a:rPr lang="ru-RU" dirty="0">
                <a:solidFill>
                  <a:schemeClr val="bg1"/>
                </a:solidFill>
              </a:rPr>
              <a:t> </a:t>
            </a:r>
            <a:r>
              <a:rPr lang="en-US" dirty="0">
                <a:solidFill>
                  <a:schemeClr val="bg1"/>
                </a:solidFill>
              </a:rPr>
              <a:t>similar organizations;</a:t>
            </a:r>
          </a:p>
          <a:p>
            <a:pPr marL="0" indent="0">
              <a:buNone/>
            </a:pPr>
            <a:r>
              <a:rPr lang="en-US" dirty="0">
                <a:solidFill>
                  <a:schemeClr val="bg1"/>
                </a:solidFill>
              </a:rPr>
              <a:t>▪ supporting innovative service delivery models; and</a:t>
            </a:r>
          </a:p>
          <a:p>
            <a:pPr marL="0" indent="0">
              <a:buNone/>
            </a:pPr>
            <a:r>
              <a:rPr lang="en-US" dirty="0">
                <a:solidFill>
                  <a:schemeClr val="bg1"/>
                </a:solidFill>
              </a:rPr>
              <a:t>▪ implementing day-to-day management activities, systems and internal controls. </a:t>
            </a:r>
            <a:endParaRPr lang="ru-KZ" dirty="0">
              <a:solidFill>
                <a:schemeClr val="bg1"/>
              </a:solidFill>
            </a:endParaRPr>
          </a:p>
        </p:txBody>
      </p:sp>
    </p:spTree>
    <p:extLst>
      <p:ext uri="{BB962C8B-B14F-4D97-AF65-F5344CB8AC3E}">
        <p14:creationId xmlns:p14="http://schemas.microsoft.com/office/powerpoint/2010/main" val="2889830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каймление">
  <a:themeElements>
    <a:clrScheme name="Окаймление">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Окаймление">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каймление">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À bandes</Template>
  <TotalTime>1018</TotalTime>
  <Words>2589</Words>
  <Application>Microsoft Office PowerPoint</Application>
  <PresentationFormat>Широкоэкранный</PresentationFormat>
  <Paragraphs>153</Paragraphs>
  <Slides>32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32</vt:i4>
      </vt:variant>
    </vt:vector>
  </HeadingPairs>
  <TitlesOfParts>
    <vt:vector size="39" baseType="lpstr">
      <vt:lpstr>Arial</vt:lpstr>
      <vt:lpstr>Bahnschrift Condensed</vt:lpstr>
      <vt:lpstr>Calibri</vt:lpstr>
      <vt:lpstr>Corbel</vt:lpstr>
      <vt:lpstr>Times New Roman</vt:lpstr>
      <vt:lpstr>Wingdings</vt:lpstr>
      <vt:lpstr>Окаймление</vt:lpstr>
      <vt:lpstr>L.N. Gumilyov Eurasian National University Department of State Audit     Examination phase of performance audit </vt:lpstr>
      <vt:lpstr>Agenda  </vt:lpstr>
      <vt:lpstr>Purpose </vt:lpstr>
      <vt:lpstr>  according to the standard phases of the audit process:</vt:lpstr>
      <vt:lpstr>Презентация PowerPoint</vt:lpstr>
      <vt:lpstr>Relationships between Inputs, Outputs, and Outcomes</vt:lpstr>
      <vt:lpstr>Program Management and the 3Es</vt:lpstr>
      <vt:lpstr>The International Organization of Supreme Audit Institutions’ (INTOSAI) publication Standards for Performance Auditing (ISSAI 3000) argues that in some cases it may be difficult to totally separate the concepts of efficiency and economy from each other.  Both concepts may, directly or indirectly, concern whether an audited entity is:</vt:lpstr>
      <vt:lpstr>Measures to Improve Efficiency</vt:lpstr>
      <vt:lpstr>Recognized Improvement Frameworks</vt:lpstr>
      <vt:lpstr> Management Activities that Foster Efficiency and How They Relate to the Plan-Do-Check-Act Management Model</vt:lpstr>
      <vt:lpstr>  Some entities or programs will be better suited to audits of efficiency than others. </vt:lpstr>
      <vt:lpstr>The Planning an Audit of Efficiency section of the Practice Guide is organized based on key actions and decisions that need to be taken during this phase of the audit process:</vt:lpstr>
      <vt:lpstr>to help auditors acquire a sound understanding of significance (financial magnitude, socio-economic importance, current interest in the matter, etc.) and risks by providing them with:</vt:lpstr>
      <vt:lpstr>Auditors may want to start by asking broad or high-level questions in order to obtain information that will help them understand whether:</vt:lpstr>
      <vt:lpstr>seven general management activities that can foster efficiency are:</vt:lpstr>
      <vt:lpstr>Commitment and tone from the top</vt:lpstr>
      <vt:lpstr>Strategic planning </vt:lpstr>
      <vt:lpstr>Operational planning</vt:lpstr>
      <vt:lpstr>Project and operations management</vt:lpstr>
      <vt:lpstr>IT systems</vt:lpstr>
      <vt:lpstr>Performance monitoring and reporting</vt:lpstr>
      <vt:lpstr>The following is a non-exhaustive list of potential indicators that efficiency is at risk.</vt:lpstr>
      <vt:lpstr>Презентация PowerPoint</vt:lpstr>
      <vt:lpstr>Selecting High-Significance, High-Risk Issues</vt:lpstr>
      <vt:lpstr>The INTOSAI’s Fundamental Principles of Performance Auditing (ISSAI 300) recognize three basic types of audit  objectives: descriptive, normative, and analytical.</vt:lpstr>
      <vt:lpstr>Презентация PowerPoint</vt:lpstr>
      <vt:lpstr>Презентация PowerPoint</vt:lpstr>
      <vt:lpstr>Case 1</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132</cp:revision>
  <dcterms:created xsi:type="dcterms:W3CDTF">2020-11-01T13:54:51Z</dcterms:created>
  <dcterms:modified xsi:type="dcterms:W3CDTF">2020-11-07T04:47:31Z</dcterms:modified>
</cp:coreProperties>
</file>