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Times New Roman Condensed" panose="020B0604020202020204" charset="0"/>
      <p:regular r:id="rId22"/>
    </p:embeddedFont>
    <p:embeddedFont>
      <p:font typeface="Gotham" panose="020B0604020202020204" charset="0"/>
      <p:regular r:id="rId23"/>
    </p:embeddedFont>
    <p:embeddedFont>
      <p:font typeface="Gotham Bold" panose="020B0604020202020204" charset="0"/>
      <p:regular r:id="rId24"/>
    </p:embeddedFont>
    <p:embeddedFont>
      <p:font typeface="Times New Roman Condensed Italics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23682" y="-2377820"/>
            <a:ext cx="19285436" cy="15042640"/>
          </a:xfrm>
          <a:custGeom>
            <a:avLst/>
            <a:gdLst/>
            <a:ahLst/>
            <a:cxnLst/>
            <a:rect l="l" t="t" r="r" b="b"/>
            <a:pathLst>
              <a:path w="19285436" h="15042640">
                <a:moveTo>
                  <a:pt x="0" y="0"/>
                </a:moveTo>
                <a:lnTo>
                  <a:pt x="19285436" y="0"/>
                </a:lnTo>
                <a:lnTo>
                  <a:pt x="19285436" y="15042640"/>
                </a:lnTo>
                <a:lnTo>
                  <a:pt x="0" y="1504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1173" y="3150501"/>
            <a:ext cx="16568127" cy="463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4964" spc="-188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БЕНЗЕНОИДТЫ ЕМЕС АРОМАТТЫ ҚҰРЫЛЫМДАР. ХЮКЕЛЬ ЕРЕЖЕСІ. ЦИКЛОПЕНТАДИЕНИЛ АНИОНЫНЫҢ, ЦИКЛОГЕПТАТРИЕНИЛ КАТИОНЫНЫҢ, ЦИКЛОПРОПЕНИЛ КАТИОНЫНЫҢ ЭЛЕКТРОНДЫҚ ҚҰРЫЛЫМЫ.</a:t>
            </a:r>
          </a:p>
          <a:p>
            <a:pPr algn="l">
              <a:lnSpc>
                <a:spcPts val="6006"/>
              </a:lnSpc>
            </a:pPr>
            <a:endParaRPr lang="en-US" sz="4964" spc="-188">
              <a:solidFill>
                <a:srgbClr val="0E4714"/>
              </a:solidFill>
              <a:latin typeface="Times New Roman Condensed"/>
              <a:ea typeface="Times New Roman Condensed"/>
              <a:cs typeface="Times New Roman Condensed"/>
              <a:sym typeface="Times New Roman Condense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1173" y="2407551"/>
            <a:ext cx="581418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 spc="-42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№15 дәріс</a:t>
            </a:r>
          </a:p>
          <a:p>
            <a:pPr algn="l">
              <a:lnSpc>
                <a:spcPts val="3360"/>
              </a:lnSpc>
            </a:pPr>
            <a:endParaRPr lang="en-US" sz="2800" spc="-42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16407" y="7640244"/>
            <a:ext cx="718917" cy="669492"/>
          </a:xfrm>
          <a:custGeom>
            <a:avLst/>
            <a:gdLst/>
            <a:ahLst/>
            <a:cxnLst/>
            <a:rect l="l" t="t" r="r" b="b"/>
            <a:pathLst>
              <a:path w="718917" h="669492">
                <a:moveTo>
                  <a:pt x="0" y="0"/>
                </a:moveTo>
                <a:lnTo>
                  <a:pt x="718918" y="0"/>
                </a:lnTo>
                <a:lnTo>
                  <a:pt x="718918" y="669492"/>
                </a:lnTo>
                <a:lnTo>
                  <a:pt x="0" y="669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263366"/>
            <a:ext cx="16923972" cy="4622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Псевдоароматтылық: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-Кейбір молекулалар ароматтылық шарттарын толық орындамаса да, делокализация нәтижесінде тұрақты болуы мүмкін.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-Бұл жағдай псевдоароматтылық деп аталады.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Сонымен, ароматтылық – тек бензолмен шектелмейтін, кеңейтілген электрондық құрылым негізінде туындайтын құбылыс. Хюкель ережесі – ароматтылықты түсіндірудің негізгі құралы. Ароматты және антиароматты қосылыстар электрондық құрылысы мен реакциялық қабілеті арқылы бір-бірінен түбегейлі ерекшеленеді.</a:t>
            </a:r>
          </a:p>
          <a:p>
            <a:pPr algn="l">
              <a:lnSpc>
                <a:spcPts val="4059"/>
              </a:lnSpc>
            </a:pPr>
            <a:endParaRPr lang="en-US" sz="2899" spc="-43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216613" y="1793967"/>
            <a:ext cx="1850461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5000" spc="-125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ХЮКЕЛЬ ЕРЕЖЕСІ (4П+2): ЕРЕЖЕНІҢ ТҰЖЫРЫМДАМАСЫ, Π‑ЭЛЕКТРОН САНЫ ЖӘНЕ ПЛАНАРЛЫҚ ШАРТ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6110" y="3554198"/>
            <a:ext cx="15399166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Хюкель ережесі - ароматтылықтың негізгі критерийлерінің бірі.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Оны 1931 жылы неміс химигі Эрих Хюкель (Erich Hückel) ұсынды және ол тек планарлы, конъюгирленген циклдік π‑жүйелерге қолданылады.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Егер жалпақ (планарлы), толық конъюгирленген циклдік молекулада (4n + 2) π‑электрон болса (n = 0, 1, 2,...), онда бұл молекула ароматты болады.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π‑электрон саны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-π‑электрондар - бұл қос байланыстардағы немесе жалғыз жұптағы p‑орбитальдардағы электрондар.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Олар молекулада делокализацияланған (бір ғана атомға тиесілі емес).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0" y="7277100"/>
            <a:ext cx="1539916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Егер π‑электрон саны 4n болса – антиароматты. Мысалы: C₄H₄ (циклобутадиен), 4 π‑электрон, антиароматты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13653"/>
              </p:ext>
            </p:extLst>
          </p:nvPr>
        </p:nvGraphicFramePr>
        <p:xfrm>
          <a:off x="1740217" y="3276060"/>
          <a:ext cx="15103367" cy="3131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225"/>
                <a:gridCol w="3361384"/>
                <a:gridCol w="7254493"/>
                <a:gridCol w="37762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π‑электрон саны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Молекула мысалы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Қасиеті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Циклопропенил катионы (C₃H₃⁺)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Ароматты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Бензол (C₆H₆), C₅H₅⁻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Ароматты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Нафталин, C₇H₇⁺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Ароматты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Антрацен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Ароматты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π‑электрон саны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Молекула мысалы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Қасиеті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20957" y="250646"/>
            <a:ext cx="16937021" cy="521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Планарлық (жалпақтық) шарты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Ароматтылықтың міндетті шарты - планарлық құрылым.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Тек жалпақ молекулаларда π‑орбитальдар бір-бірімен тиімді түрде қабаттасып, тұйықталған π‑электрон бұлты түзе алады.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Егер молекула планарлы болмаса: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-π‑орбитальдардың толық қабаттасуы болмайды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-Делокализация болмайды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-Ароматтылық бұзылады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Қорытынды шарттар (Хюкель ережесі үшін):</a:t>
            </a:r>
          </a:p>
          <a:p>
            <a:pPr algn="l">
              <a:lnSpc>
                <a:spcPts val="4199"/>
              </a:lnSpc>
            </a:pPr>
            <a:endParaRPr lang="en-US" sz="2799" spc="-41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58638"/>
              </p:ext>
            </p:extLst>
          </p:nvPr>
        </p:nvGraphicFramePr>
        <p:xfrm>
          <a:off x="1676400" y="5905500"/>
          <a:ext cx="14410690" cy="2609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172"/>
                <a:gridCol w="4455819"/>
                <a:gridCol w="911369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Шарттар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Түсіндірме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Циклдік құрылым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Электрондар тұйық шеңберде қозғалуы керек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Планарлық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p‑орбитальдардың толық қабаттасуы үшін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Конъюгирленген π‑жүйе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π‑байланыстар тізбекті түрде болуы керек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(4n + 2) π‑электрон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n = 0, 1, 2,... → </a:t>
                      </a:r>
                      <a:r>
                        <a:rPr lang="ru-RU" sz="3200" dirty="0" err="1">
                          <a:effectLst/>
                        </a:rPr>
                        <a:t>ароматтылық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пайда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болады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00200" y="1790700"/>
            <a:ext cx="1693702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b="1" spc="-52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МЫСАЛДАР: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31596"/>
              </p:ext>
            </p:extLst>
          </p:nvPr>
        </p:nvGraphicFramePr>
        <p:xfrm>
          <a:off x="1515110" y="3276060"/>
          <a:ext cx="15172690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975"/>
                <a:gridCol w="3057231"/>
                <a:gridCol w="2425298"/>
                <a:gridCol w="35961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Молекула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π‑электрон саны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Планар ма?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Ароматтылық түрі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Бензол (C₆H₆)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6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Иә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Ароматты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Циклопропенил катионы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2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Иә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Ароматты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Циклопентадиен (C₅H₆)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4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Иә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Антиароматты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Циклопентадиенил анионы (C₅H₅⁻)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6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Иә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Ароматты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Циклобутадиен (C₄H₄)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4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Иә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effectLst/>
                        </a:rPr>
                        <a:t>Антиароматты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82861"/>
            <a:ext cx="1828800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БЕНЗЕНОИДТЫ ЕМЕС АРОМАТТАР: ЦИКЛОПРОПЕНИЛ КАТИОНЫ (C₃H₃⁺), ЦИКЛОПЕНТАДИЕНИЛ АНИОНЫ (C₅H₅⁻), ЦИКЛОГЕПТАТРИЕНИЛ КАТИОНЫ (ТРОПИЛИУМ ИОНЫ, C₇H₇⁺), ЦИКЛОПРОПЕНИЛ КАТИОНЫНЫҢ ЭЛЕКТРОНДЫҚ ҚҰРЫЛЫМЫ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66645"/>
            <a:ext cx="16230600" cy="792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Бұл қосылыстарда бензол сақинасы жоқ, бірақ ароматтылықтың барлық шарттарын (Хюкель ережесі, π-конъюгация, планарлық) орындайды.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Циклопропенил катионы (C₃H₃⁺)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- 3 мүшелі цикл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+1 заряд, 2 π‑электрон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Планарлы құрылым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Хюкель ережесі: 4n + 2 = 2 (n = 0) - ароматты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Электрондық құрылымы: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Әрбір көміртек атомында 1 p‑орбиталь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Барлығы 3 p‑орбиталь - 3 молекулалық орбиталь түзіледі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Ең төменгі орбиталь (π1) - толы, бір жұп электрон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- Жоғарғы екі орбиталь - біреуі толы, екіншісі бос - толық симметрия және тұрақтылық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MO диаграмма: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π2* (бос)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π1 (толы)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π0 (толы)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82861"/>
            <a:ext cx="1828800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БЕНЗЕНОИДТЫ ЕМЕС АРОМАТТАР: ЦИКЛОПРОПЕНИЛ КАТИОНЫ (C₃H₃⁺), ЦИКЛОПЕНТАДИЕНИЛ АНИОНЫ (C₅H₅⁻), ЦИКЛОГЕПТАТРИЕНИЛ КАТИОНЫ (ТРОПИЛИУМ ИОНЫ, C₇H₇⁺), ЦИКЛОПРОПЕНИЛ КАТИОНЫНЫҢ ЭЛЕКТРОНДЫҚ ҚҰРЫЛЫМЫ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59865" y="2823845"/>
            <a:ext cx="9968269" cy="643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Қасиеттері: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-Электрофиль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-Тұрақты ароматты катион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-Синтетикалық қызығушылыққа ие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Циклопентадиенил анионы (C₅H₅⁻).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-5 мүшелі цикл (пентадиен)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-Нейтралды молекула - антиароматты (4 π‑электрон)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-Протон жоғалту - анион түзіледі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-Анионда 6 π‑электрон- n = 1 - ароматты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Электрондық құрылымы: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-Әрбір C атомы – 1 p‑орбиталь - 5 p‑орбиталь - 5 MO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-3 орбиталь толы (6 электрон)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Толық симметрия - ароматтылық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74149"/>
            <a:ext cx="1828800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БЕНЗЕНОИДТЫ ЕМЕС АРОМАТТАР: ЦИКЛОПРОПЕНИЛ КАТИОНЫ (C₃H₃⁺), ЦИКЛОПЕНТАДИЕНИЛ АНИОНЫ (C₅H₅⁻), ЦИКЛОГЕПТАТРИЕНИЛ КАТИОНЫ (ТРОПИЛИУМ ИОНЫ, C₇H₇⁺), ЦИКЛОПРОПЕНИЛ КАТИОНЫНЫҢ ЭЛЕКТРОНДЫҚ ҚҰРЫЛЫМЫ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8297" y="1598454"/>
            <a:ext cx="16011406" cy="903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Қасиеттері: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-Күшті нуклеофиль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-Ферроцен секілді органометалдық кешендерде кеңінен қолданылады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-Тұрақты, ион түрінде кездеседі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Циклогептатриенил катионы (тропилиум ионы, C₇H₇⁺)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-7 мүшелі цикл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-3 қос байланыс - 6 π‑электрон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-Нейтралды C₇H₈ молекуласынан протон жоғалтып, катионға айналады -тропилиум ионы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Хюкель ережесі: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-6 π‑электрон - (4n + 2), n = 1 - ароматты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Электрондық құрылымы: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-7 көміртек атомы - 7 p‑орбиталь - 7 MO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-6 электрон - ең төменгі 3 орбиталь толы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-Делокализация толық - тұрақты ароматтылық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Қасиеттері: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-Жақсы делокализацияланған катион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-Стабильді ароматты қосылыс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-Түсті қосылыс (түсі - ароматтылықтың белгісі)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7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3784" y="8621422"/>
            <a:ext cx="17263111" cy="204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Сонымен, бұл құрылымдар бензол сақинасынсыз да ароматтылыққа ие бола алады. Олардың ароматтылығы π‑электрондардың тұйықталған жүйеде делокализациялануымен, планарлы геометриясымен, және (4n+2) ережесін орындауымен анықталады. Бұл молекулалар реакциялық тұрақтылық, электрондық құрылым, және органометалдық химиядағы рөлімен маңызды.</a:t>
            </a:r>
          </a:p>
          <a:p>
            <a:pPr algn="l">
              <a:lnSpc>
                <a:spcPts val="3639"/>
              </a:lnSpc>
            </a:pPr>
            <a:endParaRPr lang="en-US" sz="2299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3784" y="333891"/>
            <a:ext cx="16995516" cy="152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69"/>
              </a:lnSpc>
            </a:pPr>
            <a:r>
              <a:rPr lang="en-US" sz="10884" spc="-272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САЛЫСТЫРМАЛЫ КЕСТЕ: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6880"/>
              </p:ext>
            </p:extLst>
          </p:nvPr>
        </p:nvGraphicFramePr>
        <p:xfrm>
          <a:off x="1752600" y="2019300"/>
          <a:ext cx="13944600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5788"/>
                <a:gridCol w="2256512"/>
                <a:gridCol w="3486150"/>
                <a:gridCol w="3486150"/>
              </a:tblGrid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Қосылыс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 мүшесі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Заряд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π‑электрон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Циклопропенил катионы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+1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Циклопентадиенил анионы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–1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Тропилиум ионы (C₇H₇⁺)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+1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Қосылыс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 мүшесі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Заряд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π‑электрон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Циклопропенил катионы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+1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1685" y="-437698"/>
            <a:ext cx="28550447" cy="11313545"/>
          </a:xfrm>
          <a:custGeom>
            <a:avLst/>
            <a:gdLst/>
            <a:ahLst/>
            <a:cxnLst/>
            <a:rect l="l" t="t" r="r" b="b"/>
            <a:pathLst>
              <a:path w="28550447" h="11313545">
                <a:moveTo>
                  <a:pt x="0" y="0"/>
                </a:moveTo>
                <a:lnTo>
                  <a:pt x="28550448" y="0"/>
                </a:lnTo>
                <a:lnTo>
                  <a:pt x="28550448" y="11313545"/>
                </a:lnTo>
                <a:lnTo>
                  <a:pt x="0" y="11313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9969" b="-5925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3028" y="1726311"/>
            <a:ext cx="17137032" cy="800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2"/>
              </a:lnSpc>
            </a:pPr>
            <a:r>
              <a:rPr lang="en-US" sz="3785" b="1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                                       Бақылау сұрақтары:</a:t>
            </a:r>
          </a:p>
          <a:p>
            <a:pPr algn="l">
              <a:lnSpc>
                <a:spcPts val="4542"/>
              </a:lnSpc>
            </a:pPr>
            <a:r>
              <a:rPr lang="en-US" sz="3785" b="1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1.Хюкель ережесінің негізін қалай түсіндіресіз? Бұл ереже қандай құрылымдарға қолданылады?</a:t>
            </a:r>
          </a:p>
          <a:p>
            <a:pPr algn="l">
              <a:lnSpc>
                <a:spcPts val="4542"/>
              </a:lnSpc>
            </a:pP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2.Циклопентадиенил анионын ароматты қосылыс деп санауға бола ма? Неге?</a:t>
            </a:r>
          </a:p>
          <a:p>
            <a:pPr algn="l">
              <a:lnSpc>
                <a:spcPts val="4542"/>
              </a:lnSpc>
            </a:pP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3.Циклопропенил катионының π-электрон саны қанша? Ол ароматты ма, антиароматты ма?</a:t>
            </a:r>
          </a:p>
          <a:p>
            <a:pPr algn="l">
              <a:lnSpc>
                <a:spcPts val="4542"/>
              </a:lnSpc>
            </a:pP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4.Циклогептатриенил (тропилиум) катионы ароматты болу үшін қандай шарттарды қанағаттандыруы қажет?</a:t>
            </a:r>
          </a:p>
          <a:p>
            <a:pPr algn="l">
              <a:lnSpc>
                <a:spcPts val="4542"/>
              </a:lnSpc>
            </a:pP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5.Бензеноидты емес ароматтар мен бензол арасындағы негізгі айырмашылықтар қандай?</a:t>
            </a:r>
          </a:p>
          <a:p>
            <a:pPr algn="l">
              <a:lnSpc>
                <a:spcPts val="4542"/>
              </a:lnSpc>
            </a:pP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6.4n + 2 және 4n электрон жүйелерінің айырмашылығы неде?</a:t>
            </a:r>
          </a:p>
          <a:p>
            <a:pPr algn="l">
              <a:lnSpc>
                <a:spcPts val="4542"/>
              </a:lnSpc>
            </a:pPr>
            <a:r>
              <a:rPr lang="en-US" sz="3785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7.Бензеноидты емес ароматтылық қай салаларда қолданылады?</a:t>
            </a:r>
          </a:p>
          <a:p>
            <a:pPr algn="l">
              <a:lnSpc>
                <a:spcPts val="4542"/>
              </a:lnSpc>
            </a:pPr>
            <a:endParaRPr lang="en-US" sz="3785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51896"/>
            <a:ext cx="14690693" cy="152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4"/>
              </a:lnSpc>
            </a:pPr>
            <a:r>
              <a:rPr lang="en-US" sz="9404" i="1" spc="-178">
                <a:solidFill>
                  <a:srgbClr val="0E4714"/>
                </a:solidFill>
                <a:latin typeface="Times New Roman Condensed Italics"/>
                <a:ea typeface="Times New Roman Condensed Italics"/>
                <a:cs typeface="Times New Roman Condensed Italics"/>
                <a:sym typeface="Times New Roman Condensed Italics"/>
              </a:rPr>
              <a:t>Дәріс мақсаты:</a:t>
            </a:r>
          </a:p>
        </p:txBody>
      </p:sp>
      <p:sp>
        <p:nvSpPr>
          <p:cNvPr id="3" name="Freeform 3"/>
          <p:cNvSpPr/>
          <p:nvPr/>
        </p:nvSpPr>
        <p:spPr>
          <a:xfrm>
            <a:off x="4012776" y="-513273"/>
            <a:ext cx="28550447" cy="11313545"/>
          </a:xfrm>
          <a:custGeom>
            <a:avLst/>
            <a:gdLst/>
            <a:ahLst/>
            <a:cxnLst/>
            <a:rect l="l" t="t" r="r" b="b"/>
            <a:pathLst>
              <a:path w="28550447" h="11313545">
                <a:moveTo>
                  <a:pt x="0" y="0"/>
                </a:moveTo>
                <a:lnTo>
                  <a:pt x="28550448" y="0"/>
                </a:lnTo>
                <a:lnTo>
                  <a:pt x="28550448" y="11313546"/>
                </a:lnTo>
                <a:lnTo>
                  <a:pt x="0" y="1131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9969" b="-5925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16407" y="5538440"/>
            <a:ext cx="15445461" cy="272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3029" b="1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Білім алушыларға ароматтылықтың классикалық (бензолдық) түсінігінен тыс бензеноидты емес ароматты жүйелердің табиғатын түсіндіру.</a:t>
            </a:r>
          </a:p>
          <a:p>
            <a:pPr algn="l">
              <a:lnSpc>
                <a:spcPts val="3635"/>
              </a:lnSpc>
            </a:pPr>
            <a:r>
              <a:rPr lang="en-US" sz="3029" b="1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 Хюкель ережесіне сәйкес ароматтылық шарттарын, сондай-ақ циклдік, π‑электронды, конъюгирленген жүйелердің электрондық құрылымын талдай білуге үйрету.</a:t>
            </a:r>
          </a:p>
          <a:p>
            <a:pPr algn="l">
              <a:lnSpc>
                <a:spcPts val="3635"/>
              </a:lnSpc>
            </a:pPr>
            <a:endParaRPr lang="en-US" sz="3029" b="1">
              <a:solidFill>
                <a:srgbClr val="0E471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16407" y="2140619"/>
            <a:ext cx="1296035" cy="1206933"/>
          </a:xfrm>
          <a:custGeom>
            <a:avLst/>
            <a:gdLst/>
            <a:ahLst/>
            <a:cxnLst/>
            <a:rect l="l" t="t" r="r" b="b"/>
            <a:pathLst>
              <a:path w="1296035" h="1206933">
                <a:moveTo>
                  <a:pt x="0" y="0"/>
                </a:moveTo>
                <a:lnTo>
                  <a:pt x="1296035" y="0"/>
                </a:lnTo>
                <a:lnTo>
                  <a:pt x="1296035" y="1206932"/>
                </a:lnTo>
                <a:lnTo>
                  <a:pt x="0" y="120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68440" y="-3614037"/>
            <a:ext cx="19285436" cy="15042640"/>
          </a:xfrm>
          <a:custGeom>
            <a:avLst/>
            <a:gdLst/>
            <a:ahLst/>
            <a:cxnLst/>
            <a:rect l="l" t="t" r="r" b="b"/>
            <a:pathLst>
              <a:path w="19285436" h="15042640">
                <a:moveTo>
                  <a:pt x="0" y="0"/>
                </a:moveTo>
                <a:lnTo>
                  <a:pt x="19285436" y="0"/>
                </a:lnTo>
                <a:lnTo>
                  <a:pt x="19285436" y="15042641"/>
                </a:lnTo>
                <a:lnTo>
                  <a:pt x="0" y="1504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3925" y="1844304"/>
            <a:ext cx="16440150" cy="596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09"/>
              </a:lnSpc>
              <a:spcBef>
                <a:spcPct val="0"/>
              </a:spcBef>
            </a:pPr>
            <a:r>
              <a:rPr lang="en-US" sz="16220" i="1" spc="-811">
                <a:solidFill>
                  <a:srgbClr val="0E4714"/>
                </a:solidFill>
                <a:latin typeface="Times New Roman Condensed Italics"/>
                <a:ea typeface="Times New Roman Condensed Italics"/>
                <a:cs typeface="Times New Roman Condensed Italics"/>
                <a:sym typeface="Times New Roman Condensed Italics"/>
              </a:rPr>
              <a:t>НАЗАРЛАРЫҢЫЗҒА РАХМЕТ!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9682" y="-545920"/>
            <a:ext cx="28550447" cy="11313545"/>
          </a:xfrm>
          <a:custGeom>
            <a:avLst/>
            <a:gdLst/>
            <a:ahLst/>
            <a:cxnLst/>
            <a:rect l="l" t="t" r="r" b="b"/>
            <a:pathLst>
              <a:path w="28550447" h="11313545">
                <a:moveTo>
                  <a:pt x="0" y="0"/>
                </a:moveTo>
                <a:lnTo>
                  <a:pt x="28550447" y="0"/>
                </a:lnTo>
                <a:lnTo>
                  <a:pt x="28550447" y="11313545"/>
                </a:lnTo>
                <a:lnTo>
                  <a:pt x="0" y="11313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9969" b="-5925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71528" y="1690792"/>
            <a:ext cx="13741715" cy="152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69"/>
              </a:lnSpc>
            </a:pPr>
            <a:r>
              <a:rPr lang="en-US" sz="10884" spc="-272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Дәріс жоспары: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689" y="2846657"/>
            <a:ext cx="13506383" cy="586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endParaRPr/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1.Бензеноидты емес ароматты құрылымдар. Ароматтылық ұғымының эволюциясы: ароматтылық пен антиароматтылық.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2.Хюкель ережесі (4n + 2): ереженің тұжырымдамасы, π‑электрон саны және планарлық шарт.</a:t>
            </a:r>
          </a:p>
          <a:p>
            <a:pPr marL="604519" lvl="1" indent="-302260" algn="l">
              <a:lnSpc>
                <a:spcPts val="5235"/>
              </a:lnSpc>
              <a:buFont typeface="Arial"/>
              <a:buChar char="•"/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3.Бензеноидты емес ароматтар: циклопропенил катионы (C₃H₃⁺), циклопентадиенил анионы (C₅H₅⁻), циклогептатриенил катионы (тропилиум ионы, C₇H₇⁺), циклопропенил катионының электрондық құрылымы.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24068"/>
            <a:ext cx="12858829" cy="574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Бензеноидты ароматтылық: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-Бензол сақинасына ұқсас құрылымдар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-π-электрондар алты мүшелі сақинада делокализацияланған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-Мысалы: бензол, нафталин, анилин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Бензеноидты емес ароматтылық: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-Бензол сақинасы жоқ, бірақ ароматтылық шарттарына (Хюкель ережесі) сай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-Электрондар басқа циклдік құрылымдарда делокализацияланады</a:t>
            </a:r>
          </a:p>
          <a:p>
            <a:pPr algn="l">
              <a:lnSpc>
                <a:spcPts val="419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-Мысалы: циклопропенил катионы (C₃H₃⁺), циклопентадиенил анионы (C₅H₅⁻), тропилиум катионы (C₇H₇⁺).</a:t>
            </a:r>
          </a:p>
          <a:p>
            <a:pPr algn="l">
              <a:lnSpc>
                <a:spcPts val="4199"/>
              </a:lnSpc>
            </a:pPr>
            <a:endParaRPr lang="en-US" sz="2799" spc="-41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250309"/>
            <a:ext cx="14423006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0"/>
              </a:lnSpc>
            </a:pPr>
            <a:r>
              <a:rPr lang="en-US" sz="5000" spc="-125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БЕНЗЕНОИДТЫ ЕМЕС АРОМАТТЫ ҚҰРЫЛЫМДАР. АРОМАТТЫЛЫҚ ҰҒЫМЫНЫҢ ЭВОЛЮЦИЯСЫ: АРОМАТТЫЛЫҚ ПЕН АНТИАРОМАТТЫЛЫҚ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1415085" y="-545920"/>
            <a:ext cx="28550447" cy="11313545"/>
          </a:xfrm>
          <a:custGeom>
            <a:avLst/>
            <a:gdLst/>
            <a:ahLst/>
            <a:cxnLst/>
            <a:rect l="l" t="t" r="r" b="b"/>
            <a:pathLst>
              <a:path w="28550447" h="11313545">
                <a:moveTo>
                  <a:pt x="28550447" y="0"/>
                </a:moveTo>
                <a:lnTo>
                  <a:pt x="0" y="0"/>
                </a:lnTo>
                <a:lnTo>
                  <a:pt x="0" y="11313545"/>
                </a:lnTo>
                <a:lnTo>
                  <a:pt x="28550447" y="11313545"/>
                </a:lnTo>
                <a:lnTo>
                  <a:pt x="285504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49969" b="-5925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402709"/>
            <a:ext cx="16230600" cy="175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9"/>
              </a:lnSpc>
            </a:pPr>
            <a:r>
              <a:rPr lang="en-US" sz="6999" spc="-174">
                <a:solidFill>
                  <a:srgbClr val="0E4714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БЕНЗЕНОИДТЫ ЕМЕС АРОМАТТАРДЫҢ НЕГІЗГІ БЕЛГІЛЕРІ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55781"/>
              </p:ext>
            </p:extLst>
          </p:nvPr>
        </p:nvGraphicFramePr>
        <p:xfrm>
          <a:off x="1515110" y="3178207"/>
          <a:ext cx="13801090" cy="469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615"/>
                <a:gridCol w="97444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Белгісі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Түсініктеме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Циклдік құрылым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Қосылыстар тұйық сақина түрінде болуы керек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Планарлық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Барлық атомдар бір жазықтықта орналасуы керек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π-конъюгация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Электрондар толық делокализацияланған жүйеде болуы керек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(4n + 2) π‑электрон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Хюкель ережесіне сай электрон саны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Жоғары термодинамика</a:t>
                      </a:r>
                      <a:r>
                        <a:rPr lang="kk-KZ" sz="3200">
                          <a:effectLst/>
                        </a:rPr>
                        <a:t>-</a:t>
                      </a:r>
                      <a:r>
                        <a:rPr lang="ru-RU" sz="3200">
                          <a:effectLst/>
                        </a:rPr>
                        <a:t>лық тұрақтылық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Ароматтылық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есебінен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қосымша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тұрақтылық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3796" y="2115229"/>
            <a:ext cx="16230600" cy="692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41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 Сонымен, бензеноидты емес ароматты құрылымдар</a:t>
            </a: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- ароматтылық тек бензолмен шектелмейтінін дәлелдейтін маңызды қосылыстар. Олар π-электрондардың цикл бойынша тиімді делокализациясы арқылы ерекше химиялық және физикалық қасиеттерге ие болады.</a:t>
            </a:r>
          </a:p>
          <a:p>
            <a:pPr algn="l">
              <a:lnSpc>
                <a:spcPts val="391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Ароматтылық ұғымының эволюциясы.</a:t>
            </a:r>
          </a:p>
          <a:p>
            <a:pPr algn="l">
              <a:lnSpc>
                <a:spcPts val="391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Тарихи тұрғыдан ароматтылықтың шығуы. "Ароматтылық" термині алғаш рет иісті (ароматты) қосылыстарды сипаттау үшін қолданылған (мысалы, бензол, толуол). XIX ғасырда бензолдың ерекше тұрақтылығы түсіндірілмеген феномен ретінде қарастырылды.</a:t>
            </a:r>
          </a:p>
          <a:p>
            <a:pPr algn="l">
              <a:lnSpc>
                <a:spcPts val="391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799" b="1" spc="-41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Ароматтылықтың заманауи анықтамасы.</a:t>
            </a:r>
          </a:p>
          <a:p>
            <a:pPr algn="l">
              <a:lnSpc>
                <a:spcPts val="3919"/>
              </a:lnSpc>
            </a:pPr>
            <a:r>
              <a:rPr lang="en-US" sz="2799" spc="-41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Ароматтылық - бұл ерекше электрондық құрылымға байланысты туындайтын тұрақтылық қасиеті. Көп жағдайда бұл тұрақтылық π-электрондардың цикл бойымен делокализациясы нәтижесінде болады.</a:t>
            </a:r>
          </a:p>
          <a:p>
            <a:pPr algn="l">
              <a:lnSpc>
                <a:spcPts val="3919"/>
              </a:lnSpc>
            </a:pPr>
            <a:endParaRPr lang="en-US" sz="2799" spc="-41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41564" y="1279256"/>
            <a:ext cx="1272966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-4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 АРОМАТТЫЛЫҚ ШАРТТАРЫ (ХЮКЕЛЬ ЕРЕЖЕСІ БОЙЫНША):</a:t>
            </a:r>
          </a:p>
          <a:p>
            <a:pPr algn="l">
              <a:lnSpc>
                <a:spcPts val="4200"/>
              </a:lnSpc>
            </a:pPr>
            <a:endParaRPr lang="en-US" sz="3000" b="1" spc="-44">
              <a:solidFill>
                <a:srgbClr val="0E471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26884"/>
              </p:ext>
            </p:extLst>
          </p:nvPr>
        </p:nvGraphicFramePr>
        <p:xfrm>
          <a:off x="1515110" y="3471767"/>
          <a:ext cx="14944090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08"/>
                <a:gridCol w="1407178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№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Шарттар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1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Молекула циклді және жалпақ (планарлы) болуы керек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2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Молекулада конъюгирленген π-байланыс жүйесі болуы керек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3</a:t>
                      </a:r>
                      <a:endParaRPr lang="ru-RU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effectLst/>
                        </a:rPr>
                        <a:t>Молекулада</a:t>
                      </a:r>
                      <a:r>
                        <a:rPr lang="ru-RU" sz="4000" dirty="0">
                          <a:effectLst/>
                        </a:rPr>
                        <a:t> (4n + 2) π-электрон </a:t>
                      </a:r>
                      <a:r>
                        <a:rPr lang="ru-RU" sz="4000" dirty="0" err="1">
                          <a:effectLst/>
                        </a:rPr>
                        <a:t>болуы</a:t>
                      </a:r>
                      <a:r>
                        <a:rPr lang="ru-RU" sz="4000" dirty="0">
                          <a:effectLst/>
                        </a:rPr>
                        <a:t> </a:t>
                      </a:r>
                      <a:r>
                        <a:rPr lang="ru-RU" sz="4000" dirty="0" err="1">
                          <a:effectLst/>
                        </a:rPr>
                        <a:t>керек</a:t>
                      </a:r>
                      <a:r>
                        <a:rPr lang="ru-RU" sz="4000" dirty="0">
                          <a:effectLst/>
                        </a:rPr>
                        <a:t> (n = 0,1,2,...)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25853" y="1116552"/>
            <a:ext cx="1272966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-4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 Ароматтылық шарттары (Хюкель ережесі бойынша):</a:t>
            </a:r>
          </a:p>
          <a:p>
            <a:pPr algn="l">
              <a:lnSpc>
                <a:spcPts val="4200"/>
              </a:lnSpc>
            </a:pPr>
            <a:endParaRPr lang="en-US" sz="3000" b="1" spc="-44">
              <a:solidFill>
                <a:srgbClr val="0E471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63366"/>
            <a:ext cx="16923972" cy="667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Мысал: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-Бензол (C₆H₆): 6 π-электрон → 4n + 2 (n = 1) - ароматты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-Циклопентадиенил анионы (C₅H₅⁻): 6 π-электрон - ароматты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Антиароматтылық. Антиароматтылық - π-электрон жүйесі бар, бірақ тұрақсыз, (4n) π-электрондары бар молекулаларға тән қасиет. Антиароматты құрылым шарттары: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-Планарлық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-Циклдік құрылым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-Конъюгирленген π-жүйе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-(4n) π-электрондары → электрондар тығыздығы тең емес, тұрақсыз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Мысалдар: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-Циклобутадиен (C₄H₄) → 4 π-электрон → антиароматты</a:t>
            </a:r>
          </a:p>
          <a:p>
            <a:pPr algn="l">
              <a:lnSpc>
                <a:spcPts val="4059"/>
              </a:lnSpc>
            </a:pPr>
            <a:r>
              <a:rPr lang="en-US" sz="2899" spc="-43">
                <a:solidFill>
                  <a:srgbClr val="0E4714"/>
                </a:solidFill>
                <a:latin typeface="Gotham"/>
                <a:ea typeface="Gotham"/>
                <a:cs typeface="Gotham"/>
                <a:sym typeface="Gotham"/>
              </a:rPr>
              <a:t> -Циклопентадиен (C₅H₆) → 4 π-электрон → антиароматты</a:t>
            </a:r>
          </a:p>
          <a:p>
            <a:pPr algn="l">
              <a:lnSpc>
                <a:spcPts val="4059"/>
              </a:lnSpc>
            </a:pPr>
            <a:endParaRPr lang="en-US" sz="2899" spc="-43">
              <a:solidFill>
                <a:srgbClr val="0E4714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0852" y="-1063244"/>
            <a:ext cx="8434028" cy="6114306"/>
          </a:xfrm>
          <a:custGeom>
            <a:avLst/>
            <a:gdLst/>
            <a:ahLst/>
            <a:cxnLst/>
            <a:rect l="l" t="t" r="r" b="b"/>
            <a:pathLst>
              <a:path w="8434028" h="6114306">
                <a:moveTo>
                  <a:pt x="0" y="0"/>
                </a:moveTo>
                <a:lnTo>
                  <a:pt x="8434028" y="0"/>
                </a:lnTo>
                <a:lnTo>
                  <a:pt x="8434028" y="6114305"/>
                </a:lnTo>
                <a:lnTo>
                  <a:pt x="0" y="6114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93483" r="-128662" b="-5254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25853" y="1116552"/>
            <a:ext cx="1272966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-44">
                <a:solidFill>
                  <a:srgbClr val="0E4714"/>
                </a:solidFill>
                <a:latin typeface="Gotham Bold"/>
                <a:ea typeface="Gotham Bold"/>
                <a:cs typeface="Gotham Bold"/>
                <a:sym typeface="Gotham Bold"/>
              </a:rPr>
              <a:t>АРОМАТТЫЛЫҚ ПЕН АНТИАРОМАТТЫЛЫҚТЫ САЛЫСТЫРУ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75301"/>
              </p:ext>
            </p:extLst>
          </p:nvPr>
        </p:nvGraphicFramePr>
        <p:xfrm>
          <a:off x="1515110" y="3276060"/>
          <a:ext cx="14867891" cy="3131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5449"/>
                <a:gridCol w="4955449"/>
                <a:gridCol w="49569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Қасиет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Ароматтылық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Антиароматтылық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π-электрон саны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(4n + 2)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4n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Тұрақтылық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Жоғары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Төмен, реактивті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Молекулалық құрылым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Планарлық, симметриялы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Планарлық, бірақ дестабилизацияланған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Мысал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Бензол, C₅H₅⁻, C₇H₇⁺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C₄H₄, C₈H₈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1622</Words>
  <Application>Microsoft Office PowerPoint</Application>
  <PresentationFormat>Произвольный</PresentationFormat>
  <Paragraphs>242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Times New Roman Condensed</vt:lpstr>
      <vt:lpstr>Times New Roman</vt:lpstr>
      <vt:lpstr>Gotham</vt:lpstr>
      <vt:lpstr>Gotham Bold</vt:lpstr>
      <vt:lpstr>Times New Roman Condensed Italics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Business Opportunity Investor Presentation</dc:title>
  <dc:creator>user</dc:creator>
  <cp:lastModifiedBy>user</cp:lastModifiedBy>
  <cp:revision>2</cp:revision>
  <dcterms:created xsi:type="dcterms:W3CDTF">2006-08-16T00:00:00Z</dcterms:created>
  <dcterms:modified xsi:type="dcterms:W3CDTF">2025-09-21T18:48:44Z</dcterms:modified>
  <dc:identifier>DAGzkbtOtLo</dc:identifier>
</cp:coreProperties>
</file>