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3" r:id="rId4"/>
  </p:sldMasterIdLst>
  <p:notesMasterIdLst>
    <p:notesMasterId r:id="rId31"/>
  </p:notesMasterIdLst>
  <p:handoutMasterIdLst>
    <p:handoutMasterId r:id="rId32"/>
  </p:handoutMasterIdLst>
  <p:sldIdLst>
    <p:sldId id="256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701" autoAdjust="0"/>
  </p:normalViewPr>
  <p:slideViewPr>
    <p:cSldViewPr snapToGrid="0" showGuides="1">
      <p:cViewPr varScale="1">
        <p:scale>
          <a:sx n="76" d="100"/>
          <a:sy n="76" d="100"/>
        </p:scale>
        <p:origin x="-296" y="-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0" d="100"/>
          <a:sy n="90" d="100"/>
        </p:scale>
        <p:origin x="377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F097377B-7A80-4695-9311-7480A96BA5C2}" type="datetime1">
              <a:rPr lang="ru-RU" smtClean="0"/>
              <a:pPr algn="r" rtl="0"/>
              <a:t>01.11.2022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ru-RU" smtClean="0"/>
              <a:pPr algn="r"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FAA1E4E1-DF6A-45D0-AB14-6A9A0B144578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4" name="Образ слайда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0A3C37BE-C303-496D-B5CD-85F2937540F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29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3"/>
            <a:ext cx="1618428" cy="365125"/>
          </a:xfrm>
        </p:spPr>
        <p:txBody>
          <a:bodyPr/>
          <a:lstStyle/>
          <a:p>
            <a:fld id="{3C522B8D-815E-429C-9EC2-505CEC215084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3" y="5357593"/>
            <a:ext cx="6713127" cy="365125"/>
          </a:xfrm>
        </p:spPr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1" y="5357593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72474-459C-42C4-A0ED-A9AD89867D22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ru-RU" smtClean="0"/>
              <a:t>09.10.2016</a:t>
            </a: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8"/>
            <a:ext cx="5734051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900" y="4511788"/>
            <a:ext cx="5734051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6981066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2BC5-0E5D-4645-A815-DFCA1A04B5A6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49B1-F681-4AF5-B948-A3B940E9215A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1334-89C1-48F8-8089-E3D6AA3BB79C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DF3F-3D72-4F56-93A1-9DDD55AB6452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11A32-C44A-4E32-8FFB-D057369B4F61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ECC2E-6DAB-4717-9C53-38589639C202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999745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8" y="5885673"/>
            <a:ext cx="1618428" cy="365125"/>
          </a:xfrm>
        </p:spPr>
        <p:txBody>
          <a:bodyPr/>
          <a:lstStyle/>
          <a:p>
            <a:fld id="{2DC0002A-E6EF-4378-B5A3-22E20EA855B1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2"/>
            <a:ext cx="4696809" cy="365125"/>
          </a:xfrm>
        </p:spPr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8" y="5896962"/>
            <a:ext cx="738697" cy="365125"/>
          </a:xfrm>
        </p:spPr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3412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9" y="5888738"/>
            <a:ext cx="1618428" cy="365125"/>
          </a:xfrm>
        </p:spPr>
        <p:txBody>
          <a:bodyPr/>
          <a:lstStyle/>
          <a:p>
            <a:fld id="{E80E4BC3-C763-48AA-8280-ACE59646066A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8"/>
            <a:ext cx="4425391" cy="365125"/>
          </a:xfrm>
        </p:spPr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6" y="5900027"/>
            <a:ext cx="738697" cy="365125"/>
          </a:xfrm>
        </p:spPr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4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42E0B6C-3F58-4527-A133-F91FB65EBC2F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428263" y="1030149"/>
            <a:ext cx="5764193" cy="2986268"/>
          </a:xfrm>
        </p:spPr>
        <p:txBody>
          <a:bodyPr rtlCol="0" anchor="ctr">
            <a:normAutofit fontScale="90000"/>
          </a:bodyPr>
          <a:lstStyle/>
          <a:p>
            <a:pPr algn="ctr"/>
            <a:r>
              <a:rPr lang="ru-RU" sz="4000" b="1" dirty="0" smtClean="0"/>
              <a:t>Алгоритмизация </a:t>
            </a:r>
            <a:br>
              <a:rPr lang="ru-RU" sz="4000" b="1" dirty="0" smtClean="0"/>
            </a:br>
            <a:r>
              <a:rPr lang="ru-RU" sz="4000" b="1" dirty="0" smtClean="0"/>
              <a:t>и </a:t>
            </a:r>
            <a:r>
              <a:rPr lang="ru-RU" sz="4000" b="1" dirty="0" smtClean="0"/>
              <a:t>программирование</a:t>
            </a:r>
            <a:br>
              <a:rPr lang="ru-RU" sz="4000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1800" b="1" i="1" cap="none" dirty="0" smtClean="0"/>
              <a:t>и.о. доцент кафедры «Информационные системы» </a:t>
            </a:r>
            <a:r>
              <a:rPr lang="ru-RU" sz="1800" b="1" i="1" cap="none" dirty="0" err="1" smtClean="0"/>
              <a:t>Муханова</a:t>
            </a:r>
            <a:r>
              <a:rPr lang="ru-RU" sz="1800" b="1" i="1" cap="none" dirty="0" smtClean="0"/>
              <a:t> </a:t>
            </a:r>
            <a:r>
              <a:rPr lang="ru-RU" sz="1800" b="1" i="1" cap="none" dirty="0" err="1" smtClean="0"/>
              <a:t>Аягоз</a:t>
            </a:r>
            <a:r>
              <a:rPr lang="ru-RU" sz="1800" b="1" i="1" cap="none" dirty="0" smtClean="0"/>
              <a:t> </a:t>
            </a:r>
            <a:r>
              <a:rPr lang="ru-RU" sz="1800" b="1" i="1" cap="none" dirty="0" err="1" smtClean="0"/>
              <a:t>Асанбековна</a:t>
            </a:r>
            <a:r>
              <a:rPr lang="ru-RU" sz="1800" b="1" i="1" cap="none" dirty="0" smtClean="0"/>
              <a:t/>
            </a:r>
            <a:br>
              <a:rPr lang="ru-RU" sz="1800" b="1" i="1" cap="none" dirty="0" smtClean="0"/>
            </a:br>
            <a:endParaRPr lang="ru-RU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www.tempoautomation.com/wp-content/uploads/2018/05/shutterstock_175375409-673x3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972" y="983848"/>
            <a:ext cx="5177742" cy="422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28263" y="4511788"/>
            <a:ext cx="5734051" cy="955565"/>
          </a:xfrm>
        </p:spPr>
        <p:txBody>
          <a:bodyPr/>
          <a:lstStyle/>
          <a:p>
            <a:pPr algn="r"/>
            <a:r>
              <a:rPr lang="ru-RU" b="1" i="1" dirty="0"/>
              <a:t>Лекция </a:t>
            </a:r>
            <a:r>
              <a:rPr lang="ru-RU" b="1" i="1" dirty="0" smtClean="0"/>
              <a:t>№</a:t>
            </a:r>
            <a:r>
              <a:rPr lang="en-US" b="1" i="1" dirty="0" smtClean="0"/>
              <a:t>8</a:t>
            </a:r>
            <a:r>
              <a:rPr lang="ru-RU" b="1" i="1" dirty="0" smtClean="0"/>
              <a:t> </a:t>
            </a:r>
            <a:r>
              <a:rPr lang="ru-RU" b="1" dirty="0" smtClean="0">
                <a:latin typeface="Times New Roman"/>
                <a:ea typeface="Times New Roman"/>
              </a:rPr>
              <a:t>Словари, использование словарей</a:t>
            </a:r>
            <a:r>
              <a:rPr lang="ru-RU" b="1" dirty="0" smtClean="0">
                <a:latin typeface="Times New Roman"/>
                <a:ea typeface="Times New Roman"/>
              </a:rPr>
              <a:t>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Обращение к отдельному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элементу словаря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77148" y="2234870"/>
            <a:ext cx="8261873" cy="3603812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/>
              <a:t>Если создать словарь</a:t>
            </a:r>
            <a:r>
              <a:rPr lang="ru-RU" dirty="0" smtClean="0"/>
              <a:t>:</a:t>
            </a:r>
          </a:p>
          <a:p>
            <a:pPr marL="0" indent="0" algn="ctr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b="1" dirty="0" err="1"/>
              <a:t>Sl</a:t>
            </a:r>
            <a:r>
              <a:rPr lang="ru-RU" b="1" dirty="0"/>
              <a:t> = {'</a:t>
            </a:r>
            <a:r>
              <a:rPr lang="ru-RU" b="1" dirty="0" err="1"/>
              <a:t>cat</a:t>
            </a:r>
            <a:r>
              <a:rPr lang="ru-RU" b="1" dirty="0"/>
              <a:t>': 'кошка', '</a:t>
            </a:r>
            <a:r>
              <a:rPr lang="ru-RU" b="1" dirty="0" err="1"/>
              <a:t>dog</a:t>
            </a:r>
            <a:r>
              <a:rPr lang="ru-RU" b="1" dirty="0"/>
              <a:t>': 'собака', '</a:t>
            </a:r>
            <a:r>
              <a:rPr lang="ru-RU" b="1" dirty="0" err="1"/>
              <a:t>bird</a:t>
            </a:r>
            <a:r>
              <a:rPr lang="ru-RU" b="1" dirty="0"/>
              <a:t>': 'птица', '</a:t>
            </a:r>
            <a:r>
              <a:rPr lang="ru-RU" b="1" dirty="0" err="1"/>
              <a:t>mouse</a:t>
            </a:r>
            <a:r>
              <a:rPr lang="ru-RU" b="1" dirty="0"/>
              <a:t>': 'мышь</a:t>
            </a:r>
            <a:r>
              <a:rPr lang="ru-RU" b="1" dirty="0" smtClean="0"/>
              <a:t>'}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и вывести его на экран с помощью инструкции </a:t>
            </a:r>
            <a:r>
              <a:rPr lang="ru-RU" dirty="0" err="1"/>
              <a:t>print</a:t>
            </a:r>
            <a:r>
              <a:rPr lang="ru-RU" dirty="0"/>
              <a:t>(), то </a:t>
            </a:r>
            <a:r>
              <a:rPr lang="ru-RU" dirty="0" smtClean="0"/>
              <a:t>можно увидеть</a:t>
            </a:r>
            <a:r>
              <a:rPr lang="ru-RU" dirty="0"/>
              <a:t>, что последовательность вывода пар «ключ : значение» не совпадает с тем, как они были указаны при создании</a:t>
            </a:r>
            <a:r>
              <a:rPr lang="ru-RU" dirty="0" smtClean="0"/>
              <a:t>:</a:t>
            </a:r>
          </a:p>
          <a:p>
            <a:pPr marL="0" indent="0" algn="ctr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{'</a:t>
            </a:r>
            <a:r>
              <a:rPr lang="ru-RU" b="1" dirty="0" err="1"/>
              <a:t>dog</a:t>
            </a:r>
            <a:r>
              <a:rPr lang="ru-RU" b="1" dirty="0"/>
              <a:t>': 'собака', '</a:t>
            </a:r>
            <a:r>
              <a:rPr lang="ru-RU" b="1" dirty="0" err="1"/>
              <a:t>mouse</a:t>
            </a:r>
            <a:r>
              <a:rPr lang="ru-RU" b="1" dirty="0"/>
              <a:t>': 'мышь', '</a:t>
            </a:r>
            <a:r>
              <a:rPr lang="ru-RU" b="1" dirty="0" err="1"/>
              <a:t>cat</a:t>
            </a:r>
            <a:r>
              <a:rPr lang="ru-RU" b="1" dirty="0"/>
              <a:t>': 'кошка', '</a:t>
            </a:r>
            <a:r>
              <a:rPr lang="ru-RU" b="1" dirty="0" err="1"/>
              <a:t>bird</a:t>
            </a:r>
            <a:r>
              <a:rPr lang="ru-RU" b="1" dirty="0"/>
              <a:t>': 'птица'}</a:t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9103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/>
              <a:t>Дело в том, что в словаре абсолютно не важен порядок пар, и интерпретатор </a:t>
            </a:r>
            <a:r>
              <a:rPr lang="ru-RU" dirty="0" err="1"/>
              <a:t>Python</a:t>
            </a:r>
            <a:r>
              <a:rPr lang="ru-RU" dirty="0"/>
              <a:t> выводит их в случайном порядке. Тогда доступ к определенному элементу словаря, если индексация не возможна в принципе? 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Ответ</a:t>
            </a:r>
            <a:r>
              <a:rPr lang="ru-RU" dirty="0"/>
              <a:t>: в словаре доступ к </a:t>
            </a:r>
            <a:r>
              <a:rPr lang="ru-RU" dirty="0" smtClean="0"/>
              <a:t>значениям осуществляется </a:t>
            </a:r>
            <a:r>
              <a:rPr lang="ru-RU" dirty="0"/>
              <a:t>по ключам, которые заключаются в квадратные скобки </a:t>
            </a:r>
            <a:r>
              <a:rPr lang="ru-RU" dirty="0" smtClean="0"/>
              <a:t>как </a:t>
            </a:r>
            <a:r>
              <a:rPr lang="ru-RU" dirty="0"/>
              <a:t>же</a:t>
            </a:r>
            <a:br>
              <a:rPr lang="ru-RU" dirty="0"/>
            </a:br>
            <a:r>
              <a:rPr lang="ru-RU" dirty="0"/>
              <a:t>получить </a:t>
            </a:r>
            <a:r>
              <a:rPr lang="ru-RU" dirty="0" smtClean="0"/>
              <a:t>(</a:t>
            </a:r>
            <a:r>
              <a:rPr lang="ru-RU" dirty="0"/>
              <a:t>по аналогии с номерами символов строк и индексами </a:t>
            </a:r>
            <a:r>
              <a:rPr lang="ru-RU" dirty="0" smtClean="0"/>
              <a:t>списков)1: </a:t>
            </a:r>
          </a:p>
          <a:p>
            <a:pPr marL="0" indent="0" algn="just">
              <a:buNone/>
            </a:pPr>
            <a:r>
              <a:rPr lang="ru-RU" b="1" dirty="0" err="1" smtClean="0"/>
              <a:t>print</a:t>
            </a:r>
            <a:r>
              <a:rPr lang="ru-RU" b="1" dirty="0" smtClean="0"/>
              <a:t>(R</a:t>
            </a:r>
            <a:r>
              <a:rPr lang="ru-RU" b="1" dirty="0"/>
              <a:t>['ЮТ381']) #Будет выведено: Санкт-Петербург</a:t>
            </a:r>
            <a:br>
              <a:rPr lang="ru-RU" b="1" dirty="0"/>
            </a:br>
            <a:endParaRPr lang="en-US" b="1" dirty="0" smtClean="0"/>
          </a:p>
          <a:p>
            <a:pPr marL="0" indent="0" algn="just">
              <a:buNone/>
            </a:pPr>
            <a:r>
              <a:rPr lang="ru-RU" b="1" dirty="0" err="1" smtClean="0"/>
              <a:t>if</a:t>
            </a:r>
            <a:r>
              <a:rPr lang="ru-RU" b="1" dirty="0" smtClean="0"/>
              <a:t> </a:t>
            </a:r>
            <a:r>
              <a:rPr lang="ru-RU" b="1" dirty="0" err="1"/>
              <a:t>Sl</a:t>
            </a:r>
            <a:r>
              <a:rPr lang="ru-RU" b="1" dirty="0"/>
              <a:t>['мышь'] = ... </a:t>
            </a:r>
            <a:r>
              <a:rPr lang="ru-RU" b="1" dirty="0" smtClean="0"/>
              <a:t>:</a:t>
            </a:r>
          </a:p>
          <a:p>
            <a:pPr marL="0" indent="0" algn="just">
              <a:buNone/>
            </a:pPr>
            <a:endParaRPr lang="ru-RU" b="1" dirty="0" smtClean="0"/>
          </a:p>
          <a:p>
            <a:pPr marL="0" indent="0" algn="just">
              <a:buNone/>
            </a:pPr>
            <a:r>
              <a:rPr lang="ru-RU" dirty="0"/>
              <a:t>Ключ элементов должен быть уникальным по отношению к другим. Если ключ в словаре повторяется, то будет использовано то значение с данным ключом, которое ближе к концу словаря (при его хранении в памяти компьютера).</a:t>
            </a:r>
            <a:br>
              <a:rPr lang="ru-RU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5278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/>
              <a:t>Внимание! Использование несуществующего ключа приведет к появлению сообщения об ошибке. Во избежание этого следует предварительно проверить, имеется ли в словаре нужный ключ, с </a:t>
            </a:r>
            <a:r>
              <a:rPr lang="ru-RU" dirty="0" smtClean="0"/>
              <a:t>помощью оператора </a:t>
            </a:r>
            <a:r>
              <a:rPr lang="ru-RU" dirty="0"/>
              <a:t>проверки принадлежности </a:t>
            </a:r>
            <a:r>
              <a:rPr lang="ru-RU" b="1" dirty="0" err="1"/>
              <a:t>in</a:t>
            </a:r>
            <a:r>
              <a:rPr lang="ru-RU" b="1" dirty="0" smtClean="0"/>
              <a:t>: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b="1" dirty="0" err="1"/>
              <a:t>if</a:t>
            </a:r>
            <a:r>
              <a:rPr lang="ru-RU" b="1" dirty="0"/>
              <a:t> 'ДР157' </a:t>
            </a:r>
            <a:r>
              <a:rPr lang="ru-RU" b="1" dirty="0" err="1"/>
              <a:t>in</a:t>
            </a:r>
            <a:r>
              <a:rPr lang="ru-RU" b="1" dirty="0"/>
              <a:t> R: #Проверяется конкретный </a:t>
            </a:r>
            <a:r>
              <a:rPr lang="ru-RU" b="1" dirty="0" smtClean="0"/>
              <a:t>ключ</a:t>
            </a:r>
          </a:p>
          <a:p>
            <a:pPr marL="0" indent="0" algn="just">
              <a:buNone/>
            </a:pPr>
            <a:r>
              <a:rPr lang="ru-RU" b="1" dirty="0" err="1" smtClean="0"/>
              <a:t>print</a:t>
            </a:r>
            <a:r>
              <a:rPr lang="ru-RU" b="1" dirty="0" smtClean="0"/>
              <a:t>(R</a:t>
            </a:r>
            <a:r>
              <a:rPr lang="ru-RU" b="1" dirty="0"/>
              <a:t>['ДР157</a:t>
            </a:r>
            <a:r>
              <a:rPr lang="ru-RU" b="1" dirty="0" smtClean="0"/>
              <a:t>'])</a:t>
            </a:r>
          </a:p>
          <a:p>
            <a:pPr marL="0" indent="0" algn="just">
              <a:buNone/>
            </a:pPr>
            <a:r>
              <a:rPr lang="ru-RU" b="1" dirty="0" err="1" smtClean="0"/>
              <a:t>kl</a:t>
            </a:r>
            <a:r>
              <a:rPr lang="ru-RU" b="1" dirty="0" smtClean="0"/>
              <a:t> </a:t>
            </a:r>
            <a:r>
              <a:rPr lang="ru-RU" b="1" dirty="0"/>
              <a:t>= </a:t>
            </a:r>
            <a:r>
              <a:rPr lang="ru-RU" b="1" dirty="0" err="1"/>
              <a:t>input</a:t>
            </a:r>
            <a:r>
              <a:rPr lang="ru-RU" b="1" dirty="0"/>
              <a:t>('Введите ключ </a:t>
            </a:r>
            <a:r>
              <a:rPr lang="ru-RU" b="1" dirty="0" smtClean="0"/>
              <a:t>')</a:t>
            </a:r>
          </a:p>
          <a:p>
            <a:pPr marL="0" indent="0" algn="just">
              <a:buNone/>
            </a:pPr>
            <a:r>
              <a:rPr lang="ru-RU" b="1" dirty="0" err="1" smtClean="0"/>
              <a:t>if</a:t>
            </a:r>
            <a:r>
              <a:rPr lang="ru-RU" b="1" dirty="0" smtClean="0"/>
              <a:t> </a:t>
            </a:r>
            <a:r>
              <a:rPr lang="ru-RU" b="1" dirty="0" err="1"/>
              <a:t>kl</a:t>
            </a:r>
            <a:r>
              <a:rPr lang="ru-RU" b="1" dirty="0"/>
              <a:t> </a:t>
            </a:r>
            <a:r>
              <a:rPr lang="ru-RU" b="1" dirty="0" err="1"/>
              <a:t>in</a:t>
            </a:r>
            <a:r>
              <a:rPr lang="ru-RU" b="1" dirty="0"/>
              <a:t> R: #Проверяется </a:t>
            </a:r>
            <a:r>
              <a:rPr lang="ru-RU" b="1" dirty="0" smtClean="0"/>
              <a:t>переменная-ключ</a:t>
            </a:r>
          </a:p>
          <a:p>
            <a:pPr marL="0" indent="0">
              <a:buNone/>
            </a:pPr>
            <a:r>
              <a:rPr lang="ru-RU" b="1" dirty="0" smtClean="0"/>
              <a:t>...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0740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Перебор элементов словаря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Перебор ключей всех элементов словаря A проводится с помощью такой инструкции </a:t>
            </a:r>
            <a:r>
              <a:rPr lang="ru-RU" dirty="0" err="1"/>
              <a:t>for</a:t>
            </a:r>
            <a:r>
              <a:rPr lang="ru-RU" dirty="0"/>
              <a:t>:</a:t>
            </a:r>
            <a:br>
              <a:rPr lang="ru-RU" dirty="0"/>
            </a:br>
            <a:endParaRPr lang="ru-RU" dirty="0" smtClean="0"/>
          </a:p>
          <a:p>
            <a:pPr marL="0" indent="0">
              <a:buNone/>
            </a:pPr>
            <a:r>
              <a:rPr lang="ru-RU" b="1" dirty="0" err="1" smtClean="0"/>
              <a:t>for</a:t>
            </a:r>
            <a:r>
              <a:rPr lang="ru-RU" b="1" dirty="0" smtClean="0"/>
              <a:t> </a:t>
            </a:r>
            <a:r>
              <a:rPr lang="ru-RU" b="1" dirty="0" err="1"/>
              <a:t>kl</a:t>
            </a:r>
            <a:r>
              <a:rPr lang="ru-RU" b="1" dirty="0"/>
              <a:t> </a:t>
            </a:r>
            <a:r>
              <a:rPr lang="ru-RU" b="1" dirty="0" err="1"/>
              <a:t>in</a:t>
            </a:r>
            <a:r>
              <a:rPr lang="ru-RU" b="1" dirty="0"/>
              <a:t> A</a:t>
            </a:r>
            <a:r>
              <a:rPr lang="ru-RU" dirty="0"/>
              <a:t>:</a:t>
            </a:r>
            <a:br>
              <a:rPr lang="ru-RU" dirty="0"/>
            </a:b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Например</a:t>
            </a:r>
            <a:r>
              <a:rPr lang="ru-RU" dirty="0"/>
              <a:t>, вывод на экран всех пар «ключ и значение» можно провести следующим образом:</a:t>
            </a:r>
            <a:br>
              <a:rPr lang="ru-RU" dirty="0"/>
            </a:br>
            <a:endParaRPr lang="ru-RU" dirty="0" smtClean="0"/>
          </a:p>
          <a:p>
            <a:pPr marL="0" indent="0">
              <a:buNone/>
            </a:pPr>
            <a:r>
              <a:rPr lang="ru-RU" b="1" dirty="0" err="1" smtClean="0"/>
              <a:t>for</a:t>
            </a:r>
            <a:r>
              <a:rPr lang="ru-RU" b="1" dirty="0" smtClean="0"/>
              <a:t> </a:t>
            </a:r>
            <a:r>
              <a:rPr lang="ru-RU" b="1" dirty="0" err="1"/>
              <a:t>kl</a:t>
            </a:r>
            <a:r>
              <a:rPr lang="ru-RU" b="1" dirty="0"/>
              <a:t> </a:t>
            </a:r>
            <a:r>
              <a:rPr lang="ru-RU" b="1" dirty="0" err="1"/>
              <a:t>in</a:t>
            </a:r>
            <a:r>
              <a:rPr lang="ru-RU" b="1" dirty="0"/>
              <a:t> A:</a:t>
            </a:r>
            <a:br>
              <a:rPr lang="ru-RU" b="1" dirty="0"/>
            </a:br>
            <a:r>
              <a:rPr lang="ru-RU" b="1" dirty="0" err="1"/>
              <a:t>print</a:t>
            </a:r>
            <a:r>
              <a:rPr lang="ru-RU" b="1" dirty="0"/>
              <a:t>(</a:t>
            </a:r>
            <a:r>
              <a:rPr lang="ru-RU" b="1" dirty="0" err="1"/>
              <a:t>kl</a:t>
            </a:r>
            <a:r>
              <a:rPr lang="ru-RU" b="1" dirty="0"/>
              <a:t>, A[</a:t>
            </a:r>
            <a:r>
              <a:rPr lang="ru-RU" b="1" dirty="0" err="1"/>
              <a:t>kl</a:t>
            </a:r>
            <a:r>
              <a:rPr lang="ru-RU" b="1" dirty="0"/>
              <a:t>])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915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Некоторые другие средства для работы</a:t>
            </a:r>
            <a:r>
              <a:rPr lang="ru-RU" sz="3200" b="1" dirty="0"/>
              <a:t> </a:t>
            </a:r>
            <a:r>
              <a:rPr lang="ru-RU" sz="3200" b="1" dirty="0" smtClean="0"/>
              <a:t> со словарями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2833" t="35979" r="30910" b="33980"/>
          <a:stretch/>
        </p:blipFill>
        <p:spPr>
          <a:xfrm>
            <a:off x="1987044" y="2020068"/>
            <a:ext cx="8428707" cy="392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196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716" t="30438" r="28613" b="37771"/>
          <a:stretch/>
        </p:blipFill>
        <p:spPr>
          <a:xfrm>
            <a:off x="2259724" y="817583"/>
            <a:ext cx="7421077" cy="3184634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 rotWithShape="1">
          <a:blip r:embed="rId3"/>
          <a:srcRect l="30145" t="53022" r="29289" b="30160"/>
          <a:stretch/>
        </p:blipFill>
        <p:spPr bwMode="auto">
          <a:xfrm>
            <a:off x="2361459" y="3792010"/>
            <a:ext cx="7150403" cy="17679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52745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Контрольные</a:t>
            </a:r>
            <a:r>
              <a:rPr lang="en-US" b="1" dirty="0" smtClean="0"/>
              <a:t>  </a:t>
            </a:r>
            <a:r>
              <a:rPr lang="ru-RU" b="1" dirty="0" smtClean="0"/>
              <a:t>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1. В </a:t>
            </a:r>
            <a:r>
              <a:rPr lang="ru-RU" dirty="0"/>
              <a:t>чем принципиальное отличие словаря от списка?</a:t>
            </a:r>
            <a:br>
              <a:rPr lang="ru-RU" dirty="0"/>
            </a:br>
            <a:r>
              <a:rPr lang="ru-RU" dirty="0"/>
              <a:t>2. Что представляют собой элементы словаря? Как </a:t>
            </a:r>
            <a:r>
              <a:rPr lang="ru-RU" dirty="0" smtClean="0"/>
              <a:t>называется каждая </a:t>
            </a:r>
            <a:r>
              <a:rPr lang="ru-RU" dirty="0"/>
              <a:t>часть элемента?</a:t>
            </a:r>
            <a:br>
              <a:rPr lang="ru-RU" dirty="0"/>
            </a:br>
            <a:r>
              <a:rPr lang="ru-RU" dirty="0"/>
              <a:t>3. Как создать словарь из известных элементов?</a:t>
            </a:r>
            <a:br>
              <a:rPr lang="ru-RU" dirty="0"/>
            </a:br>
            <a:r>
              <a:rPr lang="ru-RU" dirty="0"/>
              <a:t>4. Как создать пустой словарь?</a:t>
            </a:r>
            <a:br>
              <a:rPr lang="ru-RU" dirty="0"/>
            </a:br>
            <a:r>
              <a:rPr lang="ru-RU" dirty="0"/>
              <a:t>5. Как добавить элемент в словарь?</a:t>
            </a:r>
            <a:br>
              <a:rPr lang="ru-RU" dirty="0"/>
            </a:br>
            <a:r>
              <a:rPr lang="ru-RU" dirty="0"/>
              <a:t>6. Как обратиться к элементу словаря?</a:t>
            </a:r>
            <a:br>
              <a:rPr lang="ru-RU" dirty="0"/>
            </a:br>
            <a:r>
              <a:rPr lang="ru-RU" dirty="0"/>
              <a:t>7. Как перебрать все ключи </a:t>
            </a:r>
            <a:r>
              <a:rPr lang="ru-RU" dirty="0" smtClean="0"/>
              <a:t>словаря?</a:t>
            </a:r>
          </a:p>
          <a:p>
            <a:pPr marL="0" indent="0">
              <a:buNone/>
            </a:pPr>
            <a:r>
              <a:rPr lang="ru-RU" dirty="0" smtClean="0"/>
              <a:t>8. Как </a:t>
            </a:r>
            <a:r>
              <a:rPr lang="ru-RU" dirty="0"/>
              <a:t>получить список всех ключей словаря? Всех его значений?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0309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882869"/>
            <a:ext cx="8261873" cy="4840200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b="1" dirty="0" smtClean="0"/>
              <a:t>Практика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1. Разработайте программу, в которой используется словарь с названиями ряда государств и их столицами. Программа </a:t>
            </a:r>
            <a:r>
              <a:rPr lang="ru-RU" dirty="0" smtClean="0"/>
              <a:t>должна обеспечивать</a:t>
            </a:r>
            <a:r>
              <a:rPr lang="ru-RU" dirty="0"/>
              <a:t>:</a:t>
            </a:r>
            <a:br>
              <a:rPr lang="ru-RU" dirty="0"/>
            </a:br>
            <a:r>
              <a:rPr lang="ru-RU" dirty="0"/>
              <a:t>1) вывод столицы заданного государства;</a:t>
            </a:r>
            <a:br>
              <a:rPr lang="ru-RU" dirty="0"/>
            </a:br>
            <a:r>
              <a:rPr lang="ru-RU" dirty="0"/>
              <a:t>2) вывод государства, столицей которого является </a:t>
            </a:r>
            <a:r>
              <a:rPr lang="ru-RU" dirty="0" smtClean="0"/>
              <a:t>заданный город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 smtClean="0"/>
              <a:t>Если </a:t>
            </a:r>
            <a:r>
              <a:rPr lang="ru-RU" dirty="0"/>
              <a:t>заданного государства или города в словаре нет, на </a:t>
            </a:r>
            <a:r>
              <a:rPr lang="ru-RU" dirty="0" smtClean="0"/>
              <a:t>экран должно </a:t>
            </a:r>
            <a:r>
              <a:rPr lang="ru-RU" dirty="0"/>
              <a:t>выводиться соответствующее сообщение.</a:t>
            </a:r>
            <a:br>
              <a:rPr lang="ru-RU" dirty="0"/>
            </a:b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</a:t>
            </a:r>
            <a:r>
              <a:rPr lang="ru-RU" dirty="0"/>
              <a:t>. Разработайте программу, в которой используется </a:t>
            </a:r>
            <a:r>
              <a:rPr lang="ru-RU" dirty="0" smtClean="0"/>
              <a:t>словарь с </a:t>
            </a:r>
            <a:r>
              <a:rPr lang="ru-RU" dirty="0"/>
              <a:t>данными о количестве учащихся в десяти разных </a:t>
            </a:r>
            <a:r>
              <a:rPr lang="ru-RU" dirty="0" smtClean="0"/>
              <a:t>классах (1а</a:t>
            </a:r>
            <a:r>
              <a:rPr lang="ru-RU" dirty="0"/>
              <a:t>, 1б, 2б, 6а и т. д.). Программа должна выводить численность</a:t>
            </a:r>
            <a:br>
              <a:rPr lang="ru-RU" dirty="0"/>
            </a:br>
            <a:r>
              <a:rPr lang="ru-RU" dirty="0"/>
              <a:t>учащихся в некотором классе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3. Разработайте программу, в которой используется </a:t>
            </a:r>
            <a:r>
              <a:rPr lang="ru-RU" dirty="0" smtClean="0"/>
              <a:t>словарь, упомянутый </a:t>
            </a:r>
            <a:r>
              <a:rPr lang="ru-RU" dirty="0"/>
              <a:t>в предыдущем задании, которая должна </a:t>
            </a:r>
            <a:r>
              <a:rPr lang="ru-RU" dirty="0" smtClean="0"/>
              <a:t>учесть следующие </a:t>
            </a:r>
            <a:r>
              <a:rPr lang="ru-RU" dirty="0"/>
              <a:t>изменения в школе:</a:t>
            </a:r>
            <a:br>
              <a:rPr lang="ru-RU" dirty="0"/>
            </a:br>
            <a:r>
              <a:rPr lang="ru-RU" dirty="0"/>
              <a:t>• в трех классах изменилось количество учащихся;</a:t>
            </a:r>
            <a:br>
              <a:rPr lang="ru-RU" dirty="0"/>
            </a:br>
            <a:r>
              <a:rPr lang="ru-RU" dirty="0"/>
              <a:t>• в школе появились два новых класса;</a:t>
            </a:r>
            <a:br>
              <a:rPr lang="ru-RU" dirty="0"/>
            </a:br>
            <a:r>
              <a:rPr lang="ru-RU" dirty="0"/>
              <a:t>• в школе расформировали один из классов.</a:t>
            </a:r>
            <a:br>
              <a:rPr lang="ru-RU" dirty="0"/>
            </a:br>
            <a:r>
              <a:rPr lang="ru-RU" dirty="0"/>
              <a:t>После внесения изменений программа должна:</a:t>
            </a:r>
            <a:br>
              <a:rPr lang="ru-RU" dirty="0"/>
            </a:br>
            <a:r>
              <a:rPr lang="ru-RU" dirty="0"/>
              <a:t>1) определить общее количество учащихся;</a:t>
            </a:r>
            <a:br>
              <a:rPr lang="ru-RU" dirty="0"/>
            </a:br>
            <a:r>
              <a:rPr lang="ru-RU" dirty="0"/>
              <a:t>2) вывести содержимое словаря на экран в виде:</a:t>
            </a:r>
            <a:br>
              <a:rPr lang="ru-RU" dirty="0"/>
            </a:br>
            <a:r>
              <a:rPr lang="ru-RU" dirty="0"/>
              <a:t>1а </a:t>
            </a:r>
            <a:r>
              <a:rPr lang="ru-RU" dirty="0" smtClean="0"/>
              <a:t>	24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1б </a:t>
            </a:r>
            <a:r>
              <a:rPr lang="ru-RU" dirty="0" smtClean="0"/>
              <a:t>	22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...</a:t>
            </a:r>
            <a:br>
              <a:rPr lang="ru-RU" dirty="0"/>
            </a:br>
            <a:r>
              <a:rPr lang="ru-RU" dirty="0"/>
              <a:t>11а </a:t>
            </a:r>
            <a:r>
              <a:rPr lang="ru-RU" dirty="0" smtClean="0"/>
              <a:t>	20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575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Частотный словарь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0031" y="1381991"/>
            <a:ext cx="8752563" cy="434107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dirty="0"/>
              <a:t>Одной из задач, при решении которых в программах </a:t>
            </a:r>
            <a:r>
              <a:rPr lang="ru-RU" sz="1800" dirty="0" smtClean="0"/>
              <a:t>используется словарь</a:t>
            </a:r>
            <a:r>
              <a:rPr lang="ru-RU" sz="1800" dirty="0"/>
              <a:t>, является задача определения частоты (количества) вхождений некоторого элемента в некоторый набор, например </a:t>
            </a:r>
            <a:r>
              <a:rPr lang="ru-RU" sz="1800" dirty="0" smtClean="0"/>
              <a:t>количества каждой </a:t>
            </a:r>
            <a:r>
              <a:rPr lang="ru-RU" sz="1800" dirty="0"/>
              <a:t>буквы, каждого слова или каждой цифры в тексте</a:t>
            </a:r>
            <a:r>
              <a:rPr lang="ru-RU" sz="1800" dirty="0" smtClean="0"/>
              <a:t>.</a:t>
            </a:r>
          </a:p>
          <a:p>
            <a:pPr marL="0" indent="0" algn="just">
              <a:buNone/>
            </a:pPr>
            <a:r>
              <a:rPr lang="ru-RU" sz="1800" dirty="0" smtClean="0"/>
              <a:t>Разработаем </a:t>
            </a:r>
            <a:r>
              <a:rPr lang="ru-RU" sz="1800" dirty="0"/>
              <a:t>программу для создания словаря, в котором </a:t>
            </a:r>
            <a:r>
              <a:rPr lang="ru-RU" sz="1800" dirty="0" smtClean="0"/>
              <a:t>будет </a:t>
            </a:r>
            <a:r>
              <a:rPr lang="ru-RU" sz="1800" dirty="0"/>
              <a:t>«ключ : значение» будет иметь в словаре вид «символ : частота </a:t>
            </a:r>
            <a:r>
              <a:rPr lang="ru-RU" sz="1800" dirty="0" smtClean="0"/>
              <a:t>этого символа».</a:t>
            </a:r>
          </a:p>
          <a:p>
            <a:pPr marL="0" indent="0">
              <a:buNone/>
            </a:pPr>
            <a:endParaRPr lang="ru-RU" sz="1800" b="1" dirty="0" smtClean="0"/>
          </a:p>
          <a:p>
            <a:pPr marL="0" indent="0">
              <a:buNone/>
            </a:pPr>
            <a:r>
              <a:rPr lang="ru-RU" sz="1800" b="1" dirty="0" smtClean="0"/>
              <a:t>Общая </a:t>
            </a:r>
            <a:r>
              <a:rPr lang="ru-RU" sz="1800" b="1" dirty="0"/>
              <a:t>схема программы решения задачи: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Ввести текст</a:t>
            </a:r>
            <a:br>
              <a:rPr lang="ru-RU" sz="1800" dirty="0"/>
            </a:br>
            <a:r>
              <a:rPr lang="ru-RU" sz="1800" dirty="0"/>
              <a:t>Создать пустой словарь</a:t>
            </a:r>
            <a:br>
              <a:rPr lang="ru-RU" sz="1800" dirty="0"/>
            </a:br>
            <a:r>
              <a:rPr lang="ru-RU" sz="1800" dirty="0"/>
              <a:t>Для каждого символа в тексте:</a:t>
            </a:r>
            <a:br>
              <a:rPr lang="ru-RU" sz="1800" dirty="0"/>
            </a:br>
            <a:r>
              <a:rPr lang="ru-RU" sz="1800" dirty="0"/>
              <a:t>если символ есть в словаре:</a:t>
            </a:r>
            <a:br>
              <a:rPr lang="ru-RU" sz="1800" dirty="0"/>
            </a:br>
            <a:r>
              <a:rPr lang="ru-RU" sz="1800" dirty="0"/>
              <a:t>увеличить на 1 значение для этого символа</a:t>
            </a:r>
            <a:br>
              <a:rPr lang="ru-RU" sz="1800" dirty="0"/>
            </a:br>
            <a:r>
              <a:rPr lang="ru-RU" sz="1800" dirty="0"/>
              <a:t>иначе:</a:t>
            </a:r>
            <a:br>
              <a:rPr lang="ru-RU" sz="1800" dirty="0"/>
            </a:br>
            <a:r>
              <a:rPr lang="ru-RU" sz="1800" dirty="0"/>
              <a:t>добавить в словарь новый элемент</a:t>
            </a:r>
            <a:br>
              <a:rPr lang="ru-RU" sz="1800" dirty="0"/>
            </a:br>
            <a:r>
              <a:rPr lang="ru-RU" sz="1800" dirty="0"/>
              <a:t>с ключом – текущим символом и со значением, равным 1</a:t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393421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/>
              <a:t>Соответствующая программа: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#Ввод текста</a:t>
            </a:r>
            <a:br>
              <a:rPr lang="ru-RU" dirty="0"/>
            </a:br>
            <a:r>
              <a:rPr lang="en-US" dirty="0"/>
              <a:t>text = input('</a:t>
            </a:r>
            <a:r>
              <a:rPr lang="ru-RU" dirty="0"/>
              <a:t>Введите текст ')</a:t>
            </a:r>
            <a:br>
              <a:rPr lang="ru-RU" dirty="0"/>
            </a:br>
            <a:r>
              <a:rPr lang="ru-RU" dirty="0"/>
              <a:t>#Создание и заполнение словаря</a:t>
            </a:r>
            <a:br>
              <a:rPr lang="ru-RU" dirty="0"/>
            </a:br>
            <a:r>
              <a:rPr lang="en-US" dirty="0"/>
              <a:t>D = {}</a:t>
            </a:r>
            <a:br>
              <a:rPr lang="en-US" dirty="0"/>
            </a:br>
            <a:r>
              <a:rPr lang="en-US" dirty="0"/>
              <a:t>for c in text:</a:t>
            </a:r>
            <a:br>
              <a:rPr lang="en-US" dirty="0"/>
            </a:br>
            <a:r>
              <a:rPr lang="en-US" dirty="0"/>
              <a:t>if c in D:</a:t>
            </a:r>
            <a:br>
              <a:rPr lang="en-US" dirty="0"/>
            </a:br>
            <a:r>
              <a:rPr lang="en-US" dirty="0"/>
              <a:t>D[c] = D[c] + 1</a:t>
            </a:r>
            <a:br>
              <a:rPr lang="en-US" dirty="0"/>
            </a:br>
            <a:r>
              <a:rPr lang="en-US" dirty="0"/>
              <a:t>else:</a:t>
            </a:r>
            <a:br>
              <a:rPr lang="en-US" dirty="0"/>
            </a:br>
            <a:r>
              <a:rPr lang="en-US" dirty="0"/>
              <a:t>D[c] = 1</a:t>
            </a:r>
            <a:br>
              <a:rPr lang="en-US" dirty="0"/>
            </a:br>
            <a:r>
              <a:rPr lang="en-US" dirty="0"/>
              <a:t>#</a:t>
            </a:r>
            <a:r>
              <a:rPr lang="ru-RU" dirty="0"/>
              <a:t>Вывод словаря</a:t>
            </a:r>
            <a:br>
              <a:rPr lang="ru-RU" dirty="0"/>
            </a:br>
            <a:r>
              <a:rPr lang="en-US" dirty="0"/>
              <a:t>for k in D:</a:t>
            </a:r>
            <a:br>
              <a:rPr lang="en-US" dirty="0"/>
            </a:br>
            <a:r>
              <a:rPr lang="en-US" dirty="0"/>
              <a:t>print(k, D[k])</a:t>
            </a:r>
            <a:br>
              <a:rPr lang="en-US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177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69CAF9D-0218-4BEA-A763-358C89414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1386" y="1083327"/>
            <a:ext cx="9982200" cy="4572000"/>
          </a:xfrm>
        </p:spPr>
        <p:txBody>
          <a:bodyPr/>
          <a:lstStyle/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60031" y="1423685"/>
            <a:ext cx="9286993" cy="4514127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>План </a:t>
            </a:r>
            <a:r>
              <a:rPr lang="ru-RU" sz="2400" b="1" dirty="0"/>
              <a:t>лекции: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200" dirty="0" smtClean="0"/>
              <a:t>1.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вопросы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Создание словаря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Обращение к отдельному элементу словаря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Перебор элементов словаря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Средства для работы со словарями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Частотный словарь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Словари со значениями разных типов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753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Словари со значениями</a:t>
            </a:r>
            <a:r>
              <a:rPr lang="ru-RU" sz="3200" b="1" dirty="0"/>
              <a:t> 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b="1" dirty="0" smtClean="0"/>
              <a:t>разных типов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2677" y="1660634"/>
            <a:ext cx="8509918" cy="4062435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/>
              <a:t>В одном словаре можно использовать как ключи, так и </a:t>
            </a:r>
            <a:r>
              <a:rPr lang="ru-RU" dirty="0" smtClean="0"/>
              <a:t>значения разных </a:t>
            </a:r>
            <a:r>
              <a:rPr lang="ru-RU" dirty="0"/>
              <a:t>типов. Но если словари первого типа </a:t>
            </a:r>
            <a:r>
              <a:rPr lang="ru-RU" dirty="0" smtClean="0"/>
              <a:t>используются редко, то </a:t>
            </a:r>
            <a:r>
              <a:rPr lang="ru-RU" dirty="0"/>
              <a:t>словари со значениями разных типов достаточно распространены. Как правило, в таких словарях хранится информация о </a:t>
            </a:r>
            <a:r>
              <a:rPr lang="ru-RU" dirty="0" smtClean="0"/>
              <a:t>разных характеристиках </a:t>
            </a:r>
            <a:r>
              <a:rPr lang="ru-RU" dirty="0"/>
              <a:t>каких-то объектов (книг, футбольных клубов, людей, государств и т. п.), например для книг – информация об авторе</a:t>
            </a:r>
            <a:br>
              <a:rPr lang="ru-RU" dirty="0"/>
            </a:br>
            <a:r>
              <a:rPr lang="ru-RU" dirty="0"/>
              <a:t>(строка), названии (строка), издательстве (строка), количестве страниц (число), годе выпуска (число). Соответствующий словарь </a:t>
            </a:r>
            <a:r>
              <a:rPr lang="ru-RU" dirty="0" smtClean="0"/>
              <a:t>будет</a:t>
            </a:r>
          </a:p>
          <a:p>
            <a:pPr marL="0" indent="0">
              <a:buNone/>
            </a:pPr>
            <a:r>
              <a:rPr lang="en-US" dirty="0" err="1"/>
              <a:t>kniga</a:t>
            </a:r>
            <a:r>
              <a:rPr lang="en-US" dirty="0"/>
              <a:t> = {'</a:t>
            </a:r>
            <a:r>
              <a:rPr lang="ru-RU" dirty="0"/>
              <a:t>Название': 'Информатика', 'Автор': 'Иванов П. А.',</a:t>
            </a:r>
            <a:br>
              <a:rPr lang="ru-RU" dirty="0"/>
            </a:br>
            <a:r>
              <a:rPr lang="ru-RU" dirty="0"/>
              <a:t>'Изд-во': 'Бит и байт', 'Объем': 214, 'Год издания': 2015}</a:t>
            </a:r>
            <a:br>
              <a:rPr lang="ru-RU" dirty="0"/>
            </a:br>
            <a:r>
              <a:rPr lang="ru-RU" dirty="0"/>
              <a:t>Такие словари удобно использовать в качестве элементов другого</a:t>
            </a:r>
            <a:br>
              <a:rPr lang="ru-RU" dirty="0"/>
            </a:br>
            <a:r>
              <a:rPr lang="ru-RU" dirty="0"/>
              <a:t>словаря. Например, из словарей на каждую книгу</a:t>
            </a:r>
            <a:br>
              <a:rPr lang="ru-RU" dirty="0"/>
            </a:br>
            <a:r>
              <a:rPr lang="en-US" dirty="0"/>
              <a:t>kniga1 = {'</a:t>
            </a:r>
            <a:r>
              <a:rPr lang="ru-RU" dirty="0"/>
              <a:t>Название': '...', 'Автор': '...', 'Изд-во': '...',</a:t>
            </a:r>
            <a:br>
              <a:rPr lang="ru-RU" dirty="0"/>
            </a:br>
            <a:r>
              <a:rPr lang="ru-RU" dirty="0"/>
              <a:t>'Объем': '...', 'Год издания': '...'}</a:t>
            </a:r>
            <a:br>
              <a:rPr lang="ru-RU" dirty="0"/>
            </a:br>
            <a:r>
              <a:rPr lang="en-US" dirty="0"/>
              <a:t>kniga2 = {'</a:t>
            </a:r>
            <a:r>
              <a:rPr lang="ru-RU" dirty="0"/>
              <a:t>Название': '...', 'Автор': '...', 'Изд-во': '...',</a:t>
            </a:r>
            <a:br>
              <a:rPr lang="ru-RU" dirty="0"/>
            </a:br>
            <a:r>
              <a:rPr lang="ru-RU" dirty="0"/>
              <a:t>'Объем': '...', 'Год издания': '...'}</a:t>
            </a:r>
            <a:br>
              <a:rPr lang="ru-RU" dirty="0"/>
            </a:br>
            <a:r>
              <a:rPr lang="ru-RU" dirty="0"/>
              <a:t>...</a:t>
            </a:r>
            <a:br>
              <a:rPr lang="ru-RU" dirty="0"/>
            </a:br>
            <a:r>
              <a:rPr lang="ru-RU" dirty="0"/>
              <a:t>можно составить такой словарь:</a:t>
            </a:r>
            <a:br>
              <a:rPr lang="ru-RU" dirty="0"/>
            </a:br>
            <a:r>
              <a:rPr lang="en-US" dirty="0" err="1"/>
              <a:t>Knigi</a:t>
            </a:r>
            <a:r>
              <a:rPr lang="en-US" dirty="0"/>
              <a:t>= {'&lt;</a:t>
            </a:r>
            <a:r>
              <a:rPr lang="ru-RU" i="1" dirty="0"/>
              <a:t>название 1-й книги</a:t>
            </a:r>
            <a:r>
              <a:rPr lang="ru-RU" dirty="0"/>
              <a:t>&gt;': </a:t>
            </a:r>
            <a:r>
              <a:rPr lang="en-US" dirty="0"/>
              <a:t>kniga1, &lt;</a:t>
            </a:r>
            <a:r>
              <a:rPr lang="ru-RU" i="1" dirty="0"/>
              <a:t>название 2-й книги</a:t>
            </a:r>
            <a:r>
              <a:rPr lang="ru-RU" dirty="0"/>
              <a:t>&gt;: </a:t>
            </a:r>
            <a:r>
              <a:rPr lang="en-US" dirty="0"/>
              <a:t>kniga2, </a:t>
            </a:r>
            <a:r>
              <a:rPr lang="en-US" dirty="0" smtClean="0"/>
              <a:t>...}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5833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/>
              <a:t>Полученный «словарь из словарей» можно рассматривать </a:t>
            </a:r>
            <a:r>
              <a:rPr lang="ru-RU" dirty="0" smtClean="0"/>
              <a:t>как простейшую </a:t>
            </a:r>
            <a:r>
              <a:rPr lang="ru-RU" dirty="0"/>
              <a:t>базу </a:t>
            </a:r>
            <a:r>
              <a:rPr lang="ru-RU" dirty="0" smtClean="0"/>
              <a:t>данных, </a:t>
            </a:r>
            <a:r>
              <a:rPr lang="ru-RU" dirty="0"/>
              <a:t>с использованием которой можно </a:t>
            </a:r>
            <a:r>
              <a:rPr lang="ru-RU" dirty="0" smtClean="0"/>
              <a:t>решать различные </a:t>
            </a:r>
            <a:r>
              <a:rPr lang="ru-RU" dirty="0"/>
              <a:t>задачи</a:t>
            </a:r>
            <a:r>
              <a:rPr lang="ru-RU" dirty="0" smtClean="0"/>
              <a:t>:</a:t>
            </a:r>
          </a:p>
          <a:p>
            <a:pPr marL="457200" indent="-457200" algn="just">
              <a:buAutoNum type="arabicParenR"/>
            </a:pPr>
            <a:r>
              <a:rPr lang="ru-RU" dirty="0" smtClean="0"/>
              <a:t>поиск </a:t>
            </a:r>
            <a:r>
              <a:rPr lang="ru-RU" dirty="0"/>
              <a:t>автора книги по ее названию</a:t>
            </a:r>
            <a:r>
              <a:rPr lang="ru-RU" dirty="0" smtClean="0"/>
              <a:t>;</a:t>
            </a:r>
          </a:p>
          <a:p>
            <a:pPr marL="457200" indent="-457200" algn="just">
              <a:buAutoNum type="arabicParenR"/>
            </a:pPr>
            <a:r>
              <a:rPr lang="ru-RU" dirty="0" smtClean="0"/>
              <a:t>поиск </a:t>
            </a:r>
            <a:r>
              <a:rPr lang="ru-RU" dirty="0"/>
              <a:t>книги (книг) по фамилии автора</a:t>
            </a:r>
            <a:r>
              <a:rPr lang="ru-RU" dirty="0" smtClean="0"/>
              <a:t>;</a:t>
            </a:r>
          </a:p>
          <a:p>
            <a:pPr marL="457200" indent="-457200" algn="just">
              <a:buAutoNum type="arabicParenR"/>
            </a:pPr>
            <a:r>
              <a:rPr lang="ru-RU" dirty="0" smtClean="0"/>
              <a:t>определение </a:t>
            </a:r>
            <a:r>
              <a:rPr lang="ru-RU" dirty="0"/>
              <a:t>количества книг, изданных в том или ином издательстве</a:t>
            </a:r>
            <a:r>
              <a:rPr lang="ru-RU" dirty="0" smtClean="0"/>
              <a:t>;</a:t>
            </a:r>
          </a:p>
          <a:p>
            <a:pPr marL="457200" indent="-457200" algn="just">
              <a:buAutoNum type="arabicParenR"/>
            </a:pPr>
            <a:r>
              <a:rPr lang="ru-RU" dirty="0" smtClean="0"/>
              <a:t>определение </a:t>
            </a:r>
            <a:r>
              <a:rPr lang="ru-RU" dirty="0"/>
              <a:t>количества книг, изданных в том </a:t>
            </a:r>
            <a:r>
              <a:rPr lang="ru-RU" dirty="0" smtClean="0"/>
              <a:t>или ином году</a:t>
            </a:r>
            <a:r>
              <a:rPr lang="ru-RU" dirty="0"/>
              <a:t>,</a:t>
            </a:r>
            <a:br>
              <a:rPr lang="ru-RU" dirty="0"/>
            </a:br>
            <a:r>
              <a:rPr lang="ru-RU" dirty="0"/>
              <a:t>и т. п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187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Приведем программы решения трех первых задач.</a:t>
            </a:r>
            <a:br>
              <a:rPr lang="ru-RU" dirty="0"/>
            </a:br>
            <a:r>
              <a:rPr lang="ru-RU" dirty="0"/>
              <a:t>1)</a:t>
            </a:r>
            <a:br>
              <a:rPr lang="ru-RU" dirty="0"/>
            </a:br>
            <a:r>
              <a:rPr lang="en-US" dirty="0"/>
              <a:t>kniga1 ={...}</a:t>
            </a:r>
            <a:br>
              <a:rPr lang="en-US" dirty="0"/>
            </a:br>
            <a:r>
              <a:rPr lang="en-US" dirty="0"/>
              <a:t>kniga2 ={...}</a:t>
            </a:r>
            <a:br>
              <a:rPr lang="en-US" dirty="0"/>
            </a:br>
            <a:r>
              <a:rPr lang="en-US" dirty="0"/>
              <a:t>...</a:t>
            </a:r>
            <a:br>
              <a:rPr lang="en-US" dirty="0"/>
            </a:br>
            <a:r>
              <a:rPr lang="en-US" dirty="0" err="1"/>
              <a:t>Knigi</a:t>
            </a:r>
            <a:r>
              <a:rPr lang="en-US" dirty="0"/>
              <a:t> = {...}</a:t>
            </a:r>
            <a:br>
              <a:rPr lang="en-US" dirty="0"/>
            </a:br>
            <a:r>
              <a:rPr lang="en-US" dirty="0" err="1"/>
              <a:t>nazv</a:t>
            </a:r>
            <a:r>
              <a:rPr lang="en-US" dirty="0"/>
              <a:t> = input('</a:t>
            </a:r>
            <a:r>
              <a:rPr lang="ru-RU" dirty="0"/>
              <a:t>Введите название книги ')</a:t>
            </a:r>
            <a:br>
              <a:rPr lang="ru-RU" dirty="0"/>
            </a:br>
            <a:r>
              <a:rPr lang="en-US" dirty="0"/>
              <a:t>if </a:t>
            </a:r>
            <a:r>
              <a:rPr lang="en-US" dirty="0" err="1"/>
              <a:t>nazv</a:t>
            </a:r>
            <a:r>
              <a:rPr lang="en-US" dirty="0"/>
              <a:t> in </a:t>
            </a:r>
            <a:r>
              <a:rPr lang="en-US" dirty="0" err="1"/>
              <a:t>Knigi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for kl in </a:t>
            </a:r>
            <a:r>
              <a:rPr lang="en-US" dirty="0" err="1"/>
              <a:t>Knigi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if kl == </a:t>
            </a:r>
            <a:r>
              <a:rPr lang="en-US" dirty="0" err="1"/>
              <a:t>nazv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print('</a:t>
            </a:r>
            <a:r>
              <a:rPr lang="ru-RU" dirty="0"/>
              <a:t>Автор этой книги', </a:t>
            </a:r>
            <a:r>
              <a:rPr lang="en-US" dirty="0" err="1"/>
              <a:t>Knigi</a:t>
            </a:r>
            <a:r>
              <a:rPr lang="en-US" dirty="0"/>
              <a:t>[kl]['</a:t>
            </a:r>
            <a:r>
              <a:rPr lang="ru-RU" dirty="0"/>
              <a:t>Автор'])</a:t>
            </a:r>
            <a:br>
              <a:rPr lang="ru-RU" dirty="0"/>
            </a:br>
            <a:r>
              <a:rPr lang="en-US" dirty="0"/>
              <a:t>else:</a:t>
            </a:r>
            <a:br>
              <a:rPr lang="en-US" dirty="0"/>
            </a:br>
            <a:r>
              <a:rPr lang="en-US" dirty="0"/>
              <a:t>print('</a:t>
            </a:r>
            <a:r>
              <a:rPr lang="ru-RU" dirty="0"/>
              <a:t>Книги с таким названием в базе данных нет')</a:t>
            </a:r>
            <a:br>
              <a:rPr lang="ru-RU" dirty="0"/>
            </a:b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Обратите </a:t>
            </a:r>
            <a:r>
              <a:rPr lang="ru-RU" dirty="0"/>
              <a:t>внимание на запись </a:t>
            </a:r>
            <a:r>
              <a:rPr lang="en-US" dirty="0" err="1"/>
              <a:t>Knigi</a:t>
            </a:r>
            <a:r>
              <a:rPr lang="en-US" dirty="0"/>
              <a:t>[key]['</a:t>
            </a:r>
            <a:r>
              <a:rPr lang="ru-RU" dirty="0"/>
              <a:t>Автор']. В ее особенностях </a:t>
            </a:r>
            <a:r>
              <a:rPr lang="ru-RU" dirty="0" smtClean="0"/>
              <a:t>разберитесь </a:t>
            </a:r>
            <a:r>
              <a:rPr lang="ru-RU" dirty="0"/>
              <a:t>самостоятельно.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322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2)</a:t>
            </a:r>
            <a:br>
              <a:rPr lang="ru-RU" dirty="0"/>
            </a:br>
            <a:r>
              <a:rPr lang="ru-RU" dirty="0"/>
              <a:t>... #Описание словарей</a:t>
            </a:r>
            <a:br>
              <a:rPr lang="ru-RU" dirty="0"/>
            </a:br>
            <a:r>
              <a:rPr lang="en-US" dirty="0" err="1"/>
              <a:t>av</a:t>
            </a:r>
            <a:r>
              <a:rPr lang="en-US" dirty="0"/>
              <a:t> = input('</a:t>
            </a:r>
            <a:r>
              <a:rPr lang="ru-RU" dirty="0"/>
              <a:t>Введите фамилию автора ')</a:t>
            </a:r>
            <a:br>
              <a:rPr lang="ru-RU" dirty="0"/>
            </a:br>
            <a:r>
              <a:rPr lang="en-US" dirty="0"/>
              <a:t>for kl in </a:t>
            </a:r>
            <a:r>
              <a:rPr lang="en-US" dirty="0" err="1"/>
              <a:t>Knigi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if </a:t>
            </a:r>
            <a:r>
              <a:rPr lang="en-US" dirty="0" err="1"/>
              <a:t>Knigi</a:t>
            </a:r>
            <a:r>
              <a:rPr lang="en-US" dirty="0"/>
              <a:t>[kl]['</a:t>
            </a:r>
            <a:r>
              <a:rPr lang="ru-RU" dirty="0"/>
              <a:t>Автор'] == </a:t>
            </a:r>
            <a:r>
              <a:rPr lang="en-US" dirty="0" err="1"/>
              <a:t>av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#</a:t>
            </a:r>
            <a:r>
              <a:rPr lang="ru-RU" dirty="0"/>
              <a:t>Информация о книге</a:t>
            </a:r>
            <a:br>
              <a:rPr lang="ru-RU" dirty="0"/>
            </a:br>
            <a:r>
              <a:rPr lang="en-US" dirty="0"/>
              <a:t>print(kl, </a:t>
            </a:r>
            <a:r>
              <a:rPr lang="en-US" dirty="0" err="1"/>
              <a:t>Knigi</a:t>
            </a:r>
            <a:r>
              <a:rPr lang="en-US" dirty="0"/>
              <a:t>[kl]['</a:t>
            </a:r>
            <a:r>
              <a:rPr lang="ru-RU" dirty="0"/>
              <a:t>Изд-во'], </a:t>
            </a:r>
            <a:r>
              <a:rPr lang="en-US" dirty="0" err="1"/>
              <a:t>Knigi</a:t>
            </a:r>
            <a:r>
              <a:rPr lang="en-US" dirty="0"/>
              <a:t>[kl]['</a:t>
            </a:r>
            <a:r>
              <a:rPr lang="ru-RU" dirty="0"/>
              <a:t>Объем'],</a:t>
            </a:r>
            <a:br>
              <a:rPr lang="ru-RU" dirty="0"/>
            </a:br>
            <a:r>
              <a:rPr lang="en-US" dirty="0" err="1"/>
              <a:t>Knigi</a:t>
            </a:r>
            <a:r>
              <a:rPr lang="en-US" dirty="0"/>
              <a:t>[kl]['</a:t>
            </a:r>
            <a:r>
              <a:rPr lang="ru-RU" dirty="0"/>
              <a:t>Год издания'])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940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3)</a:t>
            </a:r>
            <a:br>
              <a:rPr lang="ru-RU" dirty="0"/>
            </a:br>
            <a:r>
              <a:rPr lang="ru-RU" dirty="0"/>
              <a:t>... #Описание словарей</a:t>
            </a:r>
            <a:br>
              <a:rPr lang="ru-RU" dirty="0"/>
            </a:br>
            <a:r>
              <a:rPr lang="en-US" dirty="0" err="1"/>
              <a:t>izd</a:t>
            </a:r>
            <a:r>
              <a:rPr lang="en-US" dirty="0"/>
              <a:t> = input('</a:t>
            </a:r>
            <a:r>
              <a:rPr lang="ru-RU" dirty="0"/>
              <a:t>Введите название издательства ')</a:t>
            </a:r>
            <a:br>
              <a:rPr lang="ru-RU" dirty="0"/>
            </a:br>
            <a:r>
              <a:rPr lang="en-US" dirty="0"/>
              <a:t>k = 0 #</a:t>
            </a:r>
            <a:r>
              <a:rPr lang="ru-RU" dirty="0"/>
              <a:t>Искомое количество</a:t>
            </a:r>
            <a:br>
              <a:rPr lang="ru-RU" dirty="0"/>
            </a:br>
            <a:r>
              <a:rPr lang="en-US" dirty="0"/>
              <a:t>for kl in </a:t>
            </a:r>
            <a:r>
              <a:rPr lang="en-US" dirty="0" err="1"/>
              <a:t>Knigi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if </a:t>
            </a:r>
            <a:r>
              <a:rPr lang="en-US" dirty="0" err="1"/>
              <a:t>Knigi</a:t>
            </a:r>
            <a:r>
              <a:rPr lang="en-US" dirty="0"/>
              <a:t>[kl]['</a:t>
            </a:r>
            <a:r>
              <a:rPr lang="ru-RU" dirty="0"/>
              <a:t>Изд-во'] == </a:t>
            </a:r>
            <a:r>
              <a:rPr lang="en-US" dirty="0" err="1"/>
              <a:t>izd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k = k + 1</a:t>
            </a:r>
            <a:br>
              <a:rPr lang="en-US" dirty="0"/>
            </a:br>
            <a:r>
              <a:rPr lang="en-US" dirty="0"/>
              <a:t>print(k)</a:t>
            </a:r>
            <a:br>
              <a:rPr lang="en-US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049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Контрольные 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1. В каких случаях в словарях используются значения </a:t>
            </a:r>
            <a:r>
              <a:rPr lang="ru-RU" dirty="0" smtClean="0"/>
              <a:t>разного типа</a:t>
            </a:r>
            <a:r>
              <a:rPr lang="ru-RU" dirty="0"/>
              <a:t>?</a:t>
            </a:r>
            <a:br>
              <a:rPr lang="ru-RU" dirty="0"/>
            </a:br>
            <a:r>
              <a:rPr lang="ru-RU" dirty="0"/>
              <a:t>2. Как с помощью словаря смоделировать простейшую базу данных, содержащую информацию о различных </a:t>
            </a:r>
            <a:r>
              <a:rPr lang="ru-RU" dirty="0" smtClean="0"/>
              <a:t>характеристиках некоторых </a:t>
            </a:r>
            <a:r>
              <a:rPr lang="ru-RU" dirty="0"/>
              <a:t>объектов?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231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/>
              <a:t>Задание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Разработайте 7 программ, в которых используется информация о</a:t>
            </a:r>
            <a:br>
              <a:rPr lang="ru-RU" dirty="0"/>
            </a:br>
            <a:r>
              <a:rPr lang="ru-RU" dirty="0"/>
              <a:t>ряде государств Европы и Азии: название, столица, часть света, численность населения (млн чел.) и площадь территории (тыс. кв. км).</a:t>
            </a:r>
            <a:br>
              <a:rPr lang="ru-RU" dirty="0"/>
            </a:br>
            <a:r>
              <a:rPr lang="ru-RU" dirty="0"/>
              <a:t>Программы должны решать следующие задачи:</a:t>
            </a:r>
            <a:br>
              <a:rPr lang="ru-RU" dirty="0"/>
            </a:br>
            <a:r>
              <a:rPr lang="ru-RU" dirty="0"/>
              <a:t>1) определение столицы по названию государства;</a:t>
            </a:r>
            <a:br>
              <a:rPr lang="ru-RU" dirty="0"/>
            </a:br>
            <a:r>
              <a:rPr lang="ru-RU" dirty="0"/>
              <a:t>2) определение названия государства по городу-столице;</a:t>
            </a:r>
            <a:br>
              <a:rPr lang="ru-RU" dirty="0"/>
            </a:br>
            <a:r>
              <a:rPr lang="ru-RU" dirty="0"/>
              <a:t>3) вывод всей информации о заданном государстве;</a:t>
            </a:r>
            <a:br>
              <a:rPr lang="ru-RU" dirty="0"/>
            </a:br>
            <a:r>
              <a:rPr lang="ru-RU" dirty="0"/>
              <a:t>4) вывод названий всех стран, расположенных в заданной части</a:t>
            </a:r>
            <a:br>
              <a:rPr lang="ru-RU" dirty="0"/>
            </a:br>
            <a:r>
              <a:rPr lang="ru-RU" dirty="0"/>
              <a:t>света;</a:t>
            </a:r>
            <a:br>
              <a:rPr lang="ru-RU" dirty="0"/>
            </a:br>
            <a:r>
              <a:rPr lang="ru-RU" dirty="0"/>
              <a:t>5) расчет плотности населения (в тыс. чел. на 1 кв. км) для каждого государства;</a:t>
            </a:r>
            <a:br>
              <a:rPr lang="ru-RU" dirty="0"/>
            </a:br>
            <a:r>
              <a:rPr lang="ru-RU" dirty="0"/>
              <a:t>6) определение количества государств, расположенных в заданной части света;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212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Общие понятия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Допустим, у вас есть информация о дате рождения нескольких человек, и вы хотите разработать программу, с помощью которой </a:t>
            </a:r>
            <a:r>
              <a:rPr lang="ru-RU" dirty="0" smtClean="0"/>
              <a:t>можно находить </a:t>
            </a:r>
            <a:r>
              <a:rPr lang="ru-RU" dirty="0"/>
              <a:t>день рождения того или иного человека. В такой программе можно использовать список, элементы которого – даты рождения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Так </a:t>
            </a:r>
            <a:r>
              <a:rPr lang="ru-RU" dirty="0"/>
              <a:t>как к значению конкретного элемента списка можно </a:t>
            </a:r>
            <a:r>
              <a:rPr lang="ru-RU" dirty="0" smtClean="0"/>
              <a:t>обратиться по </a:t>
            </a:r>
            <a:r>
              <a:rPr lang="ru-RU" dirty="0"/>
              <a:t>его номеру (индексу), то для вывода на экран дня рождения нужного вам человека необходимо знать соответствующий номер. Это неудобно. Этот недостаток устраняется, если для хранения дат использовать другую структуру данных – словарь </a:t>
            </a:r>
            <a:r>
              <a:rPr lang="ru-RU" b="1" dirty="0" smtClean="0"/>
              <a:t>(</a:t>
            </a:r>
            <a:r>
              <a:rPr lang="en-US" b="1" dirty="0" err="1" smtClean="0"/>
              <a:t>dict</a:t>
            </a:r>
            <a:r>
              <a:rPr lang="en-US" b="1" dirty="0"/>
              <a:t>).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6972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Общие понятия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	Элементы </a:t>
            </a:r>
            <a:r>
              <a:rPr lang="ru-RU" dirty="0"/>
              <a:t>словаря состоят из двух компонентов. Первый называется «ключ», второй – «значение». Аналогами словаря </a:t>
            </a:r>
            <a:r>
              <a:rPr lang="ru-RU" dirty="0" err="1"/>
              <a:t>Python</a:t>
            </a:r>
            <a:r>
              <a:rPr lang="ru-RU" dirty="0"/>
              <a:t> являются различные «жизненные» словари (толковые, </a:t>
            </a:r>
            <a:r>
              <a:rPr lang="ru-RU" dirty="0" smtClean="0"/>
              <a:t>орфографические, лингвистические</a:t>
            </a:r>
            <a:r>
              <a:rPr lang="ru-RU" dirty="0"/>
              <a:t>). В них ключом является слово-заголовок статьи, </a:t>
            </a:r>
            <a:r>
              <a:rPr lang="ru-RU" dirty="0" smtClean="0"/>
              <a:t>а значением </a:t>
            </a:r>
            <a:r>
              <a:rPr lang="ru-RU" dirty="0"/>
              <a:t>– сама статья. Для </a:t>
            </a:r>
            <a:r>
              <a:rPr lang="ru-RU" dirty="0" smtClean="0"/>
              <a:t>того чтобы </a:t>
            </a:r>
            <a:r>
              <a:rPr lang="ru-RU" dirty="0"/>
              <a:t>получить доступ к </a:t>
            </a:r>
            <a:r>
              <a:rPr lang="ru-RU" dirty="0" smtClean="0"/>
              <a:t>статье, необходимо указать слово-ключ.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6122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Общие понятия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Простейшие примеры информации, которую в программе </a:t>
            </a:r>
            <a:r>
              <a:rPr lang="ru-RU" dirty="0" smtClean="0"/>
              <a:t>удобно хранить </a:t>
            </a:r>
            <a:r>
              <a:rPr lang="ru-RU" dirty="0"/>
              <a:t>в виде словаря:</a:t>
            </a:r>
            <a:br>
              <a:rPr lang="ru-RU" dirty="0"/>
            </a:br>
            <a:r>
              <a:rPr lang="ru-RU" dirty="0"/>
              <a:t>• имя человека и дата его дня рождения</a:t>
            </a:r>
            <a:r>
              <a:rPr lang="ru-RU" dirty="0" smtClean="0"/>
              <a:t>;</a:t>
            </a:r>
          </a:p>
          <a:p>
            <a:pPr marL="0" indent="0" algn="just">
              <a:buNone/>
            </a:pPr>
            <a:r>
              <a:rPr lang="ru-RU" dirty="0" smtClean="0"/>
              <a:t>   • </a:t>
            </a:r>
            <a:r>
              <a:rPr lang="ru-RU" dirty="0"/>
              <a:t>номер авиарейса и аэропорт назначения</a:t>
            </a:r>
            <a:r>
              <a:rPr lang="ru-RU" dirty="0" smtClean="0"/>
              <a:t>;</a:t>
            </a:r>
          </a:p>
          <a:p>
            <a:pPr marL="0" indent="0" algn="just">
              <a:buNone/>
            </a:pPr>
            <a:r>
              <a:rPr lang="ru-RU" dirty="0" smtClean="0"/>
              <a:t>   • </a:t>
            </a:r>
            <a:r>
              <a:rPr lang="ru-RU" dirty="0"/>
              <a:t>название государства и его </a:t>
            </a:r>
            <a:r>
              <a:rPr lang="ru-RU" dirty="0" smtClean="0"/>
              <a:t>столица и</a:t>
            </a:r>
            <a:r>
              <a:rPr lang="ru-RU" dirty="0"/>
              <a:t>, конечно, словарь в прямом смысле слова, например русско-английский, в котором каждому русскому слову (ключу) соответствует </a:t>
            </a:r>
            <a:r>
              <a:rPr lang="ru-RU" dirty="0" smtClean="0"/>
              <a:t>его английский </a:t>
            </a:r>
            <a:r>
              <a:rPr lang="ru-RU" dirty="0"/>
              <a:t>аналог (или аналоги</a:t>
            </a:r>
            <a:r>
              <a:rPr lang="ru-RU" dirty="0" smtClean="0"/>
              <a:t>).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Ключом </a:t>
            </a:r>
            <a:r>
              <a:rPr lang="ru-RU" dirty="0"/>
              <a:t>в словаре </a:t>
            </a:r>
            <a:r>
              <a:rPr lang="ru-RU" dirty="0" err="1"/>
              <a:t>Python</a:t>
            </a:r>
            <a:r>
              <a:rPr lang="ru-RU" dirty="0"/>
              <a:t> может быть любой так называемый «неизменяемый тип» данных, к которому относится число, символьная</a:t>
            </a:r>
            <a:br>
              <a:rPr lang="ru-RU" dirty="0"/>
            </a:br>
            <a:r>
              <a:rPr lang="ru-RU" dirty="0"/>
              <a:t>строка или кортеж (неизменяемый набор значений).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166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Создание словаря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sz="2800" dirty="0"/>
              <a:t>Создать словарь можно несколькими способами.</a:t>
            </a:r>
            <a:br>
              <a:rPr lang="ru-RU" sz="2800" dirty="0"/>
            </a:br>
            <a:r>
              <a:rPr lang="ru-RU" sz="2800" dirty="0"/>
              <a:t>Если на момент написания программы известны все элементы словаря, то последний создается так:</a:t>
            </a:r>
            <a:br>
              <a:rPr lang="ru-RU" sz="2800" dirty="0"/>
            </a:br>
            <a:r>
              <a:rPr lang="ru-RU" sz="2800" dirty="0"/>
              <a:t>&lt;</a:t>
            </a:r>
            <a:r>
              <a:rPr lang="ru-RU" sz="2800" i="1" dirty="0"/>
              <a:t>имя словаря</a:t>
            </a:r>
            <a:r>
              <a:rPr lang="ru-RU" sz="2800" dirty="0"/>
              <a:t>&gt; = {&lt;</a:t>
            </a:r>
            <a:r>
              <a:rPr lang="ru-RU" sz="2800" i="1" dirty="0"/>
              <a:t>ключ 1</a:t>
            </a:r>
            <a:r>
              <a:rPr lang="ru-RU" sz="2800" dirty="0"/>
              <a:t>&gt;: &lt;</a:t>
            </a:r>
            <a:r>
              <a:rPr lang="ru-RU" sz="2800" i="1" dirty="0"/>
              <a:t>значение 1</a:t>
            </a:r>
            <a:r>
              <a:rPr lang="ru-RU" sz="2800" dirty="0"/>
              <a:t>&gt;, {&lt;</a:t>
            </a:r>
            <a:r>
              <a:rPr lang="ru-RU" sz="2800" i="1" dirty="0"/>
              <a:t>ключ 2</a:t>
            </a:r>
            <a:r>
              <a:rPr lang="ru-RU" sz="2800" dirty="0"/>
              <a:t>&gt;: &lt;</a:t>
            </a:r>
            <a:r>
              <a:rPr lang="ru-RU" sz="2800" i="1" dirty="0"/>
              <a:t>значение 2</a:t>
            </a:r>
            <a:r>
              <a:rPr lang="ru-RU" sz="2800" dirty="0"/>
              <a:t>&gt;, </a:t>
            </a:r>
            <a:r>
              <a:rPr lang="ru-RU" sz="2800" dirty="0" smtClean="0"/>
              <a:t>...}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i="1" dirty="0"/>
              <a:t>Обратите внимание на фигурные скобки – именно с их </a:t>
            </a:r>
            <a:r>
              <a:rPr lang="ru-RU" i="1" dirty="0" smtClean="0"/>
              <a:t>помощью определяется </a:t>
            </a:r>
            <a:r>
              <a:rPr lang="ru-RU" i="1" dirty="0"/>
              <a:t>словарь</a:t>
            </a:r>
            <a:r>
              <a:rPr lang="ru-RU" i="1" dirty="0" smtClean="0"/>
              <a:t>.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056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Создание словаря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1744717"/>
            <a:ext cx="8261873" cy="397835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Приведем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с несколькими условными элементами (их</a:t>
            </a:r>
            <a:b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структура: «номер авиарейса : аэропорт назначения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»): </a:t>
            </a:r>
          </a:p>
          <a:p>
            <a:pPr marL="0" indent="0" algn="just">
              <a:buNone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{'ПЛ6553': 'Сочи', 'ЮТ381': 'Санкт-Петербург', 'ДР181':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'Волгоград', 'ДР157': 'Краснодар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'}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тип всех ключей – строковый и они не содержат пробелов, то</a:t>
            </a:r>
            <a:b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создания словаря удобно использовать функцию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dict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(). В этом</a:t>
            </a:r>
            <a:b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ключи можно указывать без кавычек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=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dict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(ПЛ6553 = 'Сочи', ЮТ381 = 'Санкт-Петербург', ДР181 =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'Волгоград', ДР157 = 'Краснодар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')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Видно, что не используются и фигурные скобки и 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записываются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знаки равенства, а не двоеточия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367363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Добавить элемент в уже существующий словарь можно, указав новый ключ и новое значение в виде</a:t>
            </a:r>
            <a:r>
              <a:rPr lang="ru-RU" dirty="0" smtClean="0"/>
              <a:t>:</a:t>
            </a:r>
          </a:p>
          <a:p>
            <a:pPr marL="0" indent="0" algn="ctr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R['АБ1234'] = </a:t>
            </a:r>
            <a:r>
              <a:rPr lang="ru-RU" b="1" dirty="0" smtClean="0"/>
              <a:t>'Сургут‘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Если при этом указать уже существующий ключ, </a:t>
            </a:r>
            <a:r>
              <a:rPr lang="ru-RU" dirty="0" smtClean="0"/>
              <a:t>соответствующее ему </a:t>
            </a:r>
            <a:r>
              <a:rPr lang="ru-RU" dirty="0"/>
              <a:t>значение будет изменено на новое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9040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/>
              <a:t>Если же все элементы словаря становятся известными в ходе выполнения программы (с использованием инструкции </a:t>
            </a:r>
            <a:r>
              <a:rPr lang="ru-RU" dirty="0" err="1"/>
              <a:t>input</a:t>
            </a:r>
            <a:r>
              <a:rPr lang="ru-RU" dirty="0"/>
              <a:t>() или</a:t>
            </a:r>
            <a:br>
              <a:rPr lang="ru-RU" dirty="0"/>
            </a:br>
            <a:r>
              <a:rPr lang="ru-RU" dirty="0"/>
              <a:t>после расчетов), то сначала надо описать словарь как пустой</a:t>
            </a:r>
            <a:r>
              <a:rPr lang="ru-RU" dirty="0" smtClean="0"/>
              <a:t>:</a:t>
            </a:r>
          </a:p>
          <a:p>
            <a:pPr marL="0" indent="0" algn="ctr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D = </a:t>
            </a:r>
            <a:r>
              <a:rPr lang="ru-RU" b="1" dirty="0" smtClean="0"/>
              <a:t>{}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а затем добавлять в него значения так, как чуть выше было добавлено</a:t>
            </a:r>
            <a:br>
              <a:rPr lang="ru-RU" dirty="0"/>
            </a:br>
            <a:r>
              <a:rPr lang="ru-RU" dirty="0"/>
              <a:t>значение 'Сургут</a:t>
            </a:r>
            <a:r>
              <a:rPr lang="ru-RU" dirty="0" smtClean="0"/>
              <a:t>'.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При этом можно использовать инструкцию цикла</a:t>
            </a:r>
            <a:r>
              <a:rPr lang="ru-RU" dirty="0" smtClean="0"/>
              <a:t>: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b="1" dirty="0" err="1"/>
              <a:t>for</a:t>
            </a:r>
            <a:r>
              <a:rPr lang="ru-RU" b="1" dirty="0"/>
              <a:t> k </a:t>
            </a:r>
            <a:r>
              <a:rPr lang="ru-RU" b="1" dirty="0" err="1"/>
              <a:t>in</a:t>
            </a:r>
            <a:r>
              <a:rPr lang="ru-RU" b="1" dirty="0"/>
              <a:t> </a:t>
            </a:r>
            <a:r>
              <a:rPr lang="ru-RU" b="1" dirty="0" err="1"/>
              <a:t>range</a:t>
            </a:r>
            <a:r>
              <a:rPr lang="ru-RU" b="1" dirty="0" smtClean="0"/>
              <a:t>(…):</a:t>
            </a:r>
          </a:p>
          <a:p>
            <a:pPr marL="0" indent="0" algn="just">
              <a:buNone/>
            </a:pPr>
            <a:r>
              <a:rPr lang="ru-RU" b="1" dirty="0" err="1" smtClean="0"/>
              <a:t>kl</a:t>
            </a:r>
            <a:r>
              <a:rPr lang="ru-RU" b="1" dirty="0" smtClean="0"/>
              <a:t> </a:t>
            </a:r>
            <a:r>
              <a:rPr lang="ru-RU" b="1" dirty="0"/>
              <a:t>= </a:t>
            </a:r>
            <a:r>
              <a:rPr lang="ru-RU" b="1" dirty="0" err="1"/>
              <a:t>input</a:t>
            </a:r>
            <a:r>
              <a:rPr lang="ru-RU" b="1" dirty="0"/>
              <a:t>('Введите ключ очередного элемента словаря</a:t>
            </a:r>
            <a:r>
              <a:rPr lang="ru-RU" b="1" dirty="0" smtClean="0"/>
              <a:t>')</a:t>
            </a:r>
          </a:p>
          <a:p>
            <a:pPr marL="0" indent="0" algn="just">
              <a:buNone/>
            </a:pPr>
            <a:r>
              <a:rPr lang="ru-RU" b="1" dirty="0" err="1" smtClean="0"/>
              <a:t>zn</a:t>
            </a:r>
            <a:r>
              <a:rPr lang="ru-RU" b="1" dirty="0" smtClean="0"/>
              <a:t> </a:t>
            </a:r>
            <a:r>
              <a:rPr lang="ru-RU" b="1" dirty="0"/>
              <a:t>= </a:t>
            </a:r>
            <a:r>
              <a:rPr lang="ru-RU" b="1" dirty="0" err="1"/>
              <a:t>input</a:t>
            </a:r>
            <a:r>
              <a:rPr lang="ru-RU" b="1" dirty="0"/>
              <a:t>('Введите значение очередного элемента словаря</a:t>
            </a:r>
            <a:r>
              <a:rPr lang="ru-RU" b="1" dirty="0" smtClean="0"/>
              <a:t>')</a:t>
            </a:r>
          </a:p>
          <a:p>
            <a:pPr marL="0" indent="0" algn="just">
              <a:buNone/>
            </a:pPr>
            <a:r>
              <a:rPr lang="ru-RU" b="1" dirty="0" smtClean="0"/>
              <a:t>R[</a:t>
            </a:r>
            <a:r>
              <a:rPr lang="ru-RU" b="1" dirty="0" err="1" smtClean="0"/>
              <a:t>kl</a:t>
            </a:r>
            <a:r>
              <a:rPr lang="ru-RU" b="1" dirty="0"/>
              <a:t>] = </a:t>
            </a:r>
            <a:r>
              <a:rPr lang="ru-RU" b="1" dirty="0" err="1" smtClean="0"/>
              <a:t>zn</a:t>
            </a:r>
            <a:endParaRPr lang="ru-RU" b="1" dirty="0" smtClean="0"/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561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CDDBB83-77C1-4099-A0AA-289882E745E2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microsoft.com/office/infopath/2007/PartnerControls"/>
    <ds:schemaRef ds:uri="http://purl.org/dc/elements/1.1/"/>
    <ds:schemaRef ds:uri="http://purl.org/dc/dcmitype/"/>
    <ds:schemaRef ds:uri="4873beb7-5857-4685-be1f-d57550cc96cc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0</TotalTime>
  <Words>510</Words>
  <Application>Microsoft Office PowerPoint</Application>
  <PresentationFormat>Произвольный</PresentationFormat>
  <Paragraphs>93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Кнопка</vt:lpstr>
      <vt:lpstr>Алгоритмизация  и программирование  и.о. доцент кафедры «Информационные системы» Муханова Аягоз Асанбековна </vt:lpstr>
      <vt:lpstr>    План лекции: 1. Общие вопросы 2. Создание словаря 3. Обращение к отдельному элементу словаря 5. Перебор элементов словаря 6. Средства для работы со словарями 7. Частотный словарь 8. Словари со значениями разных типов     </vt:lpstr>
      <vt:lpstr>Общие понятия</vt:lpstr>
      <vt:lpstr>Общие понятия</vt:lpstr>
      <vt:lpstr>Общие понятия</vt:lpstr>
      <vt:lpstr>Создание словаря </vt:lpstr>
      <vt:lpstr>Создание словаря</vt:lpstr>
      <vt:lpstr>Презентация PowerPoint</vt:lpstr>
      <vt:lpstr>Презентация PowerPoint</vt:lpstr>
      <vt:lpstr> Обращение к отдельному  элементу словаря </vt:lpstr>
      <vt:lpstr>Презентация PowerPoint</vt:lpstr>
      <vt:lpstr>Презентация PowerPoint</vt:lpstr>
      <vt:lpstr>Перебор элементов словаря </vt:lpstr>
      <vt:lpstr>Некоторые другие средства для работы  со словарями </vt:lpstr>
      <vt:lpstr>Презентация PowerPoint</vt:lpstr>
      <vt:lpstr>Контрольные  вопросы</vt:lpstr>
      <vt:lpstr>Презентация PowerPoint</vt:lpstr>
      <vt:lpstr>Частотный словарь </vt:lpstr>
      <vt:lpstr>Презентация PowerPoint</vt:lpstr>
      <vt:lpstr>Словари со значениями  разных типов </vt:lpstr>
      <vt:lpstr>Презентация PowerPoint</vt:lpstr>
      <vt:lpstr>Презентация PowerPoint</vt:lpstr>
      <vt:lpstr>Презентация PowerPoint</vt:lpstr>
      <vt:lpstr>Презентация PowerPoint</vt:lpstr>
      <vt:lpstr>Контрольные вопросы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2018-03-13T06:49:44Z</dcterms:created>
  <dcterms:modified xsi:type="dcterms:W3CDTF">2022-11-01T09:01:03Z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