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9"/>
    <p:restoredTop sz="93209"/>
  </p:normalViewPr>
  <p:slideViewPr>
    <p:cSldViewPr snapToGrid="0">
      <p:cViewPr varScale="1">
        <p:scale>
          <a:sx n="77" d="100"/>
          <a:sy n="77" d="100"/>
        </p:scale>
        <p:origin x="-11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6A52B-1407-AC42-A730-1B8F108F8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6ADF83-05B9-A947-8A0F-D78C80EC60F8}">
      <dgm:prSet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 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второй группе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относят те виды обледенения, которые образуются 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сухой поверхности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кристаллизации водяного пара из воздуха и образования инея при радиационном охлаждении покрытия ниже температуры точки росы.</a:t>
          </a:r>
        </a:p>
      </dgm:t>
    </dgm:pt>
    <dgm:pt modelId="{98836B0C-08C3-E440-9CAF-A46D7AE2E025}" type="parTrans" cxnId="{6ECBE34A-0DEB-6F4A-A34E-6E746747031A}">
      <dgm:prSet/>
      <dgm:spPr/>
      <dgm:t>
        <a:bodyPr/>
        <a:lstStyle/>
        <a:p>
          <a:endParaRPr lang="ru-RU"/>
        </a:p>
      </dgm:t>
    </dgm:pt>
    <dgm:pt modelId="{ED555324-7B76-6844-9C0E-D3CE0169E140}" type="sibTrans" cxnId="{6ECBE34A-0DEB-6F4A-A34E-6E746747031A}">
      <dgm:prSet/>
      <dgm:spPr/>
      <dgm:t>
        <a:bodyPr/>
        <a:lstStyle/>
        <a:p>
          <a:endParaRPr lang="ru-RU"/>
        </a:p>
      </dgm:t>
    </dgm:pt>
    <dgm:pt modelId="{11EB637A-D994-B049-9617-FE356756C37C}">
      <dgm:prSet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 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первой группе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относят все виды обледенения,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возникающие с понижением температуры воздуха и замерзанием имеющейся на покрытии воды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 Это гидратационный тип гололедообразования, который возникает от внезапного снижения температуры воздуха до О °С и ниже, когда замерзает вода, находящаяся на покрытиях после дождя, таяния снега.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96B40-FACD-E34F-883F-A02EF1C6EE5E}" type="parTrans" cxnId="{4725C158-748E-A54C-B77D-9E159485DB7D}">
      <dgm:prSet/>
      <dgm:spPr/>
      <dgm:t>
        <a:bodyPr/>
        <a:lstStyle/>
        <a:p>
          <a:endParaRPr lang="ru-RU"/>
        </a:p>
      </dgm:t>
    </dgm:pt>
    <dgm:pt modelId="{02FD939F-3AFB-7040-A07A-60714F025231}" type="sibTrans" cxnId="{4725C158-748E-A54C-B77D-9E159485DB7D}">
      <dgm:prSet/>
      <dgm:spPr/>
      <dgm:t>
        <a:bodyPr/>
        <a:lstStyle/>
        <a:p>
          <a:endParaRPr lang="ru-RU"/>
        </a:p>
      </dgm:t>
    </dgm:pt>
    <dgm:pt modelId="{233CEE61-3B7C-2D4F-BD61-99AA0ABC0D8A}">
      <dgm:prSet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 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третьей группе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относят виды скользкости, 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возникающие при замерзании осадков, выпадающих на покрытие, охлажденное ниже температуры замерзания воды, в результате чего образуется твердый налет.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Различают налет зернистый и ледяной. </a:t>
          </a:r>
        </a:p>
      </dgm:t>
    </dgm:pt>
    <dgm:pt modelId="{B90C636C-A3E2-D24C-A9C3-67AEAE048159}" type="parTrans" cxnId="{5D60A409-34E8-B842-9BDC-A0E392B36463}">
      <dgm:prSet/>
      <dgm:spPr/>
      <dgm:t>
        <a:bodyPr/>
        <a:lstStyle/>
        <a:p>
          <a:endParaRPr lang="ru-RU"/>
        </a:p>
      </dgm:t>
    </dgm:pt>
    <dgm:pt modelId="{6ED0FBFF-F0B4-954D-8C4E-D62A7E49FF73}" type="sibTrans" cxnId="{5D60A409-34E8-B842-9BDC-A0E392B36463}">
      <dgm:prSet/>
      <dgm:spPr/>
      <dgm:t>
        <a:bodyPr/>
        <a:lstStyle/>
        <a:p>
          <a:endParaRPr lang="ru-RU"/>
        </a:p>
      </dgm:t>
    </dgm:pt>
    <dgm:pt modelId="{D71A8296-2CF6-2C4C-95D3-8D80C6F1885F}">
      <dgm:prSet custT="1"/>
      <dgm:spPr/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 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четвертой группе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относят те виды обледенения, которые 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возникают при выпадении на покрытие переохлажденных капель влаги.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Жидкая фаза на сухом или мокром покрытии образуется за счет выпадения капель переохлажденной жидкости из приземного слоя. </a:t>
          </a:r>
        </a:p>
      </dgm:t>
    </dgm:pt>
    <dgm:pt modelId="{29D95FB9-B4AF-4640-A9F8-9C40F80C6CC7}" type="parTrans" cxnId="{07736D7A-822E-B746-AFF7-7EABD1639367}">
      <dgm:prSet/>
      <dgm:spPr/>
      <dgm:t>
        <a:bodyPr/>
        <a:lstStyle/>
        <a:p>
          <a:endParaRPr lang="ru-RU"/>
        </a:p>
      </dgm:t>
    </dgm:pt>
    <dgm:pt modelId="{A92D6420-D139-8F47-9E90-D5E1BEABDAE3}" type="sibTrans" cxnId="{07736D7A-822E-B746-AFF7-7EABD1639367}">
      <dgm:prSet/>
      <dgm:spPr/>
      <dgm:t>
        <a:bodyPr/>
        <a:lstStyle/>
        <a:p>
          <a:endParaRPr lang="ru-RU"/>
        </a:p>
      </dgm:t>
    </dgm:pt>
    <dgm:pt modelId="{27AD66A6-0A0B-C845-9DF9-880401995AD7}">
      <dgm:prSet custT="1"/>
      <dgm:spPr/>
      <dgm:t>
        <a:bodyPr/>
        <a:lstStyle/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Пятую группу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составляют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 виды скользкости, которые образуются от уплотнения на покрытии слоя снега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т.е. 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искусственная скользкость.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Снег обладает свойством изменять свои физические характеристики (плотность, прочность) под воздействием колес движущегося автомобиля. </a:t>
          </a:r>
        </a:p>
      </dgm:t>
    </dgm:pt>
    <dgm:pt modelId="{C9F113C8-7826-6B41-B406-32DAE8ED8CA9}" type="parTrans" cxnId="{AA21DE8E-1F42-524E-B1AC-F3B29EB779E1}">
      <dgm:prSet/>
      <dgm:spPr/>
      <dgm:t>
        <a:bodyPr/>
        <a:lstStyle/>
        <a:p>
          <a:endParaRPr lang="ru-RU"/>
        </a:p>
      </dgm:t>
    </dgm:pt>
    <dgm:pt modelId="{DC164515-5961-3B4E-8118-2DB3B57E513F}" type="sibTrans" cxnId="{AA21DE8E-1F42-524E-B1AC-F3B29EB779E1}">
      <dgm:prSet/>
      <dgm:spPr/>
      <dgm:t>
        <a:bodyPr/>
        <a:lstStyle/>
        <a:p>
          <a:endParaRPr lang="ru-RU"/>
        </a:p>
      </dgm:t>
    </dgm:pt>
    <dgm:pt modelId="{6A8F9B4C-5B7E-A240-B069-94A55DA20F05}" type="pres">
      <dgm:prSet presAssocID="{0BF6A52B-1407-AC42-A730-1B8F108F8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FF407-9C6E-FB4C-A36E-0A6A9C436C79}" type="pres">
      <dgm:prSet presAssocID="{11EB637A-D994-B049-9617-FE356756C3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A07B9-33C9-E642-916F-E129C162AD6D}" type="pres">
      <dgm:prSet presAssocID="{02FD939F-3AFB-7040-A07A-60714F025231}" presName="spacer" presStyleCnt="0"/>
      <dgm:spPr/>
    </dgm:pt>
    <dgm:pt modelId="{E2173445-82DE-E84B-BAD2-D468006EEAB7}" type="pres">
      <dgm:prSet presAssocID="{386ADF83-05B9-A947-8A0F-D78C80EC60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9A0A1-C4D3-6948-9EBD-1F54CFE5CD4D}" type="pres">
      <dgm:prSet presAssocID="{ED555324-7B76-6844-9C0E-D3CE0169E140}" presName="spacer" presStyleCnt="0"/>
      <dgm:spPr/>
    </dgm:pt>
    <dgm:pt modelId="{FFF0175E-B9C6-EC4C-BEA2-08D5B7FD53F0}" type="pres">
      <dgm:prSet presAssocID="{233CEE61-3B7C-2D4F-BD61-99AA0ABC0D8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1F235-5B14-C34A-AEC4-B3FA91D60F17}" type="pres">
      <dgm:prSet presAssocID="{6ED0FBFF-F0B4-954D-8C4E-D62A7E49FF73}" presName="spacer" presStyleCnt="0"/>
      <dgm:spPr/>
    </dgm:pt>
    <dgm:pt modelId="{CB7FB376-45D1-1D4F-BA77-6260A77C5BF9}" type="pres">
      <dgm:prSet presAssocID="{D71A8296-2CF6-2C4C-95D3-8D80C6F188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A86F2-75D0-744E-A4F1-D28AC9086FB0}" type="pres">
      <dgm:prSet presAssocID="{A92D6420-D139-8F47-9E90-D5E1BEABDAE3}" presName="spacer" presStyleCnt="0"/>
      <dgm:spPr/>
    </dgm:pt>
    <dgm:pt modelId="{17E3EFB9-8131-E44A-927D-A01823AAA658}" type="pres">
      <dgm:prSet presAssocID="{27AD66A6-0A0B-C845-9DF9-880401995A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2CDCE-F31D-5042-A680-D0B15213C5C1}" type="presOf" srcId="{27AD66A6-0A0B-C845-9DF9-880401995AD7}" destId="{17E3EFB9-8131-E44A-927D-A01823AAA658}" srcOrd="0" destOrd="0" presId="urn:microsoft.com/office/officeart/2005/8/layout/vList2"/>
    <dgm:cxn modelId="{6ECBE34A-0DEB-6F4A-A34E-6E746747031A}" srcId="{0BF6A52B-1407-AC42-A730-1B8F108F8662}" destId="{386ADF83-05B9-A947-8A0F-D78C80EC60F8}" srcOrd="1" destOrd="0" parTransId="{98836B0C-08C3-E440-9CAF-A46D7AE2E025}" sibTransId="{ED555324-7B76-6844-9C0E-D3CE0169E140}"/>
    <dgm:cxn modelId="{100B499C-5502-274A-8248-F9E1206E945E}" type="presOf" srcId="{233CEE61-3B7C-2D4F-BD61-99AA0ABC0D8A}" destId="{FFF0175E-B9C6-EC4C-BEA2-08D5B7FD53F0}" srcOrd="0" destOrd="0" presId="urn:microsoft.com/office/officeart/2005/8/layout/vList2"/>
    <dgm:cxn modelId="{5D60A409-34E8-B842-9BDC-A0E392B36463}" srcId="{0BF6A52B-1407-AC42-A730-1B8F108F8662}" destId="{233CEE61-3B7C-2D4F-BD61-99AA0ABC0D8A}" srcOrd="2" destOrd="0" parTransId="{B90C636C-A3E2-D24C-A9C3-67AEAE048159}" sibTransId="{6ED0FBFF-F0B4-954D-8C4E-D62A7E49FF73}"/>
    <dgm:cxn modelId="{31E72C43-C25E-CB40-A97A-02205B2D02BC}" type="presOf" srcId="{386ADF83-05B9-A947-8A0F-D78C80EC60F8}" destId="{E2173445-82DE-E84B-BAD2-D468006EEAB7}" srcOrd="0" destOrd="0" presId="urn:microsoft.com/office/officeart/2005/8/layout/vList2"/>
    <dgm:cxn modelId="{06DB3938-9E0E-EE44-B81C-5733E2189C47}" type="presOf" srcId="{11EB637A-D994-B049-9617-FE356756C37C}" destId="{99EFF407-9C6E-FB4C-A36E-0A6A9C436C79}" srcOrd="0" destOrd="0" presId="urn:microsoft.com/office/officeart/2005/8/layout/vList2"/>
    <dgm:cxn modelId="{AA21DE8E-1F42-524E-B1AC-F3B29EB779E1}" srcId="{0BF6A52B-1407-AC42-A730-1B8F108F8662}" destId="{27AD66A6-0A0B-C845-9DF9-880401995AD7}" srcOrd="4" destOrd="0" parTransId="{C9F113C8-7826-6B41-B406-32DAE8ED8CA9}" sibTransId="{DC164515-5961-3B4E-8118-2DB3B57E513F}"/>
    <dgm:cxn modelId="{AE38E650-6A4D-8D4A-9B29-9F31F5FED9FD}" type="presOf" srcId="{D71A8296-2CF6-2C4C-95D3-8D80C6F1885F}" destId="{CB7FB376-45D1-1D4F-BA77-6260A77C5BF9}" srcOrd="0" destOrd="0" presId="urn:microsoft.com/office/officeart/2005/8/layout/vList2"/>
    <dgm:cxn modelId="{07736D7A-822E-B746-AFF7-7EABD1639367}" srcId="{0BF6A52B-1407-AC42-A730-1B8F108F8662}" destId="{D71A8296-2CF6-2C4C-95D3-8D80C6F1885F}" srcOrd="3" destOrd="0" parTransId="{29D95FB9-B4AF-4640-A9F8-9C40F80C6CC7}" sibTransId="{A92D6420-D139-8F47-9E90-D5E1BEABDAE3}"/>
    <dgm:cxn modelId="{4725C158-748E-A54C-B77D-9E159485DB7D}" srcId="{0BF6A52B-1407-AC42-A730-1B8F108F8662}" destId="{11EB637A-D994-B049-9617-FE356756C37C}" srcOrd="0" destOrd="0" parTransId="{7A996B40-FACD-E34F-883F-A02EF1C6EE5E}" sibTransId="{02FD939F-3AFB-7040-A07A-60714F025231}"/>
    <dgm:cxn modelId="{CDBBA341-4C2D-DB40-9522-EFB2DDD79DFA}" type="presOf" srcId="{0BF6A52B-1407-AC42-A730-1B8F108F8662}" destId="{6A8F9B4C-5B7E-A240-B069-94A55DA20F05}" srcOrd="0" destOrd="0" presId="urn:microsoft.com/office/officeart/2005/8/layout/vList2"/>
    <dgm:cxn modelId="{DCC60F9C-23DB-FF41-8342-1D10AE0BC3A1}" type="presParOf" srcId="{6A8F9B4C-5B7E-A240-B069-94A55DA20F05}" destId="{99EFF407-9C6E-FB4C-A36E-0A6A9C436C79}" srcOrd="0" destOrd="0" presId="urn:microsoft.com/office/officeart/2005/8/layout/vList2"/>
    <dgm:cxn modelId="{3550D470-31D1-4649-A805-08391077EED7}" type="presParOf" srcId="{6A8F9B4C-5B7E-A240-B069-94A55DA20F05}" destId="{F96A07B9-33C9-E642-916F-E129C162AD6D}" srcOrd="1" destOrd="0" presId="urn:microsoft.com/office/officeart/2005/8/layout/vList2"/>
    <dgm:cxn modelId="{7370397F-5266-3A42-B193-D8CF7E67EAFB}" type="presParOf" srcId="{6A8F9B4C-5B7E-A240-B069-94A55DA20F05}" destId="{E2173445-82DE-E84B-BAD2-D468006EEAB7}" srcOrd="2" destOrd="0" presId="urn:microsoft.com/office/officeart/2005/8/layout/vList2"/>
    <dgm:cxn modelId="{6423B1E9-3911-DB40-B604-D741289F671B}" type="presParOf" srcId="{6A8F9B4C-5B7E-A240-B069-94A55DA20F05}" destId="{60E9A0A1-C4D3-6948-9EBD-1F54CFE5CD4D}" srcOrd="3" destOrd="0" presId="urn:microsoft.com/office/officeart/2005/8/layout/vList2"/>
    <dgm:cxn modelId="{30E1D8AE-54B4-EC42-8C65-4A6784FFA43F}" type="presParOf" srcId="{6A8F9B4C-5B7E-A240-B069-94A55DA20F05}" destId="{FFF0175E-B9C6-EC4C-BEA2-08D5B7FD53F0}" srcOrd="4" destOrd="0" presId="urn:microsoft.com/office/officeart/2005/8/layout/vList2"/>
    <dgm:cxn modelId="{7AAE14D5-C34A-694C-A0F4-C8EA5C71A53A}" type="presParOf" srcId="{6A8F9B4C-5B7E-A240-B069-94A55DA20F05}" destId="{AAC1F235-5B14-C34A-AEC4-B3FA91D60F17}" srcOrd="5" destOrd="0" presId="urn:microsoft.com/office/officeart/2005/8/layout/vList2"/>
    <dgm:cxn modelId="{5112B2A6-67E4-654F-BEC9-31F4FBA4B09E}" type="presParOf" srcId="{6A8F9B4C-5B7E-A240-B069-94A55DA20F05}" destId="{CB7FB376-45D1-1D4F-BA77-6260A77C5BF9}" srcOrd="6" destOrd="0" presId="urn:microsoft.com/office/officeart/2005/8/layout/vList2"/>
    <dgm:cxn modelId="{F3A51E79-03C5-FC49-87FB-8E4DB9B22955}" type="presParOf" srcId="{6A8F9B4C-5B7E-A240-B069-94A55DA20F05}" destId="{9A8A86F2-75D0-744E-A4F1-D28AC9086FB0}" srcOrd="7" destOrd="0" presId="urn:microsoft.com/office/officeart/2005/8/layout/vList2"/>
    <dgm:cxn modelId="{0572A82D-47B3-EF44-A81F-E2200A21FF5E}" type="presParOf" srcId="{6A8F9B4C-5B7E-A240-B069-94A55DA20F05}" destId="{17E3EFB9-8131-E44A-927D-A01823AAA6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EFF407-9C6E-FB4C-A36E-0A6A9C436C79}">
      <dsp:nvSpPr>
        <dsp:cNvPr id="0" name=""/>
        <dsp:cNvSpPr/>
      </dsp:nvSpPr>
      <dsp:spPr>
        <a:xfrm>
          <a:off x="0" y="2445"/>
          <a:ext cx="8862946" cy="1147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 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первой группе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относят все виды обледенения,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возникающие с понижением температуры воздуха и замерзанием имеющейся на покрытии воды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Это гидратационный тип гололедообразования, который возникает от внезапного снижения температуры воздуха до О °С и ниже, когда замерзает вода, находящаяся на покрытиях после дождя, таяния снега.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45"/>
        <a:ext cx="8862946" cy="1147879"/>
      </dsp:txXfrm>
    </dsp:sp>
    <dsp:sp modelId="{E2173445-82DE-E84B-BAD2-D468006EEAB7}">
      <dsp:nvSpPr>
        <dsp:cNvPr id="0" name=""/>
        <dsp:cNvSpPr/>
      </dsp:nvSpPr>
      <dsp:spPr>
        <a:xfrm>
          <a:off x="0" y="1162938"/>
          <a:ext cx="8862946" cy="1147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 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второй группе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относят те виды обледенения, которые образуются 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сухой поверхности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кристаллизации водяного пара из воздуха и образования инея при радиационном охлаждении покрытия ниже температуры точки росы.</a:t>
          </a:r>
        </a:p>
      </dsp:txBody>
      <dsp:txXfrm>
        <a:off x="0" y="1162938"/>
        <a:ext cx="8862946" cy="1147879"/>
      </dsp:txXfrm>
    </dsp:sp>
    <dsp:sp modelId="{FFF0175E-B9C6-EC4C-BEA2-08D5B7FD53F0}">
      <dsp:nvSpPr>
        <dsp:cNvPr id="0" name=""/>
        <dsp:cNvSpPr/>
      </dsp:nvSpPr>
      <dsp:spPr>
        <a:xfrm>
          <a:off x="0" y="2323432"/>
          <a:ext cx="8862946" cy="1147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 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третьей группе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относят виды скользкости, 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возникающие при замерзании осадков, выпадающих на покрытие, охлажденное ниже температуры замерзания воды, в результате чего образуется твердый налет.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Различают налет зернистый и ледяной. </a:t>
          </a:r>
        </a:p>
      </dsp:txBody>
      <dsp:txXfrm>
        <a:off x="0" y="2323432"/>
        <a:ext cx="8862946" cy="1147879"/>
      </dsp:txXfrm>
    </dsp:sp>
    <dsp:sp modelId="{CB7FB376-45D1-1D4F-BA77-6260A77C5BF9}">
      <dsp:nvSpPr>
        <dsp:cNvPr id="0" name=""/>
        <dsp:cNvSpPr/>
      </dsp:nvSpPr>
      <dsp:spPr>
        <a:xfrm>
          <a:off x="0" y="3483926"/>
          <a:ext cx="8862946" cy="1147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 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четвертой группе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относят те виды обледенения, которые 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возникают при выпадении на покрытие переохлажденных капель влаги.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Жидкая фаза на сухом или мокром покрытии образуется за счет выпадения капель переохлажденной жидкости из приземного слоя. </a:t>
          </a:r>
        </a:p>
      </dsp:txBody>
      <dsp:txXfrm>
        <a:off x="0" y="3483926"/>
        <a:ext cx="8862946" cy="1147879"/>
      </dsp:txXfrm>
    </dsp:sp>
    <dsp:sp modelId="{17E3EFB9-8131-E44A-927D-A01823AAA658}">
      <dsp:nvSpPr>
        <dsp:cNvPr id="0" name=""/>
        <dsp:cNvSpPr/>
      </dsp:nvSpPr>
      <dsp:spPr>
        <a:xfrm>
          <a:off x="0" y="4644420"/>
          <a:ext cx="8862946" cy="1147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Пятую группу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составляют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 виды скользкости, которые образуются от уплотнения на покрытии слоя снега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т.е. 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искусственная скользкость.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Снег обладает свойством изменять свои физические характеристики (плотность, прочность) под воздействием колес движущегося автомобиля. </a:t>
          </a:r>
        </a:p>
      </dsp:txBody>
      <dsp:txXfrm>
        <a:off x="0" y="4644420"/>
        <a:ext cx="8862946" cy="114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0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D919FF-5B70-B148-86BA-C4592AE08E43}"/>
              </a:ext>
            </a:extLst>
          </p:cNvPr>
          <p:cNvSpPr txBox="1"/>
          <p:nvPr/>
        </p:nvSpPr>
        <p:spPr>
          <a:xfrm>
            <a:off x="584792" y="606056"/>
            <a:ext cx="59223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еханический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борьбы с зимней скользкостью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предусматривает использование самоходных и прицепных машин и механизмов ударного, скребкового, вибрационного или срезывающего действия для разрыхления и отделения льда и уплотненного снега от покрытия. Применение таких машин пригодно для складывания и срезания толстых уплотненных снежно-ледяных корок. Для удаления тонких ледяных пленок механический способ является неприемлемым. Это связано со значительной прочностью контакта смерзания льда с бетоном и асфальтобетоном. Под действием нагрузки разрушение льда часто происходит не по контакту «лед – покрытие», а по льду. Механический способ борьбы с зимней скользкостью применяется чаще всего в сочетании с химическим, когда химическими веществами предварительно ослабляют снежно-ледяной слой, а затем его удаляют с дороги машинами.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путь повышения эффективности борьбы с зимней скользкостью – полное удаление ледяного или снежно-ледяного слоя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химическим способом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2566FF-85CB-1F4B-89AE-9E83151187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126" y="2639574"/>
            <a:ext cx="3182088" cy="2119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6088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76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«Эксплуатация автомобильных дорог»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6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 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Основы борьбы с зимней скользкостью на автомобильных дорогах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7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еоретические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 борьбы с зимней скользкостью на автомобильных дорогах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зимнего содержания автомобильных дорог и городских улиц в зарубежных странах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3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74DBD2-A873-B64A-BE84-4ABB15F34005}"/>
              </a:ext>
            </a:extLst>
          </p:cNvPr>
          <p:cNvSpPr txBox="1"/>
          <p:nvPr/>
        </p:nvSpPr>
        <p:spPr>
          <a:xfrm>
            <a:off x="1483241" y="244549"/>
            <a:ext cx="7230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еоретические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 борьбы с зимней скользкостью на автомобильных дорогах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5DE80D-1826-0245-88A9-D5029E971329}"/>
              </a:ext>
            </a:extLst>
          </p:cNvPr>
          <p:cNvSpPr txBox="1"/>
          <p:nvPr/>
        </p:nvSpPr>
        <p:spPr>
          <a:xfrm>
            <a:off x="1063255" y="1098469"/>
            <a:ext cx="8070111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скользкость включает в себя все виды снежно-ледяных образований на поверхности дороги, приводящие к снижению коэффициента сцепления: различные виды естественного обледенения, которые в метеорологии объединяют понятием гололедицы, и искусственное обледенение в виде снежного наката.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общим случаем является образование гололеда на покрытии в результате замерзания капель дождя, мороси, тумана непосредственно на покрытии или в приземном слое воздуха, в котором при пониженной температуре содержится паровоздушная смесь в состоянии, близком к насыщению: ледяная корка образуется в зимний период при температуре воздуха от +4 до -20 °С: 55% случаев приходится на период 0...-5 °С; 80% на период +2...-6 °С; 90% на период +2...-15 °С. Относительная влажность воздуха оказывает важное влияние на формирование условий льдообразования. Гололед на покрытиях в 95% случаев возникает при со = 70 + 100%, 90% случаев при ш = 80 + 100%.</a:t>
            </a:r>
          </a:p>
        </p:txBody>
      </p:sp>
    </p:spTree>
    <p:extLst>
      <p:ext uri="{BB962C8B-B14F-4D97-AF65-F5344CB8AC3E}">
        <p14:creationId xmlns:p14="http://schemas.microsoft.com/office/powerpoint/2010/main" xmlns="" val="18045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FF46C8E8-2474-804C-9A6A-64EE456FC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96015766"/>
              </p:ext>
            </p:extLst>
          </p:nvPr>
        </p:nvGraphicFramePr>
        <p:xfrm>
          <a:off x="382771" y="733646"/>
          <a:ext cx="8862946" cy="579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BBB5B0-87B5-F846-9803-8ADC629D57E6}"/>
              </a:ext>
            </a:extLst>
          </p:cNvPr>
          <p:cNvSpPr txBox="1"/>
          <p:nvPr/>
        </p:nvSpPr>
        <p:spPr>
          <a:xfrm>
            <a:off x="446567" y="87315"/>
            <a:ext cx="873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образования различают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групп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обледенения поверхности автомобильных дорог:</a:t>
            </a:r>
          </a:p>
        </p:txBody>
      </p:sp>
    </p:spTree>
    <p:extLst>
      <p:ext uri="{BB962C8B-B14F-4D97-AF65-F5344CB8AC3E}">
        <p14:creationId xmlns:p14="http://schemas.microsoft.com/office/powerpoint/2010/main" xmlns="" val="255095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E62ED-82C1-4993-AF0C-E4F66B61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14" y="130545"/>
            <a:ext cx="8621613" cy="98587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снежного наката включает три стадии:</a:t>
            </a:r>
            <a:r>
              <a:rPr lang="ru-RU" dirty="0"/>
              <a:t/>
            </a:r>
            <a:br>
              <a:rPr lang="ru-RU" dirty="0"/>
            </a:br>
            <a:endParaRPr lang="ru-RU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A0770E-1FFE-8248-8283-35A10417ED69}"/>
              </a:ext>
            </a:extLst>
          </p:cNvPr>
          <p:cNvSpPr txBox="1"/>
          <p:nvPr/>
        </p:nvSpPr>
        <p:spPr>
          <a:xfrm>
            <a:off x="350874" y="1105787"/>
            <a:ext cx="916526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механическое уплотнение снега, в результате образуется накат плотностью 0,35—0,5 г/см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коэффициент сцепления колеса с покрытием может достигать 0,20—0,25;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постепенное формирование льда на его поверхности в результате периодического замерзания и оттаивания верхнего слоя наката. Тонкая пленка воды образуется от трения колес автомобиля по поверхности уплотненного снега; затем происходит кристаллизация ее в лед за счет большой теплоемкости снежных отложений. Плотность такого отложения 0,6—0,65 г/см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дальнейшее уплотнение и промерзание наката до превращения его в сплошной лед плотностью 0,9 г/см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Коэффициент сцепления снижается до 0,1—0,15.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E7D28F-E2BC-7F49-9F1E-6BCDFF87E0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126" y="4101178"/>
            <a:ext cx="5125188" cy="25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03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A9BD56E-9AFB-3B46-9CB9-0A674F2B2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27" y="1299354"/>
            <a:ext cx="5245000" cy="47293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зимней скользкостью ведется по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 направлениям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улучшение сцепления колес автомобилей с покрытием; удаление снежно-ледяных образований с дорожного покрытия; предотвращение образования скользкости. Основные способы борьбы: фрикционный, химический, тепловой и механический.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фрикционный способ,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заключающийся в рассыпании по поверхности обледенелого слоя материалов, повышающих коэффициент сцепления шин с дорогой (песка, шлака, золы и т. д.). В табл. 1 приведен усредненный тормозной путь легкового автомобиля с начальной скоростью 40 км/час при использовании абразивных антигололедных реагентов.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9E16FB-366F-6A42-8624-7FC514AD94DB}"/>
              </a:ext>
            </a:extLst>
          </p:cNvPr>
          <p:cNvSpPr txBox="1"/>
          <p:nvPr/>
        </p:nvSpPr>
        <p:spPr>
          <a:xfrm>
            <a:off x="1956391" y="478465"/>
            <a:ext cx="564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зимней скользкостью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9E8571-2800-1343-BE05-8C10248E8B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1530" y="2275367"/>
            <a:ext cx="3881635" cy="258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5228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3C6FE06-F15E-D74A-AA32-9CF4CF25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6" y="194930"/>
            <a:ext cx="904008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Тормозной путь автомобиля после применения абразивов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06C4A2A-0420-5844-A786-26FA2AA40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5685400"/>
              </p:ext>
            </p:extLst>
          </p:nvPr>
        </p:nvGraphicFramePr>
        <p:xfrm>
          <a:off x="540863" y="1327537"/>
          <a:ext cx="8596311" cy="2599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xmlns="" val="536142132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xmlns="" val="2679790399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xmlns="" val="1167497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покрытия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трения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Тормозной путь,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91255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Снежный накат, ниже –15 </a:t>
                      </a:r>
                      <a:r>
                        <a:rPr lang="ru-RU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619427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Свеженанесенный абразивный материал (300 кг/км)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936446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Покрытие после прохода нескольких автомобилей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6079264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944A91-CB10-A442-A2B7-A7E0A0FBD384}"/>
              </a:ext>
            </a:extLst>
          </p:cNvPr>
          <p:cNvSpPr txBox="1"/>
          <p:nvPr/>
        </p:nvSpPr>
        <p:spPr>
          <a:xfrm>
            <a:off x="967563" y="4093535"/>
            <a:ext cx="7697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Недостатками фрикционного способа являются значительные транспортные расходы на перевозку и распределение материалов. Обычно песок наносится на покрытие в количестве до 340 кг на км на 1 полосу движения. Песок предназначен для временного увеличения сцепления между колесами транспортных средств и покрытием.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522927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393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План:</vt:lpstr>
      <vt:lpstr>Слайд 5</vt:lpstr>
      <vt:lpstr>Слайд 6</vt:lpstr>
      <vt:lpstr>Процесс формирования снежного наката включает три стадии: </vt:lpstr>
      <vt:lpstr>Слайд 8</vt:lpstr>
      <vt:lpstr>Таблица 1 Тормозной путь автомобиля после применения абразивов </vt:lpstr>
      <vt:lpstr>Слайд 10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Бек</cp:lastModifiedBy>
  <cp:revision>29</cp:revision>
  <dcterms:created xsi:type="dcterms:W3CDTF">2022-11-03T08:56:28Z</dcterms:created>
  <dcterms:modified xsi:type="dcterms:W3CDTF">2022-11-06T09:52:16Z</dcterms:modified>
</cp:coreProperties>
</file>