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1" r:id="rId2"/>
    <p:sldId id="256" r:id="rId3"/>
    <p:sldId id="257" r:id="rId4"/>
    <p:sldId id="25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52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318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3840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633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0410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11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66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706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78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513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150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52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10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525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43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t>11/4/2022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43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551AA-7B3E-4579-8223-B75E9C2346BC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7C72853-F01E-44A5-92BA-64A3CF469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009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236" y="773779"/>
            <a:ext cx="2889440" cy="122697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7480" y="2375031"/>
            <a:ext cx="8596668" cy="3880773"/>
          </a:xfrm>
        </p:spPr>
        <p:txBody>
          <a:bodyPr/>
          <a:lstStyle/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Транспортно-энергетический факультет</a:t>
            </a:r>
          </a:p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«Организация перевозок, движения и эксплуатация транспорта»</a:t>
            </a:r>
          </a:p>
          <a:p>
            <a:pPr marL="0" indent="0" algn="ctr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Бекенов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Тасыбек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Нусупбекович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Профессор, доктор технических наук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3224" y="404447"/>
            <a:ext cx="75514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НАО «Евразийский национальный университет им. Л.Н. Гумилева»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072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378068"/>
            <a:ext cx="6937130" cy="1424354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заявка, поданная в соответствии с Договором РСТ, поступила в получающее ведомство до истечения трех месяцев с даты подачи национальной заявки, на наличие которой указано в упомянутом заявлении или в Заявлении РСТ, заявитель уведомляется о том, что рассмотрение такой заявки в качестве предполагаемой международной заявки будет осуществлено по истечении трех месяцев с даты подачи национальной заявки либо ранее — после окончания проводимой в установленном законодательством порядке проверки наличия сведений, составляющих государственную тайну</a:t>
            </a:r>
            <a:endParaRPr lang="en-US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0" y="3531576"/>
            <a:ext cx="6937130" cy="1424354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РСТ-EASY предполагает подачу в электронной форме только части материалов заявки в дополнение к основной заявке на бумажном носителе.</a:t>
            </a:r>
            <a:endParaRPr lang="en-US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0" y="1954822"/>
            <a:ext cx="6937130" cy="1424354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международных заявок с использованием программного обеспечения PCT-EASY. Решением ассамблеи Союза международной патентной кооперации, проходившей 7—15 сентября 1998 г. в Женеве, с 1 января 1999 г. заявителям предоставлена возможность подачи международных заявок с использованием программного обеспечения PCT-EASY.</a:t>
            </a:r>
            <a:endParaRPr lang="en-US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7130" y="1954821"/>
            <a:ext cx="3332285" cy="333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981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149" y="187569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Патентной инструкции, содержащих упоминание о том, что она подается как евразийская заявка; фамилию, имя, отчество (если оно имеется) или официальное наименование заявителя; описание и формулу изобретения;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6996" y="1694597"/>
            <a:ext cx="8596668" cy="3880773"/>
          </a:xfrm>
        </p:spPr>
        <p:txBody>
          <a:bodyPr/>
          <a:lstStyle/>
          <a:p>
            <a:r>
              <a:rPr lang="ru-RU" dirty="0"/>
              <a:t>наличию документа, подтверждающего оплату проверки евразийской заявки на соответствие требованиям экспертизы по формальным признакам и пересылку;</a:t>
            </a:r>
            <a:endParaRPr lang="en-US" dirty="0"/>
          </a:p>
          <a:p>
            <a:r>
              <a:rPr lang="ru-RU" dirty="0"/>
              <a:t>наличию документов, указанных в заявлении как приложение;</a:t>
            </a:r>
            <a:endParaRPr lang="en-US" dirty="0"/>
          </a:p>
          <a:p>
            <a:r>
              <a:rPr lang="ru-RU" dirty="0"/>
              <a:t>наличию четырех экземпляров евразийской заявки.</a:t>
            </a:r>
            <a:endParaRPr lang="en-US" dirty="0"/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230" y="3666392"/>
            <a:ext cx="1670539" cy="289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335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соответствии поданной евразийской заявки формальным требованиям правила 33 Патентной инструкции патентное ведомство РК устанавливает дату подачи евразийской заявки по дате ее поступления.</a:t>
            </a:r>
            <a:endParaRPr lang="en-US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3650" y="1837593"/>
            <a:ext cx="7403123" cy="22156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Патентное ведомство республики в течение 10 рабочих дней с даты поступления евразийской заявки направляет в адрес заявителя и ЕАПВ уведомление о получении им евразийской заявки, в котором сообщается регистрационный номер заявки, дата ее подачи, название изобретения, сведения о заявителе и его представителе, если он назначен.</a:t>
            </a:r>
            <a:endParaRPr lang="en-US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2766" y="4448908"/>
            <a:ext cx="1005803" cy="195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339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334ABC-0827-48B9-9689-E6A0C2875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265" y="2902998"/>
            <a:ext cx="9246155" cy="2187853"/>
          </a:xfrm>
        </p:spPr>
        <p:txBody>
          <a:bodyPr>
            <a:normAutofit/>
          </a:bodyPr>
          <a:lstStyle/>
          <a:p>
            <a:r>
              <a:rPr lang="ru-RU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 Semibold" panose="02040702050405020303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767470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верх 3"/>
          <p:cNvSpPr/>
          <p:nvPr/>
        </p:nvSpPr>
        <p:spPr>
          <a:xfrm>
            <a:off x="1164166" y="1903372"/>
            <a:ext cx="7883118" cy="2976360"/>
          </a:xfrm>
          <a:prstGeom prst="ribbon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дисциплине MND5307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«Методология научной деятельности»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686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978270" y="1925516"/>
            <a:ext cx="6726115" cy="22596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№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патентных прав за рубежом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796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Введение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Процедуры зарубежного патентования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Подача и рассмотрение международной и Евразийской заявок в Республике Казахстан как получающем ведомстве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Список рекомендуемой литературы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310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28246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заявки на объект промышленной собственности, созданный в РК, в зарубежные страны может быть осуществлена по истечении трех месяцев с даты подачи заявки в патентное ведомство или ранее - после окончания проводимой в установленном законодательством порядке проверки наличия сведений, составляющих государственную тайну (ст.37 Патентного закона).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30315" y="177819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Заявитель может воспользоваться следующими процедурами зарубежного патентования</a:t>
            </a:r>
            <a:r>
              <a:rPr lang="ru-RU" dirty="0">
                <a:solidFill>
                  <a:srgbClr val="FF0000"/>
                </a:solidFill>
              </a:rPr>
              <a:t>: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1828800" y="2488223"/>
            <a:ext cx="2039815" cy="518746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995576" y="2553679"/>
            <a:ext cx="2119724" cy="690683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427892" y="3272497"/>
            <a:ext cx="263183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традиционной процедурой, предусматривающей подачу заявки непосредственно в страну патентования;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88625" y="3278556"/>
            <a:ext cx="2971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патентованием изобретений в соответствии с Договором о патентной кооперации (РСТ-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Patent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Cooperation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Treaty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Белые человечки для презентации без фона - 63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955" y="3860997"/>
            <a:ext cx="3006670" cy="266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736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472" y="419712"/>
            <a:ext cx="8596668" cy="3880773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патентовании изобретения по традиционной процедуре заявка на патент подается в каждое зарубежное патентное ведомство и включает заявление, описание и формулу изобретения, реферат, чертежи, необходимые юридические документы: доверенность и т.д. Все документы должны быть составлены в соответствии с требованиями национального патентного законодательства страны патентования.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677" y="2555043"/>
            <a:ext cx="3437792" cy="286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417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января 1996 г. Евразийское патентное ведомство (ЕАПВ) начало прием заявок на выдачу евразийских патентов на изобретения (и с этой же даты в международную заявку было включено указание евразийского патента). Единая евразийская заявка, подаваемая на одном (русском) языке, в результате единой процедуры, осуществляемой ЕАПВ, позволяет получить охранный документ, действующий на территории всех договаривающихся государств, ратифицировавших Евразийскую патентную конвенцию или присоединившихся к ней. По состоянию на 1 апреля 2003 г. это — Российская Федерация, Республика Беларусь, Республика Молдова, Республика Армения, Азербайджанская Республика, Республика Казахстан, </a:t>
            </a:r>
            <a:r>
              <a:rPr lang="ru-RU" sz="1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Кыргызская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Республика, Туркменистан и Республика Таджикистан.</a:t>
            </a:r>
            <a:endParaRPr lang="en-US" sz="1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957" y="3735427"/>
            <a:ext cx="3911407" cy="217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37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957" y="301869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получения и регистрации международных заявок в соответствии с правилом 19 Инструкции РСТ патентное ведомство РК является получающим ведомством, если хотя бы один из заявителей является гражданином РК или лицом, проживающим в РК.</a:t>
            </a:r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8600" y="2356339"/>
            <a:ext cx="3138854" cy="295421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лицо считается гражданином РК или проживающим в РК, если оно является таковым в соответствии с законодательством РК.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649914" y="2356339"/>
            <a:ext cx="3138854" cy="295421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Юридическое лицо согласно правилу 18.2(Ь) Инструкции РСТ рассматривается как гражданин РК, если оно зарегистрировано в качестве юридического лица в соответствии с законодательством РК.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4347" y="2751992"/>
            <a:ext cx="2142027" cy="214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46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заявка должна состоять из следующих документов: 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1628896"/>
          </a:xfrm>
        </p:spPr>
        <p:txBody>
          <a:bodyPr/>
          <a:lstStyle/>
          <a:p>
            <a:r>
              <a:rPr lang="ru-RU" dirty="0" smtClean="0"/>
              <a:t>заявления РСТ (форма PCT/RO/101),</a:t>
            </a:r>
          </a:p>
          <a:p>
            <a:r>
              <a:rPr lang="ru-RU" dirty="0" smtClean="0"/>
              <a:t> описания, формулы изобретения, </a:t>
            </a:r>
          </a:p>
          <a:p>
            <a:r>
              <a:rPr lang="ru-RU" dirty="0" smtClean="0"/>
              <a:t>чертежей (если они необходимы для понимания изобретения), реферата.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Пятиугольник 4"/>
          <p:cNvSpPr/>
          <p:nvPr/>
        </p:nvSpPr>
        <p:spPr>
          <a:xfrm>
            <a:off x="0" y="4019675"/>
            <a:ext cx="3938954" cy="1035901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РСТ оформляется на бланке, предоставляемом, как и все другие бланки, получающим ведомством по запросу заявителя.</a:t>
            </a:r>
            <a:endParaRPr lang="en-US" sz="1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27498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199</TotalTime>
  <Words>742</Words>
  <Application>Microsoft Office PowerPoint</Application>
  <PresentationFormat>Широкоэкранный</PresentationFormat>
  <Paragraphs>40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Georgia Pro Semibold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План:</vt:lpstr>
      <vt:lpstr>Подача заявки на объект промышленной собственности, созданный в РК, в зарубежные страны может быть осуществлена по истечении трех месяцев с даты подачи заявки в патентное ведомство или ранее - после окончания проводимой в установленном законодательством порядке проверки наличия сведений, составляющих государственную тайну (ст.37 Патентного закона).</vt:lpstr>
      <vt:lpstr>Презентация PowerPoint</vt:lpstr>
      <vt:lpstr>С 1 января 1996 г. Евразийское патентное ведомство (ЕАПВ) начало прием заявок на выдачу евразийских патентов на изобретения (и с этой же даты в международную заявку было включено указание евразийского патента). Единая евразийская заявка, подаваемая на одном (русском) языке, в результате единой процедуры, осуществляемой ЕАПВ, позволяет получить охранный документ, действующий на территории всех договаривающихся государств, ратифицировавших Евразийскую патентную конвенцию или присоединившихся к ней. По состоянию на 1 апреля 2003 г. это — Российская Федерация, Республика Беларусь, Республика Молдова, Республика Армения, Азербайджанская Республика, Республика Казахстан, Кыргызская Республика, Туркменистан и Республика Таджикистан.</vt:lpstr>
      <vt:lpstr>Для получения и регистрации международных заявок в соответствии с правилом 19 Инструкции РСТ патентное ведомство РК является получающим ведомством, если хотя бы один из заявителей является гражданином РК или лицом, проживающим в РК.</vt:lpstr>
      <vt:lpstr>Международная заявка должна состоять из следующих документов: </vt:lpstr>
      <vt:lpstr>Презентация PowerPoint</vt:lpstr>
      <vt:lpstr>Патентной инструкции, содержащих упоминание о том, что она подается как евразийская заявка; фамилию, имя, отчество (если оно имеется) или официальное наименование заявителя; описание и формулу изобретения;</vt:lpstr>
      <vt:lpstr>При соответствии поданной евразийской заявки формальным требованиям правила 33 Патентной инструкции патентное ведомство РК устанавливает дату подачи евразийской заявки по дате ее поступления.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33</cp:revision>
  <dcterms:created xsi:type="dcterms:W3CDTF">2022-11-03T08:56:28Z</dcterms:created>
  <dcterms:modified xsi:type="dcterms:W3CDTF">2022-11-04T06:52:01Z</dcterms:modified>
</cp:coreProperties>
</file>