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1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2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2433-A685-4FF2-BF65-55113F89B52C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B2A6-DA19-44AF-BB7A-AEA046E955B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30661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2433-A685-4FF2-BF65-55113F89B52C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B2A6-DA19-44AF-BB7A-AEA046E955B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34103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F8F12433-A685-4FF2-BF65-55113F89B52C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6593B2A6-DA19-44AF-BB7A-AEA046E955B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74414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2433-A685-4FF2-BF65-55113F89B52C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B2A6-DA19-44AF-BB7A-AEA046E955B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25876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F12433-A685-4FF2-BF65-55113F89B52C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593B2A6-DA19-44AF-BB7A-AEA046E955B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454186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2433-A685-4FF2-BF65-55113F89B52C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B2A6-DA19-44AF-BB7A-AEA046E955B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08770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2433-A685-4FF2-BF65-55113F89B52C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B2A6-DA19-44AF-BB7A-AEA046E955B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38459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2433-A685-4FF2-BF65-55113F89B52C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B2A6-DA19-44AF-BB7A-AEA046E955B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80695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2433-A685-4FF2-BF65-55113F89B52C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B2A6-DA19-44AF-BB7A-AEA046E955B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61216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2433-A685-4FF2-BF65-55113F89B52C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B2A6-DA19-44AF-BB7A-AEA046E955B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54764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2433-A685-4FF2-BF65-55113F89B52C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B2A6-DA19-44AF-BB7A-AEA046E955B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07868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F8F12433-A685-4FF2-BF65-55113F89B52C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6593B2A6-DA19-44AF-BB7A-AEA046E955B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295678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7FE8E2-9B3B-4A39-9277-5FE5C0CAA3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k-KZ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Аудит </a:t>
            </a:r>
            <a:r>
              <a:rPr lang="ru-RU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бухгалтерского баланса</a:t>
            </a:r>
            <a:br>
              <a:rPr lang="ru-KZ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sz="40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C67EC0B-5A88-4206-B40D-30BD7A2AE2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741011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4F5B00-1BDE-46FD-8417-9F746BF4D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Аудит учета денежных средств и их эквивалентов проводится на основании регистров бухгалтерского учета, являющимися источниками аудиторских доказательств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41B532-AFF3-4361-B857-B3A50BDBD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Изучив регистры бухгалтерского учета по денежным средствам необходимо определить какие статьи подлежат обязательной проверке и к каким статьям необходимо применить аудиторскую выборку.</a:t>
            </a:r>
            <a:endParaRPr lang="ru-KZ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Для проведения аудиторских процедур государственному аудитору необходимо установить наличие счетов объекта аудита в органах казначейства и банках второго уровня, запросить выписки счетов на конец отчетного периода.</a:t>
            </a:r>
            <a:endParaRPr lang="ru-KZ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Обязательной проверке подлежат все банковские счета объекта аудита. Государственный аудитор убеждается, что остатки по счетам денежных средств на начало проверяемого периода соответствует остаткам предыдущего периода.</a:t>
            </a:r>
            <a:endParaRPr lang="ru-KZ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KZ" sz="2400" i="1" dirty="0"/>
          </a:p>
        </p:txBody>
      </p:sp>
    </p:spTree>
    <p:extLst>
      <p:ext uri="{BB962C8B-B14F-4D97-AF65-F5344CB8AC3E}">
        <p14:creationId xmlns:p14="http://schemas.microsoft.com/office/powerpoint/2010/main" val="1122511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2A1C02-63A2-4AB6-A2B1-0C983945D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756A7D-F79A-4162-97AF-429BAAEF8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4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Сбор аудиторских доказательств осуществляется путем проведения аудиторских процедур и оформляется рабочим документом "РД – Программа проведения аудиторских процедур денежных средств и их эквивалентов (РД-ПДС)"</a:t>
            </a:r>
            <a:endParaRPr lang="ru-KZ" sz="4000" i="1" dirty="0"/>
          </a:p>
        </p:txBody>
      </p:sp>
    </p:spTree>
    <p:extLst>
      <p:ext uri="{BB962C8B-B14F-4D97-AF65-F5344CB8AC3E}">
        <p14:creationId xmlns:p14="http://schemas.microsoft.com/office/powerpoint/2010/main" val="794697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04B708-0442-4E18-9C9F-F31EDADF6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Критериями сбора аудиторских доказательств являются: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48BB9C-2D33-4594-84C2-ADABB8D08A48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возникновение и существование. Государственному аудитору необходимо убедиться, что бухгалтерские операции по движению денег возникли у объекта аудита и действительно существуют;</a:t>
            </a:r>
            <a:endParaRPr lang="ru-KZ" sz="2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точность и отсечение. Государственному аудитору необходимо убедиться, что денежные средства отражены надлежащим образом и распределены в течение отчетного периода;</a:t>
            </a:r>
            <a:endParaRPr lang="ru-KZ" sz="2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понятность и соответствие. Государственному аудитору необходимо убедиться, что операции по движению денежных средств описаны надлежащим образом в финансовой отчетности и соответствуют законодательству Республики Казахстан;</a:t>
            </a:r>
            <a:endParaRPr lang="ru-KZ" sz="2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оценка и распределение. Государственному аудитору необходимо убедиться, что денежные средства отражены в правильной оценке и распределены по соответствующим периодам.</a:t>
            </a:r>
            <a:endParaRPr lang="ru-KZ" sz="2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ru-KZ" sz="2000" dirty="0"/>
          </a:p>
        </p:txBody>
      </p:sp>
    </p:spTree>
    <p:extLst>
      <p:ext uri="{BB962C8B-B14F-4D97-AF65-F5344CB8AC3E}">
        <p14:creationId xmlns:p14="http://schemas.microsoft.com/office/powerpoint/2010/main" val="41484278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7F79D1-8517-4487-8F86-A9784AA80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756C8E-B866-45F7-97A0-5B431106D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Результаты проверки переноса начального сальдо счетов оформляются рабочим документом "РД – Входящее сальдо денежных средств и их эквивалентов (РД-ВСДС)" по форме согласно приложению 10 к настоящему Стандарту.</a:t>
            </a:r>
            <a:endParaRPr lang="ru-KZ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Государственный аудитор применяет аналитические процедуры по сопоставлению остатков и оборотов по счетам за различные учетные периоды. </a:t>
            </a:r>
            <a:endParaRPr lang="ru-KZ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Проверка подтверждения сальдо на конец проверяемого периода оформляется в рабочем документе "РД – Исходящее сальдо денежных средств и их эквивалентов (РД-ИСДС)" по форме согласно приложению 11 к настоящему Стандарту.</a:t>
            </a:r>
            <a:endParaRPr lang="ru-KZ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KZ" sz="2400" dirty="0"/>
          </a:p>
        </p:txBody>
      </p:sp>
    </p:spTree>
    <p:extLst>
      <p:ext uri="{BB962C8B-B14F-4D97-AF65-F5344CB8AC3E}">
        <p14:creationId xmlns:p14="http://schemas.microsoft.com/office/powerpoint/2010/main" val="4106688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37E814-BBA9-42C2-A9BA-5A3867C97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Оценка риска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необнаружения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СВК производится путем определения процентной доли условно отрицательных ответов из предложенного перечня вопросов и оформляется рабочим документом "РД – Тест оценки рисков средств внутреннего контроля по денежным средствам и их эквивалентам (РД-ТКДС)" 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7D59DA-75F5-49AD-8815-453695E68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Высокий уровень оценки риска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необнаружения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СВК искажений свидетельствует о слабо разработанном средстве контроля. Государственному аудитору необходимо увеличить объем аудиторских процедур проверки по существу.</a:t>
            </a:r>
            <a:endParaRPr lang="ru-K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Средний или низкий уровень оценки риска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необнаружения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СВК искажений свидетельствует о возможном уменьшении объема применяемых аудиторских процедур.</a:t>
            </a:r>
            <a:endParaRPr lang="ru-K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снижения до приемлемо низкого уровня государственному аудитору необходимо выполнить дополнительное тестирование средств контроля.</a:t>
            </a:r>
            <a:endParaRPr lang="ru-K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Необходимо учитывать, что денежные операции подвержены к совершению недобросовестных действий.</a:t>
            </a:r>
            <a:endParaRPr lang="ru-K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KZ" sz="2000" dirty="0"/>
          </a:p>
        </p:txBody>
      </p:sp>
    </p:spTree>
    <p:extLst>
      <p:ext uri="{BB962C8B-B14F-4D97-AF65-F5344CB8AC3E}">
        <p14:creationId xmlns:p14="http://schemas.microsoft.com/office/powerpoint/2010/main" val="35395020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DAD512-CAC0-44BC-8E66-01B06D836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3247B7-1A92-4A0C-B8CE-ED53D25E5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990725"/>
            <a:ext cx="9882099" cy="4314825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just"/>
            <a:r>
              <a:rPr lang="ru-RU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аудите наличия и сохранности денежных средств в кассе объекта аудита, государственный аудитор проводит инвентаризацию денег для подтверждения их фактического наличия и сопоставления с данными бухгалтерского учета. </a:t>
            </a:r>
          </a:p>
          <a:p>
            <a:pPr algn="just"/>
            <a:r>
              <a:rPr lang="ru-RU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Государственный аудитор устанавливает, соблюдает ли объект аудита установленный лимит хранения наличных денег, изучает результаты инвентаризации денег, денежных документов и акты сверок с дебиторами и кредиторами. </a:t>
            </a:r>
          </a:p>
          <a:p>
            <a:pPr algn="just"/>
            <a:r>
              <a:rPr lang="ru-RU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Затем производит сверку результатов инвентаризации и актов сверок с первичными учетными документами и другими регистрами бухгалтерского учета, анализирует действия руководителя объекта аудита по итогам инвентаризации.</a:t>
            </a:r>
            <a:endParaRPr lang="ru-KZ" sz="2400" i="1" dirty="0"/>
          </a:p>
        </p:txBody>
      </p:sp>
    </p:spTree>
    <p:extLst>
      <p:ext uri="{BB962C8B-B14F-4D97-AF65-F5344CB8AC3E}">
        <p14:creationId xmlns:p14="http://schemas.microsoft.com/office/powerpoint/2010/main" val="24845260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BD6064-1480-4393-8D0D-C962C2B89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9601B4-F2AF-419D-B566-02928932B4DE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Государственному аудитору необходимо проверить правильность учета операций по перечислению сумм с денежных счетов.</a:t>
            </a:r>
            <a:endParaRPr lang="ru-KZ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перечислении средств платежные документы следует сверить с выписками органов казначейства, индивидуальным планом финансирования по платежам, проверить правильность отражения корреспонденции счетов.</a:t>
            </a:r>
            <a:endParaRPr lang="ru-KZ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Государственному аудитору необходимо удостовериться, что остатки суммы плановых назначений на конец отчетного года скорректированы на сумму неиспользованных плановых назначений</a:t>
            </a:r>
            <a:endParaRPr lang="ru-KZ" sz="2400" i="1" dirty="0"/>
          </a:p>
        </p:txBody>
      </p:sp>
    </p:spTree>
    <p:extLst>
      <p:ext uri="{BB962C8B-B14F-4D97-AF65-F5344CB8AC3E}">
        <p14:creationId xmlns:p14="http://schemas.microsoft.com/office/powerpoint/2010/main" val="3030417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CA2912-B56E-4875-8B3C-2A2256C7F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FC4801-33FF-42B9-A53E-AA1CB350D27B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99FF33"/>
          </a:solidFill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Государственному аудитору необходимо решить, какие статьи учета следует изучить внимательно и в каких случаях применить аудиторскую выборку и (или) аналитические процедуры, чтобы снизить общий аудиторский риск до приемлемого низкого уровня.</a:t>
            </a:r>
            <a:endParaRPr lang="ru-KZ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Государственный аудитор осуществляет сплошную или выборочную проверку платежных документов в зависимости от объема операций по счетам.</a:t>
            </a:r>
            <a:endParaRPr lang="ru-RU" sz="24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Если количество ошибок и неправильно оформленных платежных документов превысит запланированное государственным аудитором допустимое количество ошибок (порог существенности), целесообразно увеличить выборку.</a:t>
            </a:r>
            <a:endParaRPr lang="ru-KZ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KZ" sz="2400" i="1" dirty="0"/>
          </a:p>
        </p:txBody>
      </p:sp>
    </p:spTree>
    <p:extLst>
      <p:ext uri="{BB962C8B-B14F-4D97-AF65-F5344CB8AC3E}">
        <p14:creationId xmlns:p14="http://schemas.microsoft.com/office/powerpoint/2010/main" val="40024448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B0E127-6018-4DA0-A731-AC636AA12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9EB39F-2F4E-4178-8474-ACD061D16FF1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KZ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Выявленные отклонения фиксируются в рабочем документе "РД – Свод ошибок денежных средств и их эквивалентов (РД-ОДС)" по форме согласно приложению 13 к настоящему Стандарту. На основании данных отчетного документа государственный аудитор анализирует искажения, оказывающие влияние на формирование финансовой отчетности.</a:t>
            </a:r>
            <a:endParaRPr lang="ru-KZ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Государственный аудитор рассматривает каждое отдельное искажение, чтобы оценить его влияние на соответствующие классы операций, сальдо счетов или раскрытия, включая вопрос о том, был ли превышен уровень существенности, установленный для такого конкретного класса операций, сальдо счета или раскрытия.</a:t>
            </a:r>
            <a:endParaRPr lang="ru-KZ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KZ" sz="2400" dirty="0"/>
          </a:p>
        </p:txBody>
      </p:sp>
    </p:spTree>
    <p:extLst>
      <p:ext uri="{BB962C8B-B14F-4D97-AF65-F5344CB8AC3E}">
        <p14:creationId xmlns:p14="http://schemas.microsoft.com/office/powerpoint/2010/main" val="23207528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E4AA23-48C7-46BB-9925-AFBE2AB2A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F5AFEC-E848-460B-8856-2F0A55E2DF2C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Процедура завершения аудита денежных средств и их эквивалентов включает:</a:t>
            </a:r>
            <a:endParaRPr lang="ru-KZ" sz="2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обобщение и оценку результатов аудита на основании информации, полученной от объекта аудита;</a:t>
            </a:r>
            <a:endParaRPr lang="ru-KZ" sz="2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анализ ошибок, выявленных в ходе проведения аудита и их влияние на достоверность финансовой отчетности за проверяемый период.</a:t>
            </a:r>
            <a:endParaRPr lang="ru-KZ" sz="2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Результаты работы оформляются рабочим документом "РД – Денежные средства и их эквиваленты – выводы (РД-ДС-Выводы)" </a:t>
            </a:r>
            <a:endParaRPr lang="ru-KZ" sz="2800" i="1" dirty="0"/>
          </a:p>
        </p:txBody>
      </p:sp>
    </p:spTree>
    <p:extLst>
      <p:ext uri="{BB962C8B-B14F-4D97-AF65-F5344CB8AC3E}">
        <p14:creationId xmlns:p14="http://schemas.microsoft.com/office/powerpoint/2010/main" val="2674567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70FA63-5AD1-4F31-8A1D-6193E02E0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 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654F33-92B9-4D53-9134-4F681B474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Роль и значение аудита отчета о финансовом положении. </a:t>
            </a:r>
          </a:p>
          <a:p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Аудит по разделам бухгалтерского баланса.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792548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D095C3-F828-45A8-AF75-0C927501F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Целью аудита финансовой отчетности является получение обоснованного подтверждения достоверности финансовой отчетности администраторов бюджетных программ и государственных учреждений, за исключением Национального Банка Республики Казахстан</a:t>
            </a:r>
            <a:br>
              <a:rPr lang="ru-KZ" sz="1600" dirty="0"/>
            </a:br>
            <a:endParaRPr lang="ru-KZ" sz="1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A4E233-F669-4459-8E50-5E999EF84E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4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Аудиту финансовой отчетности подлежит финансовая отчетность государственных учреждений, содержащихся за счет республиканского и местных бюджетов</a:t>
            </a:r>
            <a:endParaRPr lang="ru-KZ" sz="4400" i="1" dirty="0"/>
          </a:p>
        </p:txBody>
      </p:sp>
    </p:spTree>
    <p:extLst>
      <p:ext uri="{BB962C8B-B14F-4D97-AF65-F5344CB8AC3E}">
        <p14:creationId xmlns:p14="http://schemas.microsoft.com/office/powerpoint/2010/main" val="2536016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1AB0D4-48D8-4B50-B00E-E9745686A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Статьи финансовой отчетности являются главными источниками для установления значимых счетов и раскрытия информации.</a:t>
            </a:r>
            <a:br>
              <a:rPr lang="ru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F2D5F9-7C7D-4758-8614-BA5CC704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Критериями отнесения счетов бухгалтерского учета к значимым являются: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наличие сальдовых остатков, превышающих уровень существенности;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большие обороты по счету в течение отчетного периода;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наличие необычных проводок и операций по счету, подтверждаемых документами и содержащих объективные оценки работников аудируемого объекта. Например, определение размера резерва по обесценению активов, признание оценочных резервов, резервы по неиспользованным отпускам и сомнительным долгам.</a:t>
            </a:r>
          </a:p>
          <a:p>
            <a:pPr algn="just"/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endParaRPr lang="ru-KZ" sz="2400" dirty="0"/>
          </a:p>
        </p:txBody>
      </p:sp>
    </p:spTree>
    <p:extLst>
      <p:ext uri="{BB962C8B-B14F-4D97-AF65-F5344CB8AC3E}">
        <p14:creationId xmlns:p14="http://schemas.microsoft.com/office/powerpoint/2010/main" val="1705732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E3B78E-9110-4B99-975C-D3948F1CB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Целью аудита денежных средств и их эквивалентов является формирование аудиторского мнения о достоверности и полноте информации, отраженной в финансовой отчетности.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9FD0D6-3B68-4E46-93AD-938B0ACD33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Государственный аудитор при проведении аудита денежных средств и их эквивалентов руководствуется:</a:t>
            </a:r>
            <a:endParaRPr lang="ru-KZ" sz="20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планом счетов бухгалтерского учета государственных учреждений, утвержденный приказом Министра финансов Республики Казахстан от 15 июня 2010 года № 281 (зарегистрирован в Реестре государственной регистрации нормативных правовых актов за № 6314);</a:t>
            </a:r>
            <a:endParaRPr lang="ru-KZ" sz="20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формами и правилами составления и представления финансовой отчетности, утвержденными приказом Министра финансов Республики Казахстан от 1 августа 2017 года № 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468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(зарегистрирован в Реестре государственной регистрации нормативных правовых актов под № 15594).</a:t>
            </a:r>
            <a:endParaRPr lang="ru-KZ" sz="20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sz="2000" i="1" dirty="0"/>
          </a:p>
        </p:txBody>
      </p:sp>
    </p:spTree>
    <p:extLst>
      <p:ext uri="{BB962C8B-B14F-4D97-AF65-F5344CB8AC3E}">
        <p14:creationId xmlns:p14="http://schemas.microsoft.com/office/powerpoint/2010/main" val="1332190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2646D4-4A80-4792-9A25-7E81177E2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Государственный аудитор при проведении аудита денежных средств и их эквивалентов руководствуется:</a:t>
            </a:r>
            <a:br>
              <a:rPr lang="ru-KZ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8419D5-4274-4BFB-A7B6-86FD86B89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2011680"/>
            <a:ext cx="9784080" cy="4427220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K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правилами ведения бухгалтерского учета в государственных учреждениях (далее – Правила ведения бухгалтерского учета), утвержденным приказом Министра финансов Республики Казахстан от 3 августа 2010 года № 393 (зарегистрирован в Реестре государственной регистрации нормативных правовых актов за № 6443);</a:t>
            </a:r>
            <a:endParaRPr lang="ru-KZ" sz="1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учетной политикой (далее – Учетная политика), утвержденной приказом Министра финансов Республики Казахстан от 7 сентября 2010 года № 444 (зарегистрирован в Реестре государственной регистрации нормативных правовых актов за № 6505);</a:t>
            </a:r>
            <a:endParaRPr lang="ru-KZ" sz="1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альбомами форм бухгалтерской документации для государственных учреждений (далее – Альбом форм бухгалтерской документации), утвержденными приказом исполняющего обязанности Министра финансов Республики Казахстан от 2 августа 2011 года № </a:t>
            </a:r>
            <a:r>
              <a:rPr lang="ru-RU" sz="18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390 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(зарегистрирован в Реестре государственной регистрации нормативных правовых актов за № 7126);</a:t>
            </a:r>
            <a:endParaRPr lang="ru-KZ" sz="1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sz="1800" i="1" dirty="0"/>
          </a:p>
        </p:txBody>
      </p:sp>
    </p:spTree>
    <p:extLst>
      <p:ext uri="{BB962C8B-B14F-4D97-AF65-F5344CB8AC3E}">
        <p14:creationId xmlns:p14="http://schemas.microsoft.com/office/powerpoint/2010/main" val="174075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000531-77DD-45ED-BEBB-7920ABCDC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47650"/>
            <a:ext cx="9784080" cy="1545286"/>
          </a:xfrm>
        </p:spPr>
        <p:txBody>
          <a:bodyPr>
            <a:noAutofit/>
          </a:bodyPr>
          <a:lstStyle/>
          <a:p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Государственный аудитор при проведении аудита денежных средств и их эквивалентов руководствуется:</a:t>
            </a:r>
            <a:br>
              <a:rPr lang="ru-KZ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6671D6-0210-412C-96EA-EA372E17A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правилами проведения инвентаризации в государственных учреждениях (далее – Правила проведения инвентаризации), утвержденными приказом Министра финансов Республики Казахстан от 22 августа 2011 года № 423 (зарегистрирован в Реестре государственной регистрации нормативных правовых актов за № 7197);</a:t>
            </a:r>
            <a:endParaRPr lang="ru-KZ" sz="16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правилами исполнения бюджета и его кассового обслуживания (далее – Правила исполнения бюджета), утвержденными приказом Министра финансов Республики Казахстан от 4 декабря 2014 года № 540 (зарегистрирован в Реестре государственной регистрации нормативных правовых актов за № 9934);</a:t>
            </a:r>
            <a:endParaRPr lang="ru-KZ" sz="16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правилами составления и представления бюджетной отчетности государственными учреждениями, администраторами бюджетных программ и уполномоченными органами по исполнению бюджета (далее – Правила составления и представления бюджетной отчетности), утвержденными приказом Министра финансов Республики Казахстан от 2 декабря 2016 года № 630 (зарегистрирован в Реестре государственной регистрации нормативных правовых актов за № 14613).</a:t>
            </a:r>
            <a:endParaRPr lang="ru-KZ" sz="16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sz="1600" i="1" dirty="0"/>
          </a:p>
        </p:txBody>
      </p:sp>
    </p:spTree>
    <p:extLst>
      <p:ext uri="{BB962C8B-B14F-4D97-AF65-F5344CB8AC3E}">
        <p14:creationId xmlns:p14="http://schemas.microsoft.com/office/powerpoint/2010/main" val="4202593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C487DD-6CEE-440D-A57A-49C19ADAC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Источниками аудиторских доказательств являются: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аудите денежных средств 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D65BFF-783F-4D65-B569-88356CB0D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3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индивидуальный план финансирования государственного учреждения по обязательствам и платежам;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3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ежедневная выписка по проведенным платежам государственного учреждения/субъект </a:t>
            </a:r>
            <a:r>
              <a:rPr lang="ru-RU" sz="23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квазигосударственного</a:t>
            </a:r>
            <a:r>
              <a:rPr lang="ru-RU" sz="23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сектора по форме 5-15 согласно приложению 91 к Правилам исполнения бюджета;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ru-RU" sz="2300" i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3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выписка по проведенным платежам на соответствующие счета получателей денег (по перечислению заработной платы и других денежных выплат работникам государственных учреждений/субъектов </a:t>
            </a:r>
            <a:r>
              <a:rPr lang="ru-RU" sz="23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квазигосударственного</a:t>
            </a:r>
            <a:r>
              <a:rPr lang="ru-RU" sz="23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сектора, стипендий, выплат физическим лицам на текущие счета или сберегательные счета получателей денег и социальных отчислений) по форме 5-15А согласно приложению 95 к Правилам исполнения бюджета;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ru-RU" sz="2300" i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3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выписка с контрольного счета наличности (далее – КСН)/счета субъекта </a:t>
            </a:r>
            <a:r>
              <a:rPr lang="ru-RU" sz="23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квазигосударственного</a:t>
            </a:r>
            <a:r>
              <a:rPr lang="ru-RU" sz="23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сектора по форме 5-20 согласно приложению 54 к Правилам исполнения бюджета;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ru-RU" sz="2300" i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3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выписка по счетам в иностранной валюте, специальным счетам внешних займов или связанных грантов, счетам к специальным счетам внешних займов или связанных грантов государственных учреждений по форме 8-17 согласно приложению 56 к Правилам исполнения бюджета;</a:t>
            </a:r>
            <a:endParaRPr lang="ru-KZ" sz="23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909230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7E95F0-2C2E-49F4-B465-59E9FD178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52754F-6AD5-49A8-AC67-220FDF22C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K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 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книга "Журнал-главная" по форме 308 согласно приложению 109 к Альбому форм бухгалтерской документации;</a:t>
            </a:r>
            <a:endParaRPr lang="ru-KZ" sz="1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мемориальный ордер 1 –накопительная ведомость по кассовым операциям по форме 381 согласно приложению 74 к Альбому форм бухгалтерской документации;</a:t>
            </a:r>
            <a:endParaRPr lang="ru-KZ" sz="1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 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мемориальный ордер 2 – накопительная ведомость по движению средств на кодах государственных учреждений по форме 381 согласно приложению 75 к Альбому форм бухгалтерской документации;</a:t>
            </a:r>
            <a:endParaRPr lang="ru-KZ" sz="1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 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мемориальный ордер 3 – накопительная ведомость по учету денежных средств на КСН платных услуг, КСН спонсорской, благотворительной помощи, КСН временного размещения денежных средств, КСН местного самоуправления, КСН целевого финансирования, на счете в иностранной валюте и специальных счетах бюджетного инвестиционного проекта по внешним займам и грантам по форме 381 согласно приложению 76 к Альбому форм бухгалтерской документации;</a:t>
            </a:r>
            <a:endParaRPr lang="ru-KZ" sz="1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ru-KZ" i="1" dirty="0"/>
          </a:p>
        </p:txBody>
      </p:sp>
    </p:spTree>
    <p:extLst>
      <p:ext uri="{BB962C8B-B14F-4D97-AF65-F5344CB8AC3E}">
        <p14:creationId xmlns:p14="http://schemas.microsoft.com/office/powerpoint/2010/main" val="16579512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каймление">
  <a:themeElements>
    <a:clrScheme name="Окаймление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Окаймление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каймление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À bandes</Template>
  <TotalTime>1269</TotalTime>
  <Words>1610</Words>
  <Application>Microsoft Macintosh PowerPoint</Application>
  <PresentationFormat>Широкоэкранный</PresentationFormat>
  <Paragraphs>70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Corbel</vt:lpstr>
      <vt:lpstr>Times New Roman</vt:lpstr>
      <vt:lpstr>Wingdings</vt:lpstr>
      <vt:lpstr>Окаймление</vt:lpstr>
      <vt:lpstr>Аудит бухгалтерского баланса </vt:lpstr>
      <vt:lpstr>План </vt:lpstr>
      <vt:lpstr>Целью аудита финансовой отчетности является получение обоснованного подтверждения достоверности финансовой отчетности администраторов бюджетных программ и государственных учреждений, за исключением Национального Банка Республики Казахстан </vt:lpstr>
      <vt:lpstr>Статьи финансовой отчетности являются главными источниками для установления значимых счетов и раскрытия информации. </vt:lpstr>
      <vt:lpstr>Целью аудита денежных средств и их эквивалентов является формирование аудиторского мнения о достоверности и полноте информации, отраженной в финансовой отчетности.</vt:lpstr>
      <vt:lpstr>Государственный аудитор при проведении аудита денежных средств и их эквивалентов руководствуется: </vt:lpstr>
      <vt:lpstr>Государственный аудитор при проведении аудита денежных средств и их эквивалентов руководствуется: </vt:lpstr>
      <vt:lpstr>Источниками аудиторских доказательств являются: при аудите денежных средств </vt:lpstr>
      <vt:lpstr>Презентация PowerPoint</vt:lpstr>
      <vt:lpstr>Аудит учета денежных средств и их эквивалентов проводится на основании регистров бухгалтерского учета, являющимися источниками аудиторских доказательств</vt:lpstr>
      <vt:lpstr>Презентация PowerPoint</vt:lpstr>
      <vt:lpstr>      Критериями сбора аудиторских доказательств являются: </vt:lpstr>
      <vt:lpstr>Презентация PowerPoint</vt:lpstr>
      <vt:lpstr>Оценка риска необнаружения СВК производится путем определения процентной доли условно отрицательных ответов из предложенного перечня вопросов и оформляется рабочим документом "РД – Тест оценки рисков средств внутреннего контроля по денежным средствам и их эквивалентам (РД-ТКДС)"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Аудит бухгалтерского баланса</dc:title>
  <dc:creator>ASUS</dc:creator>
  <cp:lastModifiedBy>Microsoft Office User</cp:lastModifiedBy>
  <cp:revision>50</cp:revision>
  <cp:lastPrinted>2020-10-22T09:43:04Z</cp:lastPrinted>
  <dcterms:created xsi:type="dcterms:W3CDTF">2020-10-21T03:12:26Z</dcterms:created>
  <dcterms:modified xsi:type="dcterms:W3CDTF">2023-11-06T18:55:00Z</dcterms:modified>
</cp:coreProperties>
</file>