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8288000" cy="10287000"/>
  <p:notesSz cx="6858000" cy="9144000"/>
  <p:embeddedFontLst>
    <p:embeddedFont>
      <p:font typeface="Open Sauce" charset="1" panose="00000500000000000000"/>
      <p:regular r:id="rId27"/>
    </p:embeddedFont>
    <p:embeddedFont>
      <p:font typeface="Open Sauce Bold" charset="1" panose="0000080000000000000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8.png" Type="http://schemas.openxmlformats.org/officeDocument/2006/relationships/image"/><Relationship Id="rId11" Target="../media/image79.svg" Type="http://schemas.openxmlformats.org/officeDocument/2006/relationships/image"/><Relationship Id="rId12" Target="../media/image80.png" Type="http://schemas.openxmlformats.org/officeDocument/2006/relationships/image"/><Relationship Id="rId13" Target="../media/image81.svg" Type="http://schemas.openxmlformats.org/officeDocument/2006/relationships/image"/><Relationship Id="rId2" Target="../media/image35.png" Type="http://schemas.openxmlformats.org/officeDocument/2006/relationships/image"/><Relationship Id="rId3" Target="../media/image36.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 Id="rId8" Target="../media/image76.png" Type="http://schemas.openxmlformats.org/officeDocument/2006/relationships/image"/><Relationship Id="rId9" Target="../media/image77.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82.png" Type="http://schemas.openxmlformats.org/officeDocument/2006/relationships/image"/><Relationship Id="rId5" Target="../media/image8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8.png" Type="http://schemas.openxmlformats.org/officeDocument/2006/relationships/image"/><Relationship Id="rId3" Target="../media/image59.svg" Type="http://schemas.openxmlformats.org/officeDocument/2006/relationships/image"/><Relationship Id="rId4" Target="../media/image62.png" Type="http://schemas.openxmlformats.org/officeDocument/2006/relationships/image"/><Relationship Id="rId5" Target="../media/image63.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 Id="rId4" Target="../media/image84.png" Type="http://schemas.openxmlformats.org/officeDocument/2006/relationships/image"/><Relationship Id="rId5" Target="../media/image85.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6.png" Type="http://schemas.openxmlformats.org/officeDocument/2006/relationships/image"/><Relationship Id="rId3" Target="../media/image87.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2.png" Type="http://schemas.openxmlformats.org/officeDocument/2006/relationships/image"/><Relationship Id="rId11" Target="../media/image93.svg" Type="http://schemas.openxmlformats.org/officeDocument/2006/relationships/image"/><Relationship Id="rId12" Target="../media/image53.png" Type="http://schemas.openxmlformats.org/officeDocument/2006/relationships/image"/><Relationship Id="rId13" Target="../media/image5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88.png" Type="http://schemas.openxmlformats.org/officeDocument/2006/relationships/image"/><Relationship Id="rId5" Target="../media/image89.svg" Type="http://schemas.openxmlformats.org/officeDocument/2006/relationships/image"/><Relationship Id="rId6" Target="../media/image90.png" Type="http://schemas.openxmlformats.org/officeDocument/2006/relationships/image"/><Relationship Id="rId7" Target="../media/image91.svg" Type="http://schemas.openxmlformats.org/officeDocument/2006/relationships/image"/><Relationship Id="rId8" Target="../media/image51.png" Type="http://schemas.openxmlformats.org/officeDocument/2006/relationships/image"/><Relationship Id="rId9" Target="../media/image5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4.png" Type="http://schemas.openxmlformats.org/officeDocument/2006/relationships/image"/><Relationship Id="rId3" Target="../media/image95.svg" Type="http://schemas.openxmlformats.org/officeDocument/2006/relationships/image"/><Relationship Id="rId4" Target="../media/image96.png" Type="http://schemas.openxmlformats.org/officeDocument/2006/relationships/image"/><Relationship Id="rId5" Target="../media/image97.svg" Type="http://schemas.openxmlformats.org/officeDocument/2006/relationships/image"/><Relationship Id="rId6" Target="../media/image98.png" Type="http://schemas.openxmlformats.org/officeDocument/2006/relationships/image"/><Relationship Id="rId7" Target="../media/image99.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6.png" Type="http://schemas.openxmlformats.org/officeDocument/2006/relationships/image"/><Relationship Id="rId3" Target="../media/image87.svg" Type="http://schemas.openxmlformats.org/officeDocument/2006/relationships/image"/><Relationship Id="rId4" Target="../media/image100.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4.png" Type="http://schemas.openxmlformats.org/officeDocument/2006/relationships/image"/><Relationship Id="rId3" Target="../media/image95.svg" Type="http://schemas.openxmlformats.org/officeDocument/2006/relationships/image"/><Relationship Id="rId4" Target="../media/image96.png" Type="http://schemas.openxmlformats.org/officeDocument/2006/relationships/image"/><Relationship Id="rId5" Target="../media/image97.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6.png" Type="http://schemas.openxmlformats.org/officeDocument/2006/relationships/image"/><Relationship Id="rId3" Target="../media/image8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4.png" Type="http://schemas.openxmlformats.org/officeDocument/2006/relationships/image"/><Relationship Id="rId3" Target="../media/image95.svg" Type="http://schemas.openxmlformats.org/officeDocument/2006/relationships/image"/><Relationship Id="rId4" Target="../media/image96.png" Type="http://schemas.openxmlformats.org/officeDocument/2006/relationships/image"/><Relationship Id="rId5" Target="../media/image97.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8.png" Type="http://schemas.openxmlformats.org/officeDocument/2006/relationships/image"/><Relationship Id="rId11" Target="../media/image69.svg" Type="http://schemas.openxmlformats.org/officeDocument/2006/relationships/image"/><Relationship Id="rId12" Target="../media/image70.png" Type="http://schemas.openxmlformats.org/officeDocument/2006/relationships/image"/><Relationship Id="rId13" Target="../media/image71.svg" Type="http://schemas.openxmlformats.org/officeDocument/2006/relationships/image"/><Relationship Id="rId14" Target="../media/image72.png" Type="http://schemas.openxmlformats.org/officeDocument/2006/relationships/image"/><Relationship Id="rId15" Target="../media/image73.svg" Type="http://schemas.openxmlformats.org/officeDocument/2006/relationships/image"/><Relationship Id="rId16" Target="../media/image101.png" Type="http://schemas.openxmlformats.org/officeDocument/2006/relationships/image"/><Relationship Id="rId17" Target="../media/image102.svg" Type="http://schemas.openxmlformats.org/officeDocument/2006/relationships/image"/><Relationship Id="rId18" Target="../media/image51.png" Type="http://schemas.openxmlformats.org/officeDocument/2006/relationships/image"/><Relationship Id="rId19" Target="../media/image52.svg" Type="http://schemas.openxmlformats.org/officeDocument/2006/relationships/image"/><Relationship Id="rId2" Target="../media/image58.png" Type="http://schemas.openxmlformats.org/officeDocument/2006/relationships/image"/><Relationship Id="rId20" Target="../media/image53.png" Type="http://schemas.openxmlformats.org/officeDocument/2006/relationships/image"/><Relationship Id="rId21" Target="../media/image54.svg" Type="http://schemas.openxmlformats.org/officeDocument/2006/relationships/image"/><Relationship Id="rId22" Target="../media/image88.png" Type="http://schemas.openxmlformats.org/officeDocument/2006/relationships/image"/><Relationship Id="rId23" Target="../media/image89.svg" Type="http://schemas.openxmlformats.org/officeDocument/2006/relationships/image"/><Relationship Id="rId24" Target="../media/image90.png" Type="http://schemas.openxmlformats.org/officeDocument/2006/relationships/image"/><Relationship Id="rId25" Target="../media/image91.svg" Type="http://schemas.openxmlformats.org/officeDocument/2006/relationships/image"/><Relationship Id="rId26" Target="../media/image103.png" Type="http://schemas.openxmlformats.org/officeDocument/2006/relationships/image"/><Relationship Id="rId27" Target="../media/image104.svg" Type="http://schemas.openxmlformats.org/officeDocument/2006/relationships/image"/><Relationship Id="rId28" Target="../media/image11.png" Type="http://schemas.openxmlformats.org/officeDocument/2006/relationships/image"/><Relationship Id="rId29" Target="../media/image12.svg" Type="http://schemas.openxmlformats.org/officeDocument/2006/relationships/image"/><Relationship Id="rId3" Target="../media/image59.svg" Type="http://schemas.openxmlformats.org/officeDocument/2006/relationships/image"/><Relationship Id="rId4" Target="../media/image62.png" Type="http://schemas.openxmlformats.org/officeDocument/2006/relationships/image"/><Relationship Id="rId5" Target="../media/image63.svg" Type="http://schemas.openxmlformats.org/officeDocument/2006/relationships/image"/><Relationship Id="rId6" Target="../media/image64.png" Type="http://schemas.openxmlformats.org/officeDocument/2006/relationships/image"/><Relationship Id="rId7" Target="../media/image65.svg" Type="http://schemas.openxmlformats.org/officeDocument/2006/relationships/image"/><Relationship Id="rId8" Target="../media/image66.png" Type="http://schemas.openxmlformats.org/officeDocument/2006/relationships/image"/><Relationship Id="rId9" Target="../media/image6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9.png" Type="http://schemas.openxmlformats.org/officeDocument/2006/relationships/image"/><Relationship Id="rId11" Target="../media/image40.svg" Type="http://schemas.openxmlformats.org/officeDocument/2006/relationships/image"/><Relationship Id="rId12" Target="../media/image41.png" Type="http://schemas.openxmlformats.org/officeDocument/2006/relationships/image"/><Relationship Id="rId13" Target="../media/image42.svg" Type="http://schemas.openxmlformats.org/officeDocument/2006/relationships/image"/><Relationship Id="rId14" Target="../media/image43.png" Type="http://schemas.openxmlformats.org/officeDocument/2006/relationships/image"/><Relationship Id="rId15" Target="../media/image44.svg" Type="http://schemas.openxmlformats.org/officeDocument/2006/relationships/image"/><Relationship Id="rId16" Target="../media/image27.png" Type="http://schemas.openxmlformats.org/officeDocument/2006/relationships/image"/><Relationship Id="rId17" Target="../media/image28.svg" Type="http://schemas.openxmlformats.org/officeDocument/2006/relationships/image"/><Relationship Id="rId2" Target="../media/image31.png" Type="http://schemas.openxmlformats.org/officeDocument/2006/relationships/image"/><Relationship Id="rId3" Target="../media/image32.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 Id="rId8" Target="../media/image37.png" Type="http://schemas.openxmlformats.org/officeDocument/2006/relationships/image"/><Relationship Id="rId9" Target="../media/image3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png" Type="http://schemas.openxmlformats.org/officeDocument/2006/relationships/image"/><Relationship Id="rId11" Target="../media/image50.svg" Type="http://schemas.openxmlformats.org/officeDocument/2006/relationships/image"/><Relationship Id="rId12" Target="../media/image51.png" Type="http://schemas.openxmlformats.org/officeDocument/2006/relationships/image"/><Relationship Id="rId13" Target="../media/image52.svg" Type="http://schemas.openxmlformats.org/officeDocument/2006/relationships/image"/><Relationship Id="rId14" Target="../media/image53.png" Type="http://schemas.openxmlformats.org/officeDocument/2006/relationships/image"/><Relationship Id="rId15" Target="../media/image54.svg" Type="http://schemas.openxmlformats.org/officeDocument/2006/relationships/image"/><Relationship Id="rId16" Target="../media/image55.png" Type="http://schemas.openxmlformats.org/officeDocument/2006/relationships/image"/><Relationship Id="rId17" Target="../media/image56.svg" Type="http://schemas.openxmlformats.org/officeDocument/2006/relationships/image"/><Relationship Id="rId18" Target="../media/image57.png" Type="http://schemas.openxmlformats.org/officeDocument/2006/relationships/image"/><Relationship Id="rId2" Target="../media/image31.png" Type="http://schemas.openxmlformats.org/officeDocument/2006/relationships/image"/><Relationship Id="rId3" Target="../media/image32.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 Id="rId8" Target="../media/image47.png" Type="http://schemas.openxmlformats.org/officeDocument/2006/relationships/image"/><Relationship Id="rId9" Target="../media/image4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8.png" Type="http://schemas.openxmlformats.org/officeDocument/2006/relationships/image"/><Relationship Id="rId3" Target="../media/image59.svg" Type="http://schemas.openxmlformats.org/officeDocument/2006/relationships/image"/><Relationship Id="rId4" Target="../media/image6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8.png" Type="http://schemas.openxmlformats.org/officeDocument/2006/relationships/image"/><Relationship Id="rId11" Target="../media/image69.svg" Type="http://schemas.openxmlformats.org/officeDocument/2006/relationships/image"/><Relationship Id="rId12" Target="../media/image70.png" Type="http://schemas.openxmlformats.org/officeDocument/2006/relationships/image"/><Relationship Id="rId13" Target="../media/image71.svg" Type="http://schemas.openxmlformats.org/officeDocument/2006/relationships/image"/><Relationship Id="rId14" Target="../media/image72.png" Type="http://schemas.openxmlformats.org/officeDocument/2006/relationships/image"/><Relationship Id="rId15" Target="../media/image73.svg" Type="http://schemas.openxmlformats.org/officeDocument/2006/relationships/image"/><Relationship Id="rId16" Target="../media/image74.png" Type="http://schemas.openxmlformats.org/officeDocument/2006/relationships/image"/><Relationship Id="rId17" Target="../media/image75.svg" Type="http://schemas.openxmlformats.org/officeDocument/2006/relationships/image"/><Relationship Id="rId2" Target="../media/image58.png" Type="http://schemas.openxmlformats.org/officeDocument/2006/relationships/image"/><Relationship Id="rId3" Target="../media/image59.svg" Type="http://schemas.openxmlformats.org/officeDocument/2006/relationships/image"/><Relationship Id="rId4" Target="../media/image62.png" Type="http://schemas.openxmlformats.org/officeDocument/2006/relationships/image"/><Relationship Id="rId5" Target="../media/image63.svg" Type="http://schemas.openxmlformats.org/officeDocument/2006/relationships/image"/><Relationship Id="rId6" Target="../media/image64.png" Type="http://schemas.openxmlformats.org/officeDocument/2006/relationships/image"/><Relationship Id="rId7" Target="../media/image65.svg" Type="http://schemas.openxmlformats.org/officeDocument/2006/relationships/image"/><Relationship Id="rId8" Target="../media/image66.png" Type="http://schemas.openxmlformats.org/officeDocument/2006/relationships/image"/><Relationship Id="rId9" Target="../media/image6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0E5F4"/>
        </a:solidFill>
      </p:bgPr>
    </p:bg>
    <p:spTree>
      <p:nvGrpSpPr>
        <p:cNvPr id="1" name=""/>
        <p:cNvGrpSpPr/>
        <p:nvPr/>
      </p:nvGrpSpPr>
      <p:grpSpPr>
        <a:xfrm>
          <a:off x="0" y="0"/>
          <a:ext cx="0" cy="0"/>
          <a:chOff x="0" y="0"/>
          <a:chExt cx="0" cy="0"/>
        </a:xfrm>
      </p:grpSpPr>
      <p:sp>
        <p:nvSpPr>
          <p:cNvPr name="Freeform 2" id="2" descr="handdrawn organic illustration of a science lab cabinet"/>
          <p:cNvSpPr/>
          <p:nvPr/>
        </p:nvSpPr>
        <p:spPr>
          <a:xfrm flipH="false" flipV="false" rot="0">
            <a:off x="16643933" y="2337185"/>
            <a:ext cx="5477868" cy="5805063"/>
          </a:xfrm>
          <a:custGeom>
            <a:avLst/>
            <a:gdLst/>
            <a:ahLst/>
            <a:cxnLst/>
            <a:rect r="r" b="b" t="t" l="l"/>
            <a:pathLst>
              <a:path h="5805063" w="5477868">
                <a:moveTo>
                  <a:pt x="0" y="0"/>
                </a:moveTo>
                <a:lnTo>
                  <a:pt x="5477868" y="0"/>
                </a:lnTo>
                <a:lnTo>
                  <a:pt x="5477868" y="5805063"/>
                </a:lnTo>
                <a:lnTo>
                  <a:pt x="0" y="58050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descr="handdrawn organic illustration of a science lab shelf"/>
          <p:cNvSpPr/>
          <p:nvPr/>
        </p:nvSpPr>
        <p:spPr>
          <a:xfrm flipH="false" flipV="false" rot="0">
            <a:off x="-3833801" y="2337185"/>
            <a:ext cx="5477868" cy="5805063"/>
          </a:xfrm>
          <a:custGeom>
            <a:avLst/>
            <a:gdLst/>
            <a:ahLst/>
            <a:cxnLst/>
            <a:rect r="r" b="b" t="t" l="l"/>
            <a:pathLst>
              <a:path h="5805063" w="5477868">
                <a:moveTo>
                  <a:pt x="0" y="0"/>
                </a:moveTo>
                <a:lnTo>
                  <a:pt x="5477868" y="0"/>
                </a:lnTo>
                <a:lnTo>
                  <a:pt x="5477868" y="5805063"/>
                </a:lnTo>
                <a:lnTo>
                  <a:pt x="0" y="58050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a:extLst>
              <a:ext uri="{C183D7F6-B498-43B3-948B-1728B52AA6E4}">
                <adec:decorative xmlns:adec="http://schemas.microsoft.com/office/drawing/2017/decorative" val="1"/>
              </a:ext>
            </a:extLst>
          </p:cNvPr>
          <p:cNvSpPr/>
          <p:nvPr/>
        </p:nvSpPr>
        <p:spPr>
          <a:xfrm flipH="false" flipV="false" rot="0">
            <a:off x="-1369228" y="6154414"/>
            <a:ext cx="21026456" cy="5237499"/>
          </a:xfrm>
          <a:custGeom>
            <a:avLst/>
            <a:gdLst/>
            <a:ahLst/>
            <a:cxnLst/>
            <a:rect r="r" b="b" t="t" l="l"/>
            <a:pathLst>
              <a:path h="5237499" w="21026456">
                <a:moveTo>
                  <a:pt x="0" y="0"/>
                </a:moveTo>
                <a:lnTo>
                  <a:pt x="21026456" y="0"/>
                </a:lnTo>
                <a:lnTo>
                  <a:pt x="21026456" y="5237499"/>
                </a:lnTo>
                <a:lnTo>
                  <a:pt x="0" y="52374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descr="handdrawn organic illustration of a row of books"/>
          <p:cNvSpPr/>
          <p:nvPr/>
        </p:nvSpPr>
        <p:spPr>
          <a:xfrm flipH="true" flipV="false" rot="0">
            <a:off x="-830904" y="1028700"/>
            <a:ext cx="1859604" cy="1308485"/>
          </a:xfrm>
          <a:custGeom>
            <a:avLst/>
            <a:gdLst/>
            <a:ahLst/>
            <a:cxnLst/>
            <a:rect r="r" b="b" t="t" l="l"/>
            <a:pathLst>
              <a:path h="1308485" w="1859604">
                <a:moveTo>
                  <a:pt x="1859604" y="0"/>
                </a:moveTo>
                <a:lnTo>
                  <a:pt x="0" y="0"/>
                </a:lnTo>
                <a:lnTo>
                  <a:pt x="0" y="1308485"/>
                </a:lnTo>
                <a:lnTo>
                  <a:pt x="1859604" y="1308485"/>
                </a:lnTo>
                <a:lnTo>
                  <a:pt x="185960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descr="handdrawn organic illustration of a calculation board"/>
          <p:cNvSpPr/>
          <p:nvPr/>
        </p:nvSpPr>
        <p:spPr>
          <a:xfrm flipH="false" flipV="false" rot="0">
            <a:off x="17097729" y="428526"/>
            <a:ext cx="2380542" cy="1545188"/>
          </a:xfrm>
          <a:custGeom>
            <a:avLst/>
            <a:gdLst/>
            <a:ahLst/>
            <a:cxnLst/>
            <a:rect r="r" b="b" t="t" l="l"/>
            <a:pathLst>
              <a:path h="1545188" w="2380542">
                <a:moveTo>
                  <a:pt x="0" y="0"/>
                </a:moveTo>
                <a:lnTo>
                  <a:pt x="2380542" y="0"/>
                </a:lnTo>
                <a:lnTo>
                  <a:pt x="2380542" y="1545188"/>
                </a:lnTo>
                <a:lnTo>
                  <a:pt x="0" y="154518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descr="handdrawn organic illustration of a wall clock"/>
          <p:cNvSpPr/>
          <p:nvPr/>
        </p:nvSpPr>
        <p:spPr>
          <a:xfrm flipH="false" flipV="false" rot="0">
            <a:off x="1703233" y="-656534"/>
            <a:ext cx="1847522" cy="1857654"/>
          </a:xfrm>
          <a:custGeom>
            <a:avLst/>
            <a:gdLst/>
            <a:ahLst/>
            <a:cxnLst/>
            <a:rect r="r" b="b" t="t" l="l"/>
            <a:pathLst>
              <a:path h="1857654" w="1847522">
                <a:moveTo>
                  <a:pt x="0" y="0"/>
                </a:moveTo>
                <a:lnTo>
                  <a:pt x="1847522" y="0"/>
                </a:lnTo>
                <a:lnTo>
                  <a:pt x="1847522" y="1857654"/>
                </a:lnTo>
                <a:lnTo>
                  <a:pt x="0" y="185765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descr="handdrawn organic illustration of a map"/>
          <p:cNvSpPr/>
          <p:nvPr/>
        </p:nvSpPr>
        <p:spPr>
          <a:xfrm flipH="false" flipV="false" rot="77601">
            <a:off x="13696772" y="-2039614"/>
            <a:ext cx="2739167" cy="3068314"/>
          </a:xfrm>
          <a:custGeom>
            <a:avLst/>
            <a:gdLst/>
            <a:ahLst/>
            <a:cxnLst/>
            <a:rect r="r" b="b" t="t" l="l"/>
            <a:pathLst>
              <a:path h="3068314" w="2739167">
                <a:moveTo>
                  <a:pt x="0" y="0"/>
                </a:moveTo>
                <a:lnTo>
                  <a:pt x="2739167" y="0"/>
                </a:lnTo>
                <a:lnTo>
                  <a:pt x="2739167" y="3068314"/>
                </a:lnTo>
                <a:lnTo>
                  <a:pt x="0" y="306831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9" id="9"/>
          <p:cNvGrpSpPr/>
          <p:nvPr/>
        </p:nvGrpSpPr>
        <p:grpSpPr>
          <a:xfrm rot="0">
            <a:off x="2380020" y="6595542"/>
            <a:ext cx="13527961" cy="3090741"/>
            <a:chOff x="0" y="0"/>
            <a:chExt cx="18037281" cy="4120988"/>
          </a:xfrm>
        </p:grpSpPr>
        <p:sp>
          <p:nvSpPr>
            <p:cNvPr name="Freeform 10" id="10"/>
            <p:cNvSpPr/>
            <p:nvPr/>
          </p:nvSpPr>
          <p:spPr>
            <a:xfrm flipH="false" flipV="false" rot="0">
              <a:off x="0" y="718274"/>
              <a:ext cx="3197173" cy="2267086"/>
            </a:xfrm>
            <a:custGeom>
              <a:avLst/>
              <a:gdLst/>
              <a:ahLst/>
              <a:cxnLst/>
              <a:rect r="r" b="b" t="t" l="l"/>
              <a:pathLst>
                <a:path h="2267086" w="3197173">
                  <a:moveTo>
                    <a:pt x="0" y="0"/>
                  </a:moveTo>
                  <a:lnTo>
                    <a:pt x="3197173" y="0"/>
                  </a:lnTo>
                  <a:lnTo>
                    <a:pt x="3197173" y="2267086"/>
                  </a:lnTo>
                  <a:lnTo>
                    <a:pt x="0" y="226708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0">
              <a:off x="13917286" y="481260"/>
              <a:ext cx="1616186" cy="2141934"/>
            </a:xfrm>
            <a:custGeom>
              <a:avLst/>
              <a:gdLst/>
              <a:ahLst/>
              <a:cxnLst/>
              <a:rect r="r" b="b" t="t" l="l"/>
              <a:pathLst>
                <a:path h="2141934" w="1616186">
                  <a:moveTo>
                    <a:pt x="0" y="0"/>
                  </a:moveTo>
                  <a:lnTo>
                    <a:pt x="1616186" y="0"/>
                  </a:lnTo>
                  <a:lnTo>
                    <a:pt x="1616186" y="2141933"/>
                  </a:lnTo>
                  <a:lnTo>
                    <a:pt x="0" y="214193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0">
              <a:off x="11141124" y="1040673"/>
              <a:ext cx="2331662" cy="2941317"/>
            </a:xfrm>
            <a:custGeom>
              <a:avLst/>
              <a:gdLst/>
              <a:ahLst/>
              <a:cxnLst/>
              <a:rect r="r" b="b" t="t" l="l"/>
              <a:pathLst>
                <a:path h="2941317" w="2331662">
                  <a:moveTo>
                    <a:pt x="0" y="0"/>
                  </a:moveTo>
                  <a:lnTo>
                    <a:pt x="2331662" y="0"/>
                  </a:lnTo>
                  <a:lnTo>
                    <a:pt x="2331662" y="2941317"/>
                  </a:lnTo>
                  <a:lnTo>
                    <a:pt x="0" y="294131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false" flipV="false" rot="0">
              <a:off x="3637344" y="0"/>
              <a:ext cx="7064820" cy="3981990"/>
            </a:xfrm>
            <a:custGeom>
              <a:avLst/>
              <a:gdLst/>
              <a:ahLst/>
              <a:cxnLst/>
              <a:rect r="r" b="b" t="t" l="l"/>
              <a:pathLst>
                <a:path h="3981990" w="7064820">
                  <a:moveTo>
                    <a:pt x="0" y="0"/>
                  </a:moveTo>
                  <a:lnTo>
                    <a:pt x="7064821" y="0"/>
                  </a:lnTo>
                  <a:lnTo>
                    <a:pt x="7064821" y="3981990"/>
                  </a:lnTo>
                  <a:lnTo>
                    <a:pt x="0" y="3981990"/>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4" id="14"/>
            <p:cNvSpPr/>
            <p:nvPr/>
          </p:nvSpPr>
          <p:spPr>
            <a:xfrm flipH="false" flipV="false" rot="0">
              <a:off x="15740943" y="481260"/>
              <a:ext cx="2296338" cy="3639729"/>
            </a:xfrm>
            <a:custGeom>
              <a:avLst/>
              <a:gdLst/>
              <a:ahLst/>
              <a:cxnLst/>
              <a:rect r="r" b="b" t="t" l="l"/>
              <a:pathLst>
                <a:path h="3639729" w="2296338">
                  <a:moveTo>
                    <a:pt x="0" y="0"/>
                  </a:moveTo>
                  <a:lnTo>
                    <a:pt x="2296338" y="0"/>
                  </a:lnTo>
                  <a:lnTo>
                    <a:pt x="2296338" y="3639728"/>
                  </a:lnTo>
                  <a:lnTo>
                    <a:pt x="0" y="3639728"/>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grpSp>
      <p:sp>
        <p:nvSpPr>
          <p:cNvPr name="TextBox 15" id="15"/>
          <p:cNvSpPr txBox="true"/>
          <p:nvPr/>
        </p:nvSpPr>
        <p:spPr>
          <a:xfrm rot="0">
            <a:off x="1743679" y="1983239"/>
            <a:ext cx="14900254" cy="4059628"/>
          </a:xfrm>
          <a:prstGeom prst="rect">
            <a:avLst/>
          </a:prstGeom>
        </p:spPr>
        <p:txBody>
          <a:bodyPr anchor="t" rtlCol="false" tIns="0" lIns="0" bIns="0" rIns="0">
            <a:spAutoFit/>
          </a:bodyPr>
          <a:lstStyle/>
          <a:p>
            <a:pPr algn="ctr">
              <a:lnSpc>
                <a:spcPts val="5343"/>
              </a:lnSpc>
            </a:pPr>
            <a:r>
              <a:rPr lang="en-US" sz="4528">
                <a:solidFill>
                  <a:srgbClr val="000000"/>
                </a:solidFill>
                <a:latin typeface="Open Sauce"/>
                <a:ea typeface="Open Sauce"/>
                <a:cs typeface="Open Sauce"/>
                <a:sym typeface="Open Sauce"/>
              </a:rPr>
              <a:t>2-3 дәріс. Өндіріс процестерінің негізгі көрсеткіштері және химиялық технология принциптері. Химиялық-технологиялық процесс туралытүсінік. Химиялық өндірістің техникалық-экономикалық көрсеткіштері.Өндіріс процесінің</a:t>
            </a:r>
            <a:r>
              <a:rPr lang="en-US" sz="4528">
                <a:solidFill>
                  <a:srgbClr val="000000"/>
                </a:solidFill>
                <a:latin typeface="Open Sauce"/>
                <a:ea typeface="Open Sauce"/>
                <a:cs typeface="Open Sauce"/>
                <a:sym typeface="Open Sauce"/>
              </a:rPr>
              <a:t> </a:t>
            </a:r>
            <a:r>
              <a:rPr lang="en-US" sz="4528">
                <a:solidFill>
                  <a:srgbClr val="000000"/>
                </a:solidFill>
                <a:latin typeface="Open Sauce"/>
                <a:ea typeface="Open Sauce"/>
                <a:cs typeface="Open Sauce"/>
                <a:sym typeface="Open Sauce"/>
              </a:rPr>
              <a:t>баланстары.</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98BBB"/>
        </a:solidFill>
      </p:bgPr>
    </p:bg>
    <p:spTree>
      <p:nvGrpSpPr>
        <p:cNvPr id="1" name=""/>
        <p:cNvGrpSpPr/>
        <p:nvPr/>
      </p:nvGrpSpPr>
      <p:grpSpPr>
        <a:xfrm>
          <a:off x="0" y="0"/>
          <a:ext cx="0" cy="0"/>
          <a:chOff x="0" y="0"/>
          <a:chExt cx="0" cy="0"/>
        </a:xfrm>
      </p:grpSpPr>
      <p:grpSp>
        <p:nvGrpSpPr>
          <p:cNvPr name="Group 2" id="2"/>
          <p:cNvGrpSpPr/>
          <p:nvPr/>
        </p:nvGrpSpPr>
        <p:grpSpPr>
          <a:xfrm rot="-10800000">
            <a:off x="2361201" y="3887663"/>
            <a:ext cx="14018425" cy="4738068"/>
            <a:chOff x="0" y="0"/>
            <a:chExt cx="1331750" cy="450116"/>
          </a:xfrm>
        </p:grpSpPr>
        <p:sp>
          <p:nvSpPr>
            <p:cNvPr name="Freeform 3" id="3">
              <a:extLst>
                <a:ext uri="{C183D7F6-B498-43B3-948B-1728B52AA6E4}">
                  <adec:decorative xmlns:adec="http://schemas.microsoft.com/office/drawing/2017/decorative" val="1"/>
                </a:ext>
              </a:extLst>
            </p:cNvPr>
            <p:cNvSpPr/>
            <p:nvPr/>
          </p:nvSpPr>
          <p:spPr>
            <a:xfrm flipH="false" flipV="false" rot="0">
              <a:off x="0" y="0"/>
              <a:ext cx="1332639" cy="453164"/>
            </a:xfrm>
            <a:custGeom>
              <a:avLst/>
              <a:gdLst/>
              <a:ahLst/>
              <a:cxnLst/>
              <a:rect r="r" b="b" t="t" l="l"/>
              <a:pathLst>
                <a:path h="453164" w="1332639">
                  <a:moveTo>
                    <a:pt x="1270409" y="448338"/>
                  </a:moveTo>
                  <a:cubicBezTo>
                    <a:pt x="1277648" y="446306"/>
                    <a:pt x="1285141" y="443258"/>
                    <a:pt x="1291745" y="439067"/>
                  </a:cubicBezTo>
                  <a:cubicBezTo>
                    <a:pt x="1284760" y="443385"/>
                    <a:pt x="1277267" y="446560"/>
                    <a:pt x="1270409" y="448338"/>
                  </a:cubicBezTo>
                  <a:close/>
                  <a:moveTo>
                    <a:pt x="1331750" y="354359"/>
                  </a:moveTo>
                  <a:cubicBezTo>
                    <a:pt x="1331496" y="365789"/>
                    <a:pt x="1331115" y="366170"/>
                    <a:pt x="1330734" y="366170"/>
                  </a:cubicBezTo>
                  <a:cubicBezTo>
                    <a:pt x="1330480" y="366170"/>
                    <a:pt x="1330353" y="366043"/>
                    <a:pt x="1330099" y="367059"/>
                  </a:cubicBezTo>
                  <a:cubicBezTo>
                    <a:pt x="1329845" y="368329"/>
                    <a:pt x="1329972" y="369472"/>
                    <a:pt x="1329337" y="377345"/>
                  </a:cubicBezTo>
                  <a:cubicBezTo>
                    <a:pt x="1329464" y="383695"/>
                    <a:pt x="1327940" y="394998"/>
                    <a:pt x="1321844" y="406936"/>
                  </a:cubicBezTo>
                  <a:cubicBezTo>
                    <a:pt x="1315875" y="418875"/>
                    <a:pt x="1305207" y="431067"/>
                    <a:pt x="1291745" y="439067"/>
                  </a:cubicBezTo>
                  <a:cubicBezTo>
                    <a:pt x="1306731" y="430178"/>
                    <a:pt x="1318288" y="414684"/>
                    <a:pt x="1323241" y="401730"/>
                  </a:cubicBezTo>
                  <a:cubicBezTo>
                    <a:pt x="1328321" y="388648"/>
                    <a:pt x="1328194" y="379251"/>
                    <a:pt x="1327559" y="380394"/>
                  </a:cubicBezTo>
                  <a:cubicBezTo>
                    <a:pt x="1326289" y="390808"/>
                    <a:pt x="1323749" y="396269"/>
                    <a:pt x="1322606" y="399444"/>
                  </a:cubicBezTo>
                  <a:cubicBezTo>
                    <a:pt x="1321336" y="402619"/>
                    <a:pt x="1320447" y="403508"/>
                    <a:pt x="1319812" y="404651"/>
                  </a:cubicBezTo>
                  <a:cubicBezTo>
                    <a:pt x="1319050" y="405920"/>
                    <a:pt x="1318415" y="406936"/>
                    <a:pt x="1316764" y="409731"/>
                  </a:cubicBezTo>
                  <a:cubicBezTo>
                    <a:pt x="1316510" y="410239"/>
                    <a:pt x="1316129" y="410873"/>
                    <a:pt x="1315748" y="411381"/>
                  </a:cubicBezTo>
                  <a:cubicBezTo>
                    <a:pt x="1315748" y="411381"/>
                    <a:pt x="1314478" y="416208"/>
                    <a:pt x="1304572" y="425859"/>
                  </a:cubicBezTo>
                  <a:lnTo>
                    <a:pt x="1303429" y="429034"/>
                  </a:lnTo>
                  <a:cubicBezTo>
                    <a:pt x="1298984" y="433480"/>
                    <a:pt x="1291999" y="438306"/>
                    <a:pt x="1284506" y="441989"/>
                  </a:cubicBezTo>
                  <a:cubicBezTo>
                    <a:pt x="1265710" y="453164"/>
                    <a:pt x="1249708" y="449355"/>
                    <a:pt x="1249708" y="449355"/>
                  </a:cubicBezTo>
                  <a:lnTo>
                    <a:pt x="1223927" y="445925"/>
                  </a:lnTo>
                  <a:lnTo>
                    <a:pt x="1217069" y="446306"/>
                  </a:lnTo>
                  <a:lnTo>
                    <a:pt x="1170206" y="443131"/>
                  </a:lnTo>
                  <a:cubicBezTo>
                    <a:pt x="1067025" y="444656"/>
                    <a:pt x="933760" y="442623"/>
                    <a:pt x="847281" y="442242"/>
                  </a:cubicBezTo>
                  <a:cubicBezTo>
                    <a:pt x="809408" y="442370"/>
                    <a:pt x="710573" y="441861"/>
                    <a:pt x="657916" y="443131"/>
                  </a:cubicBezTo>
                  <a:lnTo>
                    <a:pt x="660346" y="441989"/>
                  </a:lnTo>
                  <a:cubicBezTo>
                    <a:pt x="597360" y="442242"/>
                    <a:pt x="510677" y="444020"/>
                    <a:pt x="472602" y="444401"/>
                  </a:cubicBezTo>
                  <a:lnTo>
                    <a:pt x="473614" y="443894"/>
                  </a:lnTo>
                  <a:cubicBezTo>
                    <a:pt x="448298" y="444020"/>
                    <a:pt x="381869" y="445164"/>
                    <a:pt x="389970" y="447323"/>
                  </a:cubicBezTo>
                  <a:cubicBezTo>
                    <a:pt x="328806" y="446687"/>
                    <a:pt x="339540" y="444656"/>
                    <a:pt x="261972" y="445798"/>
                  </a:cubicBezTo>
                  <a:lnTo>
                    <a:pt x="273921" y="446053"/>
                  </a:lnTo>
                  <a:cubicBezTo>
                    <a:pt x="251643" y="446053"/>
                    <a:pt x="207896" y="446180"/>
                    <a:pt x="170688" y="446180"/>
                  </a:cubicBezTo>
                  <a:cubicBezTo>
                    <a:pt x="153670" y="446180"/>
                    <a:pt x="135001" y="446053"/>
                    <a:pt x="115570" y="446053"/>
                  </a:cubicBezTo>
                  <a:cubicBezTo>
                    <a:pt x="105791" y="446053"/>
                    <a:pt x="95885" y="446053"/>
                    <a:pt x="85852" y="445925"/>
                  </a:cubicBezTo>
                  <a:cubicBezTo>
                    <a:pt x="80645" y="445798"/>
                    <a:pt x="76708" y="446053"/>
                    <a:pt x="68453" y="445545"/>
                  </a:cubicBezTo>
                  <a:cubicBezTo>
                    <a:pt x="61087" y="444656"/>
                    <a:pt x="53975" y="442878"/>
                    <a:pt x="47117" y="440084"/>
                  </a:cubicBezTo>
                  <a:cubicBezTo>
                    <a:pt x="19558" y="428908"/>
                    <a:pt x="1143" y="400333"/>
                    <a:pt x="1270" y="372265"/>
                  </a:cubicBezTo>
                  <a:cubicBezTo>
                    <a:pt x="1270" y="352834"/>
                    <a:pt x="1270" y="334420"/>
                    <a:pt x="1397" y="317783"/>
                  </a:cubicBezTo>
                  <a:cubicBezTo>
                    <a:pt x="1270" y="284763"/>
                    <a:pt x="1270" y="258855"/>
                    <a:pt x="1270" y="256176"/>
                  </a:cubicBezTo>
                  <a:lnTo>
                    <a:pt x="1651" y="256801"/>
                  </a:lnTo>
                  <a:cubicBezTo>
                    <a:pt x="508" y="250514"/>
                    <a:pt x="1778" y="242513"/>
                    <a:pt x="0" y="236101"/>
                  </a:cubicBezTo>
                  <a:cubicBezTo>
                    <a:pt x="1016" y="224171"/>
                    <a:pt x="2413" y="172736"/>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414476" y="508"/>
                    <a:pt x="943279" y="635"/>
                    <a:pt x="1181509" y="0"/>
                  </a:cubicBezTo>
                  <a:lnTo>
                    <a:pt x="1177318" y="254"/>
                  </a:lnTo>
                  <a:cubicBezTo>
                    <a:pt x="1190526" y="254"/>
                    <a:pt x="1208687" y="127"/>
                    <a:pt x="1230404" y="127"/>
                  </a:cubicBezTo>
                  <a:cubicBezTo>
                    <a:pt x="1235865" y="127"/>
                    <a:pt x="1241453" y="127"/>
                    <a:pt x="1247422" y="127"/>
                  </a:cubicBezTo>
                  <a:lnTo>
                    <a:pt x="1249708" y="127"/>
                  </a:lnTo>
                  <a:lnTo>
                    <a:pt x="1253137" y="254"/>
                  </a:lnTo>
                  <a:cubicBezTo>
                    <a:pt x="1255423" y="381"/>
                    <a:pt x="1257709" y="381"/>
                    <a:pt x="1259995" y="762"/>
                  </a:cubicBezTo>
                  <a:cubicBezTo>
                    <a:pt x="1264567" y="1270"/>
                    <a:pt x="1269266" y="2413"/>
                    <a:pt x="1273838" y="3810"/>
                  </a:cubicBezTo>
                  <a:cubicBezTo>
                    <a:pt x="1292126" y="9525"/>
                    <a:pt x="1309271" y="22860"/>
                    <a:pt x="1319304" y="41656"/>
                  </a:cubicBezTo>
                  <a:cubicBezTo>
                    <a:pt x="1324257" y="51054"/>
                    <a:pt x="1327559" y="61722"/>
                    <a:pt x="1328321" y="72771"/>
                  </a:cubicBezTo>
                  <a:cubicBezTo>
                    <a:pt x="1328702" y="79121"/>
                    <a:pt x="1328575" y="81915"/>
                    <a:pt x="1328575" y="85725"/>
                  </a:cubicBezTo>
                  <a:cubicBezTo>
                    <a:pt x="1328575" y="89408"/>
                    <a:pt x="1328575" y="93091"/>
                    <a:pt x="1328575" y="96901"/>
                  </a:cubicBezTo>
                  <a:cubicBezTo>
                    <a:pt x="1328575" y="111887"/>
                    <a:pt x="1328702" y="127254"/>
                    <a:pt x="1328702" y="143002"/>
                  </a:cubicBezTo>
                  <a:cubicBezTo>
                    <a:pt x="1328829" y="171879"/>
                    <a:pt x="1328956" y="176469"/>
                    <a:pt x="1329083" y="181058"/>
                  </a:cubicBezTo>
                  <a:cubicBezTo>
                    <a:pt x="1329337" y="199436"/>
                    <a:pt x="1329718" y="217795"/>
                    <a:pt x="1329845" y="225207"/>
                  </a:cubicBezTo>
                  <a:lnTo>
                    <a:pt x="1331115" y="228190"/>
                  </a:lnTo>
                  <a:cubicBezTo>
                    <a:pt x="1330099" y="231297"/>
                    <a:pt x="1330861" y="234208"/>
                    <a:pt x="1330099" y="238477"/>
                  </a:cubicBezTo>
                  <a:cubicBezTo>
                    <a:pt x="1330226" y="240709"/>
                    <a:pt x="1331242" y="239781"/>
                    <a:pt x="1331496" y="238727"/>
                  </a:cubicBezTo>
                  <a:cubicBezTo>
                    <a:pt x="1330734" y="242442"/>
                    <a:pt x="1331750" y="246478"/>
                    <a:pt x="1330988" y="248532"/>
                  </a:cubicBezTo>
                  <a:lnTo>
                    <a:pt x="1330607" y="247907"/>
                  </a:lnTo>
                  <a:cubicBezTo>
                    <a:pt x="1329337" y="253711"/>
                    <a:pt x="1332639" y="257086"/>
                    <a:pt x="1331242" y="298605"/>
                  </a:cubicBezTo>
                  <a:lnTo>
                    <a:pt x="1330988" y="298224"/>
                  </a:lnTo>
                  <a:cubicBezTo>
                    <a:pt x="1330099" y="316893"/>
                    <a:pt x="1331369" y="338102"/>
                    <a:pt x="1331750" y="354359"/>
                  </a:cubicBezTo>
                  <a:close/>
                  <a:moveTo>
                    <a:pt x="1289332" y="438686"/>
                  </a:moveTo>
                  <a:cubicBezTo>
                    <a:pt x="1288697" y="439067"/>
                    <a:pt x="1288189" y="439448"/>
                    <a:pt x="1287681" y="439829"/>
                  </a:cubicBezTo>
                  <a:cubicBezTo>
                    <a:pt x="1288189" y="439575"/>
                    <a:pt x="1288697" y="439448"/>
                    <a:pt x="1289205" y="439067"/>
                  </a:cubicBezTo>
                  <a:cubicBezTo>
                    <a:pt x="1289205" y="439067"/>
                    <a:pt x="1289332" y="438813"/>
                    <a:pt x="1289332" y="438686"/>
                  </a:cubicBezTo>
                  <a:close/>
                </a:path>
              </a:pathLst>
            </a:custGeom>
            <a:solidFill>
              <a:srgbClr val="FFFFFF"/>
            </a:solidFill>
          </p:spPr>
        </p:sp>
      </p:grpSp>
      <p:sp>
        <p:nvSpPr>
          <p:cNvPr name="Freeform 4" id="4" descr="handdrawn organic illustration of a cabinet"/>
          <p:cNvSpPr/>
          <p:nvPr/>
        </p:nvSpPr>
        <p:spPr>
          <a:xfrm flipH="false" flipV="false" rot="0">
            <a:off x="-2235195" y="7654018"/>
            <a:ext cx="4225814" cy="5547011"/>
          </a:xfrm>
          <a:custGeom>
            <a:avLst/>
            <a:gdLst/>
            <a:ahLst/>
            <a:cxnLst/>
            <a:rect r="r" b="b" t="t" l="l"/>
            <a:pathLst>
              <a:path h="5547011" w="4225814">
                <a:moveTo>
                  <a:pt x="0" y="0"/>
                </a:moveTo>
                <a:lnTo>
                  <a:pt x="4225814" y="0"/>
                </a:lnTo>
                <a:lnTo>
                  <a:pt x="4225814" y="5547011"/>
                </a:lnTo>
                <a:lnTo>
                  <a:pt x="0" y="55470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descr="handdrawn organic illustration of a cabinet"/>
          <p:cNvSpPr/>
          <p:nvPr/>
        </p:nvSpPr>
        <p:spPr>
          <a:xfrm flipH="false" flipV="false" rot="0">
            <a:off x="16297381" y="7654018"/>
            <a:ext cx="4225814" cy="5547011"/>
          </a:xfrm>
          <a:custGeom>
            <a:avLst/>
            <a:gdLst/>
            <a:ahLst/>
            <a:cxnLst/>
            <a:rect r="r" b="b" t="t" l="l"/>
            <a:pathLst>
              <a:path h="5547011" w="4225814">
                <a:moveTo>
                  <a:pt x="0" y="0"/>
                </a:moveTo>
                <a:lnTo>
                  <a:pt x="4225814" y="0"/>
                </a:lnTo>
                <a:lnTo>
                  <a:pt x="4225814" y="5547011"/>
                </a:lnTo>
                <a:lnTo>
                  <a:pt x="0" y="55470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a:extLst>
              <a:ext uri="{C183D7F6-B498-43B3-948B-1728B52AA6E4}">
                <adec:decorative xmlns:adec="http://schemas.microsoft.com/office/drawing/2017/decorative" val="1"/>
              </a:ext>
            </a:extLst>
          </p:cNvPr>
          <p:cNvSpPr/>
          <p:nvPr/>
        </p:nvSpPr>
        <p:spPr>
          <a:xfrm flipH="false" flipV="false" rot="0">
            <a:off x="-2452610" y="4247959"/>
            <a:ext cx="4069338" cy="261951"/>
          </a:xfrm>
          <a:custGeom>
            <a:avLst/>
            <a:gdLst/>
            <a:ahLst/>
            <a:cxnLst/>
            <a:rect r="r" b="b" t="t" l="l"/>
            <a:pathLst>
              <a:path h="261951" w="4069338">
                <a:moveTo>
                  <a:pt x="0" y="0"/>
                </a:moveTo>
                <a:lnTo>
                  <a:pt x="4069338" y="0"/>
                </a:lnTo>
                <a:lnTo>
                  <a:pt x="4069338" y="261951"/>
                </a:lnTo>
                <a:lnTo>
                  <a:pt x="0" y="261951"/>
                </a:lnTo>
                <a:lnTo>
                  <a:pt x="0" y="0"/>
                </a:lnTo>
                <a:close/>
              </a:path>
            </a:pathLst>
          </a:custGeom>
          <a:blipFill>
            <a:blip r:embed="rId4">
              <a:extLst>
                <a:ext uri="{96DAC541-7B7A-43D3-8B79-37D633B846F1}">
                  <asvg:svgBlip xmlns:asvg="http://schemas.microsoft.com/office/drawing/2016/SVG/main" r:embed="rId5"/>
                </a:ext>
              </a:extLst>
            </a:blip>
            <a:stretch>
              <a:fillRect l="0" t="-458051" r="-67932" b="-1325016"/>
            </a:stretch>
          </a:blipFill>
        </p:spPr>
      </p:sp>
      <p:sp>
        <p:nvSpPr>
          <p:cNvPr name="Freeform 7" id="7">
            <a:extLst>
              <a:ext uri="{C183D7F6-B498-43B3-948B-1728B52AA6E4}">
                <adec:decorative xmlns:adec="http://schemas.microsoft.com/office/drawing/2017/decorative" val="1"/>
              </a:ext>
            </a:extLst>
          </p:cNvPr>
          <p:cNvSpPr/>
          <p:nvPr/>
        </p:nvSpPr>
        <p:spPr>
          <a:xfrm flipH="false" flipV="false" rot="0">
            <a:off x="16667815" y="4247959"/>
            <a:ext cx="4069338" cy="261951"/>
          </a:xfrm>
          <a:custGeom>
            <a:avLst/>
            <a:gdLst/>
            <a:ahLst/>
            <a:cxnLst/>
            <a:rect r="r" b="b" t="t" l="l"/>
            <a:pathLst>
              <a:path h="261951" w="4069338">
                <a:moveTo>
                  <a:pt x="0" y="0"/>
                </a:moveTo>
                <a:lnTo>
                  <a:pt x="4069338" y="0"/>
                </a:lnTo>
                <a:lnTo>
                  <a:pt x="4069338" y="261951"/>
                </a:lnTo>
                <a:lnTo>
                  <a:pt x="0" y="261951"/>
                </a:lnTo>
                <a:lnTo>
                  <a:pt x="0" y="0"/>
                </a:lnTo>
                <a:close/>
              </a:path>
            </a:pathLst>
          </a:custGeom>
          <a:blipFill>
            <a:blip r:embed="rId4">
              <a:extLst>
                <a:ext uri="{96DAC541-7B7A-43D3-8B79-37D633B846F1}">
                  <asvg:svgBlip xmlns:asvg="http://schemas.microsoft.com/office/drawing/2016/SVG/main" r:embed="rId5"/>
                </a:ext>
              </a:extLst>
            </a:blip>
            <a:stretch>
              <a:fillRect l="0" t="-458051" r="-67932" b="-1325016"/>
            </a:stretch>
          </a:blipFill>
        </p:spPr>
      </p:sp>
      <p:sp>
        <p:nvSpPr>
          <p:cNvPr name="Freeform 8" id="8" descr="handdrawn organic illustration of a row of document books"/>
          <p:cNvSpPr/>
          <p:nvPr/>
        </p:nvSpPr>
        <p:spPr>
          <a:xfrm flipH="true" flipV="false" rot="0">
            <a:off x="-1258667" y="5811425"/>
            <a:ext cx="2516903" cy="1880813"/>
          </a:xfrm>
          <a:custGeom>
            <a:avLst/>
            <a:gdLst/>
            <a:ahLst/>
            <a:cxnLst/>
            <a:rect r="r" b="b" t="t" l="l"/>
            <a:pathLst>
              <a:path h="1880813" w="2516903">
                <a:moveTo>
                  <a:pt x="2516902" y="0"/>
                </a:moveTo>
                <a:lnTo>
                  <a:pt x="0" y="0"/>
                </a:lnTo>
                <a:lnTo>
                  <a:pt x="0" y="1880813"/>
                </a:lnTo>
                <a:lnTo>
                  <a:pt x="2516902" y="1880813"/>
                </a:lnTo>
                <a:lnTo>
                  <a:pt x="2516902"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descr="handdrawn organic illustration of a row of books"/>
          <p:cNvSpPr/>
          <p:nvPr/>
        </p:nvSpPr>
        <p:spPr>
          <a:xfrm flipH="false" flipV="false" rot="0">
            <a:off x="17127666" y="2517759"/>
            <a:ext cx="2553698" cy="1796875"/>
          </a:xfrm>
          <a:custGeom>
            <a:avLst/>
            <a:gdLst/>
            <a:ahLst/>
            <a:cxnLst/>
            <a:rect r="r" b="b" t="t" l="l"/>
            <a:pathLst>
              <a:path h="1796875" w="2553698">
                <a:moveTo>
                  <a:pt x="0" y="0"/>
                </a:moveTo>
                <a:lnTo>
                  <a:pt x="2553698" y="0"/>
                </a:lnTo>
                <a:lnTo>
                  <a:pt x="2553698" y="1796875"/>
                </a:lnTo>
                <a:lnTo>
                  <a:pt x="0" y="179687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descr="handdrawn organic illustration of a beaker"/>
          <p:cNvSpPr/>
          <p:nvPr/>
        </p:nvSpPr>
        <p:spPr>
          <a:xfrm flipH="false" flipV="false" rot="0">
            <a:off x="16772973" y="5636402"/>
            <a:ext cx="1195853" cy="2055836"/>
          </a:xfrm>
          <a:custGeom>
            <a:avLst/>
            <a:gdLst/>
            <a:ahLst/>
            <a:cxnLst/>
            <a:rect r="r" b="b" t="t" l="l"/>
            <a:pathLst>
              <a:path h="2055836" w="1195853">
                <a:moveTo>
                  <a:pt x="0" y="0"/>
                </a:moveTo>
                <a:lnTo>
                  <a:pt x="1195852" y="0"/>
                </a:lnTo>
                <a:lnTo>
                  <a:pt x="1195852" y="2055836"/>
                </a:lnTo>
                <a:lnTo>
                  <a:pt x="0" y="2055836"/>
                </a:lnTo>
                <a:lnTo>
                  <a:pt x="0" y="0"/>
                </a:lnTo>
                <a:close/>
              </a:path>
            </a:pathLst>
          </a:custGeom>
          <a:blipFill>
            <a:blip r:embed="rId10">
              <a:extLst>
                <a:ext uri="{96DAC541-7B7A-43D3-8B79-37D633B846F1}">
                  <asvg:svgBlip xmlns:asvg="http://schemas.microsoft.com/office/drawing/2016/SVG/main" r:embed="rId11"/>
                </a:ext>
              </a:extLst>
            </a:blip>
            <a:stretch>
              <a:fillRect l="0" t="-45268" r="-343082" b="0"/>
            </a:stretch>
          </a:blipFill>
        </p:spPr>
      </p:sp>
      <p:sp>
        <p:nvSpPr>
          <p:cNvPr name="Freeform 11" id="11" descr="handdrawn organic illustration of a rack with test tubes"/>
          <p:cNvSpPr/>
          <p:nvPr/>
        </p:nvSpPr>
        <p:spPr>
          <a:xfrm flipH="false" flipV="false" rot="0">
            <a:off x="214666" y="2695597"/>
            <a:ext cx="1275903" cy="1609511"/>
          </a:xfrm>
          <a:custGeom>
            <a:avLst/>
            <a:gdLst/>
            <a:ahLst/>
            <a:cxnLst/>
            <a:rect r="r" b="b" t="t" l="l"/>
            <a:pathLst>
              <a:path h="1609511" w="1275903">
                <a:moveTo>
                  <a:pt x="0" y="0"/>
                </a:moveTo>
                <a:lnTo>
                  <a:pt x="1275904" y="0"/>
                </a:lnTo>
                <a:lnTo>
                  <a:pt x="1275904" y="1609512"/>
                </a:lnTo>
                <a:lnTo>
                  <a:pt x="0" y="160951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2" id="12"/>
          <p:cNvSpPr txBox="true"/>
          <p:nvPr/>
        </p:nvSpPr>
        <p:spPr>
          <a:xfrm rot="0">
            <a:off x="852618" y="1830263"/>
            <a:ext cx="16711865" cy="2057400"/>
          </a:xfrm>
          <a:prstGeom prst="rect">
            <a:avLst/>
          </a:prstGeom>
        </p:spPr>
        <p:txBody>
          <a:bodyPr anchor="t" rtlCol="false" tIns="0" lIns="0" bIns="0" rIns="0">
            <a:spAutoFit/>
          </a:bodyPr>
          <a:lstStyle/>
          <a:p>
            <a:pPr algn="ctr" marL="0" indent="0" lvl="0">
              <a:lnSpc>
                <a:spcPts val="5400"/>
              </a:lnSpc>
              <a:spcBef>
                <a:spcPct val="0"/>
              </a:spcBef>
            </a:pPr>
            <a:r>
              <a:rPr lang="en-US" b="true" sz="4500" spc="135">
                <a:solidFill>
                  <a:srgbClr val="FFFFFF"/>
                </a:solidFill>
                <a:latin typeface="Open Sauce Bold"/>
                <a:ea typeface="Open Sauce Bold"/>
                <a:cs typeface="Open Sauce Bold"/>
                <a:sym typeface="Open Sauce Bold"/>
              </a:rPr>
              <a:t>ӨНДІРІС</a:t>
            </a:r>
            <a:r>
              <a:rPr lang="en-US" b="true" sz="4500" spc="135" u="none">
                <a:solidFill>
                  <a:srgbClr val="FFFFFF"/>
                </a:solidFill>
                <a:latin typeface="Open Sauce Bold"/>
                <a:ea typeface="Open Sauce Bold"/>
                <a:cs typeface="Open Sauce Bold"/>
                <a:sym typeface="Open Sauce Bold"/>
              </a:rPr>
              <a:t> ПРОЦЕСТЕРІНІҢ НЕГІЗГІ КӨРСЕТКІШТЕРІ ЖӘНЕ ХИМИЯЛЫҚ ТЕХНОЛОГИЯ ПРИНЦИПТЕРІ</a:t>
            </a:r>
          </a:p>
          <a:p>
            <a:pPr algn="ctr" marL="0" indent="0" lvl="0">
              <a:lnSpc>
                <a:spcPts val="5400"/>
              </a:lnSpc>
              <a:spcBef>
                <a:spcPct val="0"/>
              </a:spcBef>
            </a:pPr>
          </a:p>
        </p:txBody>
      </p:sp>
      <p:sp>
        <p:nvSpPr>
          <p:cNvPr name="TextBox 13" id="13"/>
          <p:cNvSpPr txBox="true"/>
          <p:nvPr/>
        </p:nvSpPr>
        <p:spPr>
          <a:xfrm rot="0">
            <a:off x="2587614" y="4295584"/>
            <a:ext cx="13565598" cy="4474464"/>
          </a:xfrm>
          <a:prstGeom prst="rect">
            <a:avLst/>
          </a:prstGeom>
        </p:spPr>
        <p:txBody>
          <a:bodyPr anchor="t" rtlCol="false" tIns="0" lIns="0" bIns="0" rIns="0">
            <a:spAutoFit/>
          </a:bodyPr>
          <a:lstStyle/>
          <a:p>
            <a:pPr algn="ctr">
              <a:lnSpc>
                <a:spcPts val="3528"/>
              </a:lnSpc>
            </a:pPr>
            <a:r>
              <a:rPr lang="en-US" sz="2800">
                <a:solidFill>
                  <a:srgbClr val="FFFFFF"/>
                </a:solidFill>
                <a:latin typeface="Open Sauce"/>
                <a:ea typeface="Open Sauce"/>
                <a:cs typeface="Open Sauce"/>
                <a:sym typeface="Open Sauce"/>
              </a:rPr>
              <a:t>Химиялық өнеркәсіп үшін техникалық аспектіменқатар экономикалық аспекті де, немесе өндіріс экономикасы да маңызды болады. Ол химиялық өндірістің барлық ресурстар түрлерін қолдану деңгейін зерттейді және оны ұйымдастыру мен дамытудың тиімді әдістері мен жолдарын құрастырады. </a:t>
            </a:r>
          </a:p>
          <a:p>
            <a:pPr algn="ctr" marL="0" indent="0" lvl="0">
              <a:lnSpc>
                <a:spcPts val="3528"/>
              </a:lnSpc>
              <a:spcBef>
                <a:spcPct val="0"/>
              </a:spcBef>
            </a:pPr>
            <a:r>
              <a:rPr lang="en-US" sz="2800">
                <a:solidFill>
                  <a:srgbClr val="FFFFFF"/>
                </a:solidFill>
                <a:latin typeface="Open Sauce"/>
                <a:ea typeface="Open Sauce"/>
                <a:cs typeface="Open Sauce"/>
                <a:sym typeface="Open Sauce"/>
              </a:rPr>
              <a:t>Экономикалық тиімділік ең маңызды</a:t>
            </a:r>
            <a:r>
              <a:rPr lang="en-US" sz="2800" u="none">
                <a:solidFill>
                  <a:srgbClr val="FFFFFF"/>
                </a:solidFill>
                <a:latin typeface="Open Sauce"/>
                <a:ea typeface="Open Sauce"/>
                <a:cs typeface="Open Sauce"/>
                <a:sym typeface="Open Sauce"/>
              </a:rPr>
              <a:t> критерий </a:t>
            </a:r>
            <a:r>
              <a:rPr lang="en-US" sz="2800" u="none">
                <a:solidFill>
                  <a:srgbClr val="FFFFFF"/>
                </a:solidFill>
                <a:latin typeface="Open Sauce"/>
                <a:ea typeface="Open Sauce"/>
                <a:cs typeface="Open Sauce"/>
                <a:sym typeface="Open Sauce"/>
              </a:rPr>
              <a:t>болып табылады.</a:t>
            </a:r>
            <a:r>
              <a:rPr lang="en-US" sz="2800" u="none">
                <a:solidFill>
                  <a:srgbClr val="FFFFFF"/>
                </a:solidFill>
                <a:latin typeface="Open Sauce"/>
                <a:ea typeface="Open Sauce"/>
                <a:cs typeface="Open Sauce"/>
                <a:sym typeface="Open Sauce"/>
              </a:rPr>
              <a:t> Ол технологиялық процесс жүргізілетін технологиялық қондырғылардың қуаттылығына, олардың ғылыми және техникалық деңгейіне тәуелді болады. Өндірістің деңгейі техника-экономикалық көрсеткіштердің (ТЭК) жиынтығымен анықталады. </a:t>
            </a:r>
          </a:p>
          <a:p>
            <a:pPr algn="ctr" marL="0" indent="0" lvl="0">
              <a:lnSpc>
                <a:spcPts val="3528"/>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98BBB"/>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5400000">
            <a:off x="7167306" y="19981"/>
            <a:ext cx="13675239" cy="9721852"/>
          </a:xfrm>
          <a:custGeom>
            <a:avLst/>
            <a:gdLst/>
            <a:ahLst/>
            <a:cxnLst/>
            <a:rect r="r" b="b" t="t" l="l"/>
            <a:pathLst>
              <a:path h="9721852" w="13675239">
                <a:moveTo>
                  <a:pt x="0" y="0"/>
                </a:moveTo>
                <a:lnTo>
                  <a:pt x="13675240" y="0"/>
                </a:lnTo>
                <a:lnTo>
                  <a:pt x="13675240" y="9721852"/>
                </a:lnTo>
                <a:lnTo>
                  <a:pt x="0" y="97218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descr="handdrawn organic illustration of a teacher with a stick and a books"/>
          <p:cNvSpPr/>
          <p:nvPr/>
        </p:nvSpPr>
        <p:spPr>
          <a:xfrm flipH="false" flipV="false" rot="203339">
            <a:off x="10120466" y="6355142"/>
            <a:ext cx="7256026" cy="8563979"/>
          </a:xfrm>
          <a:custGeom>
            <a:avLst/>
            <a:gdLst/>
            <a:ahLst/>
            <a:cxnLst/>
            <a:rect r="r" b="b" t="t" l="l"/>
            <a:pathLst>
              <a:path h="8563979" w="7256026">
                <a:moveTo>
                  <a:pt x="0" y="0"/>
                </a:moveTo>
                <a:lnTo>
                  <a:pt x="7256026" y="0"/>
                </a:lnTo>
                <a:lnTo>
                  <a:pt x="7256026" y="8563979"/>
                </a:lnTo>
                <a:lnTo>
                  <a:pt x="0" y="856397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0676951" y="1942672"/>
            <a:ext cx="6143056" cy="4174185"/>
            <a:chOff x="0" y="0"/>
            <a:chExt cx="1709766" cy="1161780"/>
          </a:xfrm>
        </p:grpSpPr>
        <p:sp>
          <p:nvSpPr>
            <p:cNvPr name="Freeform 5" id="5">
              <a:extLst>
                <a:ext uri="{C183D7F6-B498-43B3-948B-1728B52AA6E4}">
                  <adec:decorative xmlns:adec="http://schemas.microsoft.com/office/drawing/2017/decorative" val="1"/>
                </a:ext>
              </a:extLst>
            </p:cNvPr>
            <p:cNvSpPr/>
            <p:nvPr/>
          </p:nvSpPr>
          <p:spPr>
            <a:xfrm flipH="false" flipV="false" rot="0">
              <a:off x="0" y="0"/>
              <a:ext cx="1709766" cy="1161780"/>
            </a:xfrm>
            <a:custGeom>
              <a:avLst/>
              <a:gdLst/>
              <a:ahLst/>
              <a:cxnLst/>
              <a:rect r="r" b="b" t="t" l="l"/>
              <a:pathLst>
                <a:path h="1161780" w="1709766">
                  <a:moveTo>
                    <a:pt x="31507" y="0"/>
                  </a:moveTo>
                  <a:lnTo>
                    <a:pt x="1678259" y="0"/>
                  </a:lnTo>
                  <a:cubicBezTo>
                    <a:pt x="1695660" y="0"/>
                    <a:pt x="1709766" y="14106"/>
                    <a:pt x="1709766" y="31507"/>
                  </a:cubicBezTo>
                  <a:lnTo>
                    <a:pt x="1709766" y="1130273"/>
                  </a:lnTo>
                  <a:cubicBezTo>
                    <a:pt x="1709766" y="1138629"/>
                    <a:pt x="1706447" y="1146643"/>
                    <a:pt x="1700538" y="1152552"/>
                  </a:cubicBezTo>
                  <a:cubicBezTo>
                    <a:pt x="1694629" y="1158461"/>
                    <a:pt x="1686615" y="1161780"/>
                    <a:pt x="1678259" y="1161780"/>
                  </a:cubicBezTo>
                  <a:lnTo>
                    <a:pt x="31507" y="1161780"/>
                  </a:lnTo>
                  <a:cubicBezTo>
                    <a:pt x="14106" y="1161780"/>
                    <a:pt x="0" y="1147674"/>
                    <a:pt x="0" y="1130273"/>
                  </a:cubicBezTo>
                  <a:lnTo>
                    <a:pt x="0" y="31507"/>
                  </a:lnTo>
                  <a:cubicBezTo>
                    <a:pt x="0" y="23151"/>
                    <a:pt x="3319" y="15137"/>
                    <a:pt x="9228" y="9228"/>
                  </a:cubicBezTo>
                  <a:cubicBezTo>
                    <a:pt x="15137" y="3319"/>
                    <a:pt x="23151" y="0"/>
                    <a:pt x="31507" y="0"/>
                  </a:cubicBezTo>
                  <a:close/>
                </a:path>
              </a:pathLst>
            </a:custGeom>
            <a:solidFill>
              <a:srgbClr val="C0E5F4"/>
            </a:solidFill>
          </p:spPr>
        </p:sp>
        <p:sp>
          <p:nvSpPr>
            <p:cNvPr name="TextBox 6" id="6"/>
            <p:cNvSpPr txBox="true"/>
            <p:nvPr/>
          </p:nvSpPr>
          <p:spPr>
            <a:xfrm>
              <a:off x="0" y="-38100"/>
              <a:ext cx="1709766" cy="1199880"/>
            </a:xfrm>
            <a:prstGeom prst="rect">
              <a:avLst/>
            </a:prstGeom>
          </p:spPr>
          <p:txBody>
            <a:bodyPr anchor="ctr" rtlCol="false" tIns="0" lIns="0" bIns="0" rIns="0"/>
            <a:lstStyle/>
            <a:p>
              <a:pPr algn="ctr">
                <a:lnSpc>
                  <a:spcPts val="3639"/>
                </a:lnSpc>
              </a:pPr>
              <a:r>
                <a:rPr lang="en-US" sz="2799">
                  <a:solidFill>
                    <a:srgbClr val="000000"/>
                  </a:solidFill>
                  <a:latin typeface="Open Sauce"/>
                  <a:ea typeface="Open Sauce"/>
                  <a:cs typeface="Open Sauce"/>
                  <a:sym typeface="Open Sauce"/>
                </a:rPr>
                <a:t>Бұл көрсеткіштер жабдықтаудың техникалық күйіне, өндірістің автоматтандырылудәрежесіне, кадрлардың біліктілігіне, еңбекті ұйымдастыру деңгейіне, қолданылатын технологиялардың преспективалылығына тәуелді болады.</a:t>
              </a:r>
            </a:p>
            <a:p>
              <a:pPr algn="ctr" marL="0" indent="0" lvl="0">
                <a:lnSpc>
                  <a:spcPts val="3639"/>
                </a:lnSpc>
                <a:spcBef>
                  <a:spcPct val="0"/>
                </a:spcBef>
              </a:pPr>
            </a:p>
          </p:txBody>
        </p:sp>
      </p:grpSp>
      <p:sp>
        <p:nvSpPr>
          <p:cNvPr name="TextBox 7" id="7"/>
          <p:cNvSpPr txBox="true"/>
          <p:nvPr/>
        </p:nvSpPr>
        <p:spPr>
          <a:xfrm rot="0">
            <a:off x="642454" y="3261984"/>
            <a:ext cx="8282471" cy="6478905"/>
          </a:xfrm>
          <a:prstGeom prst="rect">
            <a:avLst/>
          </a:prstGeom>
        </p:spPr>
        <p:txBody>
          <a:bodyPr anchor="t" rtlCol="false" tIns="0" lIns="0" bIns="0" rIns="0">
            <a:spAutoFit/>
          </a:bodyPr>
          <a:lstStyle/>
          <a:p>
            <a:pPr algn="l">
              <a:lnSpc>
                <a:spcPts val="4680"/>
              </a:lnSpc>
            </a:pPr>
            <a:r>
              <a:rPr lang="en-US" sz="3600">
                <a:solidFill>
                  <a:srgbClr val="FFFFFF"/>
                </a:solidFill>
                <a:latin typeface="Open Sauce"/>
                <a:ea typeface="Open Sauce"/>
                <a:cs typeface="Open Sauce"/>
                <a:sym typeface="Open Sauce"/>
              </a:rPr>
              <a:t>•Шикізаттың шығын коэффициенті;</a:t>
            </a:r>
          </a:p>
          <a:p>
            <a:pPr algn="l">
              <a:lnSpc>
                <a:spcPts val="4680"/>
              </a:lnSpc>
            </a:pPr>
            <a:r>
              <a:rPr lang="en-US" sz="3600">
                <a:solidFill>
                  <a:srgbClr val="FFFFFF"/>
                </a:solidFill>
                <a:latin typeface="Open Sauce"/>
                <a:ea typeface="Open Sauce"/>
                <a:cs typeface="Open Sauce"/>
                <a:sym typeface="Open Sauce"/>
              </a:rPr>
              <a:t>•Дайынөнімнің шығымы және шикізаттың айналу</a:t>
            </a:r>
          </a:p>
          <a:p>
            <a:pPr algn="l">
              <a:lnSpc>
                <a:spcPts val="4680"/>
              </a:lnSpc>
            </a:pPr>
            <a:r>
              <a:rPr lang="en-US" sz="3600">
                <a:solidFill>
                  <a:srgbClr val="FFFFFF"/>
                </a:solidFill>
                <a:latin typeface="Open Sauce"/>
                <a:ea typeface="Open Sauce"/>
                <a:cs typeface="Open Sauce"/>
                <a:sym typeface="Open Sauce"/>
              </a:rPr>
              <a:t>•дәрежесі;</a:t>
            </a:r>
          </a:p>
          <a:p>
            <a:pPr algn="l">
              <a:lnSpc>
                <a:spcPts val="4680"/>
              </a:lnSpc>
            </a:pPr>
            <a:r>
              <a:rPr lang="en-US" sz="3600">
                <a:solidFill>
                  <a:srgbClr val="FFFFFF"/>
                </a:solidFill>
                <a:latin typeface="Open Sauce"/>
                <a:ea typeface="Open Sauce"/>
                <a:cs typeface="Open Sauce"/>
                <a:sym typeface="Open Sauce"/>
              </a:rPr>
              <a:t>•Процестің селективтілігі, өнімділік; аппараттардың жұмысының интенсивтілігі;</a:t>
            </a:r>
          </a:p>
          <a:p>
            <a:pPr algn="l">
              <a:lnSpc>
                <a:spcPts val="4680"/>
              </a:lnSpc>
            </a:pPr>
            <a:r>
              <a:rPr lang="en-US" sz="3600">
                <a:solidFill>
                  <a:srgbClr val="FFFFFF"/>
                </a:solidFill>
                <a:latin typeface="Open Sauce"/>
                <a:ea typeface="Open Sauce"/>
                <a:cs typeface="Open Sauce"/>
                <a:sym typeface="Open Sauce"/>
              </a:rPr>
              <a:t>•Өнімнің сапасы; еңбектің өнімділігі;</a:t>
            </a:r>
          </a:p>
          <a:p>
            <a:pPr algn="l">
              <a:lnSpc>
                <a:spcPts val="4680"/>
              </a:lnSpc>
            </a:pPr>
            <a:r>
              <a:rPr lang="en-US" sz="3600">
                <a:solidFill>
                  <a:srgbClr val="FFFFFF"/>
                </a:solidFill>
                <a:latin typeface="Open Sauce"/>
                <a:ea typeface="Open Sauce"/>
                <a:cs typeface="Open Sauce"/>
                <a:sym typeface="Open Sauce"/>
              </a:rPr>
              <a:t>•Өнімнің өзіндік құны жатады.</a:t>
            </a:r>
          </a:p>
          <a:p>
            <a:pPr algn="l">
              <a:lnSpc>
                <a:spcPts val="4680"/>
              </a:lnSpc>
            </a:pPr>
          </a:p>
        </p:txBody>
      </p:sp>
      <p:sp>
        <p:nvSpPr>
          <p:cNvPr name="TextBox 8" id="8"/>
          <p:cNvSpPr txBox="true"/>
          <p:nvPr/>
        </p:nvSpPr>
        <p:spPr>
          <a:xfrm rot="0">
            <a:off x="1561288" y="1933147"/>
            <a:ext cx="6444804" cy="923925"/>
          </a:xfrm>
          <a:prstGeom prst="rect">
            <a:avLst/>
          </a:prstGeom>
        </p:spPr>
        <p:txBody>
          <a:bodyPr anchor="t" rtlCol="false" tIns="0" lIns="0" bIns="0" rIns="0">
            <a:spAutoFit/>
          </a:bodyPr>
          <a:lstStyle/>
          <a:p>
            <a:pPr algn="l">
              <a:lnSpc>
                <a:spcPts val="7200"/>
              </a:lnSpc>
            </a:pPr>
            <a:r>
              <a:rPr lang="en-US" sz="6000" b="true">
                <a:solidFill>
                  <a:srgbClr val="FFFFFF"/>
                </a:solidFill>
                <a:latin typeface="Open Sauce Bold"/>
                <a:ea typeface="Open Sauce Bold"/>
                <a:cs typeface="Open Sauce Bold"/>
                <a:sym typeface="Open Sauce Bold"/>
              </a:rPr>
              <a:t>Көрсеткіштері:</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148659" y="-1091029"/>
            <a:ext cx="18585318" cy="12469059"/>
          </a:xfrm>
          <a:custGeom>
            <a:avLst/>
            <a:gdLst/>
            <a:ahLst/>
            <a:cxnLst/>
            <a:rect r="r" b="b" t="t" l="l"/>
            <a:pathLst>
              <a:path h="12469059" w="18585318">
                <a:moveTo>
                  <a:pt x="0" y="0"/>
                </a:moveTo>
                <a:lnTo>
                  <a:pt x="18585318" y="0"/>
                </a:lnTo>
                <a:lnTo>
                  <a:pt x="18585318" y="12469058"/>
                </a:lnTo>
                <a:lnTo>
                  <a:pt x="0" y="1246905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21446" y="2543638"/>
            <a:ext cx="17845108" cy="5895975"/>
          </a:xfrm>
          <a:prstGeom prst="rect">
            <a:avLst/>
          </a:prstGeom>
        </p:spPr>
        <p:txBody>
          <a:bodyPr anchor="t" rtlCol="false" tIns="0" lIns="0" bIns="0" rIns="0">
            <a:spAutoFit/>
          </a:bodyPr>
          <a:lstStyle/>
          <a:p>
            <a:pPr algn="ctr">
              <a:lnSpc>
                <a:spcPts val="4680"/>
              </a:lnSpc>
            </a:pPr>
            <a:r>
              <a:rPr lang="en-US" sz="3900">
                <a:solidFill>
                  <a:srgbClr val="000000"/>
                </a:solidFill>
                <a:latin typeface="Open Sauce"/>
                <a:ea typeface="Open Sauce"/>
                <a:cs typeface="Open Sauce"/>
                <a:sym typeface="Open Sauce"/>
              </a:rPr>
              <a:t>ТЭК (техника-экономикалық көрсеткіштер) кәсіпорынның берілген номенклатуралы және тиісті сапалы өнімді өндіру мүмкіншілігін көрсетеді. Олар осы</a:t>
            </a:r>
            <a:r>
              <a:rPr lang="en-US" sz="3900">
                <a:solidFill>
                  <a:srgbClr val="000000"/>
                </a:solidFill>
                <a:latin typeface="Open Sauce"/>
                <a:ea typeface="Open Sauce"/>
                <a:cs typeface="Open Sauce"/>
                <a:sym typeface="Open Sauce"/>
              </a:rPr>
              <a:t> </a:t>
            </a:r>
            <a:r>
              <a:rPr lang="en-US" sz="3900">
                <a:solidFill>
                  <a:srgbClr val="000000"/>
                </a:solidFill>
                <a:latin typeface="Open Sauce"/>
                <a:ea typeface="Open Sauce"/>
                <a:cs typeface="Open Sauce"/>
                <a:sym typeface="Open Sauce"/>
              </a:rPr>
              <a:t>өндірісті ұйымдастыруды және оның рентабельділігін анықтайтын критерий болып табылады. </a:t>
            </a:r>
          </a:p>
          <a:p>
            <a:pPr algn="ctr">
              <a:lnSpc>
                <a:spcPts val="4680"/>
              </a:lnSpc>
            </a:pPr>
            <a:r>
              <a:rPr lang="en-US" sz="3900">
                <a:solidFill>
                  <a:srgbClr val="000000"/>
                </a:solidFill>
                <a:latin typeface="Open Sauce"/>
                <a:ea typeface="Open Sauce"/>
                <a:cs typeface="Open Sauce"/>
                <a:sym typeface="Open Sauce"/>
              </a:rPr>
              <a:t>Химиялық өндірістің негізгі көрсеткіштерінің бірі шығын коэффициенті – дайын өнімнің массасының немесе көлемінің бірлігін өндіруге жұмсалатын шикізат немесе энергия мөлшері, т/т; м3 /т; м3 / м3 беріледі. Дайын өнімнің шығымы – алынатын өнім массасың оны өндіруге жұмсалатын шикізат массасына қатынасы.</a:t>
            </a:r>
          </a:p>
          <a:p>
            <a:pPr algn="ctr">
              <a:lnSpc>
                <a:spcPts val="4680"/>
              </a:lnSpc>
            </a:pPr>
          </a:p>
        </p:txBody>
      </p:sp>
      <p:sp>
        <p:nvSpPr>
          <p:cNvPr name="Freeform 4" id="4" descr="handdrawn organic illustration of a table"/>
          <p:cNvSpPr/>
          <p:nvPr/>
        </p:nvSpPr>
        <p:spPr>
          <a:xfrm flipH="false" flipV="false" rot="0">
            <a:off x="-3235781" y="7859852"/>
            <a:ext cx="6471563" cy="3518177"/>
          </a:xfrm>
          <a:custGeom>
            <a:avLst/>
            <a:gdLst/>
            <a:ahLst/>
            <a:cxnLst/>
            <a:rect r="r" b="b" t="t" l="l"/>
            <a:pathLst>
              <a:path h="3518177" w="6471563">
                <a:moveTo>
                  <a:pt x="0" y="0"/>
                </a:moveTo>
                <a:lnTo>
                  <a:pt x="6471562" y="0"/>
                </a:lnTo>
                <a:lnTo>
                  <a:pt x="6471562" y="3518177"/>
                </a:lnTo>
                <a:lnTo>
                  <a:pt x="0" y="35181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2955259" y="331025"/>
            <a:ext cx="12377483" cy="3086100"/>
          </a:xfrm>
          <a:prstGeom prst="rect">
            <a:avLst/>
          </a:prstGeom>
        </p:spPr>
        <p:txBody>
          <a:bodyPr anchor="t" rtlCol="false" tIns="0" lIns="0" bIns="0" rIns="0">
            <a:spAutoFit/>
          </a:bodyPr>
          <a:lstStyle/>
          <a:p>
            <a:pPr algn="ctr" marL="0" indent="0" lvl="0">
              <a:lnSpc>
                <a:spcPts val="8159"/>
              </a:lnSpc>
              <a:spcBef>
                <a:spcPct val="0"/>
              </a:spcBef>
            </a:pPr>
            <a:r>
              <a:rPr lang="en-US" b="true" sz="6799">
                <a:solidFill>
                  <a:srgbClr val="000000"/>
                </a:solidFill>
                <a:latin typeface="Open Sauce Bold"/>
                <a:ea typeface="Open Sauce Bold"/>
                <a:cs typeface="Open Sauce Bold"/>
                <a:sym typeface="Open Sauce Bold"/>
              </a:rPr>
              <a:t>Химиялық-технологиялық</a:t>
            </a:r>
            <a:r>
              <a:rPr lang="en-US" b="true" sz="6799" u="none">
                <a:solidFill>
                  <a:srgbClr val="000000"/>
                </a:solidFill>
                <a:latin typeface="Open Sauce Bold"/>
                <a:ea typeface="Open Sauce Bold"/>
                <a:cs typeface="Open Sauce Bold"/>
                <a:sym typeface="Open Sauce Bold"/>
              </a:rPr>
              <a:t> процесс туралы түсінік</a:t>
            </a:r>
          </a:p>
          <a:p>
            <a:pPr algn="ctr" marL="0" indent="0" lvl="0">
              <a:lnSpc>
                <a:spcPts val="8159"/>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7FC2DF"/>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451490" y="2877424"/>
            <a:ext cx="8557997" cy="3018639"/>
          </a:xfrm>
          <a:custGeom>
            <a:avLst/>
            <a:gdLst/>
            <a:ahLst/>
            <a:cxnLst/>
            <a:rect r="r" b="b" t="t" l="l"/>
            <a:pathLst>
              <a:path h="3018639" w="8557997">
                <a:moveTo>
                  <a:pt x="0" y="0"/>
                </a:moveTo>
                <a:lnTo>
                  <a:pt x="8557998" y="0"/>
                </a:lnTo>
                <a:lnTo>
                  <a:pt x="8557998" y="3018639"/>
                </a:lnTo>
                <a:lnTo>
                  <a:pt x="0" y="30186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a:extLst>
              <a:ext uri="{C183D7F6-B498-43B3-948B-1728B52AA6E4}">
                <adec:decorative xmlns:adec="http://schemas.microsoft.com/office/drawing/2017/decorative" val="1"/>
              </a:ext>
            </a:extLst>
          </p:cNvPr>
          <p:cNvSpPr/>
          <p:nvPr/>
        </p:nvSpPr>
        <p:spPr>
          <a:xfrm flipH="false" flipV="false" rot="0">
            <a:off x="451490" y="6616153"/>
            <a:ext cx="8557997" cy="3018639"/>
          </a:xfrm>
          <a:custGeom>
            <a:avLst/>
            <a:gdLst/>
            <a:ahLst/>
            <a:cxnLst/>
            <a:rect r="r" b="b" t="t" l="l"/>
            <a:pathLst>
              <a:path h="3018639" w="8557997">
                <a:moveTo>
                  <a:pt x="0" y="0"/>
                </a:moveTo>
                <a:lnTo>
                  <a:pt x="8557998" y="0"/>
                </a:lnTo>
                <a:lnTo>
                  <a:pt x="8557998" y="3018639"/>
                </a:lnTo>
                <a:lnTo>
                  <a:pt x="0" y="30186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a:extLst>
              <a:ext uri="{C183D7F6-B498-43B3-948B-1728B52AA6E4}">
                <adec:decorative xmlns:adec="http://schemas.microsoft.com/office/drawing/2017/decorative" val="1"/>
              </a:ext>
            </a:extLst>
          </p:cNvPr>
          <p:cNvSpPr/>
          <p:nvPr/>
        </p:nvSpPr>
        <p:spPr>
          <a:xfrm flipH="false" flipV="false" rot="0">
            <a:off x="9278512" y="2877424"/>
            <a:ext cx="8557997" cy="3018639"/>
          </a:xfrm>
          <a:custGeom>
            <a:avLst/>
            <a:gdLst/>
            <a:ahLst/>
            <a:cxnLst/>
            <a:rect r="r" b="b" t="t" l="l"/>
            <a:pathLst>
              <a:path h="3018639" w="8557997">
                <a:moveTo>
                  <a:pt x="0" y="0"/>
                </a:moveTo>
                <a:lnTo>
                  <a:pt x="8557998" y="0"/>
                </a:lnTo>
                <a:lnTo>
                  <a:pt x="8557998" y="3018639"/>
                </a:lnTo>
                <a:lnTo>
                  <a:pt x="0" y="30186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a:extLst>
              <a:ext uri="{C183D7F6-B498-43B3-948B-1728B52AA6E4}">
                <adec:decorative xmlns:adec="http://schemas.microsoft.com/office/drawing/2017/decorative" val="1"/>
              </a:ext>
            </a:extLst>
          </p:cNvPr>
          <p:cNvSpPr/>
          <p:nvPr/>
        </p:nvSpPr>
        <p:spPr>
          <a:xfrm flipH="false" flipV="false" rot="0">
            <a:off x="9278512" y="6616153"/>
            <a:ext cx="8557997" cy="3018639"/>
          </a:xfrm>
          <a:custGeom>
            <a:avLst/>
            <a:gdLst/>
            <a:ahLst/>
            <a:cxnLst/>
            <a:rect r="r" b="b" t="t" l="l"/>
            <a:pathLst>
              <a:path h="3018639" w="8557997">
                <a:moveTo>
                  <a:pt x="0" y="0"/>
                </a:moveTo>
                <a:lnTo>
                  <a:pt x="8557998" y="0"/>
                </a:lnTo>
                <a:lnTo>
                  <a:pt x="8557998" y="3018639"/>
                </a:lnTo>
                <a:lnTo>
                  <a:pt x="0" y="30186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a:extLst>
              <a:ext uri="{C183D7F6-B498-43B3-948B-1728B52AA6E4}">
                <adec:decorative xmlns:adec="http://schemas.microsoft.com/office/drawing/2017/decorative" val="1"/>
              </a:ext>
            </a:extLst>
          </p:cNvPr>
          <p:cNvSpPr/>
          <p:nvPr/>
        </p:nvSpPr>
        <p:spPr>
          <a:xfrm flipH="false" flipV="false" rot="0">
            <a:off x="-2303182" y="-3024694"/>
            <a:ext cx="22894364" cy="5244891"/>
          </a:xfrm>
          <a:custGeom>
            <a:avLst/>
            <a:gdLst/>
            <a:ahLst/>
            <a:cxnLst/>
            <a:rect r="r" b="b" t="t" l="l"/>
            <a:pathLst>
              <a:path h="5244891" w="22894364">
                <a:moveTo>
                  <a:pt x="0" y="0"/>
                </a:moveTo>
                <a:lnTo>
                  <a:pt x="22894364" y="0"/>
                </a:lnTo>
                <a:lnTo>
                  <a:pt x="22894364" y="5244890"/>
                </a:lnTo>
                <a:lnTo>
                  <a:pt x="0" y="524489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623289" y="3299160"/>
            <a:ext cx="8214400" cy="2745740"/>
          </a:xfrm>
          <a:prstGeom prst="rect">
            <a:avLst/>
          </a:prstGeom>
        </p:spPr>
        <p:txBody>
          <a:bodyPr anchor="t" rtlCol="false" tIns="0" lIns="0" bIns="0" rIns="0">
            <a:spAutoFit/>
          </a:bodyPr>
          <a:lstStyle/>
          <a:p>
            <a:pPr algn="ctr">
              <a:lnSpc>
                <a:spcPts val="3639"/>
              </a:lnSpc>
            </a:pPr>
            <a:r>
              <a:rPr lang="en-US" sz="2799">
                <a:solidFill>
                  <a:srgbClr val="000000"/>
                </a:solidFill>
                <a:latin typeface="Open Sauce"/>
                <a:ea typeface="Open Sauce"/>
                <a:cs typeface="Open Sauce"/>
                <a:sym typeface="Open Sauce"/>
              </a:rPr>
              <a:t>        Шикізаттан дайын өнім алу мақсатында белгілі бір кезектесіп жүретін және бір-бірімен өзара байланысқан процестердің жиынтығын – химиялық-технологиялық процесс (ХТП) деп атайды. </a:t>
            </a:r>
          </a:p>
          <a:p>
            <a:pPr algn="ctr">
              <a:lnSpc>
                <a:spcPts val="3640"/>
              </a:lnSpc>
            </a:pPr>
            <a:r>
              <a:rPr lang="en-US" sz="2800">
                <a:solidFill>
                  <a:srgbClr val="000000"/>
                </a:solidFill>
                <a:latin typeface="Open Sauce"/>
                <a:ea typeface="Open Sauce"/>
                <a:cs typeface="Open Sauce"/>
                <a:sym typeface="Open Sauce"/>
              </a:rPr>
              <a:t>        </a:t>
            </a:r>
          </a:p>
        </p:txBody>
      </p:sp>
      <p:sp>
        <p:nvSpPr>
          <p:cNvPr name="TextBox 8" id="8"/>
          <p:cNvSpPr txBox="true"/>
          <p:nvPr/>
        </p:nvSpPr>
        <p:spPr>
          <a:xfrm rot="0">
            <a:off x="1028700" y="561975"/>
            <a:ext cx="16230600" cy="923925"/>
          </a:xfrm>
          <a:prstGeom prst="rect">
            <a:avLst/>
          </a:prstGeom>
        </p:spPr>
        <p:txBody>
          <a:bodyPr anchor="t" rtlCol="false" tIns="0" lIns="0" bIns="0" rIns="0">
            <a:spAutoFit/>
          </a:bodyPr>
          <a:lstStyle/>
          <a:p>
            <a:pPr algn="ctr" marL="0" indent="0" lvl="0">
              <a:lnSpc>
                <a:spcPts val="7200"/>
              </a:lnSpc>
              <a:spcBef>
                <a:spcPct val="0"/>
              </a:spcBef>
            </a:pPr>
            <a:r>
              <a:rPr lang="en-US" b="true" sz="6000">
                <a:solidFill>
                  <a:srgbClr val="FFFFFF"/>
                </a:solidFill>
                <a:latin typeface="Open Sauce Bold"/>
                <a:ea typeface="Open Sauce Bold"/>
                <a:cs typeface="Open Sauce Bold"/>
                <a:sym typeface="Open Sauce Bold"/>
              </a:rPr>
              <a:t>Химиялық-технологиялық</a:t>
            </a:r>
            <a:r>
              <a:rPr lang="en-US" b="true" sz="6000" u="none">
                <a:solidFill>
                  <a:srgbClr val="FFFFFF"/>
                </a:solidFill>
                <a:latin typeface="Open Sauce Bold"/>
                <a:ea typeface="Open Sauce Bold"/>
                <a:cs typeface="Open Sauce Bold"/>
                <a:sym typeface="Open Sauce Bold"/>
              </a:rPr>
              <a:t> процесс:</a:t>
            </a:r>
          </a:p>
        </p:txBody>
      </p:sp>
      <p:sp>
        <p:nvSpPr>
          <p:cNvPr name="TextBox 9" id="9"/>
          <p:cNvSpPr txBox="true"/>
          <p:nvPr/>
        </p:nvSpPr>
        <p:spPr>
          <a:xfrm rot="0">
            <a:off x="11879601" y="2639296"/>
            <a:ext cx="3355819" cy="573405"/>
          </a:xfrm>
          <a:prstGeom prst="rect">
            <a:avLst/>
          </a:prstGeom>
        </p:spPr>
        <p:txBody>
          <a:bodyPr anchor="t" rtlCol="false" tIns="0" lIns="0" bIns="0" rIns="0">
            <a:spAutoFit/>
          </a:bodyPr>
          <a:lstStyle/>
          <a:p>
            <a:pPr algn="ctr" marL="0" indent="0" lvl="0">
              <a:lnSpc>
                <a:spcPts val="4680"/>
              </a:lnSpc>
              <a:spcBef>
                <a:spcPct val="0"/>
              </a:spcBef>
            </a:pPr>
            <a:r>
              <a:rPr lang="en-US" b="true" sz="3600">
                <a:solidFill>
                  <a:srgbClr val="000000"/>
                </a:solidFill>
                <a:latin typeface="Open Sauce Bold"/>
                <a:ea typeface="Open Sauce Bold"/>
                <a:cs typeface="Open Sauce Bold"/>
                <a:sym typeface="Open Sauce Bold"/>
              </a:rPr>
              <a:t>2-саты</a:t>
            </a:r>
          </a:p>
        </p:txBody>
      </p:sp>
      <p:sp>
        <p:nvSpPr>
          <p:cNvPr name="TextBox 10" id="10"/>
          <p:cNvSpPr txBox="true"/>
          <p:nvPr/>
        </p:nvSpPr>
        <p:spPr>
          <a:xfrm rot="0">
            <a:off x="9382973" y="3644876"/>
            <a:ext cx="8349076" cy="2073359"/>
          </a:xfrm>
          <a:prstGeom prst="rect">
            <a:avLst/>
          </a:prstGeom>
        </p:spPr>
        <p:txBody>
          <a:bodyPr anchor="t" rtlCol="false" tIns="0" lIns="0" bIns="0" rIns="0">
            <a:spAutoFit/>
          </a:bodyPr>
          <a:lstStyle/>
          <a:p>
            <a:pPr algn="ctr">
              <a:lnSpc>
                <a:spcPts val="3322"/>
              </a:lnSpc>
            </a:pPr>
            <a:r>
              <a:rPr lang="en-US" sz="2555">
                <a:solidFill>
                  <a:srgbClr val="000000"/>
                </a:solidFill>
                <a:latin typeface="Open Sauce"/>
                <a:ea typeface="Open Sauce"/>
                <a:cs typeface="Open Sauce"/>
                <a:sym typeface="Open Sauce"/>
              </a:rPr>
              <a:t>Дайындалған шикізаттың реакция өніміне дейін химиялық өзгерісі екі сызба-нұсқамен жүреді: </a:t>
            </a:r>
          </a:p>
          <a:p>
            <a:pPr algn="ctr">
              <a:lnSpc>
                <a:spcPts val="3322"/>
              </a:lnSpc>
            </a:pPr>
            <a:r>
              <a:rPr lang="en-US" sz="2555">
                <a:solidFill>
                  <a:srgbClr val="000000"/>
                </a:solidFill>
                <a:latin typeface="Open Sauce"/>
                <a:ea typeface="Open Sauce"/>
                <a:cs typeface="Open Sauce"/>
                <a:sym typeface="Open Sauce"/>
              </a:rPr>
              <a:t> А + В→С (негізгі реакция); </a:t>
            </a:r>
          </a:p>
          <a:p>
            <a:pPr algn="ctr">
              <a:lnSpc>
                <a:spcPts val="3322"/>
              </a:lnSpc>
            </a:pPr>
            <a:r>
              <a:rPr lang="en-US" sz="2555">
                <a:solidFill>
                  <a:srgbClr val="000000"/>
                </a:solidFill>
                <a:latin typeface="Open Sauce"/>
                <a:ea typeface="Open Sauce"/>
                <a:cs typeface="Open Sauce"/>
                <a:sym typeface="Open Sauce"/>
              </a:rPr>
              <a:t> А + В→Р (қосымша реакция), </a:t>
            </a:r>
          </a:p>
          <a:p>
            <a:pPr algn="ctr">
              <a:lnSpc>
                <a:spcPts val="3322"/>
              </a:lnSpc>
            </a:pPr>
            <a:r>
              <a:rPr lang="en-US" sz="2555">
                <a:solidFill>
                  <a:srgbClr val="000000"/>
                </a:solidFill>
                <a:latin typeface="Open Sauce"/>
                <a:ea typeface="Open Sauce"/>
                <a:cs typeface="Open Sauce"/>
                <a:sym typeface="Open Sauce"/>
              </a:rPr>
              <a:t>мұндағы С-мақсатты өнім; Р-қосымша өнім.</a:t>
            </a:r>
          </a:p>
        </p:txBody>
      </p:sp>
      <p:sp>
        <p:nvSpPr>
          <p:cNvPr name="TextBox 11" id="11"/>
          <p:cNvSpPr txBox="true"/>
          <p:nvPr/>
        </p:nvSpPr>
        <p:spPr>
          <a:xfrm rot="0">
            <a:off x="1217154" y="6315163"/>
            <a:ext cx="7026671" cy="573405"/>
          </a:xfrm>
          <a:prstGeom prst="rect">
            <a:avLst/>
          </a:prstGeom>
        </p:spPr>
        <p:txBody>
          <a:bodyPr anchor="t" rtlCol="false" tIns="0" lIns="0" bIns="0" rIns="0">
            <a:spAutoFit/>
          </a:bodyPr>
          <a:lstStyle/>
          <a:p>
            <a:pPr algn="ctr" marL="0" indent="0" lvl="0">
              <a:lnSpc>
                <a:spcPts val="4680"/>
              </a:lnSpc>
              <a:spcBef>
                <a:spcPct val="0"/>
              </a:spcBef>
            </a:pPr>
            <a:r>
              <a:rPr lang="en-US" b="true" sz="3600">
                <a:solidFill>
                  <a:srgbClr val="000000"/>
                </a:solidFill>
                <a:latin typeface="Open Sauce Bold"/>
                <a:ea typeface="Open Sauce Bold"/>
                <a:cs typeface="Open Sauce Bold"/>
                <a:sym typeface="Open Sauce Bold"/>
              </a:rPr>
              <a:t>1-саты</a:t>
            </a:r>
          </a:p>
        </p:txBody>
      </p:sp>
      <p:sp>
        <p:nvSpPr>
          <p:cNvPr name="TextBox 12" id="12"/>
          <p:cNvSpPr txBox="true"/>
          <p:nvPr/>
        </p:nvSpPr>
        <p:spPr>
          <a:xfrm rot="0">
            <a:off x="720144" y="7319760"/>
            <a:ext cx="8020691" cy="1831340"/>
          </a:xfrm>
          <a:prstGeom prst="rect">
            <a:avLst/>
          </a:prstGeom>
        </p:spPr>
        <p:txBody>
          <a:bodyPr anchor="t" rtlCol="false" tIns="0" lIns="0" bIns="0" rIns="0">
            <a:spAutoFit/>
          </a:bodyPr>
          <a:lstStyle/>
          <a:p>
            <a:pPr algn="ctr">
              <a:lnSpc>
                <a:spcPts val="3639"/>
              </a:lnSpc>
            </a:pPr>
            <a:r>
              <a:rPr lang="en-US" sz="2799">
                <a:solidFill>
                  <a:srgbClr val="000000"/>
                </a:solidFill>
                <a:latin typeface="Open Sauce"/>
                <a:ea typeface="Open Sauce"/>
                <a:cs typeface="Open Sauce"/>
                <a:sym typeface="Open Sauce"/>
              </a:rPr>
              <a:t>Шикізатты химиялық өңдеуге дайындау: </a:t>
            </a:r>
          </a:p>
          <a:p>
            <a:pPr algn="ctr">
              <a:lnSpc>
                <a:spcPts val="3639"/>
              </a:lnSpc>
            </a:pPr>
            <a:r>
              <a:rPr lang="en-US" sz="2799">
                <a:solidFill>
                  <a:srgbClr val="000000"/>
                </a:solidFill>
                <a:latin typeface="Open Sauce"/>
                <a:ea typeface="Open Sauce"/>
                <a:cs typeface="Open Sauce"/>
                <a:sym typeface="Open Sauce"/>
              </a:rPr>
              <a:t>А → А1;  В→В1, </a:t>
            </a:r>
          </a:p>
          <a:p>
            <a:pPr algn="ctr">
              <a:lnSpc>
                <a:spcPts val="3640"/>
              </a:lnSpc>
            </a:pPr>
            <a:r>
              <a:rPr lang="en-US" sz="2800">
                <a:solidFill>
                  <a:srgbClr val="000000"/>
                </a:solidFill>
                <a:latin typeface="Open Sauce"/>
                <a:ea typeface="Open Sauce"/>
                <a:cs typeface="Open Sauce"/>
                <a:sym typeface="Open Sauce"/>
              </a:rPr>
              <a:t>мұндағы, А, В - дайындауға дейінгі шикізат; А1, В1 - дайындалған шикізат;</a:t>
            </a:r>
          </a:p>
        </p:txBody>
      </p:sp>
      <p:sp>
        <p:nvSpPr>
          <p:cNvPr name="TextBox 13" id="13"/>
          <p:cNvSpPr txBox="true"/>
          <p:nvPr/>
        </p:nvSpPr>
        <p:spPr>
          <a:xfrm rot="0">
            <a:off x="10044175" y="6315163"/>
            <a:ext cx="7026671" cy="573405"/>
          </a:xfrm>
          <a:prstGeom prst="rect">
            <a:avLst/>
          </a:prstGeom>
        </p:spPr>
        <p:txBody>
          <a:bodyPr anchor="t" rtlCol="false" tIns="0" lIns="0" bIns="0" rIns="0">
            <a:spAutoFit/>
          </a:bodyPr>
          <a:lstStyle/>
          <a:p>
            <a:pPr algn="ctr">
              <a:lnSpc>
                <a:spcPts val="4680"/>
              </a:lnSpc>
            </a:pPr>
            <a:r>
              <a:rPr lang="en-US" b="true" sz="3600">
                <a:solidFill>
                  <a:srgbClr val="000000"/>
                </a:solidFill>
                <a:latin typeface="Open Sauce Bold"/>
                <a:ea typeface="Open Sauce Bold"/>
                <a:cs typeface="Open Sauce Bold"/>
                <a:sym typeface="Open Sauce Bold"/>
              </a:rPr>
              <a:t>3-саты</a:t>
            </a:r>
          </a:p>
        </p:txBody>
      </p:sp>
      <p:sp>
        <p:nvSpPr>
          <p:cNvPr name="TextBox 14" id="14"/>
          <p:cNvSpPr txBox="true"/>
          <p:nvPr/>
        </p:nvSpPr>
        <p:spPr>
          <a:xfrm rot="0">
            <a:off x="9623711" y="7156640"/>
            <a:ext cx="7867600" cy="2745740"/>
          </a:xfrm>
          <a:prstGeom prst="rect">
            <a:avLst/>
          </a:prstGeom>
        </p:spPr>
        <p:txBody>
          <a:bodyPr anchor="t" rtlCol="false" tIns="0" lIns="0" bIns="0" rIns="0">
            <a:spAutoFit/>
          </a:bodyPr>
          <a:lstStyle/>
          <a:p>
            <a:pPr algn="ctr">
              <a:lnSpc>
                <a:spcPts val="3639"/>
              </a:lnSpc>
            </a:pPr>
            <a:r>
              <a:rPr lang="en-US" sz="2799">
                <a:solidFill>
                  <a:srgbClr val="000000"/>
                </a:solidFill>
                <a:latin typeface="Open Sauce"/>
                <a:ea typeface="Open Sauce"/>
                <a:cs typeface="Open Sauce"/>
                <a:sym typeface="Open Sauce"/>
              </a:rPr>
              <a:t>Реакциялық қоспадан мақсатты өнімді бөлу және оны тазалау: </a:t>
            </a:r>
          </a:p>
          <a:p>
            <a:pPr algn="ctr">
              <a:lnSpc>
                <a:spcPts val="3639"/>
              </a:lnSpc>
            </a:pPr>
            <a:r>
              <a:rPr lang="en-US" sz="2799">
                <a:solidFill>
                  <a:srgbClr val="000000"/>
                </a:solidFill>
                <a:latin typeface="Open Sauce"/>
                <a:ea typeface="Open Sauce"/>
                <a:cs typeface="Open Sauce"/>
                <a:sym typeface="Open Sauce"/>
              </a:rPr>
              <a:t>С→С1; Р→Р1, </a:t>
            </a:r>
          </a:p>
          <a:p>
            <a:pPr algn="ctr">
              <a:lnSpc>
                <a:spcPts val="3639"/>
              </a:lnSpc>
            </a:pPr>
            <a:r>
              <a:rPr lang="en-US" sz="2799">
                <a:solidFill>
                  <a:srgbClr val="000000"/>
                </a:solidFill>
                <a:latin typeface="Open Sauce"/>
                <a:ea typeface="Open Sauce"/>
                <a:cs typeface="Open Sauce"/>
                <a:sym typeface="Open Sauce"/>
              </a:rPr>
              <a:t>мұндағы,С1 - бөлінген мақсатты өнім; Р1 - бөлінген қосымша өнім.</a:t>
            </a:r>
          </a:p>
          <a:p>
            <a:pPr algn="ctr">
              <a:lnSpc>
                <a:spcPts val="3640"/>
              </a:lnSpc>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C0E5F4"/>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467770" y="-1255147"/>
            <a:ext cx="19745804" cy="19709902"/>
          </a:xfrm>
          <a:custGeom>
            <a:avLst/>
            <a:gdLst/>
            <a:ahLst/>
            <a:cxnLst/>
            <a:rect r="r" b="b" t="t" l="l"/>
            <a:pathLst>
              <a:path h="19709902" w="19745804">
                <a:moveTo>
                  <a:pt x="0" y="0"/>
                </a:moveTo>
                <a:lnTo>
                  <a:pt x="19745803" y="0"/>
                </a:lnTo>
                <a:lnTo>
                  <a:pt x="19745803" y="19709903"/>
                </a:lnTo>
                <a:lnTo>
                  <a:pt x="0" y="197099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652353" y="2526665"/>
            <a:ext cx="15505557" cy="2616835"/>
          </a:xfrm>
          <a:prstGeom prst="rect">
            <a:avLst/>
          </a:prstGeom>
        </p:spPr>
        <p:txBody>
          <a:bodyPr anchor="t" rtlCol="false" tIns="0" lIns="0" bIns="0" rIns="0">
            <a:spAutoFit/>
          </a:bodyPr>
          <a:lstStyle/>
          <a:p>
            <a:pPr algn="l">
              <a:lnSpc>
                <a:spcPts val="4159"/>
              </a:lnSpc>
            </a:pPr>
            <a:r>
              <a:rPr lang="en-US" sz="3199">
                <a:solidFill>
                  <a:srgbClr val="000000"/>
                </a:solidFill>
                <a:latin typeface="Open Sauce"/>
                <a:ea typeface="Open Sauce"/>
                <a:cs typeface="Open Sauce"/>
                <a:sym typeface="Open Sauce"/>
              </a:rPr>
              <a:t>1) Реагенттерді буды сіңіру, адсорбциялау, конденсациялау, балқыту, еріту және т. б. көмегімен реакция аймағына жеткізу (әдетте физикалық процестерді (механикалық, гидромеханикалық, жылу, масса алмасу) пайдалана отырып жүзеге асырылады);</a:t>
            </a:r>
          </a:p>
          <a:p>
            <a:pPr algn="l">
              <a:lnSpc>
                <a:spcPts val="4159"/>
              </a:lnSpc>
            </a:pPr>
          </a:p>
        </p:txBody>
      </p:sp>
      <p:sp>
        <p:nvSpPr>
          <p:cNvPr name="TextBox 4" id="4"/>
          <p:cNvSpPr txBox="true"/>
          <p:nvPr/>
        </p:nvSpPr>
        <p:spPr>
          <a:xfrm rot="0">
            <a:off x="1652353" y="4898826"/>
            <a:ext cx="15220705" cy="1045210"/>
          </a:xfrm>
          <a:prstGeom prst="rect">
            <a:avLst/>
          </a:prstGeom>
        </p:spPr>
        <p:txBody>
          <a:bodyPr anchor="t" rtlCol="false" tIns="0" lIns="0" bIns="0" rIns="0">
            <a:spAutoFit/>
          </a:bodyPr>
          <a:lstStyle/>
          <a:p>
            <a:pPr algn="l" marL="0" indent="0" lvl="0">
              <a:lnSpc>
                <a:spcPts val="4159"/>
              </a:lnSpc>
              <a:spcBef>
                <a:spcPct val="0"/>
              </a:spcBef>
            </a:pPr>
            <a:r>
              <a:rPr lang="en-US" sz="3199">
                <a:solidFill>
                  <a:srgbClr val="FFFFFF"/>
                </a:solidFill>
                <a:latin typeface="Open Sauce"/>
                <a:ea typeface="Open Sauce"/>
                <a:cs typeface="Open Sauce"/>
                <a:sym typeface="Open Sauce"/>
              </a:rPr>
              <a:t>2)</a:t>
            </a:r>
            <a:r>
              <a:rPr lang="en-US" sz="3199" u="none">
                <a:solidFill>
                  <a:srgbClr val="FFFFFF"/>
                </a:solidFill>
                <a:latin typeface="Open Sauce"/>
                <a:ea typeface="Open Sauce"/>
                <a:cs typeface="Open Sauce"/>
                <a:sym typeface="Open Sauce"/>
              </a:rPr>
              <a:t> Химиялық реакциялар процестің негізі (оның барысында оған қатысатын заттардың құрылымы, құрамы мен қасиеттері терең өзгереді);</a:t>
            </a:r>
          </a:p>
        </p:txBody>
      </p:sp>
      <p:sp>
        <p:nvSpPr>
          <p:cNvPr name="TextBox 5" id="5"/>
          <p:cNvSpPr txBox="true"/>
          <p:nvPr/>
        </p:nvSpPr>
        <p:spPr>
          <a:xfrm rot="0">
            <a:off x="2240569" y="759699"/>
            <a:ext cx="14329124" cy="1571625"/>
          </a:xfrm>
          <a:prstGeom prst="rect">
            <a:avLst/>
          </a:prstGeom>
        </p:spPr>
        <p:txBody>
          <a:bodyPr anchor="t" rtlCol="false" tIns="0" lIns="0" bIns="0" rIns="0">
            <a:spAutoFit/>
          </a:bodyPr>
          <a:lstStyle/>
          <a:p>
            <a:pPr algn="ctr" marL="0" indent="0" lvl="0">
              <a:lnSpc>
                <a:spcPts val="6240"/>
              </a:lnSpc>
              <a:spcBef>
                <a:spcPct val="0"/>
              </a:spcBef>
            </a:pPr>
            <a:r>
              <a:rPr lang="en-US" b="true" sz="5200" spc="156">
                <a:solidFill>
                  <a:srgbClr val="FFFFFF"/>
                </a:solidFill>
                <a:latin typeface="Open Sauce Bold"/>
                <a:ea typeface="Open Sauce Bold"/>
                <a:cs typeface="Open Sauce Bold"/>
                <a:sym typeface="Open Sauce Bold"/>
              </a:rPr>
              <a:t>ХИМИЯЛЫҚТЕХНОЛОГИЯЛЫҚ ПРОЦЕСС КЕЛЕСІ КЕЗЕҢНЕН ТҰРАДЫ:</a:t>
            </a:r>
          </a:p>
        </p:txBody>
      </p:sp>
      <p:sp>
        <p:nvSpPr>
          <p:cNvPr name="TextBox 6" id="6"/>
          <p:cNvSpPr txBox="true"/>
          <p:nvPr/>
        </p:nvSpPr>
        <p:spPr>
          <a:xfrm rot="0">
            <a:off x="1652353" y="6144061"/>
            <a:ext cx="15505557" cy="3664585"/>
          </a:xfrm>
          <a:prstGeom prst="rect">
            <a:avLst/>
          </a:prstGeom>
        </p:spPr>
        <p:txBody>
          <a:bodyPr anchor="t" rtlCol="false" tIns="0" lIns="0" bIns="0" rIns="0">
            <a:spAutoFit/>
          </a:bodyPr>
          <a:lstStyle/>
          <a:p>
            <a:pPr algn="l">
              <a:lnSpc>
                <a:spcPts val="4159"/>
              </a:lnSpc>
            </a:pPr>
            <a:r>
              <a:rPr lang="en-US" sz="3199">
                <a:solidFill>
                  <a:srgbClr val="000000"/>
                </a:solidFill>
                <a:latin typeface="Open Sauce"/>
                <a:ea typeface="Open Sauce"/>
                <a:cs typeface="Open Sauce"/>
                <a:sym typeface="Open Sauce"/>
              </a:rPr>
              <a:t>3) Заттарды диффузиялау немесе бір фазадан екінші фазаға ауыстыру </a:t>
            </a:r>
          </a:p>
          <a:p>
            <a:pPr algn="l">
              <a:lnSpc>
                <a:spcPts val="4159"/>
              </a:lnSpc>
            </a:pPr>
            <a:r>
              <a:rPr lang="en-US" sz="3199">
                <a:solidFill>
                  <a:srgbClr val="000000"/>
                </a:solidFill>
                <a:latin typeface="Open Sauce"/>
                <a:ea typeface="Open Sauce"/>
                <a:cs typeface="Open Sauce"/>
                <a:sym typeface="Open Sauce"/>
              </a:rPr>
              <a:t>арқылы өнімдерді реакция аймағынан шығару. Көптеген химиялық </a:t>
            </a:r>
          </a:p>
          <a:p>
            <a:pPr algn="l">
              <a:lnSpc>
                <a:spcPts val="4159"/>
              </a:lnSpc>
            </a:pPr>
            <a:r>
              <a:rPr lang="en-US" sz="3199">
                <a:solidFill>
                  <a:srgbClr val="000000"/>
                </a:solidFill>
                <a:latin typeface="Open Sauce"/>
                <a:ea typeface="Open Sauce"/>
                <a:cs typeface="Open Sauce"/>
                <a:sym typeface="Open Sauce"/>
              </a:rPr>
              <a:t>өндірістер үшін мақсатты өнімді шығару кезеңі қажет.Абсолютті</a:t>
            </a:r>
          </a:p>
          <a:p>
            <a:pPr algn="l">
              <a:lnSpc>
                <a:spcPts val="4159"/>
              </a:lnSpc>
            </a:pPr>
            <a:r>
              <a:rPr lang="en-US" sz="3199">
                <a:solidFill>
                  <a:srgbClr val="000000"/>
                </a:solidFill>
                <a:latin typeface="Open Sauce"/>
                <a:ea typeface="Open Sauce"/>
                <a:cs typeface="Open Sauce"/>
                <a:sym typeface="Open Sauce"/>
              </a:rPr>
              <a:t>селективтіліккежәне мақсатты өнімнің 100% шығуына қол жеткізілетін технологиялық процесс экономикалық тұрғыдан тиімсіз. Шығындар коэффициенттері, энергия шығындары артады, нәтижесінде өнімнің құны күрт артады, содан кейін тауар тұтынушысын жоғалтады.</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C0E5F4"/>
        </a:solidFill>
      </p:bgPr>
    </p:bg>
    <p:spTree>
      <p:nvGrpSpPr>
        <p:cNvPr id="1" name=""/>
        <p:cNvGrpSpPr/>
        <p:nvPr/>
      </p:nvGrpSpPr>
      <p:grpSpPr>
        <a:xfrm>
          <a:off x="0" y="0"/>
          <a:ext cx="0" cy="0"/>
          <a:chOff x="0" y="0"/>
          <a:chExt cx="0" cy="0"/>
        </a:xfrm>
      </p:grpSpPr>
      <p:sp>
        <p:nvSpPr>
          <p:cNvPr name="Freeform 2" id="2" descr="handdrawn organic illustration of a science lab shelf"/>
          <p:cNvSpPr/>
          <p:nvPr/>
        </p:nvSpPr>
        <p:spPr>
          <a:xfrm flipH="false" flipV="false" rot="0">
            <a:off x="15969637" y="5826565"/>
            <a:ext cx="5085688" cy="5389457"/>
          </a:xfrm>
          <a:custGeom>
            <a:avLst/>
            <a:gdLst/>
            <a:ahLst/>
            <a:cxnLst/>
            <a:rect r="r" b="b" t="t" l="l"/>
            <a:pathLst>
              <a:path h="5389457" w="5085688">
                <a:moveTo>
                  <a:pt x="0" y="0"/>
                </a:moveTo>
                <a:lnTo>
                  <a:pt x="5085688" y="0"/>
                </a:lnTo>
                <a:lnTo>
                  <a:pt x="5085688" y="5389457"/>
                </a:lnTo>
                <a:lnTo>
                  <a:pt x="0" y="538945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descr="handdrawn organic illustration of a science lab shelf"/>
          <p:cNvSpPr/>
          <p:nvPr/>
        </p:nvSpPr>
        <p:spPr>
          <a:xfrm flipH="false" flipV="false" rot="0">
            <a:off x="-2767325" y="5826565"/>
            <a:ext cx="5085688" cy="5389457"/>
          </a:xfrm>
          <a:custGeom>
            <a:avLst/>
            <a:gdLst/>
            <a:ahLst/>
            <a:cxnLst/>
            <a:rect r="r" b="b" t="t" l="l"/>
            <a:pathLst>
              <a:path h="5389457" w="5085688">
                <a:moveTo>
                  <a:pt x="0" y="0"/>
                </a:moveTo>
                <a:lnTo>
                  <a:pt x="5085688" y="0"/>
                </a:lnTo>
                <a:lnTo>
                  <a:pt x="5085688" y="5389457"/>
                </a:lnTo>
                <a:lnTo>
                  <a:pt x="0" y="538945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a:extLst>
              <a:ext uri="{C183D7F6-B498-43B3-948B-1728B52AA6E4}">
                <adec:decorative xmlns:adec="http://schemas.microsoft.com/office/drawing/2017/decorative" val="1"/>
              </a:ext>
            </a:extLst>
          </p:cNvPr>
          <p:cNvSpPr/>
          <p:nvPr/>
        </p:nvSpPr>
        <p:spPr>
          <a:xfrm flipH="false" flipV="false" rot="0">
            <a:off x="-687482" y="1756417"/>
            <a:ext cx="4830586" cy="310954"/>
          </a:xfrm>
          <a:custGeom>
            <a:avLst/>
            <a:gdLst/>
            <a:ahLst/>
            <a:cxnLst/>
            <a:rect r="r" b="b" t="t" l="l"/>
            <a:pathLst>
              <a:path h="310954" w="4830586">
                <a:moveTo>
                  <a:pt x="0" y="0"/>
                </a:moveTo>
                <a:lnTo>
                  <a:pt x="4830586" y="0"/>
                </a:lnTo>
                <a:lnTo>
                  <a:pt x="4830586" y="310954"/>
                </a:lnTo>
                <a:lnTo>
                  <a:pt x="0" y="310954"/>
                </a:lnTo>
                <a:lnTo>
                  <a:pt x="0" y="0"/>
                </a:lnTo>
                <a:close/>
              </a:path>
            </a:pathLst>
          </a:custGeom>
          <a:blipFill>
            <a:blip r:embed="rId4">
              <a:extLst>
                <a:ext uri="{96DAC541-7B7A-43D3-8B79-37D633B846F1}">
                  <asvg:svgBlip xmlns:asvg="http://schemas.microsoft.com/office/drawing/2016/SVG/main" r:embed="rId5"/>
                </a:ext>
              </a:extLst>
            </a:blip>
            <a:stretch>
              <a:fillRect l="0" t="-458051" r="-67932" b="-1325016"/>
            </a:stretch>
          </a:blipFill>
        </p:spPr>
      </p:sp>
      <p:sp>
        <p:nvSpPr>
          <p:cNvPr name="Freeform 5" id="5" descr="handdrawn organic illustration of a row of document books"/>
          <p:cNvSpPr/>
          <p:nvPr/>
        </p:nvSpPr>
        <p:spPr>
          <a:xfrm flipH="true" flipV="false" rot="0">
            <a:off x="-122062" y="391770"/>
            <a:ext cx="1929996" cy="1442233"/>
          </a:xfrm>
          <a:custGeom>
            <a:avLst/>
            <a:gdLst/>
            <a:ahLst/>
            <a:cxnLst/>
            <a:rect r="r" b="b" t="t" l="l"/>
            <a:pathLst>
              <a:path h="1442233" w="1929996">
                <a:moveTo>
                  <a:pt x="1929995" y="0"/>
                </a:moveTo>
                <a:lnTo>
                  <a:pt x="0" y="0"/>
                </a:lnTo>
                <a:lnTo>
                  <a:pt x="0" y="1442233"/>
                </a:lnTo>
                <a:lnTo>
                  <a:pt x="1929995" y="1442233"/>
                </a:lnTo>
                <a:lnTo>
                  <a:pt x="1929995"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descr="handdrawn organic illustration of a row of document books"/>
          <p:cNvSpPr/>
          <p:nvPr/>
        </p:nvSpPr>
        <p:spPr>
          <a:xfrm flipH="true" flipV="false" rot="0">
            <a:off x="1951745" y="391770"/>
            <a:ext cx="1929996" cy="1442233"/>
          </a:xfrm>
          <a:custGeom>
            <a:avLst/>
            <a:gdLst/>
            <a:ahLst/>
            <a:cxnLst/>
            <a:rect r="r" b="b" t="t" l="l"/>
            <a:pathLst>
              <a:path h="1442233" w="1929996">
                <a:moveTo>
                  <a:pt x="1929996" y="0"/>
                </a:moveTo>
                <a:lnTo>
                  <a:pt x="0" y="0"/>
                </a:lnTo>
                <a:lnTo>
                  <a:pt x="0" y="1442233"/>
                </a:lnTo>
                <a:lnTo>
                  <a:pt x="1929996" y="1442233"/>
                </a:lnTo>
                <a:lnTo>
                  <a:pt x="1929996"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a:extLst>
              <a:ext uri="{C183D7F6-B498-43B3-948B-1728B52AA6E4}">
                <adec:decorative xmlns:adec="http://schemas.microsoft.com/office/drawing/2017/decorative" val="1"/>
              </a:ext>
            </a:extLst>
          </p:cNvPr>
          <p:cNvSpPr/>
          <p:nvPr/>
        </p:nvSpPr>
        <p:spPr>
          <a:xfrm flipH="false" flipV="false" rot="0">
            <a:off x="13209495" y="-696636"/>
            <a:ext cx="3792512" cy="2530640"/>
          </a:xfrm>
          <a:custGeom>
            <a:avLst/>
            <a:gdLst/>
            <a:ahLst/>
            <a:cxnLst/>
            <a:rect r="r" b="b" t="t" l="l"/>
            <a:pathLst>
              <a:path h="2530640" w="3792512">
                <a:moveTo>
                  <a:pt x="0" y="0"/>
                </a:moveTo>
                <a:lnTo>
                  <a:pt x="3792512" y="0"/>
                </a:lnTo>
                <a:lnTo>
                  <a:pt x="3792512" y="2530639"/>
                </a:lnTo>
                <a:lnTo>
                  <a:pt x="0" y="253063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a:extLst>
              <a:ext uri="{C183D7F6-B498-43B3-948B-1728B52AA6E4}">
                <adec:decorative xmlns:adec="http://schemas.microsoft.com/office/drawing/2017/decorative" val="1"/>
              </a:ext>
            </a:extLst>
          </p:cNvPr>
          <p:cNvSpPr/>
          <p:nvPr/>
        </p:nvSpPr>
        <p:spPr>
          <a:xfrm flipH="false" flipV="false" rot="0">
            <a:off x="17738062" y="568683"/>
            <a:ext cx="3792512" cy="2530640"/>
          </a:xfrm>
          <a:custGeom>
            <a:avLst/>
            <a:gdLst/>
            <a:ahLst/>
            <a:cxnLst/>
            <a:rect r="r" b="b" t="t" l="l"/>
            <a:pathLst>
              <a:path h="2530640" w="3792512">
                <a:moveTo>
                  <a:pt x="0" y="0"/>
                </a:moveTo>
                <a:lnTo>
                  <a:pt x="3792512" y="0"/>
                </a:lnTo>
                <a:lnTo>
                  <a:pt x="3792512" y="2530640"/>
                </a:lnTo>
                <a:lnTo>
                  <a:pt x="0" y="253064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descr="handdrawn organic illustration of a molecule"/>
          <p:cNvSpPr/>
          <p:nvPr/>
        </p:nvSpPr>
        <p:spPr>
          <a:xfrm flipH="false" flipV="false" rot="0">
            <a:off x="13706765" y="-696636"/>
            <a:ext cx="2884699" cy="2152707"/>
          </a:xfrm>
          <a:custGeom>
            <a:avLst/>
            <a:gdLst/>
            <a:ahLst/>
            <a:cxnLst/>
            <a:rect r="r" b="b" t="t" l="l"/>
            <a:pathLst>
              <a:path h="2152707" w="2884699">
                <a:moveTo>
                  <a:pt x="0" y="0"/>
                </a:moveTo>
                <a:lnTo>
                  <a:pt x="2884699" y="0"/>
                </a:lnTo>
                <a:lnTo>
                  <a:pt x="2884699" y="2152706"/>
                </a:lnTo>
                <a:lnTo>
                  <a:pt x="0" y="21527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0" id="10"/>
          <p:cNvSpPr txBox="true"/>
          <p:nvPr/>
        </p:nvSpPr>
        <p:spPr>
          <a:xfrm rot="0">
            <a:off x="923046" y="2343596"/>
            <a:ext cx="16441908" cy="6998970"/>
          </a:xfrm>
          <a:prstGeom prst="rect">
            <a:avLst/>
          </a:prstGeom>
        </p:spPr>
        <p:txBody>
          <a:bodyPr anchor="t" rtlCol="false" tIns="0" lIns="0" bIns="0" rIns="0">
            <a:spAutoFit/>
          </a:bodyPr>
          <a:lstStyle/>
          <a:p>
            <a:pPr algn="ctr">
              <a:lnSpc>
                <a:spcPts val="5070"/>
              </a:lnSpc>
            </a:pPr>
            <a:r>
              <a:rPr lang="en-US" sz="3900">
                <a:solidFill>
                  <a:srgbClr val="000000"/>
                </a:solidFill>
                <a:latin typeface="Open Sauce"/>
                <a:ea typeface="Open Sauce"/>
                <a:cs typeface="Open Sauce"/>
                <a:sym typeface="Open Sauce"/>
              </a:rPr>
              <a:t>Химия өнеркәсібі халық шаруашылығына көптеген өнімдер береді, онсыз қазіргі қоғамның өмірі мүмкін емес. Бұған мотор отындары, майлар, жанғышгаздар, қышқылдар,</a:t>
            </a:r>
            <a:r>
              <a:rPr lang="en-US" sz="3900">
                <a:solidFill>
                  <a:srgbClr val="000000"/>
                </a:solidFill>
                <a:latin typeface="Open Sauce"/>
                <a:ea typeface="Open Sauce"/>
                <a:cs typeface="Open Sauce"/>
                <a:sym typeface="Open Sauce"/>
              </a:rPr>
              <a:t> </a:t>
            </a:r>
            <a:r>
              <a:rPr lang="en-US" sz="3900">
                <a:solidFill>
                  <a:srgbClr val="000000"/>
                </a:solidFill>
                <a:latin typeface="Open Sauce"/>
                <a:ea typeface="Open Sauce"/>
                <a:cs typeface="Open Sauce"/>
                <a:sym typeface="Open Sauce"/>
              </a:rPr>
              <a:t>шайырлар, талшықтар, лактар, бояулар және т. б.</a:t>
            </a:r>
          </a:p>
          <a:p>
            <a:pPr algn="ctr">
              <a:lnSpc>
                <a:spcPts val="5070"/>
              </a:lnSpc>
            </a:pPr>
            <a:r>
              <a:rPr lang="en-US" sz="3900">
                <a:solidFill>
                  <a:srgbClr val="000000"/>
                </a:solidFill>
                <a:latin typeface="Open Sauce"/>
                <a:ea typeface="Open Sauce"/>
                <a:cs typeface="Open Sauce"/>
                <a:sym typeface="Open Sauce"/>
              </a:rPr>
              <a:t>Химиялық технологияның маңызды  міндеті технологиялық процесс түрінде химиялық реакцияны экономикалық тұрғыдан тиімді жүзеге асыру үшін оңтайлы жағдайларды табу. </a:t>
            </a:r>
          </a:p>
          <a:p>
            <a:pPr algn="ctr">
              <a:lnSpc>
                <a:spcPts val="5070"/>
              </a:lnSpc>
            </a:pPr>
            <a:r>
              <a:rPr lang="en-US" sz="3900">
                <a:solidFill>
                  <a:srgbClr val="000000"/>
                </a:solidFill>
                <a:latin typeface="Open Sauce"/>
                <a:ea typeface="Open Sauce"/>
                <a:cs typeface="Open Sauce"/>
                <a:sym typeface="Open Sauce"/>
              </a:rPr>
              <a:t>Химиялық технологиялық процесс бұл шикізатты дайындау кезеңінен бастап осы мақсатты өнімді оқшаулауға дейінгі мақсатты өнімді алу процесі.</a:t>
            </a:r>
          </a:p>
          <a:p>
            <a:pPr algn="ctr">
              <a:lnSpc>
                <a:spcPts val="5070"/>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C0E5F4"/>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2303182" y="8916560"/>
            <a:ext cx="22894364" cy="5244891"/>
          </a:xfrm>
          <a:custGeom>
            <a:avLst/>
            <a:gdLst/>
            <a:ahLst/>
            <a:cxnLst/>
            <a:rect r="r" b="b" t="t" l="l"/>
            <a:pathLst>
              <a:path h="5244891" w="22894364">
                <a:moveTo>
                  <a:pt x="0" y="0"/>
                </a:moveTo>
                <a:lnTo>
                  <a:pt x="22894364" y="0"/>
                </a:lnTo>
                <a:lnTo>
                  <a:pt x="22894364" y="5244891"/>
                </a:lnTo>
                <a:lnTo>
                  <a:pt x="0" y="52448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a:extLst>
              <a:ext uri="{C183D7F6-B498-43B3-948B-1728B52AA6E4}">
                <adec:decorative xmlns:adec="http://schemas.microsoft.com/office/drawing/2017/decorative" val="1"/>
              </a:ext>
            </a:extLst>
          </p:cNvPr>
          <p:cNvSpPr/>
          <p:nvPr/>
        </p:nvSpPr>
        <p:spPr>
          <a:xfrm flipH="false" flipV="false" rot="0">
            <a:off x="16037248" y="7938984"/>
            <a:ext cx="7315200" cy="1955153"/>
          </a:xfrm>
          <a:custGeom>
            <a:avLst/>
            <a:gdLst/>
            <a:ahLst/>
            <a:cxnLst/>
            <a:rect r="r" b="b" t="t" l="l"/>
            <a:pathLst>
              <a:path h="1955153" w="7315200">
                <a:moveTo>
                  <a:pt x="0" y="0"/>
                </a:moveTo>
                <a:lnTo>
                  <a:pt x="7315200" y="0"/>
                </a:lnTo>
                <a:lnTo>
                  <a:pt x="7315200" y="1955153"/>
                </a:lnTo>
                <a:lnTo>
                  <a:pt x="0" y="19551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a:extLst>
              <a:ext uri="{C183D7F6-B498-43B3-948B-1728B52AA6E4}">
                <adec:decorative xmlns:adec="http://schemas.microsoft.com/office/drawing/2017/decorative" val="1"/>
              </a:ext>
            </a:extLst>
          </p:cNvPr>
          <p:cNvSpPr/>
          <p:nvPr/>
        </p:nvSpPr>
        <p:spPr>
          <a:xfrm flipH="false" flipV="false" rot="0">
            <a:off x="16703363" y="6834382"/>
            <a:ext cx="1584637" cy="1123651"/>
          </a:xfrm>
          <a:custGeom>
            <a:avLst/>
            <a:gdLst/>
            <a:ahLst/>
            <a:cxnLst/>
            <a:rect r="r" b="b" t="t" l="l"/>
            <a:pathLst>
              <a:path h="1123651" w="1584637">
                <a:moveTo>
                  <a:pt x="0" y="0"/>
                </a:moveTo>
                <a:lnTo>
                  <a:pt x="1584637" y="0"/>
                </a:lnTo>
                <a:lnTo>
                  <a:pt x="1584637" y="1123652"/>
                </a:lnTo>
                <a:lnTo>
                  <a:pt x="0" y="11236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269762" y="990600"/>
            <a:ext cx="15748476" cy="2945130"/>
          </a:xfrm>
          <a:prstGeom prst="rect">
            <a:avLst/>
          </a:prstGeom>
        </p:spPr>
        <p:txBody>
          <a:bodyPr anchor="t" rtlCol="false" tIns="0" lIns="0" bIns="0" rIns="0">
            <a:spAutoFit/>
          </a:bodyPr>
          <a:lstStyle/>
          <a:p>
            <a:pPr algn="ctr" marL="0" indent="0" lvl="0">
              <a:lnSpc>
                <a:spcPts val="4679"/>
              </a:lnSpc>
              <a:spcBef>
                <a:spcPct val="0"/>
              </a:spcBef>
            </a:pPr>
            <a:r>
              <a:rPr lang="en-US" sz="3599">
                <a:solidFill>
                  <a:srgbClr val="000000"/>
                </a:solidFill>
                <a:latin typeface="Open Sauce"/>
                <a:ea typeface="Open Sauce"/>
                <a:cs typeface="Open Sauce"/>
                <a:sym typeface="Open Sauce"/>
              </a:rPr>
              <a:t>Көп</a:t>
            </a:r>
            <a:r>
              <a:rPr lang="en-US" sz="3599" u="none">
                <a:solidFill>
                  <a:srgbClr val="000000"/>
                </a:solidFill>
                <a:latin typeface="Open Sauce"/>
                <a:ea typeface="Open Sauce"/>
                <a:cs typeface="Open Sauce"/>
                <a:sym typeface="Open Sauce"/>
              </a:rPr>
              <a:t> сатылы процесс үшін әрбір сатыда алынатын өнімнің шығымдарының қосындысы болады. Егер реакция қайтымсыз болса, онда шығым тәжірибе жүзінде алынған массаның теориялық массаға қатынасы ретінде анықталады.</a:t>
            </a:r>
          </a:p>
          <a:p>
            <a:pPr algn="ctr" marL="0" indent="0" lvl="0">
              <a:lnSpc>
                <a:spcPts val="4679"/>
              </a:lnSpc>
              <a:spcBef>
                <a:spcPct val="0"/>
              </a:spcBef>
            </a:pPr>
          </a:p>
        </p:txBody>
      </p:sp>
      <p:sp>
        <p:nvSpPr>
          <p:cNvPr name="TextBox 6" id="6"/>
          <p:cNvSpPr txBox="true"/>
          <p:nvPr/>
        </p:nvSpPr>
        <p:spPr>
          <a:xfrm rot="0">
            <a:off x="1269762" y="3740186"/>
            <a:ext cx="15748476" cy="2354580"/>
          </a:xfrm>
          <a:prstGeom prst="rect">
            <a:avLst/>
          </a:prstGeom>
        </p:spPr>
        <p:txBody>
          <a:bodyPr anchor="t" rtlCol="false" tIns="0" lIns="0" bIns="0" rIns="0">
            <a:spAutoFit/>
          </a:bodyPr>
          <a:lstStyle/>
          <a:p>
            <a:pPr algn="ctr" marL="0" indent="0" lvl="0">
              <a:lnSpc>
                <a:spcPts val="4679"/>
              </a:lnSpc>
              <a:spcBef>
                <a:spcPct val="0"/>
              </a:spcBef>
            </a:pPr>
            <a:r>
              <a:rPr lang="en-US" sz="3599">
                <a:solidFill>
                  <a:srgbClr val="000000"/>
                </a:solidFill>
                <a:latin typeface="Open Sauce"/>
                <a:ea typeface="Open Sauce"/>
                <a:cs typeface="Open Sauce"/>
                <a:sym typeface="Open Sauce"/>
              </a:rPr>
              <a:t>Қ</a:t>
            </a:r>
            <a:r>
              <a:rPr lang="en-US" sz="3599" u="none">
                <a:solidFill>
                  <a:srgbClr val="000000"/>
                </a:solidFill>
                <a:latin typeface="Open Sauce"/>
                <a:ea typeface="Open Sauce"/>
                <a:cs typeface="Open Sauce"/>
                <a:sym typeface="Open Sauce"/>
              </a:rPr>
              <a:t>айтымды реакцияның шығымы тәжірибе жүзінде алынған массаның өндірістің осы жағдайларында максималды алынуы мүмкін болатын массаға қатынасы ретінде анықталады.</a:t>
            </a:r>
          </a:p>
          <a:p>
            <a:pPr algn="ctr" marL="0" indent="0" lvl="0">
              <a:lnSpc>
                <a:spcPts val="4679"/>
              </a:lnSpc>
              <a:spcBef>
                <a:spcPct val="0"/>
              </a:spcBef>
            </a:pPr>
          </a:p>
        </p:txBody>
      </p:sp>
      <p:sp>
        <p:nvSpPr>
          <p:cNvPr name="TextBox 7" id="7"/>
          <p:cNvSpPr txBox="true"/>
          <p:nvPr/>
        </p:nvSpPr>
        <p:spPr>
          <a:xfrm rot="0">
            <a:off x="1510824" y="5722620"/>
            <a:ext cx="15748476" cy="3535680"/>
          </a:xfrm>
          <a:prstGeom prst="rect">
            <a:avLst/>
          </a:prstGeom>
        </p:spPr>
        <p:txBody>
          <a:bodyPr anchor="t" rtlCol="false" tIns="0" lIns="0" bIns="0" rIns="0">
            <a:spAutoFit/>
          </a:bodyPr>
          <a:lstStyle/>
          <a:p>
            <a:pPr algn="ctr" marL="0" indent="0" lvl="0">
              <a:lnSpc>
                <a:spcPts val="4679"/>
              </a:lnSpc>
              <a:spcBef>
                <a:spcPct val="0"/>
              </a:spcBef>
            </a:pPr>
            <a:r>
              <a:rPr lang="en-US" sz="3599">
                <a:solidFill>
                  <a:srgbClr val="000000"/>
                </a:solidFill>
                <a:latin typeface="Open Sauce"/>
                <a:ea typeface="Open Sauce"/>
                <a:cs typeface="Open Sauce"/>
                <a:sym typeface="Open Sauce"/>
              </a:rPr>
              <a:t>М</a:t>
            </a:r>
            <a:r>
              <a:rPr lang="en-US" sz="3599" u="none">
                <a:solidFill>
                  <a:srgbClr val="000000"/>
                </a:solidFill>
                <a:latin typeface="Open Sauce"/>
                <a:ea typeface="Open Sauce"/>
                <a:cs typeface="Open Sauce"/>
                <a:sym typeface="Open Sauce"/>
              </a:rPr>
              <a:t>атериалдық баланс технологиялық процестегі массаның сақталу заңының заттар бойынша сипатталауы болып табылады: технологиялық операцияға келген заттардың массасы (кіріс) алынған заттар массасына (шығыс) тең болады және келесі теңдеумен сипатталады.</a:t>
            </a:r>
          </a:p>
          <a:p>
            <a:pPr algn="ctr" marL="0" indent="0" lvl="0">
              <a:lnSpc>
                <a:spcPts val="4679"/>
              </a:lnSpc>
              <a:spcBef>
                <a:spcPct val="0"/>
              </a:spcBef>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C0E5F4"/>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467770" y="-1255147"/>
            <a:ext cx="19745804" cy="19709902"/>
          </a:xfrm>
          <a:custGeom>
            <a:avLst/>
            <a:gdLst/>
            <a:ahLst/>
            <a:cxnLst/>
            <a:rect r="r" b="b" t="t" l="l"/>
            <a:pathLst>
              <a:path h="19709902" w="19745804">
                <a:moveTo>
                  <a:pt x="0" y="0"/>
                </a:moveTo>
                <a:lnTo>
                  <a:pt x="19745803" y="0"/>
                </a:lnTo>
                <a:lnTo>
                  <a:pt x="19745803" y="19709903"/>
                </a:lnTo>
                <a:lnTo>
                  <a:pt x="0" y="197099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66966" y="2734919"/>
            <a:ext cx="16611955" cy="7080846"/>
          </a:xfrm>
          <a:custGeom>
            <a:avLst/>
            <a:gdLst/>
            <a:ahLst/>
            <a:cxnLst/>
            <a:rect r="r" b="b" t="t" l="l"/>
            <a:pathLst>
              <a:path h="7080846" w="16611955">
                <a:moveTo>
                  <a:pt x="0" y="0"/>
                </a:moveTo>
                <a:lnTo>
                  <a:pt x="16611956" y="0"/>
                </a:lnTo>
                <a:lnTo>
                  <a:pt x="16611956" y="7080846"/>
                </a:lnTo>
                <a:lnTo>
                  <a:pt x="0" y="7080846"/>
                </a:lnTo>
                <a:lnTo>
                  <a:pt x="0" y="0"/>
                </a:lnTo>
                <a:close/>
              </a:path>
            </a:pathLst>
          </a:custGeom>
          <a:blipFill>
            <a:blip r:embed="rId4"/>
            <a:stretch>
              <a:fillRect l="0" t="0" r="0" b="0"/>
            </a:stretch>
          </a:blipFill>
        </p:spPr>
      </p:sp>
      <p:sp>
        <p:nvSpPr>
          <p:cNvPr name="TextBox 4" id="4"/>
          <p:cNvSpPr txBox="true"/>
          <p:nvPr/>
        </p:nvSpPr>
        <p:spPr>
          <a:xfrm rot="0">
            <a:off x="82746" y="318193"/>
            <a:ext cx="18205254" cy="3152775"/>
          </a:xfrm>
          <a:prstGeom prst="rect">
            <a:avLst/>
          </a:prstGeom>
        </p:spPr>
        <p:txBody>
          <a:bodyPr anchor="t" rtlCol="false" tIns="0" lIns="0" bIns="0" rIns="0">
            <a:spAutoFit/>
          </a:bodyPr>
          <a:lstStyle/>
          <a:p>
            <a:pPr algn="ctr">
              <a:lnSpc>
                <a:spcPts val="6240"/>
              </a:lnSpc>
            </a:pPr>
            <a:r>
              <a:rPr lang="en-US" b="true" sz="5200" spc="156">
                <a:solidFill>
                  <a:srgbClr val="FFFFFF"/>
                </a:solidFill>
                <a:latin typeface="Open Sauce Bold"/>
                <a:ea typeface="Open Sauce Bold"/>
                <a:cs typeface="Open Sauce Bold"/>
                <a:sym typeface="Open Sauce Bold"/>
              </a:rPr>
              <a:t>ӨНІМНІҢ ФАБРИКАЛЫҚ-ЗАУЫТТЫҚ ӨЗІНДІК ҚҰНЫ КЕЛЕСІ НЕГІЗГІ ШЫҒЫНДАРДАН ҚҰРАЛАДЫ</a:t>
            </a:r>
          </a:p>
          <a:p>
            <a:pPr algn="ctr">
              <a:lnSpc>
                <a:spcPts val="6240"/>
              </a:lnSpc>
            </a:pPr>
            <a:r>
              <a:rPr lang="en-US" b="true" sz="5200" spc="156">
                <a:solidFill>
                  <a:srgbClr val="FFFFFF"/>
                </a:solidFill>
                <a:latin typeface="Open Sauce Bold"/>
                <a:ea typeface="Open Sauce Bold"/>
                <a:cs typeface="Open Sauce Bold"/>
                <a:sym typeface="Open Sauce Bold"/>
              </a:rPr>
              <a:t>(1-КЕСТЕ) </a:t>
            </a:r>
          </a:p>
          <a:p>
            <a:pPr algn="ctr" marL="0" indent="0" lvl="0">
              <a:lnSpc>
                <a:spcPts val="6240"/>
              </a:lnSpc>
              <a:spcBef>
                <a:spcPct val="0"/>
              </a:spcBef>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C0E5F4"/>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2303182" y="8916560"/>
            <a:ext cx="22894364" cy="5244891"/>
          </a:xfrm>
          <a:custGeom>
            <a:avLst/>
            <a:gdLst/>
            <a:ahLst/>
            <a:cxnLst/>
            <a:rect r="r" b="b" t="t" l="l"/>
            <a:pathLst>
              <a:path h="5244891" w="22894364">
                <a:moveTo>
                  <a:pt x="0" y="0"/>
                </a:moveTo>
                <a:lnTo>
                  <a:pt x="22894364" y="0"/>
                </a:lnTo>
                <a:lnTo>
                  <a:pt x="22894364" y="5244891"/>
                </a:lnTo>
                <a:lnTo>
                  <a:pt x="0" y="52448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a:extLst>
              <a:ext uri="{C183D7F6-B498-43B3-948B-1728B52AA6E4}">
                <adec:decorative xmlns:adec="http://schemas.microsoft.com/office/drawing/2017/decorative" val="1"/>
              </a:ext>
            </a:extLst>
          </p:cNvPr>
          <p:cNvSpPr/>
          <p:nvPr/>
        </p:nvSpPr>
        <p:spPr>
          <a:xfrm flipH="false" flipV="false" rot="0">
            <a:off x="16037248" y="7938984"/>
            <a:ext cx="7315200" cy="1955153"/>
          </a:xfrm>
          <a:custGeom>
            <a:avLst/>
            <a:gdLst/>
            <a:ahLst/>
            <a:cxnLst/>
            <a:rect r="r" b="b" t="t" l="l"/>
            <a:pathLst>
              <a:path h="1955153" w="7315200">
                <a:moveTo>
                  <a:pt x="0" y="0"/>
                </a:moveTo>
                <a:lnTo>
                  <a:pt x="7315200" y="0"/>
                </a:lnTo>
                <a:lnTo>
                  <a:pt x="7315200" y="1955153"/>
                </a:lnTo>
                <a:lnTo>
                  <a:pt x="0" y="19551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269762" y="990600"/>
            <a:ext cx="15748476" cy="582930"/>
          </a:xfrm>
          <a:prstGeom prst="rect">
            <a:avLst/>
          </a:prstGeom>
        </p:spPr>
        <p:txBody>
          <a:bodyPr anchor="t" rtlCol="false" tIns="0" lIns="0" bIns="0" rIns="0">
            <a:spAutoFit/>
          </a:bodyPr>
          <a:lstStyle/>
          <a:p>
            <a:pPr algn="ctr" marL="0" indent="0" lvl="0">
              <a:lnSpc>
                <a:spcPts val="4679"/>
              </a:lnSpc>
              <a:spcBef>
                <a:spcPct val="0"/>
              </a:spcBef>
            </a:pPr>
            <a:r>
              <a:rPr lang="en-US" b="true" sz="3599">
                <a:solidFill>
                  <a:srgbClr val="000000"/>
                </a:solidFill>
                <a:latin typeface="Open Sauce Bold"/>
                <a:ea typeface="Open Sauce Bold"/>
                <a:cs typeface="Open Sauce Bold"/>
                <a:sym typeface="Open Sauce Bold"/>
              </a:rPr>
              <a:t>ХИ</a:t>
            </a:r>
            <a:r>
              <a:rPr lang="en-US" b="true" sz="3599" u="none">
                <a:solidFill>
                  <a:srgbClr val="000000"/>
                </a:solidFill>
                <a:latin typeface="Open Sauce Bold"/>
                <a:ea typeface="Open Sauce Bold"/>
                <a:cs typeface="Open Sauce Bold"/>
                <a:sym typeface="Open Sauce Bold"/>
              </a:rPr>
              <a:t>МИЯЛЫҚ-ТЕХНОЛОГИЯЛЫҚ ПРОЦЕСС</a:t>
            </a:r>
          </a:p>
        </p:txBody>
      </p:sp>
      <p:sp>
        <p:nvSpPr>
          <p:cNvPr name="TextBox 5" id="5"/>
          <p:cNvSpPr txBox="true"/>
          <p:nvPr/>
        </p:nvSpPr>
        <p:spPr>
          <a:xfrm rot="0">
            <a:off x="1269762" y="2261142"/>
            <a:ext cx="15748476" cy="2354580"/>
          </a:xfrm>
          <a:prstGeom prst="rect">
            <a:avLst/>
          </a:prstGeom>
        </p:spPr>
        <p:txBody>
          <a:bodyPr anchor="t" rtlCol="false" tIns="0" lIns="0" bIns="0" rIns="0">
            <a:spAutoFit/>
          </a:bodyPr>
          <a:lstStyle/>
          <a:p>
            <a:pPr algn="ctr" marL="0" indent="0" lvl="0">
              <a:lnSpc>
                <a:spcPts val="4679"/>
              </a:lnSpc>
              <a:spcBef>
                <a:spcPct val="0"/>
              </a:spcBef>
            </a:pPr>
            <a:r>
              <a:rPr lang="en-US" sz="3599">
                <a:solidFill>
                  <a:srgbClr val="000000"/>
                </a:solidFill>
                <a:latin typeface="Open Sauce"/>
                <a:ea typeface="Open Sauce"/>
                <a:cs typeface="Open Sauce"/>
                <a:sym typeface="Open Sauce"/>
              </a:rPr>
              <a:t>Хи</a:t>
            </a:r>
            <a:r>
              <a:rPr lang="en-US" sz="3599" u="none">
                <a:solidFill>
                  <a:srgbClr val="000000"/>
                </a:solidFill>
                <a:latin typeface="Open Sauce"/>
                <a:ea typeface="Open Sauce"/>
                <a:cs typeface="Open Sauce"/>
                <a:sym typeface="Open Sauce"/>
              </a:rPr>
              <a:t>миялық реакцияларды фазалық белгісі бойынша гомогенді және гетерогенді түрлеріне бөліп, сонымен қатар осындай белгі бойынша химиялық реакторлар мен процестерін қарастырады. </a:t>
            </a:r>
          </a:p>
          <a:p>
            <a:pPr algn="ctr" marL="0" indent="0" lvl="0">
              <a:lnSpc>
                <a:spcPts val="4679"/>
              </a:lnSpc>
              <a:spcBef>
                <a:spcPct val="0"/>
              </a:spcBef>
            </a:pPr>
          </a:p>
        </p:txBody>
      </p:sp>
      <p:sp>
        <p:nvSpPr>
          <p:cNvPr name="TextBox 6" id="6"/>
          <p:cNvSpPr txBox="true"/>
          <p:nvPr/>
        </p:nvSpPr>
        <p:spPr>
          <a:xfrm rot="0">
            <a:off x="1269762" y="4199780"/>
            <a:ext cx="15748476" cy="4716780"/>
          </a:xfrm>
          <a:prstGeom prst="rect">
            <a:avLst/>
          </a:prstGeom>
        </p:spPr>
        <p:txBody>
          <a:bodyPr anchor="t" rtlCol="false" tIns="0" lIns="0" bIns="0" rIns="0">
            <a:spAutoFit/>
          </a:bodyPr>
          <a:lstStyle/>
          <a:p>
            <a:pPr algn="ctr" marL="0" indent="0" lvl="0">
              <a:lnSpc>
                <a:spcPts val="4679"/>
              </a:lnSpc>
              <a:spcBef>
                <a:spcPct val="0"/>
              </a:spcBef>
            </a:pPr>
            <a:r>
              <a:rPr lang="en-US" sz="3599">
                <a:solidFill>
                  <a:srgbClr val="000000"/>
                </a:solidFill>
                <a:latin typeface="Open Sauce"/>
                <a:ea typeface="Open Sauce"/>
                <a:cs typeface="Open Sauce"/>
                <a:sym typeface="Open Sauce"/>
              </a:rPr>
              <a:t>Гомогенді жүйел</a:t>
            </a:r>
            <a:r>
              <a:rPr lang="en-US" sz="3599" u="none">
                <a:solidFill>
                  <a:srgbClr val="000000"/>
                </a:solidFill>
                <a:latin typeface="Open Sauce"/>
                <a:ea typeface="Open Sauce"/>
                <a:cs typeface="Open Sauce"/>
                <a:sym typeface="Open Sauce"/>
              </a:rPr>
              <a:t>ерде әрекетке қатысатын барлық заттар тек бір фазада орналасады: газды(г), сұйық (с) немесе қатты (қ). Гетерогенді жүйелерде әрекеттесетін заттар әртүрлі фазаларда орналасады: газ-сұйық (г-с), газ-қатты (г-қ), сұйық-қатты (с-қ), екі бір бірінде</a:t>
            </a:r>
          </a:p>
          <a:p>
            <a:pPr algn="ctr" marL="0" indent="0" lvl="0">
              <a:lnSpc>
                <a:spcPts val="4679"/>
              </a:lnSpc>
              <a:spcBef>
                <a:spcPct val="0"/>
              </a:spcBef>
            </a:pPr>
            <a:r>
              <a:rPr lang="en-US" sz="3599" u="none">
                <a:solidFill>
                  <a:srgbClr val="000000"/>
                </a:solidFill>
                <a:latin typeface="Open Sauce"/>
                <a:ea typeface="Open Sauce"/>
                <a:cs typeface="Open Sauce"/>
                <a:sym typeface="Open Sauce"/>
              </a:rPr>
              <a:t>араласпайтын сұйықтар (с-с) және екі қатты фазалар (қ-қ). Көбінесе өндірістік процестерінде үш немесе төрт фазалар қатысады, мысалы г-с-қ, г-с-с, г-с-қ-қ</a:t>
            </a:r>
          </a:p>
          <a:p>
            <a:pPr algn="ctr" marL="0" indent="0" lvl="0">
              <a:lnSpc>
                <a:spcPts val="4679"/>
              </a:lnSpc>
              <a:spcBef>
                <a:spcPct val="0"/>
              </a:spcBef>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C0E5F4"/>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467770" y="-1255147"/>
            <a:ext cx="19745804" cy="19709902"/>
          </a:xfrm>
          <a:custGeom>
            <a:avLst/>
            <a:gdLst/>
            <a:ahLst/>
            <a:cxnLst/>
            <a:rect r="r" b="b" t="t" l="l"/>
            <a:pathLst>
              <a:path h="19709902" w="19745804">
                <a:moveTo>
                  <a:pt x="0" y="0"/>
                </a:moveTo>
                <a:lnTo>
                  <a:pt x="19745803" y="0"/>
                </a:lnTo>
                <a:lnTo>
                  <a:pt x="19745803" y="19709903"/>
                </a:lnTo>
                <a:lnTo>
                  <a:pt x="0" y="197099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788198" y="1576683"/>
            <a:ext cx="16471102" cy="7143158"/>
          </a:xfrm>
          <a:prstGeom prst="rect">
            <a:avLst/>
          </a:prstGeom>
        </p:spPr>
        <p:txBody>
          <a:bodyPr anchor="t" rtlCol="false" tIns="0" lIns="0" bIns="0" rIns="0">
            <a:spAutoFit/>
          </a:bodyPr>
          <a:lstStyle/>
          <a:p>
            <a:pPr algn="ctr">
              <a:lnSpc>
                <a:spcPts val="5645"/>
              </a:lnSpc>
            </a:pPr>
            <a:r>
              <a:rPr lang="en-US" b="true" sz="4704" spc="141">
                <a:solidFill>
                  <a:srgbClr val="FFFFFF"/>
                </a:solidFill>
                <a:latin typeface="Open Sauce Bold"/>
                <a:ea typeface="Open Sauce Bold"/>
                <a:cs typeface="Open Sauce Bold"/>
                <a:sym typeface="Open Sauce Bold"/>
              </a:rPr>
              <a:t>Әдетте қосымша заттардың санын қарастырмай бөлек фаза ретінде тек негізгі компоненттерді есепке алады. Мысалы, с-с және с-қ жүйелерде жиі газды фаза кездеседі, өйткені процестер ауаның немесе басқа газдардыңқатысуымен, не болмаса сұйық</a:t>
            </a:r>
          </a:p>
          <a:p>
            <a:pPr algn="ctr">
              <a:lnSpc>
                <a:spcPts val="5645"/>
              </a:lnSpc>
            </a:pPr>
            <a:r>
              <a:rPr lang="en-US" b="true" sz="4704" spc="141">
                <a:solidFill>
                  <a:srgbClr val="FFFFFF"/>
                </a:solidFill>
                <a:latin typeface="Open Sauce Bold"/>
                <a:ea typeface="Open Sauce Bold"/>
                <a:cs typeface="Open Sauce Bold"/>
                <a:sym typeface="Open Sauce Bold"/>
              </a:rPr>
              <a:t>заттардың булануымен өтеді.Бірақ газды фазаны оның процеске маңызды әсері тиетін болса ғана есепке алады.</a:t>
            </a:r>
          </a:p>
          <a:p>
            <a:pPr algn="ctr" marL="0" indent="0" lvl="0">
              <a:lnSpc>
                <a:spcPts val="5645"/>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1591930" y="7819340"/>
            <a:ext cx="21026456" cy="5237499"/>
          </a:xfrm>
          <a:custGeom>
            <a:avLst/>
            <a:gdLst/>
            <a:ahLst/>
            <a:cxnLst/>
            <a:rect r="r" b="b" t="t" l="l"/>
            <a:pathLst>
              <a:path h="5237499" w="21026456">
                <a:moveTo>
                  <a:pt x="0" y="0"/>
                </a:moveTo>
                <a:lnTo>
                  <a:pt x="21026456" y="0"/>
                </a:lnTo>
                <a:lnTo>
                  <a:pt x="21026456" y="5237499"/>
                </a:lnTo>
                <a:lnTo>
                  <a:pt x="0" y="52374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7476054" y="8930237"/>
            <a:ext cx="4225814" cy="5854276"/>
            <a:chOff x="0" y="0"/>
            <a:chExt cx="5634418" cy="7805702"/>
          </a:xfrm>
        </p:grpSpPr>
        <p:sp>
          <p:nvSpPr>
            <p:cNvPr name="Freeform 4" id="4"/>
            <p:cNvSpPr/>
            <p:nvPr/>
          </p:nvSpPr>
          <p:spPr>
            <a:xfrm flipH="false" flipV="false" rot="0">
              <a:off x="0" y="0"/>
              <a:ext cx="5634418" cy="590775"/>
            </a:xfrm>
            <a:custGeom>
              <a:avLst/>
              <a:gdLst/>
              <a:ahLst/>
              <a:cxnLst/>
              <a:rect r="r" b="b" t="t" l="l"/>
              <a:pathLst>
                <a:path h="590775" w="5634418">
                  <a:moveTo>
                    <a:pt x="0" y="0"/>
                  </a:moveTo>
                  <a:lnTo>
                    <a:pt x="5634418" y="0"/>
                  </a:lnTo>
                  <a:lnTo>
                    <a:pt x="5634418" y="590775"/>
                  </a:lnTo>
                  <a:lnTo>
                    <a:pt x="0" y="590775"/>
                  </a:lnTo>
                  <a:lnTo>
                    <a:pt x="0" y="0"/>
                  </a:lnTo>
                  <a:close/>
                </a:path>
              </a:pathLst>
            </a:custGeom>
            <a:blipFill>
              <a:blip r:embed="rId4">
                <a:extLst>
                  <a:ext uri="{96DAC541-7B7A-43D3-8B79-37D633B846F1}">
                    <asvg:svgBlip xmlns:asvg="http://schemas.microsoft.com/office/drawing/2016/SVG/main" r:embed="rId5"/>
                  </a:ext>
                </a:extLst>
              </a:blip>
              <a:stretch>
                <a:fillRect l="0" t="0" r="0" b="-1151916"/>
              </a:stretch>
            </a:blipFill>
          </p:spPr>
        </p:sp>
        <p:sp>
          <p:nvSpPr>
            <p:cNvPr name="Freeform 5" id="5"/>
            <p:cNvSpPr/>
            <p:nvPr/>
          </p:nvSpPr>
          <p:spPr>
            <a:xfrm flipH="false" flipV="false" rot="0">
              <a:off x="0" y="409688"/>
              <a:ext cx="5634418" cy="7396014"/>
            </a:xfrm>
            <a:custGeom>
              <a:avLst/>
              <a:gdLst/>
              <a:ahLst/>
              <a:cxnLst/>
              <a:rect r="r" b="b" t="t" l="l"/>
              <a:pathLst>
                <a:path h="7396014" w="5634418">
                  <a:moveTo>
                    <a:pt x="0" y="0"/>
                  </a:moveTo>
                  <a:lnTo>
                    <a:pt x="5634418" y="0"/>
                  </a:lnTo>
                  <a:lnTo>
                    <a:pt x="5634418" y="7396014"/>
                  </a:lnTo>
                  <a:lnTo>
                    <a:pt x="0" y="73960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6" id="6"/>
          <p:cNvSpPr txBox="true"/>
          <p:nvPr/>
        </p:nvSpPr>
        <p:spPr>
          <a:xfrm rot="0">
            <a:off x="6791524" y="1744416"/>
            <a:ext cx="12165163" cy="923925"/>
          </a:xfrm>
          <a:prstGeom prst="rect">
            <a:avLst/>
          </a:prstGeom>
        </p:spPr>
        <p:txBody>
          <a:bodyPr anchor="t" rtlCol="false" tIns="0" lIns="0" bIns="0" rIns="0">
            <a:spAutoFit/>
          </a:bodyPr>
          <a:lstStyle/>
          <a:p>
            <a:pPr algn="l" marL="0" indent="0" lvl="0">
              <a:lnSpc>
                <a:spcPts val="7200"/>
              </a:lnSpc>
              <a:spcBef>
                <a:spcPct val="0"/>
              </a:spcBef>
            </a:pPr>
            <a:r>
              <a:rPr lang="en-US" b="true" sz="6000" spc="179">
                <a:solidFill>
                  <a:srgbClr val="000000"/>
                </a:solidFill>
                <a:latin typeface="Open Sauce Bold"/>
                <a:ea typeface="Open Sauce Bold"/>
                <a:cs typeface="Open Sauce Bold"/>
                <a:sym typeface="Open Sauce Bold"/>
              </a:rPr>
              <a:t>МАҚСАТЫ:</a:t>
            </a:r>
          </a:p>
        </p:txBody>
      </p:sp>
      <p:sp>
        <p:nvSpPr>
          <p:cNvPr name="TextBox 7" id="7"/>
          <p:cNvSpPr txBox="true"/>
          <p:nvPr/>
        </p:nvSpPr>
        <p:spPr>
          <a:xfrm rot="0">
            <a:off x="1372073" y="2852370"/>
            <a:ext cx="15543855" cy="4966970"/>
          </a:xfrm>
          <a:prstGeom prst="rect">
            <a:avLst/>
          </a:prstGeom>
        </p:spPr>
        <p:txBody>
          <a:bodyPr anchor="t" rtlCol="false" tIns="0" lIns="0" bIns="0" rIns="0">
            <a:spAutoFit/>
          </a:bodyPr>
          <a:lstStyle/>
          <a:p>
            <a:pPr algn="l">
              <a:lnSpc>
                <a:spcPts val="4419"/>
              </a:lnSpc>
            </a:pPr>
            <a:r>
              <a:rPr lang="en-US" sz="3399">
                <a:solidFill>
                  <a:srgbClr val="000000"/>
                </a:solidFill>
                <a:latin typeface="Open Sauce"/>
                <a:ea typeface="Open Sauce"/>
                <a:cs typeface="Open Sauce"/>
                <a:sym typeface="Open Sauce"/>
              </a:rPr>
              <a:t>Х</a:t>
            </a:r>
            <a:r>
              <a:rPr lang="en-US" sz="3399" u="none">
                <a:solidFill>
                  <a:srgbClr val="000000"/>
                </a:solidFill>
                <a:latin typeface="Open Sauce"/>
                <a:ea typeface="Open Sauce"/>
                <a:cs typeface="Open Sauce"/>
                <a:sym typeface="Open Sauce"/>
              </a:rPr>
              <a:t>имиялық-технологиялық процестердің мәнін, олардың ұйымдастырылу сатыларын және өндіріс процесінің негізгі техникалық-экономикалық көрсеткіштерін түсіндіру. Химиялық өндірістегі шикізаттың дайын өнімге айналу жолдарын, әрбір кезеңдегі маңызды операциялар мен көрсеткіштердің өзара байланысын, сондай-ақ экономикалық тиімділікке қол жеткізу жолдарын үйрету. Сонымен қатар, химиялық технологияның негізгі міндеті – химиялық реакцияларды тиімді, экологиялық және экономикалық жағынан пайдалы етіп ұйымдастыру екендігін түсіндіру болып табылады.</a:t>
            </a:r>
          </a:p>
        </p:txBody>
      </p:sp>
      <p:sp>
        <p:nvSpPr>
          <p:cNvPr name="Freeform 8" id="8" descr="handdrawn organic illustration of a beaker"/>
          <p:cNvSpPr/>
          <p:nvPr/>
        </p:nvSpPr>
        <p:spPr>
          <a:xfrm flipH="false" flipV="false" rot="0">
            <a:off x="9046080" y="8031887"/>
            <a:ext cx="1085761" cy="1438960"/>
          </a:xfrm>
          <a:custGeom>
            <a:avLst/>
            <a:gdLst/>
            <a:ahLst/>
            <a:cxnLst/>
            <a:rect r="r" b="b" t="t" l="l"/>
            <a:pathLst>
              <a:path h="1438960" w="1085761">
                <a:moveTo>
                  <a:pt x="0" y="0"/>
                </a:moveTo>
                <a:lnTo>
                  <a:pt x="1085761" y="0"/>
                </a:lnTo>
                <a:lnTo>
                  <a:pt x="1085761" y="1438960"/>
                </a:lnTo>
                <a:lnTo>
                  <a:pt x="0" y="14389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C0E5F4"/>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2303182" y="8916560"/>
            <a:ext cx="22894364" cy="5244891"/>
          </a:xfrm>
          <a:custGeom>
            <a:avLst/>
            <a:gdLst/>
            <a:ahLst/>
            <a:cxnLst/>
            <a:rect r="r" b="b" t="t" l="l"/>
            <a:pathLst>
              <a:path h="5244891" w="22894364">
                <a:moveTo>
                  <a:pt x="0" y="0"/>
                </a:moveTo>
                <a:lnTo>
                  <a:pt x="22894364" y="0"/>
                </a:lnTo>
                <a:lnTo>
                  <a:pt x="22894364" y="5244891"/>
                </a:lnTo>
                <a:lnTo>
                  <a:pt x="0" y="52448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a:extLst>
              <a:ext uri="{C183D7F6-B498-43B3-948B-1728B52AA6E4}">
                <adec:decorative xmlns:adec="http://schemas.microsoft.com/office/drawing/2017/decorative" val="1"/>
              </a:ext>
            </a:extLst>
          </p:cNvPr>
          <p:cNvSpPr/>
          <p:nvPr/>
        </p:nvSpPr>
        <p:spPr>
          <a:xfrm flipH="false" flipV="false" rot="0">
            <a:off x="16037248" y="7938984"/>
            <a:ext cx="7315200" cy="1955153"/>
          </a:xfrm>
          <a:custGeom>
            <a:avLst/>
            <a:gdLst/>
            <a:ahLst/>
            <a:cxnLst/>
            <a:rect r="r" b="b" t="t" l="l"/>
            <a:pathLst>
              <a:path h="1955153" w="7315200">
                <a:moveTo>
                  <a:pt x="0" y="0"/>
                </a:moveTo>
                <a:lnTo>
                  <a:pt x="7315200" y="0"/>
                </a:lnTo>
                <a:lnTo>
                  <a:pt x="7315200" y="1955153"/>
                </a:lnTo>
                <a:lnTo>
                  <a:pt x="0" y="19551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269762" y="2040389"/>
            <a:ext cx="15748476" cy="1173480"/>
          </a:xfrm>
          <a:prstGeom prst="rect">
            <a:avLst/>
          </a:prstGeom>
        </p:spPr>
        <p:txBody>
          <a:bodyPr anchor="t" rtlCol="false" tIns="0" lIns="0" bIns="0" rIns="0">
            <a:spAutoFit/>
          </a:bodyPr>
          <a:lstStyle/>
          <a:p>
            <a:pPr algn="ctr" marL="0" indent="0" lvl="0">
              <a:lnSpc>
                <a:spcPts val="4679"/>
              </a:lnSpc>
              <a:spcBef>
                <a:spcPct val="0"/>
              </a:spcBef>
            </a:pPr>
            <a:r>
              <a:rPr lang="en-US" sz="3599">
                <a:solidFill>
                  <a:srgbClr val="D8400C"/>
                </a:solidFill>
                <a:latin typeface="Open Sauce"/>
                <a:ea typeface="Open Sauce"/>
                <a:cs typeface="Open Sauce"/>
                <a:sym typeface="Open Sauce"/>
              </a:rPr>
              <a:t>Технолог</a:t>
            </a:r>
            <a:r>
              <a:rPr lang="en-US" sz="3599" u="none">
                <a:solidFill>
                  <a:srgbClr val="D8400C"/>
                </a:solidFill>
                <a:latin typeface="Open Sauce"/>
                <a:ea typeface="Open Sauce"/>
                <a:cs typeface="Open Sauce"/>
                <a:sym typeface="Open Sauce"/>
              </a:rPr>
              <a:t>ия </a:t>
            </a:r>
            <a:r>
              <a:rPr lang="en-US" sz="3599" u="none">
                <a:solidFill>
                  <a:srgbClr val="000000"/>
                </a:solidFill>
                <a:latin typeface="Open Sauce"/>
                <a:ea typeface="Open Sauce"/>
                <a:cs typeface="Open Sauce"/>
                <a:sym typeface="Open Sauce"/>
              </a:rPr>
              <a:t>– табиғи шикізатты тұтыну бұйымына және өндіріс құралына дейін өңдеудің әдістері мен құралдары туралы ғылым.</a:t>
            </a:r>
          </a:p>
        </p:txBody>
      </p:sp>
      <p:sp>
        <p:nvSpPr>
          <p:cNvPr name="TextBox 5" id="5"/>
          <p:cNvSpPr txBox="true"/>
          <p:nvPr/>
        </p:nvSpPr>
        <p:spPr>
          <a:xfrm rot="0">
            <a:off x="1028700" y="3687775"/>
            <a:ext cx="15748476" cy="2354580"/>
          </a:xfrm>
          <a:prstGeom prst="rect">
            <a:avLst/>
          </a:prstGeom>
        </p:spPr>
        <p:txBody>
          <a:bodyPr anchor="t" rtlCol="false" tIns="0" lIns="0" bIns="0" rIns="0">
            <a:spAutoFit/>
          </a:bodyPr>
          <a:lstStyle/>
          <a:p>
            <a:pPr algn="ctr" marL="0" indent="0" lvl="0">
              <a:lnSpc>
                <a:spcPts val="4679"/>
              </a:lnSpc>
              <a:spcBef>
                <a:spcPct val="0"/>
              </a:spcBef>
            </a:pPr>
            <a:r>
              <a:rPr lang="en-US" sz="3599">
                <a:solidFill>
                  <a:srgbClr val="D8400C"/>
                </a:solidFill>
                <a:latin typeface="Open Sauce"/>
                <a:ea typeface="Open Sauce"/>
                <a:cs typeface="Open Sauce"/>
                <a:sym typeface="Open Sauce"/>
              </a:rPr>
              <a:t>М</a:t>
            </a:r>
            <a:r>
              <a:rPr lang="en-US" sz="3599" u="none">
                <a:solidFill>
                  <a:srgbClr val="D8400C"/>
                </a:solidFill>
                <a:latin typeface="Open Sauce"/>
                <a:ea typeface="Open Sauce"/>
                <a:cs typeface="Open Sauce"/>
                <a:sym typeface="Open Sauce"/>
              </a:rPr>
              <a:t>еханикалық технология</a:t>
            </a:r>
            <a:r>
              <a:rPr lang="en-US" sz="3599" u="none">
                <a:solidFill>
                  <a:srgbClr val="000000"/>
                </a:solidFill>
                <a:latin typeface="Open Sauce"/>
                <a:ea typeface="Open Sauce"/>
                <a:cs typeface="Open Sauce"/>
                <a:sym typeface="Open Sauce"/>
              </a:rPr>
              <a:t> – шикізатты өңдегенде бастапқы заттардың құрамы және ішкі құрылыстары өзгермейтін процестерді зерттейді. </a:t>
            </a:r>
          </a:p>
          <a:p>
            <a:pPr algn="ctr" marL="0" indent="0" lvl="0">
              <a:lnSpc>
                <a:spcPts val="4679"/>
              </a:lnSpc>
              <a:spcBef>
                <a:spcPct val="0"/>
              </a:spcBef>
            </a:pPr>
          </a:p>
        </p:txBody>
      </p:sp>
      <p:sp>
        <p:nvSpPr>
          <p:cNvPr name="TextBox 6" id="6"/>
          <p:cNvSpPr txBox="true"/>
          <p:nvPr/>
        </p:nvSpPr>
        <p:spPr>
          <a:xfrm rot="0">
            <a:off x="1269762" y="5831926"/>
            <a:ext cx="15748476" cy="2354580"/>
          </a:xfrm>
          <a:prstGeom prst="rect">
            <a:avLst/>
          </a:prstGeom>
        </p:spPr>
        <p:txBody>
          <a:bodyPr anchor="t" rtlCol="false" tIns="0" lIns="0" bIns="0" rIns="0">
            <a:spAutoFit/>
          </a:bodyPr>
          <a:lstStyle/>
          <a:p>
            <a:pPr algn="ctr" marL="0" indent="0" lvl="0">
              <a:lnSpc>
                <a:spcPts val="4679"/>
              </a:lnSpc>
              <a:spcBef>
                <a:spcPct val="0"/>
              </a:spcBef>
            </a:pPr>
            <a:r>
              <a:rPr lang="en-US" sz="3599">
                <a:solidFill>
                  <a:srgbClr val="D8400C"/>
                </a:solidFill>
                <a:latin typeface="Open Sauce"/>
                <a:ea typeface="Open Sauce"/>
                <a:cs typeface="Open Sauce"/>
                <a:sym typeface="Open Sauce"/>
              </a:rPr>
              <a:t>Хим</a:t>
            </a:r>
            <a:r>
              <a:rPr lang="en-US" sz="3599" u="none">
                <a:solidFill>
                  <a:srgbClr val="D8400C"/>
                </a:solidFill>
                <a:latin typeface="Open Sauce"/>
                <a:ea typeface="Open Sauce"/>
                <a:cs typeface="Open Sauce"/>
                <a:sym typeface="Open Sauce"/>
              </a:rPr>
              <a:t>иялық технология</a:t>
            </a:r>
            <a:r>
              <a:rPr lang="en-US" sz="3599" u="none">
                <a:solidFill>
                  <a:srgbClr val="000000"/>
                </a:solidFill>
                <a:latin typeface="Open Sauce"/>
                <a:ea typeface="Open Sauce"/>
                <a:cs typeface="Open Sauce"/>
                <a:sym typeface="Open Sauce"/>
              </a:rPr>
              <a:t> – шикізатты химиялық өңдегенде жүретін табиғаты жағынан күрделі химиялық және физика-химиялық құбылыстарға негізделген процестерді қарастырады. </a:t>
            </a:r>
          </a:p>
          <a:p>
            <a:pPr algn="ctr" marL="0" indent="0" lvl="0">
              <a:lnSpc>
                <a:spcPts val="4679"/>
              </a:lnSpc>
              <a:spcBef>
                <a:spcPct val="0"/>
              </a:spcBef>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148659" y="-1091029"/>
            <a:ext cx="18585318" cy="12469059"/>
          </a:xfrm>
          <a:custGeom>
            <a:avLst/>
            <a:gdLst/>
            <a:ahLst/>
            <a:cxnLst/>
            <a:rect r="r" b="b" t="t" l="l"/>
            <a:pathLst>
              <a:path h="12469059" w="18585318">
                <a:moveTo>
                  <a:pt x="0" y="0"/>
                </a:moveTo>
                <a:lnTo>
                  <a:pt x="18585318" y="0"/>
                </a:lnTo>
                <a:lnTo>
                  <a:pt x="18585318" y="12469058"/>
                </a:lnTo>
                <a:lnTo>
                  <a:pt x="0" y="1246905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descr="handdrawn organic illustration of a table"/>
          <p:cNvSpPr/>
          <p:nvPr/>
        </p:nvSpPr>
        <p:spPr>
          <a:xfrm flipH="false" flipV="false" rot="0">
            <a:off x="-3235781" y="7859852"/>
            <a:ext cx="6471563" cy="3518177"/>
          </a:xfrm>
          <a:custGeom>
            <a:avLst/>
            <a:gdLst/>
            <a:ahLst/>
            <a:cxnLst/>
            <a:rect r="r" b="b" t="t" l="l"/>
            <a:pathLst>
              <a:path h="3518177" w="6471563">
                <a:moveTo>
                  <a:pt x="0" y="0"/>
                </a:moveTo>
                <a:lnTo>
                  <a:pt x="6471562" y="0"/>
                </a:lnTo>
                <a:lnTo>
                  <a:pt x="6471562" y="3518177"/>
                </a:lnTo>
                <a:lnTo>
                  <a:pt x="0" y="35181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descr="handdrawn organic illustration of a science experiment setup"/>
          <p:cNvSpPr/>
          <p:nvPr/>
        </p:nvSpPr>
        <p:spPr>
          <a:xfrm flipH="false" flipV="false" rot="0">
            <a:off x="-1789086" y="5143500"/>
            <a:ext cx="4878858" cy="2749902"/>
          </a:xfrm>
          <a:custGeom>
            <a:avLst/>
            <a:gdLst/>
            <a:ahLst/>
            <a:cxnLst/>
            <a:rect r="r" b="b" t="t" l="l"/>
            <a:pathLst>
              <a:path h="2749902" w="4878858">
                <a:moveTo>
                  <a:pt x="0" y="0"/>
                </a:moveTo>
                <a:lnTo>
                  <a:pt x="4878858" y="0"/>
                </a:lnTo>
                <a:lnTo>
                  <a:pt x="4878858" y="2749902"/>
                </a:lnTo>
                <a:lnTo>
                  <a:pt x="0" y="27499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descr="handdrawn organic illustration of a wall clock"/>
          <p:cNvSpPr/>
          <p:nvPr/>
        </p:nvSpPr>
        <p:spPr>
          <a:xfrm flipH="false" flipV="false" rot="0">
            <a:off x="5376783" y="529763"/>
            <a:ext cx="1983550" cy="1994429"/>
          </a:xfrm>
          <a:custGeom>
            <a:avLst/>
            <a:gdLst/>
            <a:ahLst/>
            <a:cxnLst/>
            <a:rect r="r" b="b" t="t" l="l"/>
            <a:pathLst>
              <a:path h="1994429" w="1983550">
                <a:moveTo>
                  <a:pt x="0" y="0"/>
                </a:moveTo>
                <a:lnTo>
                  <a:pt x="1983550" y="0"/>
                </a:lnTo>
                <a:lnTo>
                  <a:pt x="1983550" y="1994429"/>
                </a:lnTo>
                <a:lnTo>
                  <a:pt x="0" y="199442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descr="handdrawn organic illustration of a table"/>
          <p:cNvSpPr/>
          <p:nvPr/>
        </p:nvSpPr>
        <p:spPr>
          <a:xfrm flipH="true" flipV="false" rot="0">
            <a:off x="14497927" y="6158369"/>
            <a:ext cx="8451468" cy="6546046"/>
          </a:xfrm>
          <a:custGeom>
            <a:avLst/>
            <a:gdLst/>
            <a:ahLst/>
            <a:cxnLst/>
            <a:rect r="r" b="b" t="t" l="l"/>
            <a:pathLst>
              <a:path h="6546046" w="8451468">
                <a:moveTo>
                  <a:pt x="8451468" y="0"/>
                </a:moveTo>
                <a:lnTo>
                  <a:pt x="0" y="0"/>
                </a:lnTo>
                <a:lnTo>
                  <a:pt x="0" y="6546046"/>
                </a:lnTo>
                <a:lnTo>
                  <a:pt x="8451468" y="6546046"/>
                </a:lnTo>
                <a:lnTo>
                  <a:pt x="8451468"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descr="handdrawn organic illustration of a microscope"/>
          <p:cNvSpPr/>
          <p:nvPr/>
        </p:nvSpPr>
        <p:spPr>
          <a:xfrm flipH="false" flipV="false" rot="0">
            <a:off x="16178960" y="5580525"/>
            <a:ext cx="1459215" cy="2312877"/>
          </a:xfrm>
          <a:custGeom>
            <a:avLst/>
            <a:gdLst/>
            <a:ahLst/>
            <a:cxnLst/>
            <a:rect r="r" b="b" t="t" l="l"/>
            <a:pathLst>
              <a:path h="2312877" w="1459215">
                <a:moveTo>
                  <a:pt x="0" y="0"/>
                </a:moveTo>
                <a:lnTo>
                  <a:pt x="1459215" y="0"/>
                </a:lnTo>
                <a:lnTo>
                  <a:pt x="1459215" y="2312877"/>
                </a:lnTo>
                <a:lnTo>
                  <a:pt x="0" y="231287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descr="handdrawn organic illustration of a beaker"/>
          <p:cNvSpPr/>
          <p:nvPr/>
        </p:nvSpPr>
        <p:spPr>
          <a:xfrm flipH="false" flipV="false" rot="0">
            <a:off x="14896449" y="6736963"/>
            <a:ext cx="872585" cy="1156438"/>
          </a:xfrm>
          <a:custGeom>
            <a:avLst/>
            <a:gdLst/>
            <a:ahLst/>
            <a:cxnLst/>
            <a:rect r="r" b="b" t="t" l="l"/>
            <a:pathLst>
              <a:path h="1156438" w="872585">
                <a:moveTo>
                  <a:pt x="0" y="0"/>
                </a:moveTo>
                <a:lnTo>
                  <a:pt x="872585" y="0"/>
                </a:lnTo>
                <a:lnTo>
                  <a:pt x="872585" y="1156439"/>
                </a:lnTo>
                <a:lnTo>
                  <a:pt x="0" y="115643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descr="handdrawn organic illustration of a bulletin board"/>
          <p:cNvSpPr/>
          <p:nvPr/>
        </p:nvSpPr>
        <p:spPr>
          <a:xfrm flipH="true" flipV="false" rot="0">
            <a:off x="16428082" y="2710041"/>
            <a:ext cx="2420186" cy="2433459"/>
          </a:xfrm>
          <a:custGeom>
            <a:avLst/>
            <a:gdLst/>
            <a:ahLst/>
            <a:cxnLst/>
            <a:rect r="r" b="b" t="t" l="l"/>
            <a:pathLst>
              <a:path h="2433459" w="2420186">
                <a:moveTo>
                  <a:pt x="2420186" y="0"/>
                </a:moveTo>
                <a:lnTo>
                  <a:pt x="0" y="0"/>
                </a:lnTo>
                <a:lnTo>
                  <a:pt x="0" y="2433459"/>
                </a:lnTo>
                <a:lnTo>
                  <a:pt x="2420186" y="2433459"/>
                </a:lnTo>
                <a:lnTo>
                  <a:pt x="2420186"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0" id="10">
            <a:extLst>
              <a:ext uri="{C183D7F6-B498-43B3-948B-1728B52AA6E4}">
                <adec:decorative xmlns:adec="http://schemas.microsoft.com/office/drawing/2017/decorative" val="1"/>
              </a:ext>
            </a:extLst>
          </p:cNvPr>
          <p:cNvSpPr/>
          <p:nvPr/>
        </p:nvSpPr>
        <p:spPr>
          <a:xfrm flipH="false" flipV="false" rot="0">
            <a:off x="14000658" y="-236620"/>
            <a:ext cx="3792512" cy="2530640"/>
          </a:xfrm>
          <a:custGeom>
            <a:avLst/>
            <a:gdLst/>
            <a:ahLst/>
            <a:cxnLst/>
            <a:rect r="r" b="b" t="t" l="l"/>
            <a:pathLst>
              <a:path h="2530640" w="3792512">
                <a:moveTo>
                  <a:pt x="0" y="0"/>
                </a:moveTo>
                <a:lnTo>
                  <a:pt x="3792512" y="0"/>
                </a:lnTo>
                <a:lnTo>
                  <a:pt x="3792512" y="2530640"/>
                </a:lnTo>
                <a:lnTo>
                  <a:pt x="0" y="253064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1" id="11" descr="handdrawn organic illustration of a molecule"/>
          <p:cNvSpPr/>
          <p:nvPr/>
        </p:nvSpPr>
        <p:spPr>
          <a:xfrm flipH="false" flipV="false" rot="0">
            <a:off x="14497927" y="-236620"/>
            <a:ext cx="2884699" cy="2152707"/>
          </a:xfrm>
          <a:custGeom>
            <a:avLst/>
            <a:gdLst/>
            <a:ahLst/>
            <a:cxnLst/>
            <a:rect r="r" b="b" t="t" l="l"/>
            <a:pathLst>
              <a:path h="2152707" w="2884699">
                <a:moveTo>
                  <a:pt x="0" y="0"/>
                </a:moveTo>
                <a:lnTo>
                  <a:pt x="2884699" y="0"/>
                </a:lnTo>
                <a:lnTo>
                  <a:pt x="2884699" y="2152707"/>
                </a:lnTo>
                <a:lnTo>
                  <a:pt x="0" y="215270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2" id="12">
            <a:extLst>
              <a:ext uri="{C183D7F6-B498-43B3-948B-1728B52AA6E4}">
                <adec:decorative xmlns:adec="http://schemas.microsoft.com/office/drawing/2017/decorative" val="1"/>
              </a:ext>
            </a:extLst>
          </p:cNvPr>
          <p:cNvSpPr/>
          <p:nvPr/>
        </p:nvSpPr>
        <p:spPr>
          <a:xfrm flipH="false" flipV="false" rot="0">
            <a:off x="-2765310" y="4132382"/>
            <a:ext cx="4830586" cy="310954"/>
          </a:xfrm>
          <a:custGeom>
            <a:avLst/>
            <a:gdLst/>
            <a:ahLst/>
            <a:cxnLst/>
            <a:rect r="r" b="b" t="t" l="l"/>
            <a:pathLst>
              <a:path h="310954" w="4830586">
                <a:moveTo>
                  <a:pt x="0" y="0"/>
                </a:moveTo>
                <a:lnTo>
                  <a:pt x="4830586" y="0"/>
                </a:lnTo>
                <a:lnTo>
                  <a:pt x="4830586" y="310954"/>
                </a:lnTo>
                <a:lnTo>
                  <a:pt x="0" y="310954"/>
                </a:lnTo>
                <a:lnTo>
                  <a:pt x="0" y="0"/>
                </a:lnTo>
                <a:close/>
              </a:path>
            </a:pathLst>
          </a:custGeom>
          <a:blipFill>
            <a:blip r:embed="rId22">
              <a:extLst>
                <a:ext uri="{96DAC541-7B7A-43D3-8B79-37D633B846F1}">
                  <asvg:svgBlip xmlns:asvg="http://schemas.microsoft.com/office/drawing/2016/SVG/main" r:embed="rId23"/>
                </a:ext>
              </a:extLst>
            </a:blip>
            <a:stretch>
              <a:fillRect l="0" t="-458051" r="-67932" b="-1325016"/>
            </a:stretch>
          </a:blipFill>
        </p:spPr>
      </p:sp>
      <p:sp>
        <p:nvSpPr>
          <p:cNvPr name="Freeform 13" id="13" descr="handdrawn organic illustration of a row of document books"/>
          <p:cNvSpPr/>
          <p:nvPr/>
        </p:nvSpPr>
        <p:spPr>
          <a:xfrm flipH="true" flipV="false" rot="0">
            <a:off x="-122062" y="2767735"/>
            <a:ext cx="1929996" cy="1442233"/>
          </a:xfrm>
          <a:custGeom>
            <a:avLst/>
            <a:gdLst/>
            <a:ahLst/>
            <a:cxnLst/>
            <a:rect r="r" b="b" t="t" l="l"/>
            <a:pathLst>
              <a:path h="1442233" w="1929996">
                <a:moveTo>
                  <a:pt x="1929995" y="0"/>
                </a:moveTo>
                <a:lnTo>
                  <a:pt x="0" y="0"/>
                </a:lnTo>
                <a:lnTo>
                  <a:pt x="0" y="1442233"/>
                </a:lnTo>
                <a:lnTo>
                  <a:pt x="1929995" y="1442233"/>
                </a:lnTo>
                <a:lnTo>
                  <a:pt x="1929995"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14" id="14" descr="handdrawn organic illustration of a board with scientific calculations"/>
          <p:cNvSpPr/>
          <p:nvPr/>
        </p:nvSpPr>
        <p:spPr>
          <a:xfrm flipH="false" flipV="false" rot="0">
            <a:off x="1256919" y="0"/>
            <a:ext cx="3006511" cy="1951499"/>
          </a:xfrm>
          <a:custGeom>
            <a:avLst/>
            <a:gdLst/>
            <a:ahLst/>
            <a:cxnLst/>
            <a:rect r="r" b="b" t="t" l="l"/>
            <a:pathLst>
              <a:path h="1951499" w="3006511">
                <a:moveTo>
                  <a:pt x="0" y="0"/>
                </a:moveTo>
                <a:lnTo>
                  <a:pt x="3006511" y="0"/>
                </a:lnTo>
                <a:lnTo>
                  <a:pt x="3006511" y="1951499"/>
                </a:lnTo>
                <a:lnTo>
                  <a:pt x="0" y="1951499"/>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15" id="15">
            <a:extLst>
              <a:ext uri="{C183D7F6-B498-43B3-948B-1728B52AA6E4}">
                <adec:decorative xmlns:adec="http://schemas.microsoft.com/office/drawing/2017/decorative" val="1"/>
              </a:ext>
            </a:extLst>
          </p:cNvPr>
          <p:cNvSpPr/>
          <p:nvPr/>
        </p:nvSpPr>
        <p:spPr>
          <a:xfrm flipH="false" flipV="false" rot="77601">
            <a:off x="10525306" y="-2022106"/>
            <a:ext cx="2739167" cy="3068314"/>
          </a:xfrm>
          <a:custGeom>
            <a:avLst/>
            <a:gdLst/>
            <a:ahLst/>
            <a:cxnLst/>
            <a:rect r="r" b="b" t="t" l="l"/>
            <a:pathLst>
              <a:path h="3068314" w="2739167">
                <a:moveTo>
                  <a:pt x="0" y="0"/>
                </a:moveTo>
                <a:lnTo>
                  <a:pt x="2739168" y="0"/>
                </a:lnTo>
                <a:lnTo>
                  <a:pt x="2739168" y="3068314"/>
                </a:lnTo>
                <a:lnTo>
                  <a:pt x="0" y="3068314"/>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grpSp>
        <p:nvGrpSpPr>
          <p:cNvPr name="Group 16" id="16"/>
          <p:cNvGrpSpPr/>
          <p:nvPr/>
        </p:nvGrpSpPr>
        <p:grpSpPr>
          <a:xfrm rot="0">
            <a:off x="5376783" y="4485941"/>
            <a:ext cx="7534434" cy="1315117"/>
            <a:chOff x="0" y="0"/>
            <a:chExt cx="2097021" cy="366030"/>
          </a:xfrm>
        </p:grpSpPr>
        <p:sp>
          <p:nvSpPr>
            <p:cNvPr name="Freeform 17" id="17">
              <a:extLst>
                <a:ext uri="{C183D7F6-B498-43B3-948B-1728B52AA6E4}">
                  <adec:decorative xmlns:adec="http://schemas.microsoft.com/office/drawing/2017/decorative" val="1"/>
                </a:ext>
              </a:extLst>
            </p:cNvPr>
            <p:cNvSpPr/>
            <p:nvPr/>
          </p:nvSpPr>
          <p:spPr>
            <a:xfrm flipH="false" flipV="false" rot="0">
              <a:off x="0" y="0"/>
              <a:ext cx="2097021" cy="366030"/>
            </a:xfrm>
            <a:custGeom>
              <a:avLst/>
              <a:gdLst/>
              <a:ahLst/>
              <a:cxnLst/>
              <a:rect r="r" b="b" t="t" l="l"/>
              <a:pathLst>
                <a:path h="366030" w="2097021">
                  <a:moveTo>
                    <a:pt x="25688" y="0"/>
                  </a:moveTo>
                  <a:lnTo>
                    <a:pt x="2071333" y="0"/>
                  </a:lnTo>
                  <a:cubicBezTo>
                    <a:pt x="2085520" y="0"/>
                    <a:pt x="2097021" y="11501"/>
                    <a:pt x="2097021" y="25688"/>
                  </a:cubicBezTo>
                  <a:lnTo>
                    <a:pt x="2097021" y="340342"/>
                  </a:lnTo>
                  <a:cubicBezTo>
                    <a:pt x="2097021" y="354529"/>
                    <a:pt x="2085520" y="366030"/>
                    <a:pt x="2071333" y="366030"/>
                  </a:cubicBezTo>
                  <a:lnTo>
                    <a:pt x="25688" y="366030"/>
                  </a:lnTo>
                  <a:cubicBezTo>
                    <a:pt x="11501" y="366030"/>
                    <a:pt x="0" y="354529"/>
                    <a:pt x="0" y="340342"/>
                  </a:cubicBezTo>
                  <a:lnTo>
                    <a:pt x="0" y="25688"/>
                  </a:lnTo>
                  <a:cubicBezTo>
                    <a:pt x="0" y="11501"/>
                    <a:pt x="11501" y="0"/>
                    <a:pt x="25688" y="0"/>
                  </a:cubicBezTo>
                  <a:close/>
                </a:path>
              </a:pathLst>
            </a:custGeom>
            <a:solidFill>
              <a:srgbClr val="000000"/>
            </a:solidFill>
            <a:ln cap="rnd">
              <a:noFill/>
              <a:prstDash val="solid"/>
              <a:round/>
            </a:ln>
          </p:spPr>
        </p:sp>
        <p:sp>
          <p:nvSpPr>
            <p:cNvPr name="TextBox 18" id="18"/>
            <p:cNvSpPr txBox="true"/>
            <p:nvPr/>
          </p:nvSpPr>
          <p:spPr>
            <a:xfrm>
              <a:off x="0" y="-76200"/>
              <a:ext cx="2097021" cy="442230"/>
            </a:xfrm>
            <a:prstGeom prst="rect">
              <a:avLst/>
            </a:prstGeom>
          </p:spPr>
          <p:txBody>
            <a:bodyPr anchor="ctr" rtlCol="false" tIns="50800" lIns="50800" bIns="50800" rIns="50800"/>
            <a:lstStyle/>
            <a:p>
              <a:pPr algn="ctr">
                <a:lnSpc>
                  <a:spcPts val="5039"/>
                </a:lnSpc>
              </a:pPr>
              <a:r>
                <a:rPr lang="en-US" sz="3599" b="true">
                  <a:solidFill>
                    <a:srgbClr val="FFFFFF"/>
                  </a:solidFill>
                  <a:latin typeface="Open Sauce Bold"/>
                  <a:ea typeface="Open Sauce Bold"/>
                  <a:cs typeface="Open Sauce Bold"/>
                  <a:sym typeface="Open Sauce Bold"/>
                </a:rPr>
                <a:t>НАЗАРЛАРЫҢЫЗҒА РАХМЕТ!</a:t>
              </a:r>
            </a:p>
            <a:p>
              <a:pPr algn="ctr" marL="0" indent="0" lvl="0">
                <a:lnSpc>
                  <a:spcPts val="3780"/>
                </a:lnSpc>
              </a:pP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1591930" y="7819340"/>
            <a:ext cx="21026456" cy="5237499"/>
          </a:xfrm>
          <a:custGeom>
            <a:avLst/>
            <a:gdLst/>
            <a:ahLst/>
            <a:cxnLst/>
            <a:rect r="r" b="b" t="t" l="l"/>
            <a:pathLst>
              <a:path h="5237499" w="21026456">
                <a:moveTo>
                  <a:pt x="0" y="0"/>
                </a:moveTo>
                <a:lnTo>
                  <a:pt x="21026456" y="0"/>
                </a:lnTo>
                <a:lnTo>
                  <a:pt x="21026456" y="5237499"/>
                </a:lnTo>
                <a:lnTo>
                  <a:pt x="0" y="52374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7476054" y="8930237"/>
            <a:ext cx="4225814" cy="5854276"/>
            <a:chOff x="0" y="0"/>
            <a:chExt cx="5634418" cy="7805702"/>
          </a:xfrm>
        </p:grpSpPr>
        <p:sp>
          <p:nvSpPr>
            <p:cNvPr name="Freeform 4" id="4"/>
            <p:cNvSpPr/>
            <p:nvPr/>
          </p:nvSpPr>
          <p:spPr>
            <a:xfrm flipH="false" flipV="false" rot="0">
              <a:off x="0" y="0"/>
              <a:ext cx="5634418" cy="590775"/>
            </a:xfrm>
            <a:custGeom>
              <a:avLst/>
              <a:gdLst/>
              <a:ahLst/>
              <a:cxnLst/>
              <a:rect r="r" b="b" t="t" l="l"/>
              <a:pathLst>
                <a:path h="590775" w="5634418">
                  <a:moveTo>
                    <a:pt x="0" y="0"/>
                  </a:moveTo>
                  <a:lnTo>
                    <a:pt x="5634418" y="0"/>
                  </a:lnTo>
                  <a:lnTo>
                    <a:pt x="5634418" y="590775"/>
                  </a:lnTo>
                  <a:lnTo>
                    <a:pt x="0" y="590775"/>
                  </a:lnTo>
                  <a:lnTo>
                    <a:pt x="0" y="0"/>
                  </a:lnTo>
                  <a:close/>
                </a:path>
              </a:pathLst>
            </a:custGeom>
            <a:blipFill>
              <a:blip r:embed="rId4">
                <a:extLst>
                  <a:ext uri="{96DAC541-7B7A-43D3-8B79-37D633B846F1}">
                    <asvg:svgBlip xmlns:asvg="http://schemas.microsoft.com/office/drawing/2016/SVG/main" r:embed="rId5"/>
                  </a:ext>
                </a:extLst>
              </a:blip>
              <a:stretch>
                <a:fillRect l="0" t="0" r="0" b="-1151916"/>
              </a:stretch>
            </a:blipFill>
          </p:spPr>
        </p:sp>
        <p:sp>
          <p:nvSpPr>
            <p:cNvPr name="Freeform 5" id="5"/>
            <p:cNvSpPr/>
            <p:nvPr/>
          </p:nvSpPr>
          <p:spPr>
            <a:xfrm flipH="false" flipV="false" rot="0">
              <a:off x="0" y="409688"/>
              <a:ext cx="5634418" cy="7396014"/>
            </a:xfrm>
            <a:custGeom>
              <a:avLst/>
              <a:gdLst/>
              <a:ahLst/>
              <a:cxnLst/>
              <a:rect r="r" b="b" t="t" l="l"/>
              <a:pathLst>
                <a:path h="7396014" w="5634418">
                  <a:moveTo>
                    <a:pt x="0" y="0"/>
                  </a:moveTo>
                  <a:lnTo>
                    <a:pt x="5634418" y="0"/>
                  </a:lnTo>
                  <a:lnTo>
                    <a:pt x="5634418" y="7396014"/>
                  </a:lnTo>
                  <a:lnTo>
                    <a:pt x="0" y="73960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6" id="6"/>
          <p:cNvSpPr txBox="true"/>
          <p:nvPr/>
        </p:nvSpPr>
        <p:spPr>
          <a:xfrm rot="0">
            <a:off x="6791524" y="1744416"/>
            <a:ext cx="12165163" cy="923925"/>
          </a:xfrm>
          <a:prstGeom prst="rect">
            <a:avLst/>
          </a:prstGeom>
        </p:spPr>
        <p:txBody>
          <a:bodyPr anchor="t" rtlCol="false" tIns="0" lIns="0" bIns="0" rIns="0">
            <a:spAutoFit/>
          </a:bodyPr>
          <a:lstStyle/>
          <a:p>
            <a:pPr algn="l" marL="0" indent="0" lvl="0">
              <a:lnSpc>
                <a:spcPts val="7200"/>
              </a:lnSpc>
              <a:spcBef>
                <a:spcPct val="0"/>
              </a:spcBef>
            </a:pPr>
            <a:r>
              <a:rPr lang="en-US" b="true" sz="6000" spc="179">
                <a:solidFill>
                  <a:srgbClr val="000000"/>
                </a:solidFill>
                <a:latin typeface="Open Sauce Bold"/>
                <a:ea typeface="Open Sauce Bold"/>
                <a:cs typeface="Open Sauce Bold"/>
                <a:sym typeface="Open Sauce Bold"/>
              </a:rPr>
              <a:t>ЖОСПАР:</a:t>
            </a:r>
          </a:p>
        </p:txBody>
      </p:sp>
      <p:sp>
        <p:nvSpPr>
          <p:cNvPr name="TextBox 7" id="7"/>
          <p:cNvSpPr txBox="true"/>
          <p:nvPr/>
        </p:nvSpPr>
        <p:spPr>
          <a:xfrm rot="0">
            <a:off x="1372073" y="3426327"/>
            <a:ext cx="15543855" cy="2757170"/>
          </a:xfrm>
          <a:prstGeom prst="rect">
            <a:avLst/>
          </a:prstGeom>
        </p:spPr>
        <p:txBody>
          <a:bodyPr anchor="t" rtlCol="false" tIns="0" lIns="0" bIns="0" rIns="0">
            <a:spAutoFit/>
          </a:bodyPr>
          <a:lstStyle/>
          <a:p>
            <a:pPr algn="l" marL="734056" indent="-367028" lvl="1">
              <a:lnSpc>
                <a:spcPts val="4419"/>
              </a:lnSpc>
              <a:buAutoNum type="arabicPeriod" startAt="1"/>
            </a:pPr>
            <a:r>
              <a:rPr lang="en-US" sz="3399">
                <a:solidFill>
                  <a:srgbClr val="000000"/>
                </a:solidFill>
                <a:latin typeface="Open Sauce"/>
                <a:ea typeface="Open Sauce"/>
                <a:cs typeface="Open Sauce"/>
                <a:sym typeface="Open Sauce"/>
              </a:rPr>
              <a:t>Х</a:t>
            </a:r>
            <a:r>
              <a:rPr lang="en-US" sz="3399" u="none">
                <a:solidFill>
                  <a:srgbClr val="000000"/>
                </a:solidFill>
                <a:latin typeface="Open Sauce"/>
                <a:ea typeface="Open Sauce"/>
                <a:cs typeface="Open Sauce"/>
                <a:sym typeface="Open Sauce"/>
              </a:rPr>
              <a:t>имиялық-технологиялық процесс туралы түсінік.</a:t>
            </a:r>
          </a:p>
          <a:p>
            <a:pPr algn="l">
              <a:lnSpc>
                <a:spcPts val="4419"/>
              </a:lnSpc>
            </a:pPr>
          </a:p>
          <a:p>
            <a:pPr algn="l">
              <a:lnSpc>
                <a:spcPts val="4419"/>
              </a:lnSpc>
            </a:pPr>
            <a:r>
              <a:rPr lang="en-US" sz="3399" u="none">
                <a:solidFill>
                  <a:srgbClr val="000000"/>
                </a:solidFill>
                <a:latin typeface="Open Sauce"/>
                <a:ea typeface="Open Sauce"/>
                <a:cs typeface="Open Sauce"/>
                <a:sym typeface="Open Sauce"/>
              </a:rPr>
              <a:t>   2. </a:t>
            </a:r>
            <a:r>
              <a:rPr lang="en-US" sz="3399" u="none">
                <a:solidFill>
                  <a:srgbClr val="000000"/>
                </a:solidFill>
                <a:latin typeface="Open Sauce"/>
                <a:ea typeface="Open Sauce"/>
                <a:cs typeface="Open Sauce"/>
                <a:sym typeface="Open Sauce"/>
              </a:rPr>
              <a:t>Өндіріс процестерінің негізгі көрсеткіштері және химиялық технология принциптері.</a:t>
            </a:r>
          </a:p>
          <a:p>
            <a:pPr algn="l">
              <a:lnSpc>
                <a:spcPts val="4419"/>
              </a:lnSpc>
            </a:pPr>
          </a:p>
        </p:txBody>
      </p:sp>
      <p:sp>
        <p:nvSpPr>
          <p:cNvPr name="Freeform 8" id="8" descr="handdrawn organic illustration of a beaker"/>
          <p:cNvSpPr/>
          <p:nvPr/>
        </p:nvSpPr>
        <p:spPr>
          <a:xfrm flipH="false" flipV="false" rot="0">
            <a:off x="9046080" y="8031887"/>
            <a:ext cx="1085761" cy="1438960"/>
          </a:xfrm>
          <a:custGeom>
            <a:avLst/>
            <a:gdLst/>
            <a:ahLst/>
            <a:cxnLst/>
            <a:rect r="r" b="b" t="t" l="l"/>
            <a:pathLst>
              <a:path h="1438960" w="1085761">
                <a:moveTo>
                  <a:pt x="0" y="0"/>
                </a:moveTo>
                <a:lnTo>
                  <a:pt x="1085761" y="0"/>
                </a:lnTo>
                <a:lnTo>
                  <a:pt x="1085761" y="1438960"/>
                </a:lnTo>
                <a:lnTo>
                  <a:pt x="0" y="14389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7FC2DF"/>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1299286" y="1028700"/>
            <a:ext cx="9712801" cy="6904919"/>
          </a:xfrm>
          <a:custGeom>
            <a:avLst/>
            <a:gdLst/>
            <a:ahLst/>
            <a:cxnLst/>
            <a:rect r="r" b="b" t="t" l="l"/>
            <a:pathLst>
              <a:path h="6904919" w="9712801">
                <a:moveTo>
                  <a:pt x="0" y="0"/>
                </a:moveTo>
                <a:lnTo>
                  <a:pt x="9712801" y="0"/>
                </a:lnTo>
                <a:lnTo>
                  <a:pt x="9712801" y="6904919"/>
                </a:lnTo>
                <a:lnTo>
                  <a:pt x="0" y="6904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608634" y="3606481"/>
            <a:ext cx="9094105" cy="4565650"/>
          </a:xfrm>
          <a:prstGeom prst="rect">
            <a:avLst/>
          </a:prstGeom>
        </p:spPr>
        <p:txBody>
          <a:bodyPr anchor="t" rtlCol="false" tIns="0" lIns="0" bIns="0" rIns="0">
            <a:spAutoFit/>
          </a:bodyPr>
          <a:lstStyle/>
          <a:p>
            <a:pPr algn="ctr">
              <a:lnSpc>
                <a:spcPts val="4549"/>
              </a:lnSpc>
            </a:pPr>
            <a:r>
              <a:rPr lang="en-US" sz="3499">
                <a:solidFill>
                  <a:srgbClr val="000000"/>
                </a:solidFill>
                <a:latin typeface="Open Sauce"/>
                <a:ea typeface="Open Sauce"/>
                <a:cs typeface="Open Sauce"/>
                <a:sym typeface="Open Sauce"/>
              </a:rPr>
              <a:t> +өндірісте қажетті өнімдер алу;</a:t>
            </a:r>
          </a:p>
          <a:p>
            <a:pPr algn="ctr">
              <a:lnSpc>
                <a:spcPts val="4549"/>
              </a:lnSpc>
            </a:pPr>
            <a:r>
              <a:rPr lang="en-US" sz="3499">
                <a:solidFill>
                  <a:srgbClr val="000000"/>
                </a:solidFill>
                <a:latin typeface="Open Sauce"/>
                <a:ea typeface="Open Sauce"/>
                <a:cs typeface="Open Sauce"/>
                <a:sym typeface="Open Sauce"/>
              </a:rPr>
              <a:t> +экологиялық қауіпсіздік;</a:t>
            </a:r>
          </a:p>
          <a:p>
            <a:pPr algn="ctr">
              <a:lnSpc>
                <a:spcPts val="4549"/>
              </a:lnSpc>
            </a:pPr>
            <a:r>
              <a:rPr lang="en-US" sz="3499">
                <a:solidFill>
                  <a:srgbClr val="000000"/>
                </a:solidFill>
                <a:latin typeface="Open Sauce"/>
                <a:ea typeface="Open Sauce"/>
                <a:cs typeface="Open Sauce"/>
                <a:sym typeface="Open Sauce"/>
              </a:rPr>
              <a:t> +пайдаланудың қауіпсіздігі және беріктігі;</a:t>
            </a:r>
          </a:p>
          <a:p>
            <a:pPr algn="ctr">
              <a:lnSpc>
                <a:spcPts val="4549"/>
              </a:lnSpc>
            </a:pPr>
            <a:r>
              <a:rPr lang="en-US" sz="3499">
                <a:solidFill>
                  <a:srgbClr val="000000"/>
                </a:solidFill>
                <a:latin typeface="Open Sauce"/>
                <a:ea typeface="Open Sauce"/>
                <a:cs typeface="Open Sauce"/>
                <a:sym typeface="Open Sauce"/>
              </a:rPr>
              <a:t> +шикізат және энергияны максималды пайдалану;</a:t>
            </a:r>
          </a:p>
          <a:p>
            <a:pPr algn="ctr">
              <a:lnSpc>
                <a:spcPts val="4549"/>
              </a:lnSpc>
            </a:pPr>
            <a:r>
              <a:rPr lang="en-US" sz="3499">
                <a:solidFill>
                  <a:srgbClr val="000000"/>
                </a:solidFill>
                <a:latin typeface="Open Sauce"/>
                <a:ea typeface="Open Sauce"/>
                <a:cs typeface="Open Sauce"/>
                <a:sym typeface="Open Sauce"/>
              </a:rPr>
              <a:t> +максималды еңбек өнімділігі.</a:t>
            </a:r>
          </a:p>
          <a:p>
            <a:pPr algn="ctr">
              <a:lnSpc>
                <a:spcPts val="4549"/>
              </a:lnSpc>
            </a:pPr>
          </a:p>
        </p:txBody>
      </p:sp>
      <p:sp>
        <p:nvSpPr>
          <p:cNvPr name="TextBox 4" id="4"/>
          <p:cNvSpPr txBox="true"/>
          <p:nvPr/>
        </p:nvSpPr>
        <p:spPr>
          <a:xfrm rot="0">
            <a:off x="1299286" y="1143000"/>
            <a:ext cx="9712801" cy="3055619"/>
          </a:xfrm>
          <a:prstGeom prst="rect">
            <a:avLst/>
          </a:prstGeom>
        </p:spPr>
        <p:txBody>
          <a:bodyPr anchor="t" rtlCol="false" tIns="0" lIns="0" bIns="0" rIns="0">
            <a:spAutoFit/>
          </a:bodyPr>
          <a:lstStyle/>
          <a:p>
            <a:pPr algn="ctr">
              <a:lnSpc>
                <a:spcPts val="5939"/>
              </a:lnSpc>
            </a:pPr>
            <a:r>
              <a:rPr lang="en-US" sz="5999" b="true">
                <a:solidFill>
                  <a:srgbClr val="000000"/>
                </a:solidFill>
                <a:latin typeface="Open Sauce Bold"/>
                <a:ea typeface="Open Sauce Bold"/>
                <a:cs typeface="Open Sauce Bold"/>
                <a:sym typeface="Open Sauce Bold"/>
              </a:rPr>
              <a:t> Химиялық өндіріске қойылатын жалпы талаптар:</a:t>
            </a:r>
          </a:p>
          <a:p>
            <a:pPr algn="ctr">
              <a:lnSpc>
                <a:spcPts val="5939"/>
              </a:lnSpc>
            </a:pPr>
          </a:p>
        </p:txBody>
      </p:sp>
      <p:sp>
        <p:nvSpPr>
          <p:cNvPr name="Freeform 5" id="5">
            <a:extLst>
              <a:ext uri="{C183D7F6-B498-43B3-948B-1728B52AA6E4}">
                <adec:decorative xmlns:adec="http://schemas.microsoft.com/office/drawing/2017/decorative" val="1"/>
              </a:ext>
            </a:extLst>
          </p:cNvPr>
          <p:cNvSpPr/>
          <p:nvPr/>
        </p:nvSpPr>
        <p:spPr>
          <a:xfrm flipH="false" flipV="false" rot="0">
            <a:off x="12207504" y="6651703"/>
            <a:ext cx="5461440" cy="5213193"/>
          </a:xfrm>
          <a:custGeom>
            <a:avLst/>
            <a:gdLst/>
            <a:ahLst/>
            <a:cxnLst/>
            <a:rect r="r" b="b" t="t" l="l"/>
            <a:pathLst>
              <a:path h="5213193" w="5461440">
                <a:moveTo>
                  <a:pt x="0" y="0"/>
                </a:moveTo>
                <a:lnTo>
                  <a:pt x="5461440" y="0"/>
                </a:lnTo>
                <a:lnTo>
                  <a:pt x="5461440" y="5213194"/>
                </a:lnTo>
                <a:lnTo>
                  <a:pt x="0" y="52131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2427698" y="7040996"/>
            <a:ext cx="5021052" cy="2976880"/>
          </a:xfrm>
          <a:prstGeom prst="rect">
            <a:avLst/>
          </a:prstGeom>
        </p:spPr>
        <p:txBody>
          <a:bodyPr anchor="t" rtlCol="false" tIns="0" lIns="0" bIns="0" rIns="0">
            <a:spAutoFit/>
          </a:bodyPr>
          <a:lstStyle/>
          <a:p>
            <a:pPr algn="ctr" marL="0" indent="0" lvl="0">
              <a:lnSpc>
                <a:spcPts val="3380"/>
              </a:lnSpc>
              <a:spcBef>
                <a:spcPct val="0"/>
              </a:spcBef>
            </a:pPr>
            <a:r>
              <a:rPr lang="en-US" sz="2600">
                <a:solidFill>
                  <a:srgbClr val="000000"/>
                </a:solidFill>
                <a:latin typeface="Open Sauce"/>
                <a:ea typeface="Open Sauce"/>
                <a:cs typeface="Open Sauce"/>
                <a:sym typeface="Open Sauce"/>
              </a:rPr>
              <a:t>Химиялық</a:t>
            </a:r>
            <a:r>
              <a:rPr lang="en-US" sz="2600">
                <a:solidFill>
                  <a:srgbClr val="000000"/>
                </a:solidFill>
                <a:latin typeface="Open Sauce"/>
                <a:ea typeface="Open Sauce"/>
                <a:cs typeface="Open Sauce"/>
                <a:sym typeface="Open Sauce"/>
              </a:rPr>
              <a:t> өндіріс – шикізатты қажетті өнімдерге химиялық өзгерістер жолымен өңдеуге арналған машиналар мен аппараттарда</a:t>
            </a:r>
            <a:r>
              <a:rPr lang="en-US" sz="2600">
                <a:solidFill>
                  <a:srgbClr val="000000"/>
                </a:solidFill>
                <a:latin typeface="Open Sauce"/>
                <a:ea typeface="Open Sauce"/>
                <a:cs typeface="Open Sauce"/>
                <a:sym typeface="Open Sauce"/>
              </a:rPr>
              <a:t> жүзеге асырылатын процестер мен операциялардың жиынтығы.</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98BBB"/>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2039554" y="8173127"/>
            <a:ext cx="21026456" cy="5237499"/>
          </a:xfrm>
          <a:custGeom>
            <a:avLst/>
            <a:gdLst/>
            <a:ahLst/>
            <a:cxnLst/>
            <a:rect r="r" b="b" t="t" l="l"/>
            <a:pathLst>
              <a:path h="5237499" w="21026456">
                <a:moveTo>
                  <a:pt x="0" y="0"/>
                </a:moveTo>
                <a:lnTo>
                  <a:pt x="21026456" y="0"/>
                </a:lnTo>
                <a:lnTo>
                  <a:pt x="21026456" y="5237499"/>
                </a:lnTo>
                <a:lnTo>
                  <a:pt x="0" y="52374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descr="handdrawn organic illustration of a cabinet"/>
          <p:cNvSpPr/>
          <p:nvPr/>
        </p:nvSpPr>
        <p:spPr>
          <a:xfrm flipH="false" flipV="false" rot="0">
            <a:off x="-1695104" y="6434160"/>
            <a:ext cx="3133455" cy="3076483"/>
          </a:xfrm>
          <a:custGeom>
            <a:avLst/>
            <a:gdLst/>
            <a:ahLst/>
            <a:cxnLst/>
            <a:rect r="r" b="b" t="t" l="l"/>
            <a:pathLst>
              <a:path h="3076483" w="3133455">
                <a:moveTo>
                  <a:pt x="0" y="0"/>
                </a:moveTo>
                <a:lnTo>
                  <a:pt x="3133455" y="0"/>
                </a:lnTo>
                <a:lnTo>
                  <a:pt x="3133455" y="3076483"/>
                </a:lnTo>
                <a:lnTo>
                  <a:pt x="0" y="30764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descr="handdrawn organic illustration of a filing cabinet"/>
          <p:cNvSpPr/>
          <p:nvPr/>
        </p:nvSpPr>
        <p:spPr>
          <a:xfrm flipH="true" flipV="false" rot="0">
            <a:off x="17096006" y="6177933"/>
            <a:ext cx="2538919" cy="3332710"/>
          </a:xfrm>
          <a:custGeom>
            <a:avLst/>
            <a:gdLst/>
            <a:ahLst/>
            <a:cxnLst/>
            <a:rect r="r" b="b" t="t" l="l"/>
            <a:pathLst>
              <a:path h="3332710" w="2538919">
                <a:moveTo>
                  <a:pt x="2538919" y="0"/>
                </a:moveTo>
                <a:lnTo>
                  <a:pt x="0" y="0"/>
                </a:lnTo>
                <a:lnTo>
                  <a:pt x="0" y="3332710"/>
                </a:lnTo>
                <a:lnTo>
                  <a:pt x="2538919" y="3332710"/>
                </a:lnTo>
                <a:lnTo>
                  <a:pt x="2538919"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descr="handdrawn organic illustration of a rack with test tubes"/>
          <p:cNvSpPr/>
          <p:nvPr/>
        </p:nvSpPr>
        <p:spPr>
          <a:xfrm flipH="false" flipV="false" rot="0">
            <a:off x="17269251" y="4460454"/>
            <a:ext cx="1370171" cy="1728427"/>
          </a:xfrm>
          <a:custGeom>
            <a:avLst/>
            <a:gdLst/>
            <a:ahLst/>
            <a:cxnLst/>
            <a:rect r="r" b="b" t="t" l="l"/>
            <a:pathLst>
              <a:path h="1728427" w="1370171">
                <a:moveTo>
                  <a:pt x="0" y="0"/>
                </a:moveTo>
                <a:lnTo>
                  <a:pt x="1370171" y="0"/>
                </a:lnTo>
                <a:lnTo>
                  <a:pt x="1370171" y="1728427"/>
                </a:lnTo>
                <a:lnTo>
                  <a:pt x="0" y="172842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a:extLst>
              <a:ext uri="{C183D7F6-B498-43B3-948B-1728B52AA6E4}">
                <adec:decorative xmlns:adec="http://schemas.microsoft.com/office/drawing/2017/decorative" val="1"/>
              </a:ext>
            </a:extLst>
          </p:cNvPr>
          <p:cNvSpPr/>
          <p:nvPr/>
        </p:nvSpPr>
        <p:spPr>
          <a:xfrm flipH="false" flipV="false" rot="0">
            <a:off x="-2630987" y="4917253"/>
            <a:ext cx="4069338" cy="261951"/>
          </a:xfrm>
          <a:custGeom>
            <a:avLst/>
            <a:gdLst/>
            <a:ahLst/>
            <a:cxnLst/>
            <a:rect r="r" b="b" t="t" l="l"/>
            <a:pathLst>
              <a:path h="261951" w="4069338">
                <a:moveTo>
                  <a:pt x="0" y="0"/>
                </a:moveTo>
                <a:lnTo>
                  <a:pt x="4069338" y="0"/>
                </a:lnTo>
                <a:lnTo>
                  <a:pt x="4069338" y="261951"/>
                </a:lnTo>
                <a:lnTo>
                  <a:pt x="0" y="261951"/>
                </a:lnTo>
                <a:lnTo>
                  <a:pt x="0" y="0"/>
                </a:lnTo>
                <a:close/>
              </a:path>
            </a:pathLst>
          </a:custGeom>
          <a:blipFill>
            <a:blip r:embed="rId10">
              <a:extLst>
                <a:ext uri="{96DAC541-7B7A-43D3-8B79-37D633B846F1}">
                  <asvg:svgBlip xmlns:asvg="http://schemas.microsoft.com/office/drawing/2016/SVG/main" r:embed="rId11"/>
                </a:ext>
              </a:extLst>
            </a:blip>
            <a:stretch>
              <a:fillRect l="0" t="-458051" r="-67932" b="-1325016"/>
            </a:stretch>
          </a:blipFill>
        </p:spPr>
      </p:sp>
      <p:sp>
        <p:nvSpPr>
          <p:cNvPr name="Freeform 7" id="7" descr="handdrawn organic illustration of a row of document books"/>
          <p:cNvSpPr/>
          <p:nvPr/>
        </p:nvSpPr>
        <p:spPr>
          <a:xfrm flipH="true" flipV="false" rot="0">
            <a:off x="-351422" y="3794789"/>
            <a:ext cx="1573119" cy="1175549"/>
          </a:xfrm>
          <a:custGeom>
            <a:avLst/>
            <a:gdLst/>
            <a:ahLst/>
            <a:cxnLst/>
            <a:rect r="r" b="b" t="t" l="l"/>
            <a:pathLst>
              <a:path h="1175549" w="1573119">
                <a:moveTo>
                  <a:pt x="1573119" y="0"/>
                </a:moveTo>
                <a:lnTo>
                  <a:pt x="0" y="0"/>
                </a:lnTo>
                <a:lnTo>
                  <a:pt x="0" y="1175548"/>
                </a:lnTo>
                <a:lnTo>
                  <a:pt x="1573119" y="1175548"/>
                </a:lnTo>
                <a:lnTo>
                  <a:pt x="1573119"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a:extLst>
              <a:ext uri="{C183D7F6-B498-43B3-948B-1728B52AA6E4}">
                <adec:decorative xmlns:adec="http://schemas.microsoft.com/office/drawing/2017/decorative" val="1"/>
              </a:ext>
            </a:extLst>
          </p:cNvPr>
          <p:cNvSpPr/>
          <p:nvPr/>
        </p:nvSpPr>
        <p:spPr>
          <a:xfrm flipH="false" flipV="false" rot="0">
            <a:off x="7828568" y="2024398"/>
            <a:ext cx="8175371" cy="2883676"/>
          </a:xfrm>
          <a:custGeom>
            <a:avLst/>
            <a:gdLst/>
            <a:ahLst/>
            <a:cxnLst/>
            <a:rect r="r" b="b" t="t" l="l"/>
            <a:pathLst>
              <a:path h="2883676" w="8175371">
                <a:moveTo>
                  <a:pt x="0" y="0"/>
                </a:moveTo>
                <a:lnTo>
                  <a:pt x="8175371" y="0"/>
                </a:lnTo>
                <a:lnTo>
                  <a:pt x="8175371" y="2883676"/>
                </a:lnTo>
                <a:lnTo>
                  <a:pt x="0" y="288367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nvGrpSpPr>
          <p:cNvPr name="Group 9" id="9"/>
          <p:cNvGrpSpPr/>
          <p:nvPr/>
        </p:nvGrpSpPr>
        <p:grpSpPr>
          <a:xfrm rot="0">
            <a:off x="7828568" y="5071711"/>
            <a:ext cx="8175371" cy="4196114"/>
            <a:chOff x="0" y="0"/>
            <a:chExt cx="10900495" cy="5594818"/>
          </a:xfrm>
        </p:grpSpPr>
        <p:sp>
          <p:nvSpPr>
            <p:cNvPr name="Freeform 10" id="10"/>
            <p:cNvSpPr/>
            <p:nvPr/>
          </p:nvSpPr>
          <p:spPr>
            <a:xfrm flipH="false" flipV="false" rot="0">
              <a:off x="0" y="0"/>
              <a:ext cx="7869949" cy="5594818"/>
            </a:xfrm>
            <a:custGeom>
              <a:avLst/>
              <a:gdLst/>
              <a:ahLst/>
              <a:cxnLst/>
              <a:rect r="r" b="b" t="t" l="l"/>
              <a:pathLst>
                <a:path h="5594818" w="7869949">
                  <a:moveTo>
                    <a:pt x="0" y="0"/>
                  </a:moveTo>
                  <a:lnTo>
                    <a:pt x="7869949" y="0"/>
                  </a:lnTo>
                  <a:lnTo>
                    <a:pt x="7869949" y="5594818"/>
                  </a:lnTo>
                  <a:lnTo>
                    <a:pt x="0" y="559481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3030546" y="0"/>
              <a:ext cx="7869949" cy="5594818"/>
            </a:xfrm>
            <a:custGeom>
              <a:avLst/>
              <a:gdLst/>
              <a:ahLst/>
              <a:cxnLst/>
              <a:rect r="r" b="b" t="t" l="l"/>
              <a:pathLst>
                <a:path h="5594818" w="7869949">
                  <a:moveTo>
                    <a:pt x="0" y="0"/>
                  </a:moveTo>
                  <a:lnTo>
                    <a:pt x="7869949" y="0"/>
                  </a:lnTo>
                  <a:lnTo>
                    <a:pt x="7869949" y="5594818"/>
                  </a:lnTo>
                  <a:lnTo>
                    <a:pt x="0" y="559481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sp>
        <p:nvSpPr>
          <p:cNvPr name="TextBox 12" id="12"/>
          <p:cNvSpPr txBox="true"/>
          <p:nvPr/>
        </p:nvSpPr>
        <p:spPr>
          <a:xfrm rot="0">
            <a:off x="7686837" y="2226454"/>
            <a:ext cx="8640387" cy="2952750"/>
          </a:xfrm>
          <a:prstGeom prst="rect">
            <a:avLst/>
          </a:prstGeom>
        </p:spPr>
        <p:txBody>
          <a:bodyPr anchor="t" rtlCol="false" tIns="0" lIns="0" bIns="0" rIns="0">
            <a:spAutoFit/>
          </a:bodyPr>
          <a:lstStyle/>
          <a:p>
            <a:pPr algn="ctr">
              <a:lnSpc>
                <a:spcPts val="5850"/>
              </a:lnSpc>
            </a:pPr>
            <a:r>
              <a:rPr lang="en-US" sz="4500" b="true">
                <a:solidFill>
                  <a:srgbClr val="000000"/>
                </a:solidFill>
                <a:latin typeface="Open Sauce Bold"/>
                <a:ea typeface="Open Sauce Bold"/>
                <a:cs typeface="Open Sauce Bold"/>
                <a:sym typeface="Open Sauce Bold"/>
              </a:rPr>
              <a:t> Химиялық өндірістің компоненттері :</a:t>
            </a:r>
          </a:p>
          <a:p>
            <a:pPr algn="ctr">
              <a:lnSpc>
                <a:spcPts val="5850"/>
              </a:lnSpc>
            </a:pPr>
            <a:r>
              <a:rPr lang="en-US" sz="4500" b="true">
                <a:solidFill>
                  <a:srgbClr val="000000"/>
                </a:solidFill>
                <a:latin typeface="Open Sauce Bold"/>
                <a:ea typeface="Open Sauce Bold"/>
                <a:cs typeface="Open Sauce Bold"/>
                <a:sym typeface="Open Sauce Bold"/>
              </a:rPr>
              <a:t> </a:t>
            </a:r>
          </a:p>
          <a:p>
            <a:pPr algn="ctr">
              <a:lnSpc>
                <a:spcPts val="5850"/>
              </a:lnSpc>
            </a:pPr>
          </a:p>
        </p:txBody>
      </p:sp>
      <p:sp>
        <p:nvSpPr>
          <p:cNvPr name="TextBox 13" id="13"/>
          <p:cNvSpPr txBox="true"/>
          <p:nvPr/>
        </p:nvSpPr>
        <p:spPr>
          <a:xfrm rot="0">
            <a:off x="9041274" y="3374093"/>
            <a:ext cx="5749958" cy="1374140"/>
          </a:xfrm>
          <a:prstGeom prst="rect">
            <a:avLst/>
          </a:prstGeom>
        </p:spPr>
        <p:txBody>
          <a:bodyPr anchor="t" rtlCol="false" tIns="0" lIns="0" bIns="0" rIns="0">
            <a:spAutoFit/>
          </a:bodyPr>
          <a:lstStyle/>
          <a:p>
            <a:pPr algn="ctr">
              <a:lnSpc>
                <a:spcPts val="3639"/>
              </a:lnSpc>
            </a:pPr>
            <a:r>
              <a:rPr lang="en-US" sz="2799">
                <a:solidFill>
                  <a:srgbClr val="000000"/>
                </a:solidFill>
                <a:latin typeface="Open Sauce"/>
                <a:ea typeface="Open Sauce"/>
                <a:cs typeface="Open Sauce"/>
                <a:sym typeface="Open Sauce"/>
              </a:rPr>
              <a:t> </a:t>
            </a:r>
          </a:p>
          <a:p>
            <a:pPr algn="ctr">
              <a:lnSpc>
                <a:spcPts val="3639"/>
              </a:lnSpc>
            </a:pPr>
            <a:r>
              <a:rPr lang="en-US" sz="2799">
                <a:solidFill>
                  <a:srgbClr val="000000"/>
                </a:solidFill>
                <a:latin typeface="Open Sauce"/>
                <a:ea typeface="Open Sauce"/>
                <a:cs typeface="Open Sauce"/>
                <a:sym typeface="Open Sauce"/>
              </a:rPr>
              <a:t> -ауыспалы</a:t>
            </a:r>
          </a:p>
          <a:p>
            <a:pPr algn="ctr">
              <a:lnSpc>
                <a:spcPts val="3640"/>
              </a:lnSpc>
            </a:pPr>
            <a:r>
              <a:rPr lang="en-US" sz="2800">
                <a:solidFill>
                  <a:srgbClr val="000000"/>
                </a:solidFill>
                <a:latin typeface="Open Sauce"/>
                <a:ea typeface="Open Sauce"/>
                <a:cs typeface="Open Sauce"/>
                <a:sym typeface="Open Sauce"/>
              </a:rPr>
              <a:t>-тұрақты </a:t>
            </a:r>
          </a:p>
        </p:txBody>
      </p:sp>
      <p:sp>
        <p:nvSpPr>
          <p:cNvPr name="TextBox 14" id="14"/>
          <p:cNvSpPr txBox="true"/>
          <p:nvPr/>
        </p:nvSpPr>
        <p:spPr>
          <a:xfrm rot="0">
            <a:off x="8380062" y="5585600"/>
            <a:ext cx="7253937" cy="4117340"/>
          </a:xfrm>
          <a:prstGeom prst="rect">
            <a:avLst/>
          </a:prstGeom>
        </p:spPr>
        <p:txBody>
          <a:bodyPr anchor="t" rtlCol="false" tIns="0" lIns="0" bIns="0" rIns="0">
            <a:spAutoFit/>
          </a:bodyPr>
          <a:lstStyle/>
          <a:p>
            <a:pPr algn="ctr">
              <a:lnSpc>
                <a:spcPts val="3639"/>
              </a:lnSpc>
            </a:pPr>
            <a:r>
              <a:rPr lang="en-US" sz="2799" b="true">
                <a:solidFill>
                  <a:srgbClr val="000000"/>
                </a:solidFill>
                <a:latin typeface="Open Sauce Bold"/>
                <a:ea typeface="Open Sauce Bold"/>
                <a:cs typeface="Open Sauce Bold"/>
                <a:sym typeface="Open Sauce Bold"/>
              </a:rPr>
              <a:t> Ауыспалы компоненттер - өндірісте тұрақты түрде тұтынылады немесе түзіледі.</a:t>
            </a:r>
          </a:p>
          <a:p>
            <a:pPr algn="ctr">
              <a:lnSpc>
                <a:spcPts val="3639"/>
              </a:lnSpc>
            </a:pPr>
          </a:p>
          <a:p>
            <a:pPr algn="ctr">
              <a:lnSpc>
                <a:spcPts val="3639"/>
              </a:lnSpc>
            </a:pPr>
            <a:r>
              <a:rPr lang="en-US" sz="2799" b="true">
                <a:solidFill>
                  <a:srgbClr val="000000"/>
                </a:solidFill>
                <a:latin typeface="Open Sauce Bold"/>
                <a:ea typeface="Open Sauce Bold"/>
                <a:cs typeface="Open Sauce Bold"/>
                <a:sym typeface="Open Sauce Bold"/>
              </a:rPr>
              <a:t>  Тұрақты компоненттер - өндірістің пайдалану мерзімінде тұрақты жұмысын қамтамасыз етеді.</a:t>
            </a:r>
          </a:p>
          <a:p>
            <a:pPr algn="ctr">
              <a:lnSpc>
                <a:spcPts val="3640"/>
              </a:lnSpc>
            </a:pPr>
          </a:p>
          <a:p>
            <a:pPr algn="ctr">
              <a:lnSpc>
                <a:spcPts val="3639"/>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98BBB"/>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2039554" y="8173127"/>
            <a:ext cx="21026456" cy="5237499"/>
          </a:xfrm>
          <a:custGeom>
            <a:avLst/>
            <a:gdLst/>
            <a:ahLst/>
            <a:cxnLst/>
            <a:rect r="r" b="b" t="t" l="l"/>
            <a:pathLst>
              <a:path h="5237499" w="21026456">
                <a:moveTo>
                  <a:pt x="0" y="0"/>
                </a:moveTo>
                <a:lnTo>
                  <a:pt x="21026456" y="0"/>
                </a:lnTo>
                <a:lnTo>
                  <a:pt x="21026456" y="5237499"/>
                </a:lnTo>
                <a:lnTo>
                  <a:pt x="0" y="52374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3294557" y="4913363"/>
            <a:ext cx="11536524" cy="1181219"/>
            <a:chOff x="0" y="0"/>
            <a:chExt cx="2445695" cy="250413"/>
          </a:xfrm>
        </p:grpSpPr>
        <p:sp>
          <p:nvSpPr>
            <p:cNvPr name="Freeform 4" id="4"/>
            <p:cNvSpPr/>
            <p:nvPr/>
          </p:nvSpPr>
          <p:spPr>
            <a:xfrm flipH="false" flipV="false" rot="0">
              <a:off x="0" y="0"/>
              <a:ext cx="2445695" cy="250413"/>
            </a:xfrm>
            <a:custGeom>
              <a:avLst/>
              <a:gdLst/>
              <a:ahLst/>
              <a:cxnLst/>
              <a:rect r="r" b="b" t="t" l="l"/>
              <a:pathLst>
                <a:path h="250413" w="2445695">
                  <a:moveTo>
                    <a:pt x="16777" y="0"/>
                  </a:moveTo>
                  <a:lnTo>
                    <a:pt x="2428918" y="0"/>
                  </a:lnTo>
                  <a:cubicBezTo>
                    <a:pt x="2438183" y="0"/>
                    <a:pt x="2445695" y="7511"/>
                    <a:pt x="2445695" y="16777"/>
                  </a:cubicBezTo>
                  <a:lnTo>
                    <a:pt x="2445695" y="233636"/>
                  </a:lnTo>
                  <a:cubicBezTo>
                    <a:pt x="2445695" y="242902"/>
                    <a:pt x="2438183" y="250413"/>
                    <a:pt x="2428918" y="250413"/>
                  </a:cubicBezTo>
                  <a:lnTo>
                    <a:pt x="16777" y="250413"/>
                  </a:lnTo>
                  <a:cubicBezTo>
                    <a:pt x="7511" y="250413"/>
                    <a:pt x="0" y="242902"/>
                    <a:pt x="0" y="233636"/>
                  </a:cubicBezTo>
                  <a:lnTo>
                    <a:pt x="0" y="16777"/>
                  </a:lnTo>
                  <a:cubicBezTo>
                    <a:pt x="0" y="7511"/>
                    <a:pt x="7511" y="0"/>
                    <a:pt x="16777" y="0"/>
                  </a:cubicBezTo>
                  <a:close/>
                </a:path>
              </a:pathLst>
            </a:custGeom>
            <a:solidFill>
              <a:srgbClr val="C0E5F4"/>
            </a:solidFill>
            <a:ln cap="rnd">
              <a:noFill/>
              <a:prstDash val="solid"/>
              <a:round/>
            </a:ln>
          </p:spPr>
        </p:sp>
        <p:sp>
          <p:nvSpPr>
            <p:cNvPr name="TextBox 5" id="5"/>
            <p:cNvSpPr txBox="true"/>
            <p:nvPr/>
          </p:nvSpPr>
          <p:spPr>
            <a:xfrm>
              <a:off x="0" y="-28575"/>
              <a:ext cx="2445695" cy="278988"/>
            </a:xfrm>
            <a:prstGeom prst="rect">
              <a:avLst/>
            </a:prstGeom>
          </p:spPr>
          <p:txBody>
            <a:bodyPr anchor="ctr" rtlCol="false" tIns="66694" lIns="66694" bIns="66694" rIns="66694"/>
            <a:lstStyle/>
            <a:p>
              <a:pPr algn="ctr" marL="0" indent="0" lvl="0">
                <a:lnSpc>
                  <a:spcPts val="3640"/>
                </a:lnSpc>
                <a:spcBef>
                  <a:spcPct val="0"/>
                </a:spcBef>
              </a:pPr>
              <a:r>
                <a:rPr lang="en-US" sz="2800">
                  <a:solidFill>
                    <a:srgbClr val="000000"/>
                  </a:solidFill>
                  <a:latin typeface="Open Sauce"/>
                  <a:ea typeface="Open Sauce"/>
                  <a:cs typeface="Open Sauce"/>
                  <a:sym typeface="Open Sauce"/>
                </a:rPr>
                <a:t>Химиялық-технологиялық</a:t>
              </a:r>
              <a:r>
                <a:rPr lang="en-US" sz="2800" u="none">
                  <a:solidFill>
                    <a:srgbClr val="000000"/>
                  </a:solidFill>
                  <a:latin typeface="Open Sauce"/>
                  <a:ea typeface="Open Sauce"/>
                  <a:cs typeface="Open Sauce"/>
                  <a:sym typeface="Open Sauce"/>
                </a:rPr>
                <a:t> жүйенің моделін екі топқа бөледі: </a:t>
              </a:r>
            </a:p>
            <a:p>
              <a:pPr algn="ctr" marL="0" indent="0" lvl="0">
                <a:lnSpc>
                  <a:spcPts val="3640"/>
                </a:lnSpc>
                <a:spcBef>
                  <a:spcPct val="0"/>
                </a:spcBef>
              </a:pPr>
            </a:p>
          </p:txBody>
        </p:sp>
      </p:grpSp>
      <p:sp>
        <p:nvSpPr>
          <p:cNvPr name="Freeform 6" id="6">
            <a:extLst>
              <a:ext uri="{C183D7F6-B498-43B3-948B-1728B52AA6E4}">
                <adec:decorative xmlns:adec="http://schemas.microsoft.com/office/drawing/2017/decorative" val="1"/>
              </a:ext>
            </a:extLst>
          </p:cNvPr>
          <p:cNvSpPr/>
          <p:nvPr/>
        </p:nvSpPr>
        <p:spPr>
          <a:xfrm flipH="false" flipV="false" rot="0">
            <a:off x="16854071" y="3589156"/>
            <a:ext cx="4069338" cy="261951"/>
          </a:xfrm>
          <a:custGeom>
            <a:avLst/>
            <a:gdLst/>
            <a:ahLst/>
            <a:cxnLst/>
            <a:rect r="r" b="b" t="t" l="l"/>
            <a:pathLst>
              <a:path h="261951" w="4069338">
                <a:moveTo>
                  <a:pt x="0" y="0"/>
                </a:moveTo>
                <a:lnTo>
                  <a:pt x="4069338" y="0"/>
                </a:lnTo>
                <a:lnTo>
                  <a:pt x="4069338" y="261951"/>
                </a:lnTo>
                <a:lnTo>
                  <a:pt x="0" y="261951"/>
                </a:lnTo>
                <a:lnTo>
                  <a:pt x="0" y="0"/>
                </a:lnTo>
                <a:close/>
              </a:path>
            </a:pathLst>
          </a:custGeom>
          <a:blipFill>
            <a:blip r:embed="rId4">
              <a:extLst>
                <a:ext uri="{96DAC541-7B7A-43D3-8B79-37D633B846F1}">
                  <asvg:svgBlip xmlns:asvg="http://schemas.microsoft.com/office/drawing/2016/SVG/main" r:embed="rId5"/>
                </a:ext>
              </a:extLst>
            </a:blip>
            <a:stretch>
              <a:fillRect l="0" t="-458051" r="-67932" b="-1325016"/>
            </a:stretch>
          </a:blipFill>
        </p:spPr>
      </p:sp>
      <p:sp>
        <p:nvSpPr>
          <p:cNvPr name="Freeform 7" id="7" descr="handdrawn organic illustration of a beaker"/>
          <p:cNvSpPr/>
          <p:nvPr/>
        </p:nvSpPr>
        <p:spPr>
          <a:xfrm flipH="false" flipV="false" rot="0">
            <a:off x="17145148" y="2545519"/>
            <a:ext cx="823407" cy="1091262"/>
          </a:xfrm>
          <a:custGeom>
            <a:avLst/>
            <a:gdLst/>
            <a:ahLst/>
            <a:cxnLst/>
            <a:rect r="r" b="b" t="t" l="l"/>
            <a:pathLst>
              <a:path h="1091262" w="823407">
                <a:moveTo>
                  <a:pt x="0" y="0"/>
                </a:moveTo>
                <a:lnTo>
                  <a:pt x="823406" y="0"/>
                </a:lnTo>
                <a:lnTo>
                  <a:pt x="823406" y="1091262"/>
                </a:lnTo>
                <a:lnTo>
                  <a:pt x="0" y="10912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descr="handdrawn organic illustration of a bulletin board"/>
          <p:cNvSpPr/>
          <p:nvPr/>
        </p:nvSpPr>
        <p:spPr>
          <a:xfrm flipH="false" flipV="false" rot="0">
            <a:off x="-1169192" y="804594"/>
            <a:ext cx="2338384" cy="2351209"/>
          </a:xfrm>
          <a:custGeom>
            <a:avLst/>
            <a:gdLst/>
            <a:ahLst/>
            <a:cxnLst/>
            <a:rect r="r" b="b" t="t" l="l"/>
            <a:pathLst>
              <a:path h="2351209" w="2338384">
                <a:moveTo>
                  <a:pt x="0" y="0"/>
                </a:moveTo>
                <a:lnTo>
                  <a:pt x="2338384" y="0"/>
                </a:lnTo>
                <a:lnTo>
                  <a:pt x="2338384" y="2351209"/>
                </a:lnTo>
                <a:lnTo>
                  <a:pt x="0" y="23512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descr="handdrawn organic illustration of a table"/>
          <p:cNvSpPr/>
          <p:nvPr/>
        </p:nvSpPr>
        <p:spPr>
          <a:xfrm flipH="false" flipV="false" rot="0">
            <a:off x="-4894657" y="7194474"/>
            <a:ext cx="6471563" cy="3518177"/>
          </a:xfrm>
          <a:custGeom>
            <a:avLst/>
            <a:gdLst/>
            <a:ahLst/>
            <a:cxnLst/>
            <a:rect r="r" b="b" t="t" l="l"/>
            <a:pathLst>
              <a:path h="3518177" w="6471563">
                <a:moveTo>
                  <a:pt x="0" y="0"/>
                </a:moveTo>
                <a:lnTo>
                  <a:pt x="6471562" y="0"/>
                </a:lnTo>
                <a:lnTo>
                  <a:pt x="6471562" y="3518177"/>
                </a:lnTo>
                <a:lnTo>
                  <a:pt x="0" y="351817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a:extLst>
              <a:ext uri="{C183D7F6-B498-43B3-948B-1728B52AA6E4}">
                <adec:decorative xmlns:adec="http://schemas.microsoft.com/office/drawing/2017/decorative" val="1"/>
              </a:ext>
            </a:extLst>
          </p:cNvPr>
          <p:cNvSpPr/>
          <p:nvPr/>
        </p:nvSpPr>
        <p:spPr>
          <a:xfrm flipH="false" flipV="false" rot="0">
            <a:off x="14870450" y="-150388"/>
            <a:ext cx="2862342" cy="1909963"/>
          </a:xfrm>
          <a:custGeom>
            <a:avLst/>
            <a:gdLst/>
            <a:ahLst/>
            <a:cxnLst/>
            <a:rect r="r" b="b" t="t" l="l"/>
            <a:pathLst>
              <a:path h="1909963" w="2862342">
                <a:moveTo>
                  <a:pt x="0" y="0"/>
                </a:moveTo>
                <a:lnTo>
                  <a:pt x="2862342" y="0"/>
                </a:lnTo>
                <a:lnTo>
                  <a:pt x="2862342" y="1909963"/>
                </a:lnTo>
                <a:lnTo>
                  <a:pt x="0" y="190996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descr="handdrawn organic illustration of a molecule"/>
          <p:cNvSpPr/>
          <p:nvPr/>
        </p:nvSpPr>
        <p:spPr>
          <a:xfrm flipH="false" flipV="false" rot="0">
            <a:off x="15327109" y="77364"/>
            <a:ext cx="1949024" cy="1454459"/>
          </a:xfrm>
          <a:custGeom>
            <a:avLst/>
            <a:gdLst/>
            <a:ahLst/>
            <a:cxnLst/>
            <a:rect r="r" b="b" t="t" l="l"/>
            <a:pathLst>
              <a:path h="1454459" w="1949024">
                <a:moveTo>
                  <a:pt x="0" y="0"/>
                </a:moveTo>
                <a:lnTo>
                  <a:pt x="1949024" y="0"/>
                </a:lnTo>
                <a:lnTo>
                  <a:pt x="1949024" y="1454459"/>
                </a:lnTo>
                <a:lnTo>
                  <a:pt x="0" y="145445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nvGrpSpPr>
          <p:cNvPr name="Group 12" id="12"/>
          <p:cNvGrpSpPr/>
          <p:nvPr/>
        </p:nvGrpSpPr>
        <p:grpSpPr>
          <a:xfrm rot="0">
            <a:off x="4423986" y="466043"/>
            <a:ext cx="9440029" cy="1784201"/>
            <a:chOff x="0" y="0"/>
            <a:chExt cx="12586705" cy="2378934"/>
          </a:xfrm>
        </p:grpSpPr>
        <p:sp>
          <p:nvSpPr>
            <p:cNvPr name="Freeform 13" id="13"/>
            <p:cNvSpPr/>
            <p:nvPr/>
          </p:nvSpPr>
          <p:spPr>
            <a:xfrm flipH="false" flipV="false" rot="0">
              <a:off x="0" y="0"/>
              <a:ext cx="6744402" cy="2378934"/>
            </a:xfrm>
            <a:custGeom>
              <a:avLst/>
              <a:gdLst/>
              <a:ahLst/>
              <a:cxnLst/>
              <a:rect r="r" b="b" t="t" l="l"/>
              <a:pathLst>
                <a:path h="2378934" w="6744402">
                  <a:moveTo>
                    <a:pt x="0" y="0"/>
                  </a:moveTo>
                  <a:lnTo>
                    <a:pt x="6744402" y="0"/>
                  </a:lnTo>
                  <a:lnTo>
                    <a:pt x="6744402" y="2378934"/>
                  </a:lnTo>
                  <a:lnTo>
                    <a:pt x="0" y="237893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4" id="14"/>
            <p:cNvSpPr/>
            <p:nvPr/>
          </p:nvSpPr>
          <p:spPr>
            <a:xfrm flipH="false" flipV="false" rot="0">
              <a:off x="5842303" y="0"/>
              <a:ext cx="6744402" cy="2378934"/>
            </a:xfrm>
            <a:custGeom>
              <a:avLst/>
              <a:gdLst/>
              <a:ahLst/>
              <a:cxnLst/>
              <a:rect r="r" b="b" t="t" l="l"/>
              <a:pathLst>
                <a:path h="2378934" w="6744402">
                  <a:moveTo>
                    <a:pt x="0" y="0"/>
                  </a:moveTo>
                  <a:lnTo>
                    <a:pt x="6744402" y="0"/>
                  </a:lnTo>
                  <a:lnTo>
                    <a:pt x="6744402" y="2378934"/>
                  </a:lnTo>
                  <a:lnTo>
                    <a:pt x="0" y="237893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sp>
        <p:nvSpPr>
          <p:cNvPr name="Freeform 15" id="15"/>
          <p:cNvSpPr/>
          <p:nvPr/>
        </p:nvSpPr>
        <p:spPr>
          <a:xfrm flipH="false" flipV="false" rot="0">
            <a:off x="4036571" y="7656322"/>
            <a:ext cx="10052495" cy="2343392"/>
          </a:xfrm>
          <a:custGeom>
            <a:avLst/>
            <a:gdLst/>
            <a:ahLst/>
            <a:cxnLst/>
            <a:rect r="r" b="b" t="t" l="l"/>
            <a:pathLst>
              <a:path h="2343392" w="10052495">
                <a:moveTo>
                  <a:pt x="0" y="0"/>
                </a:moveTo>
                <a:lnTo>
                  <a:pt x="10052496" y="0"/>
                </a:lnTo>
                <a:lnTo>
                  <a:pt x="10052496" y="2343392"/>
                </a:lnTo>
                <a:lnTo>
                  <a:pt x="0" y="2343392"/>
                </a:lnTo>
                <a:lnTo>
                  <a:pt x="0" y="0"/>
                </a:lnTo>
                <a:close/>
              </a:path>
            </a:pathLst>
          </a:custGeom>
          <a:blipFill>
            <a:blip r:embed="rId18"/>
            <a:stretch>
              <a:fillRect l="0" t="0" r="0" b="0"/>
            </a:stretch>
          </a:blipFill>
        </p:spPr>
      </p:sp>
      <p:grpSp>
        <p:nvGrpSpPr>
          <p:cNvPr name="Group 16" id="16"/>
          <p:cNvGrpSpPr/>
          <p:nvPr/>
        </p:nvGrpSpPr>
        <p:grpSpPr>
          <a:xfrm rot="0">
            <a:off x="3270973" y="7004489"/>
            <a:ext cx="9746540" cy="838200"/>
            <a:chOff x="0" y="0"/>
            <a:chExt cx="12995387" cy="1117600"/>
          </a:xfrm>
        </p:grpSpPr>
        <p:sp>
          <p:nvSpPr>
            <p:cNvPr name="TextBox 17" id="17"/>
            <p:cNvSpPr txBox="true"/>
            <p:nvPr/>
          </p:nvSpPr>
          <p:spPr>
            <a:xfrm rot="0">
              <a:off x="0" y="-1127125"/>
              <a:ext cx="2785742" cy="568325"/>
            </a:xfrm>
            <a:prstGeom prst="rect">
              <a:avLst/>
            </a:prstGeom>
          </p:spPr>
          <p:txBody>
            <a:bodyPr anchor="t" rtlCol="false" tIns="0" lIns="0" bIns="0" rIns="0">
              <a:spAutoFit/>
            </a:bodyPr>
            <a:lstStyle/>
            <a:p>
              <a:pPr algn="ctr">
                <a:lnSpc>
                  <a:spcPts val="3359"/>
                </a:lnSpc>
              </a:pPr>
              <a:r>
                <a:rPr lang="en-US" sz="2799">
                  <a:solidFill>
                    <a:srgbClr val="000000"/>
                  </a:solidFill>
                  <a:latin typeface="Open Sauce"/>
                  <a:ea typeface="Open Sauce"/>
                  <a:cs typeface="Open Sauce"/>
                  <a:sym typeface="Open Sauce"/>
                </a:rPr>
                <a:t>and</a:t>
              </a:r>
            </a:p>
          </p:txBody>
        </p:sp>
        <p:sp>
          <p:nvSpPr>
            <p:cNvPr name="TextBox 18" id="18"/>
            <p:cNvSpPr txBox="true"/>
            <p:nvPr/>
          </p:nvSpPr>
          <p:spPr>
            <a:xfrm rot="0">
              <a:off x="3084030" y="-9525"/>
              <a:ext cx="9911357" cy="1127125"/>
            </a:xfrm>
            <a:prstGeom prst="rect">
              <a:avLst/>
            </a:prstGeom>
          </p:spPr>
          <p:txBody>
            <a:bodyPr anchor="t" rtlCol="false" tIns="0" lIns="0" bIns="0" rIns="0">
              <a:spAutoFit/>
            </a:bodyPr>
            <a:lstStyle/>
            <a:p>
              <a:pPr algn="ctr">
                <a:lnSpc>
                  <a:spcPts val="3359"/>
                </a:lnSpc>
              </a:pPr>
              <a:r>
                <a:rPr lang="en-US" sz="2799" b="true">
                  <a:solidFill>
                    <a:srgbClr val="000000"/>
                  </a:solidFill>
                  <a:latin typeface="Open Sauce Bold"/>
                  <a:ea typeface="Open Sauce Bold"/>
                  <a:cs typeface="Open Sauce Bold"/>
                  <a:sym typeface="Open Sauce Bold"/>
                </a:rPr>
                <a:t>ХТП-нің принципиалды сызба-нұсқасы</a:t>
              </a:r>
            </a:p>
            <a:p>
              <a:pPr algn="ctr">
                <a:lnSpc>
                  <a:spcPts val="3359"/>
                </a:lnSpc>
              </a:pPr>
            </a:p>
          </p:txBody>
        </p:sp>
      </p:grpSp>
      <p:sp>
        <p:nvSpPr>
          <p:cNvPr name="TextBox 19" id="19"/>
          <p:cNvSpPr txBox="true"/>
          <p:nvPr/>
        </p:nvSpPr>
        <p:spPr>
          <a:xfrm rot="0">
            <a:off x="2198860" y="5737664"/>
            <a:ext cx="14328179" cy="1266825"/>
          </a:xfrm>
          <a:prstGeom prst="rect">
            <a:avLst/>
          </a:prstGeom>
        </p:spPr>
        <p:txBody>
          <a:bodyPr anchor="t" rtlCol="false" tIns="0" lIns="0" bIns="0" rIns="0">
            <a:spAutoFit/>
          </a:bodyPr>
          <a:lstStyle/>
          <a:p>
            <a:pPr algn="ctr">
              <a:lnSpc>
                <a:spcPts val="3359"/>
              </a:lnSpc>
            </a:pPr>
            <a:r>
              <a:rPr lang="en-US" sz="2799" b="true">
                <a:solidFill>
                  <a:srgbClr val="FFFFFF"/>
                </a:solidFill>
                <a:latin typeface="Open Sauce Bold"/>
                <a:ea typeface="Open Sauce Bold"/>
                <a:cs typeface="Open Sauce Bold"/>
                <a:sym typeface="Open Sauce Bold"/>
              </a:rPr>
              <a:t>-жазу (формула, теңдеулер түрінде) </a:t>
            </a:r>
          </a:p>
          <a:p>
            <a:pPr algn="l" marL="0" indent="0" lvl="0">
              <a:lnSpc>
                <a:spcPts val="3359"/>
              </a:lnSpc>
              <a:spcBef>
                <a:spcPct val="0"/>
              </a:spcBef>
            </a:pPr>
            <a:r>
              <a:rPr lang="en-US" sz="2799">
                <a:solidFill>
                  <a:srgbClr val="FFFFFF"/>
                </a:solidFill>
                <a:latin typeface="Open Sauce"/>
                <a:ea typeface="Open Sauce"/>
                <a:cs typeface="Open Sauce"/>
                <a:sym typeface="Open Sauce"/>
              </a:rPr>
              <a:t>-</a:t>
            </a:r>
            <a:r>
              <a:rPr lang="en-US" b="true" sz="2799">
                <a:solidFill>
                  <a:srgbClr val="FFFFFF"/>
                </a:solidFill>
                <a:latin typeface="Open Sauce Bold"/>
                <a:ea typeface="Open Sauce Bold"/>
                <a:cs typeface="Open Sauce Bold"/>
                <a:sym typeface="Open Sauce Bold"/>
              </a:rPr>
              <a:t>графикалық (сызба-нұсқа және басқа</a:t>
            </a:r>
            <a:r>
              <a:rPr lang="en-US" b="true" sz="2799" u="none">
                <a:solidFill>
                  <a:srgbClr val="FFFFFF"/>
                </a:solidFill>
                <a:latin typeface="Open Sauce Bold"/>
                <a:ea typeface="Open Sauce Bold"/>
                <a:cs typeface="Open Sauce Bold"/>
                <a:sym typeface="Open Sauce Bold"/>
              </a:rPr>
              <a:t> графикалық бейнелеулер түрінде)</a:t>
            </a:r>
          </a:p>
          <a:p>
            <a:pPr algn="ctr" marL="0" indent="0" lvl="0">
              <a:lnSpc>
                <a:spcPts val="3359"/>
              </a:lnSpc>
              <a:spcBef>
                <a:spcPct val="0"/>
              </a:spcBef>
            </a:pPr>
          </a:p>
        </p:txBody>
      </p:sp>
      <p:sp>
        <p:nvSpPr>
          <p:cNvPr name="TextBox 20" id="20"/>
          <p:cNvSpPr txBox="true"/>
          <p:nvPr/>
        </p:nvSpPr>
        <p:spPr>
          <a:xfrm rot="0">
            <a:off x="7778225" y="2488369"/>
            <a:ext cx="2569188" cy="353060"/>
          </a:xfrm>
          <a:prstGeom prst="rect">
            <a:avLst/>
          </a:prstGeom>
        </p:spPr>
        <p:txBody>
          <a:bodyPr anchor="t" rtlCol="false" tIns="0" lIns="0" bIns="0" rIns="0">
            <a:spAutoFit/>
          </a:bodyPr>
          <a:lstStyle/>
          <a:p>
            <a:pPr algn="ctr">
              <a:lnSpc>
                <a:spcPts val="2859"/>
              </a:lnSpc>
              <a:spcBef>
                <a:spcPct val="0"/>
              </a:spcBef>
            </a:pPr>
            <a:r>
              <a:rPr lang="en-US" b="true" sz="2199">
                <a:solidFill>
                  <a:srgbClr val="000000"/>
                </a:solidFill>
                <a:latin typeface="Open Sauce Bold"/>
                <a:ea typeface="Open Sauce Bold"/>
                <a:cs typeface="Open Sauce Bold"/>
                <a:sym typeface="Open Sauce Bold"/>
              </a:rPr>
              <a:t>Сатылары: </a:t>
            </a:r>
          </a:p>
        </p:txBody>
      </p:sp>
      <p:sp>
        <p:nvSpPr>
          <p:cNvPr name="TextBox 21" id="21"/>
          <p:cNvSpPr txBox="true"/>
          <p:nvPr/>
        </p:nvSpPr>
        <p:spPr>
          <a:xfrm rot="0">
            <a:off x="1169192" y="3155754"/>
            <a:ext cx="15787254" cy="1800860"/>
          </a:xfrm>
          <a:prstGeom prst="rect">
            <a:avLst/>
          </a:prstGeom>
        </p:spPr>
        <p:txBody>
          <a:bodyPr anchor="t" rtlCol="false" tIns="0" lIns="0" bIns="0" rIns="0">
            <a:spAutoFit/>
          </a:bodyPr>
          <a:lstStyle/>
          <a:p>
            <a:pPr algn="ctr" marL="0" indent="0" lvl="0">
              <a:lnSpc>
                <a:spcPts val="2859"/>
              </a:lnSpc>
              <a:spcBef>
                <a:spcPct val="0"/>
              </a:spcBef>
            </a:pPr>
            <a:r>
              <a:rPr lang="en-US" b="true" sz="2199">
                <a:solidFill>
                  <a:srgbClr val="000000"/>
                </a:solidFill>
                <a:latin typeface="Open Sauce Bold"/>
                <a:ea typeface="Open Sauce Bold"/>
                <a:cs typeface="Open Sauce Bold"/>
                <a:sym typeface="Open Sauce Bold"/>
              </a:rPr>
              <a:t>-процестің химиялық-технологиялық</a:t>
            </a:r>
            <a:r>
              <a:rPr lang="en-US" b="true" sz="2199" u="none">
                <a:solidFill>
                  <a:srgbClr val="000000"/>
                </a:solidFill>
                <a:latin typeface="Open Sauce Bold"/>
                <a:ea typeface="Open Sauce Bold"/>
                <a:cs typeface="Open Sauce Bold"/>
                <a:sym typeface="Open Sauce Bold"/>
              </a:rPr>
              <a:t> сызба-нұсқаларын жасау;</a:t>
            </a:r>
          </a:p>
          <a:p>
            <a:pPr algn="ctr" marL="0" indent="0" lvl="0">
              <a:lnSpc>
                <a:spcPts val="2859"/>
              </a:lnSpc>
              <a:spcBef>
                <a:spcPct val="0"/>
              </a:spcBef>
            </a:pPr>
            <a:r>
              <a:rPr lang="en-US" b="true" sz="2199" u="none">
                <a:solidFill>
                  <a:srgbClr val="000000"/>
                </a:solidFill>
                <a:latin typeface="Open Sauce Bold"/>
                <a:ea typeface="Open Sauce Bold"/>
                <a:cs typeface="Open Sauce Bold"/>
                <a:sym typeface="Open Sauce Bold"/>
              </a:rPr>
              <a:t>-оптималды технологиялық параметрлерді таңдау және процестің технологиялық режимін анықтау;</a:t>
            </a:r>
          </a:p>
          <a:p>
            <a:pPr algn="ctr" marL="0" indent="0" lvl="0">
              <a:lnSpc>
                <a:spcPts val="2859"/>
              </a:lnSpc>
              <a:spcBef>
                <a:spcPct val="0"/>
              </a:spcBef>
            </a:pPr>
            <a:r>
              <a:rPr lang="en-US" b="true" sz="2199" u="none">
                <a:solidFill>
                  <a:srgbClr val="000000"/>
                </a:solidFill>
                <a:latin typeface="Open Sauce Bold"/>
                <a:ea typeface="Open Sauce Bold"/>
                <a:cs typeface="Open Sauce Bold"/>
                <a:sym typeface="Open Sauce Bold"/>
              </a:rPr>
              <a:t>-аппараттардың конструкциясын және типтерін таңдау;</a:t>
            </a:r>
          </a:p>
          <a:p>
            <a:pPr algn="ctr" marL="0" indent="0" lvl="0">
              <a:lnSpc>
                <a:spcPts val="2859"/>
              </a:lnSpc>
              <a:spcBef>
                <a:spcPct val="0"/>
              </a:spcBef>
            </a:pPr>
            <a:r>
              <a:rPr lang="en-US" b="true" sz="2199" u="none">
                <a:solidFill>
                  <a:srgbClr val="000000"/>
                </a:solidFill>
                <a:latin typeface="Open Sauce Bold"/>
                <a:ea typeface="Open Sauce Bold"/>
                <a:cs typeface="Open Sauce Bold"/>
                <a:sym typeface="Open Sauce Bold"/>
              </a:rPr>
              <a:t>-процестің әрбір сатысын бақылайтын және реттейтін параметрлерін анықтау.</a:t>
            </a:r>
          </a:p>
          <a:p>
            <a:pPr algn="ctr" marL="0" indent="0" lvl="0">
              <a:lnSpc>
                <a:spcPts val="2859"/>
              </a:lnSpc>
              <a:spcBef>
                <a:spcPct val="0"/>
              </a:spcBef>
            </a:pPr>
          </a:p>
        </p:txBody>
      </p:sp>
      <p:sp>
        <p:nvSpPr>
          <p:cNvPr name="TextBox 22" id="22"/>
          <p:cNvSpPr txBox="true"/>
          <p:nvPr/>
        </p:nvSpPr>
        <p:spPr>
          <a:xfrm rot="0">
            <a:off x="4777744" y="902087"/>
            <a:ext cx="8732513" cy="1340739"/>
          </a:xfrm>
          <a:prstGeom prst="rect">
            <a:avLst/>
          </a:prstGeom>
        </p:spPr>
        <p:txBody>
          <a:bodyPr anchor="t" rtlCol="false" tIns="0" lIns="0" bIns="0" rIns="0">
            <a:spAutoFit/>
          </a:bodyPr>
          <a:lstStyle/>
          <a:p>
            <a:pPr algn="ctr" marL="0" indent="0" lvl="0">
              <a:lnSpc>
                <a:spcPts val="3528"/>
              </a:lnSpc>
            </a:pPr>
            <a:r>
              <a:rPr lang="en-US" sz="2800">
                <a:solidFill>
                  <a:srgbClr val="FFFFFF"/>
                </a:solidFill>
                <a:latin typeface="Open Sauce"/>
                <a:ea typeface="Open Sauce"/>
                <a:cs typeface="Open Sauce"/>
                <a:sym typeface="Open Sauce"/>
              </a:rPr>
              <a:t>Химиялық-технологиялық процестерді</a:t>
            </a:r>
            <a:r>
              <a:rPr lang="en-US" sz="2800" u="none">
                <a:solidFill>
                  <a:srgbClr val="FFFFFF"/>
                </a:solidFill>
                <a:latin typeface="Open Sauce"/>
                <a:ea typeface="Open Sauce"/>
                <a:cs typeface="Open Sauce"/>
                <a:sym typeface="Open Sauce"/>
              </a:rPr>
              <a:t> ұйымдастыру</a:t>
            </a:r>
          </a:p>
          <a:p>
            <a:pPr algn="ctr" marL="0" indent="0" lvl="0">
              <a:lnSpc>
                <a:spcPts val="3528"/>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148659" y="-936208"/>
            <a:ext cx="18585318" cy="12469059"/>
          </a:xfrm>
          <a:custGeom>
            <a:avLst/>
            <a:gdLst/>
            <a:ahLst/>
            <a:cxnLst/>
            <a:rect r="r" b="b" t="t" l="l"/>
            <a:pathLst>
              <a:path h="12469059" w="18585318">
                <a:moveTo>
                  <a:pt x="0" y="0"/>
                </a:moveTo>
                <a:lnTo>
                  <a:pt x="18585318" y="0"/>
                </a:lnTo>
                <a:lnTo>
                  <a:pt x="18585318" y="12469058"/>
                </a:lnTo>
                <a:lnTo>
                  <a:pt x="0" y="1246905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74329" y="129559"/>
            <a:ext cx="18436659" cy="2838450"/>
          </a:xfrm>
          <a:prstGeom prst="rect">
            <a:avLst/>
          </a:prstGeom>
        </p:spPr>
        <p:txBody>
          <a:bodyPr anchor="t" rtlCol="false" tIns="0" lIns="0" bIns="0" rIns="0">
            <a:spAutoFit/>
          </a:bodyPr>
          <a:lstStyle/>
          <a:p>
            <a:pPr algn="ctr">
              <a:lnSpc>
                <a:spcPts val="7439"/>
              </a:lnSpc>
            </a:pPr>
            <a:r>
              <a:rPr lang="en-US" sz="6199" b="true">
                <a:solidFill>
                  <a:srgbClr val="000000"/>
                </a:solidFill>
                <a:latin typeface="Open Sauce Bold"/>
                <a:ea typeface="Open Sauce Bold"/>
                <a:cs typeface="Open Sauce Bold"/>
                <a:sym typeface="Open Sauce Bold"/>
              </a:rPr>
              <a:t>Химиялық өндірістің құрылымы және функционалды элементтері</a:t>
            </a:r>
          </a:p>
          <a:p>
            <a:pPr algn="ctr" marL="0" indent="0" lvl="0">
              <a:lnSpc>
                <a:spcPts val="7439"/>
              </a:lnSpc>
              <a:spcBef>
                <a:spcPct val="0"/>
              </a:spcBef>
            </a:pPr>
          </a:p>
        </p:txBody>
      </p:sp>
      <p:sp>
        <p:nvSpPr>
          <p:cNvPr name="Freeform 4" id="4"/>
          <p:cNvSpPr/>
          <p:nvPr/>
        </p:nvSpPr>
        <p:spPr>
          <a:xfrm flipH="false" flipV="false" rot="0">
            <a:off x="3805738" y="2045095"/>
            <a:ext cx="10676524" cy="5568950"/>
          </a:xfrm>
          <a:custGeom>
            <a:avLst/>
            <a:gdLst/>
            <a:ahLst/>
            <a:cxnLst/>
            <a:rect r="r" b="b" t="t" l="l"/>
            <a:pathLst>
              <a:path h="5568950" w="10676524">
                <a:moveTo>
                  <a:pt x="0" y="0"/>
                </a:moveTo>
                <a:lnTo>
                  <a:pt x="10676524" y="0"/>
                </a:lnTo>
                <a:lnTo>
                  <a:pt x="10676524" y="5568949"/>
                </a:lnTo>
                <a:lnTo>
                  <a:pt x="0" y="5568949"/>
                </a:lnTo>
                <a:lnTo>
                  <a:pt x="0" y="0"/>
                </a:lnTo>
                <a:close/>
              </a:path>
            </a:pathLst>
          </a:custGeom>
          <a:blipFill>
            <a:blip r:embed="rId4"/>
            <a:stretch>
              <a:fillRect l="0" t="-20301" r="0" b="0"/>
            </a:stretch>
          </a:blipFill>
        </p:spPr>
      </p:sp>
      <p:sp>
        <p:nvSpPr>
          <p:cNvPr name="TextBox 5" id="5"/>
          <p:cNvSpPr txBox="true"/>
          <p:nvPr/>
        </p:nvSpPr>
        <p:spPr>
          <a:xfrm rot="0">
            <a:off x="721658" y="7777707"/>
            <a:ext cx="17363304" cy="1831340"/>
          </a:xfrm>
          <a:prstGeom prst="rect">
            <a:avLst/>
          </a:prstGeom>
        </p:spPr>
        <p:txBody>
          <a:bodyPr anchor="t" rtlCol="false" tIns="0" lIns="0" bIns="0" rIns="0">
            <a:spAutoFit/>
          </a:bodyPr>
          <a:lstStyle/>
          <a:p>
            <a:pPr algn="l">
              <a:lnSpc>
                <a:spcPts val="3639"/>
              </a:lnSpc>
            </a:pPr>
            <a:r>
              <a:rPr lang="en-US" sz="2799">
                <a:solidFill>
                  <a:srgbClr val="000000"/>
                </a:solidFill>
                <a:latin typeface="Open Sauce"/>
                <a:ea typeface="Open Sauce"/>
                <a:cs typeface="Open Sauce"/>
                <a:sym typeface="Open Sauce"/>
              </a:rPr>
              <a:t> 1 – шикізатты дайындау; 2 – шикізатты өңдеу; 3 – негізгі өнімді бөлу; </a:t>
            </a:r>
          </a:p>
          <a:p>
            <a:pPr algn="l">
              <a:lnSpc>
                <a:spcPts val="3639"/>
              </a:lnSpc>
            </a:pPr>
            <a:r>
              <a:rPr lang="en-US" sz="2799">
                <a:solidFill>
                  <a:srgbClr val="000000"/>
                </a:solidFill>
                <a:latin typeface="Open Sauce"/>
                <a:ea typeface="Open Sauce"/>
                <a:cs typeface="Open Sauce"/>
                <a:sym typeface="Open Sauce"/>
              </a:rPr>
              <a:t> 4 – қалдықтың утилизациясы және санитарлық тазалау; 5 – энергетикалық жүйе; 6 – қосымша материалдар мен суды дайындау; 7 – басқару жүйесі   </a:t>
            </a:r>
          </a:p>
          <a:p>
            <a:pPr algn="l">
              <a:lnSpc>
                <a:spcPts val="3640"/>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530951" y="207789"/>
            <a:ext cx="14152576" cy="9871422"/>
          </a:xfrm>
          <a:custGeom>
            <a:avLst/>
            <a:gdLst/>
            <a:ahLst/>
            <a:cxnLst/>
            <a:rect r="r" b="b" t="t" l="l"/>
            <a:pathLst>
              <a:path h="9871422" w="14152576">
                <a:moveTo>
                  <a:pt x="0" y="0"/>
                </a:moveTo>
                <a:lnTo>
                  <a:pt x="14152576" y="0"/>
                </a:lnTo>
                <a:lnTo>
                  <a:pt x="14152576" y="9871422"/>
                </a:lnTo>
                <a:lnTo>
                  <a:pt x="0" y="9871422"/>
                </a:lnTo>
                <a:lnTo>
                  <a:pt x="0" y="0"/>
                </a:lnTo>
                <a:close/>
              </a:path>
            </a:pathLst>
          </a:custGeom>
          <a:blipFill>
            <a:blip r:embed="rId2"/>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148659" y="-936208"/>
            <a:ext cx="18585318" cy="12469059"/>
          </a:xfrm>
          <a:custGeom>
            <a:avLst/>
            <a:gdLst/>
            <a:ahLst/>
            <a:cxnLst/>
            <a:rect r="r" b="b" t="t" l="l"/>
            <a:pathLst>
              <a:path h="12469059" w="18585318">
                <a:moveTo>
                  <a:pt x="0" y="0"/>
                </a:moveTo>
                <a:lnTo>
                  <a:pt x="18585318" y="0"/>
                </a:lnTo>
                <a:lnTo>
                  <a:pt x="18585318" y="12469058"/>
                </a:lnTo>
                <a:lnTo>
                  <a:pt x="0" y="1246905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descr="handdrawn organic illustration of a table"/>
          <p:cNvSpPr/>
          <p:nvPr/>
        </p:nvSpPr>
        <p:spPr>
          <a:xfrm flipH="false" flipV="false" rot="0">
            <a:off x="-3235781" y="7859852"/>
            <a:ext cx="6471563" cy="3518177"/>
          </a:xfrm>
          <a:custGeom>
            <a:avLst/>
            <a:gdLst/>
            <a:ahLst/>
            <a:cxnLst/>
            <a:rect r="r" b="b" t="t" l="l"/>
            <a:pathLst>
              <a:path h="3518177" w="6471563">
                <a:moveTo>
                  <a:pt x="0" y="0"/>
                </a:moveTo>
                <a:lnTo>
                  <a:pt x="6471562" y="0"/>
                </a:lnTo>
                <a:lnTo>
                  <a:pt x="6471562" y="3518177"/>
                </a:lnTo>
                <a:lnTo>
                  <a:pt x="0" y="35181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descr="handdrawn organic illustration of a science experiment setup"/>
          <p:cNvSpPr/>
          <p:nvPr/>
        </p:nvSpPr>
        <p:spPr>
          <a:xfrm flipH="false" flipV="false" rot="0">
            <a:off x="-1789086" y="5143500"/>
            <a:ext cx="4878858" cy="2749902"/>
          </a:xfrm>
          <a:custGeom>
            <a:avLst/>
            <a:gdLst/>
            <a:ahLst/>
            <a:cxnLst/>
            <a:rect r="r" b="b" t="t" l="l"/>
            <a:pathLst>
              <a:path h="2749902" w="4878858">
                <a:moveTo>
                  <a:pt x="0" y="0"/>
                </a:moveTo>
                <a:lnTo>
                  <a:pt x="4878858" y="0"/>
                </a:lnTo>
                <a:lnTo>
                  <a:pt x="4878858" y="2749902"/>
                </a:lnTo>
                <a:lnTo>
                  <a:pt x="0" y="27499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descr="handdrawn organic illustration of a wall clock"/>
          <p:cNvSpPr/>
          <p:nvPr/>
        </p:nvSpPr>
        <p:spPr>
          <a:xfrm flipH="false" flipV="false" rot="0">
            <a:off x="-434902" y="2257356"/>
            <a:ext cx="1740479" cy="1750024"/>
          </a:xfrm>
          <a:custGeom>
            <a:avLst/>
            <a:gdLst/>
            <a:ahLst/>
            <a:cxnLst/>
            <a:rect r="r" b="b" t="t" l="l"/>
            <a:pathLst>
              <a:path h="1750024" w="1740479">
                <a:moveTo>
                  <a:pt x="0" y="0"/>
                </a:moveTo>
                <a:lnTo>
                  <a:pt x="1740478" y="0"/>
                </a:lnTo>
                <a:lnTo>
                  <a:pt x="1740478" y="1750025"/>
                </a:lnTo>
                <a:lnTo>
                  <a:pt x="0" y="175002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descr="handdrawn organic illustration of a table"/>
          <p:cNvSpPr/>
          <p:nvPr/>
        </p:nvSpPr>
        <p:spPr>
          <a:xfrm flipH="true" flipV="false" rot="0">
            <a:off x="14627851" y="6306786"/>
            <a:ext cx="7824274" cy="6060256"/>
          </a:xfrm>
          <a:custGeom>
            <a:avLst/>
            <a:gdLst/>
            <a:ahLst/>
            <a:cxnLst/>
            <a:rect r="r" b="b" t="t" l="l"/>
            <a:pathLst>
              <a:path h="6060256" w="7824274">
                <a:moveTo>
                  <a:pt x="7824275" y="0"/>
                </a:moveTo>
                <a:lnTo>
                  <a:pt x="0" y="0"/>
                </a:lnTo>
                <a:lnTo>
                  <a:pt x="0" y="6060256"/>
                </a:lnTo>
                <a:lnTo>
                  <a:pt x="7824275" y="6060256"/>
                </a:lnTo>
                <a:lnTo>
                  <a:pt x="7824275"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descr="handdrawn organic illustration of a microscope"/>
          <p:cNvSpPr/>
          <p:nvPr/>
        </p:nvSpPr>
        <p:spPr>
          <a:xfrm flipH="false" flipV="false" rot="0">
            <a:off x="16178960" y="5580525"/>
            <a:ext cx="1459215" cy="2312877"/>
          </a:xfrm>
          <a:custGeom>
            <a:avLst/>
            <a:gdLst/>
            <a:ahLst/>
            <a:cxnLst/>
            <a:rect r="r" b="b" t="t" l="l"/>
            <a:pathLst>
              <a:path h="2312877" w="1459215">
                <a:moveTo>
                  <a:pt x="0" y="0"/>
                </a:moveTo>
                <a:lnTo>
                  <a:pt x="1459215" y="0"/>
                </a:lnTo>
                <a:lnTo>
                  <a:pt x="1459215" y="2312877"/>
                </a:lnTo>
                <a:lnTo>
                  <a:pt x="0" y="231287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descr="handdrawn organic illustration of a beaker"/>
          <p:cNvSpPr/>
          <p:nvPr/>
        </p:nvSpPr>
        <p:spPr>
          <a:xfrm flipH="false" flipV="false" rot="0">
            <a:off x="14896449" y="6736963"/>
            <a:ext cx="872585" cy="1156438"/>
          </a:xfrm>
          <a:custGeom>
            <a:avLst/>
            <a:gdLst/>
            <a:ahLst/>
            <a:cxnLst/>
            <a:rect r="r" b="b" t="t" l="l"/>
            <a:pathLst>
              <a:path h="1156438" w="872585">
                <a:moveTo>
                  <a:pt x="0" y="0"/>
                </a:moveTo>
                <a:lnTo>
                  <a:pt x="872585" y="0"/>
                </a:lnTo>
                <a:lnTo>
                  <a:pt x="872585" y="1156439"/>
                </a:lnTo>
                <a:lnTo>
                  <a:pt x="0" y="115643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9" id="9"/>
          <p:cNvSpPr txBox="true"/>
          <p:nvPr/>
        </p:nvSpPr>
        <p:spPr>
          <a:xfrm rot="0">
            <a:off x="0" y="1074969"/>
            <a:ext cx="18436659" cy="4114800"/>
          </a:xfrm>
          <a:prstGeom prst="rect">
            <a:avLst/>
          </a:prstGeom>
        </p:spPr>
        <p:txBody>
          <a:bodyPr anchor="t" rtlCol="false" tIns="0" lIns="0" bIns="0" rIns="0">
            <a:spAutoFit/>
          </a:bodyPr>
          <a:lstStyle/>
          <a:p>
            <a:pPr algn="ctr">
              <a:lnSpc>
                <a:spcPts val="8159"/>
              </a:lnSpc>
            </a:pPr>
            <a:r>
              <a:rPr lang="en-US" sz="6799" b="true">
                <a:solidFill>
                  <a:srgbClr val="000000"/>
                </a:solidFill>
                <a:latin typeface="Open Sauce Bold"/>
                <a:ea typeface="Open Sauce Bold"/>
                <a:cs typeface="Open Sauce Bold"/>
                <a:sym typeface="Open Sauce Bold"/>
              </a:rPr>
              <a:t>Өндіріс процестерінің негізгі көрсеткіштері және химиялық технология принциптері</a:t>
            </a:r>
          </a:p>
          <a:p>
            <a:pPr algn="ctr" marL="0" indent="0" lvl="0">
              <a:lnSpc>
                <a:spcPts val="8159"/>
              </a:lnSpc>
              <a:spcBef>
                <a:spcPct val="0"/>
              </a:spcBef>
            </a:pPr>
          </a:p>
        </p:txBody>
      </p:sp>
      <p:sp>
        <p:nvSpPr>
          <p:cNvPr name="Freeform 10" id="10" descr="handdrawn organic illustration of a bulletin board"/>
          <p:cNvSpPr/>
          <p:nvPr/>
        </p:nvSpPr>
        <p:spPr>
          <a:xfrm flipH="true" flipV="false" rot="0">
            <a:off x="16583077" y="2710041"/>
            <a:ext cx="2420186" cy="2433459"/>
          </a:xfrm>
          <a:custGeom>
            <a:avLst/>
            <a:gdLst/>
            <a:ahLst/>
            <a:cxnLst/>
            <a:rect r="r" b="b" t="t" l="l"/>
            <a:pathLst>
              <a:path h="2433459" w="2420186">
                <a:moveTo>
                  <a:pt x="2420186" y="0"/>
                </a:moveTo>
                <a:lnTo>
                  <a:pt x="0" y="0"/>
                </a:lnTo>
                <a:lnTo>
                  <a:pt x="0" y="2433459"/>
                </a:lnTo>
                <a:lnTo>
                  <a:pt x="2420186" y="2433459"/>
                </a:lnTo>
                <a:lnTo>
                  <a:pt x="2420186"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1" id="11"/>
          <p:cNvSpPr txBox="true"/>
          <p:nvPr/>
        </p:nvSpPr>
        <p:spPr>
          <a:xfrm rot="0">
            <a:off x="3947310" y="4669331"/>
            <a:ext cx="10270966" cy="3660140"/>
          </a:xfrm>
          <a:prstGeom prst="rect">
            <a:avLst/>
          </a:prstGeom>
        </p:spPr>
        <p:txBody>
          <a:bodyPr anchor="t" rtlCol="false" tIns="0" lIns="0" bIns="0" rIns="0">
            <a:spAutoFit/>
          </a:bodyPr>
          <a:lstStyle/>
          <a:p>
            <a:pPr algn="ctr">
              <a:lnSpc>
                <a:spcPts val="3639"/>
              </a:lnSpc>
            </a:pPr>
            <a:r>
              <a:rPr lang="en-US" sz="2799">
                <a:solidFill>
                  <a:srgbClr val="000000"/>
                </a:solidFill>
                <a:latin typeface="Open Sauce"/>
                <a:ea typeface="Open Sauce"/>
                <a:cs typeface="Open Sauce"/>
                <a:sym typeface="Open Sauce"/>
              </a:rPr>
              <a:t>Химия-технологиялық процесс (ХТП) дайын өнімді алу үшін химиялық, физика-химиялық және басқа операциялардың бір бірімен байланысқан және белгілі бір ретпен орындалатын</a:t>
            </a:r>
          </a:p>
          <a:p>
            <a:pPr algn="ctr">
              <a:lnSpc>
                <a:spcPts val="3639"/>
              </a:lnSpc>
            </a:pPr>
            <a:r>
              <a:rPr lang="en-US" sz="2799">
                <a:solidFill>
                  <a:srgbClr val="000000"/>
                </a:solidFill>
                <a:latin typeface="Open Sauce"/>
                <a:ea typeface="Open Sauce"/>
                <a:cs typeface="Open Sauce"/>
                <a:sym typeface="Open Sauce"/>
              </a:rPr>
              <a:t>жиынтығы болып табылады. </a:t>
            </a:r>
          </a:p>
          <a:p>
            <a:pPr algn="ctr">
              <a:lnSpc>
                <a:spcPts val="3640"/>
              </a:lnSpc>
            </a:pPr>
            <a:r>
              <a:rPr lang="en-US" sz="2800">
                <a:solidFill>
                  <a:srgbClr val="000000"/>
                </a:solidFill>
                <a:latin typeface="Open Sauce"/>
                <a:ea typeface="Open Sauce"/>
                <a:cs typeface="Open Sauce"/>
                <a:sym typeface="Open Sauce"/>
              </a:rPr>
              <a:t>Ол бүтіндей өндіріс үшін немесе өндірістің жеке сатылары үшін құрастырылуы мүмкін.</a:t>
            </a:r>
          </a:p>
          <a:p>
            <a:pPr algn="ctr">
              <a:lnSpc>
                <a:spcPts val="3639"/>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DAGlL-f3WsQ</dc:identifier>
  <dcterms:modified xsi:type="dcterms:W3CDTF">2011-08-01T06:04:30Z</dcterms:modified>
  <cp:revision>1</cp:revision>
  <dc:title>2-3 дәріс. Өндіріс процестерінің негізгі көрсеткіштері және химиялық технология принциптері. Химиялық-технологиялық процесс туралытүсінік. Химиялық өндірістің техникалық-экономикалық көрсеткіштері.Өндіріс процесінің баланстары.</dc:title>
</cp:coreProperties>
</file>