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Source Sans Pro Bold" charset="1" panose="020B0703030403020204"/>
      <p:regular r:id="rId27"/>
    </p:embeddedFont>
    <p:embeddedFont>
      <p:font typeface="Source Sans Pro" charset="1" panose="020B05030304030202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bg>
      <p:bgPr>
        <a:solidFill>
          <a:srgbClr val="A0C6D4"/>
        </a:solidFill>
      </p:bgPr>
    </p:bg>
    <p:spTree>
      <p:nvGrpSpPr>
        <p:cNvPr id="1" name=""/>
        <p:cNvGrpSpPr/>
        <p:nvPr/>
      </p:nvGrpSpPr>
      <p:grpSpPr>
        <a:xfrm>
          <a:off x="0" y="0"/>
          <a:ext cx="0" cy="0"/>
          <a:chOff x="0" y="0"/>
          <a:chExt cx="0" cy="0"/>
        </a:xfrm>
      </p:grpSpPr>
      <p:sp>
        <p:nvSpPr>
          <p:cNvPr name="TextBox 2" id="2"/>
          <p:cNvSpPr txBox="true"/>
          <p:nvPr/>
        </p:nvSpPr>
        <p:spPr>
          <a:xfrm rot="0">
            <a:off x="370861" y="3634322"/>
            <a:ext cx="17546279" cy="3830407"/>
          </a:xfrm>
          <a:prstGeom prst="rect">
            <a:avLst/>
          </a:prstGeom>
        </p:spPr>
        <p:txBody>
          <a:bodyPr anchor="t" rtlCol="false" tIns="0" lIns="0" bIns="0" rIns="0">
            <a:spAutoFit/>
          </a:bodyPr>
          <a:lstStyle/>
          <a:p>
            <a:pPr algn="ctr">
              <a:lnSpc>
                <a:spcPts val="7542"/>
              </a:lnSpc>
            </a:pPr>
            <a:r>
              <a:rPr lang="en-US" sz="6856" b="true">
                <a:solidFill>
                  <a:srgbClr val="FFFFFF"/>
                </a:solidFill>
                <a:latin typeface="Source Sans Pro Bold"/>
                <a:ea typeface="Source Sans Pro Bold"/>
                <a:cs typeface="Source Sans Pro Bold"/>
                <a:sym typeface="Source Sans Pro Bold"/>
              </a:rPr>
              <a:t>Органик</a:t>
            </a:r>
            <a:r>
              <a:rPr lang="en-US" sz="6856" b="true">
                <a:solidFill>
                  <a:srgbClr val="FFFFFF"/>
                </a:solidFill>
                <a:latin typeface="Source Sans Pro Bold"/>
                <a:ea typeface="Source Sans Pro Bold"/>
                <a:cs typeface="Source Sans Pro Bold"/>
                <a:sym typeface="Source Sans Pro Bold"/>
              </a:rPr>
              <a:t>алық қосылыстардың классификациясы және номенклатурасы. Тривиалды, рационалды және жүйелік (IUPAC) номенклатурасы.</a:t>
            </a:r>
          </a:p>
        </p:txBody>
      </p:sp>
      <p:sp>
        <p:nvSpPr>
          <p:cNvPr name="TextBox 3" id="3"/>
          <p:cNvSpPr txBox="true"/>
          <p:nvPr/>
        </p:nvSpPr>
        <p:spPr>
          <a:xfrm rot="0">
            <a:off x="7938267" y="2774371"/>
            <a:ext cx="12823041" cy="596900"/>
          </a:xfrm>
          <a:prstGeom prst="rect">
            <a:avLst/>
          </a:prstGeom>
        </p:spPr>
        <p:txBody>
          <a:bodyPr anchor="t" rtlCol="false" tIns="0" lIns="0" bIns="0" rIns="0">
            <a:spAutoFit/>
          </a:bodyPr>
          <a:lstStyle/>
          <a:p>
            <a:pPr algn="l">
              <a:lnSpc>
                <a:spcPts val="4900"/>
              </a:lnSpc>
              <a:spcBef>
                <a:spcPct val="0"/>
              </a:spcBef>
            </a:pPr>
            <a:r>
              <a:rPr lang="en-US" sz="3500" b="true">
                <a:solidFill>
                  <a:srgbClr val="FFFFFF"/>
                </a:solidFill>
                <a:latin typeface="Source Sans Pro Bold"/>
                <a:ea typeface="Source Sans Pro Bold"/>
                <a:cs typeface="Source Sans Pro Bold"/>
                <a:sym typeface="Source Sans Pro Bold"/>
              </a:rPr>
              <a:t> </a:t>
            </a:r>
            <a:r>
              <a:rPr lang="en-US" sz="3500" b="true">
                <a:solidFill>
                  <a:srgbClr val="FFFFFF"/>
                </a:solidFill>
                <a:latin typeface="Source Sans Pro Bold"/>
                <a:ea typeface="Source Sans Pro Bold"/>
                <a:cs typeface="Source Sans Pro Bold"/>
                <a:sym typeface="Source Sans Pro Bold"/>
              </a:rPr>
              <a:t>№2 дәріс</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sp>
        <p:nvSpPr>
          <p:cNvPr name="TextBox 2" id="2"/>
          <p:cNvSpPr txBox="true"/>
          <p:nvPr/>
        </p:nvSpPr>
        <p:spPr>
          <a:xfrm rot="0">
            <a:off x="432670" y="614777"/>
            <a:ext cx="17422660" cy="1929211"/>
          </a:xfrm>
          <a:prstGeom prst="rect">
            <a:avLst/>
          </a:prstGeom>
        </p:spPr>
        <p:txBody>
          <a:bodyPr anchor="t" rtlCol="false" tIns="0" lIns="0" bIns="0" rIns="0">
            <a:spAutoFit/>
          </a:bodyPr>
          <a:lstStyle/>
          <a:p>
            <a:pPr algn="l" marL="0" indent="0" lvl="0">
              <a:lnSpc>
                <a:spcPts val="7536"/>
              </a:lnSpc>
            </a:pPr>
            <a:r>
              <a:rPr lang="en-US" b="true" sz="6851">
                <a:solidFill>
                  <a:srgbClr val="456874"/>
                </a:solidFill>
                <a:latin typeface="Source Sans Pro Bold"/>
                <a:ea typeface="Source Sans Pro Bold"/>
                <a:cs typeface="Source Sans Pro Bold"/>
                <a:sym typeface="Source Sans Pro Bold"/>
              </a:rPr>
              <a:t>Қазіргі кездегі ИЮПАК номенкл</a:t>
            </a:r>
            <a:r>
              <a:rPr lang="en-US" b="true" sz="6851">
                <a:solidFill>
                  <a:srgbClr val="456874"/>
                </a:solidFill>
                <a:latin typeface="Source Sans Pro Bold"/>
                <a:ea typeface="Source Sans Pro Bold"/>
                <a:cs typeface="Source Sans Pro Bold"/>
                <a:sym typeface="Source Sans Pro Bold"/>
              </a:rPr>
              <a:t>атурасының негізгі принциптері.</a:t>
            </a:r>
          </a:p>
        </p:txBody>
      </p:sp>
      <p:sp>
        <p:nvSpPr>
          <p:cNvPr name="TextBox 3" id="3"/>
          <p:cNvSpPr txBox="true"/>
          <p:nvPr/>
        </p:nvSpPr>
        <p:spPr>
          <a:xfrm rot="0">
            <a:off x="256065" y="2619290"/>
            <a:ext cx="17422660" cy="7448550"/>
          </a:xfrm>
          <a:prstGeom prst="rect">
            <a:avLst/>
          </a:prstGeom>
        </p:spPr>
        <p:txBody>
          <a:bodyPr anchor="t" rtlCol="false" tIns="0" lIns="0" bIns="0" rIns="0">
            <a:spAutoFit/>
          </a:bodyPr>
          <a:lstStyle/>
          <a:p>
            <a:pPr algn="just" marL="0" indent="0" lvl="0">
              <a:lnSpc>
                <a:spcPts val="4200"/>
              </a:lnSpc>
              <a:spcBef>
                <a:spcPct val="0"/>
              </a:spcBef>
            </a:pPr>
            <a:r>
              <a:rPr lang="en-US" sz="3000">
                <a:solidFill>
                  <a:srgbClr val="456874"/>
                </a:solidFill>
                <a:latin typeface="Source Sans Pro"/>
                <a:ea typeface="Source Sans Pro"/>
                <a:cs typeface="Source Sans Pro"/>
                <a:sym typeface="Source Sans Pro"/>
              </a:rPr>
              <a:t> Халықа</a:t>
            </a:r>
            <a:r>
              <a:rPr lang="en-US" sz="3000">
                <a:solidFill>
                  <a:srgbClr val="456874"/>
                </a:solidFill>
                <a:latin typeface="Source Sans Pro"/>
                <a:ea typeface="Source Sans Pro"/>
                <a:cs typeface="Source Sans Pro"/>
                <a:sym typeface="Source Sans Pro"/>
              </a:rPr>
              <a:t>ралық таза және қолданбалы химия одағы (IUPAC) химиялық қосылыстардың атауын жүйелі түрде қалыптастыру үшін арнайы ережелер қабылдаған. Бұл принциптер заттың құрылымын дәл сипаттауды қамтамасыз етеді.</a:t>
            </a:r>
          </a:p>
          <a:p>
            <a:pPr algn="just" marL="0" indent="0" lvl="0">
              <a:lnSpc>
                <a:spcPts val="4200"/>
              </a:lnSpc>
              <a:spcBef>
                <a:spcPct val="0"/>
              </a:spcBef>
            </a:pPr>
            <a:r>
              <a:rPr lang="en-US" sz="3000">
                <a:solidFill>
                  <a:srgbClr val="456874"/>
                </a:solidFill>
                <a:latin typeface="Source Sans Pro"/>
                <a:ea typeface="Source Sans Pro"/>
                <a:cs typeface="Source Sans Pro"/>
                <a:sym typeface="Source Sans Pro"/>
              </a:rPr>
              <a:t> </a:t>
            </a:r>
            <a:r>
              <a:rPr lang="en-US" b="true" sz="3000">
                <a:solidFill>
                  <a:srgbClr val="456874"/>
                </a:solidFill>
                <a:latin typeface="Source Sans Pro Bold"/>
                <a:ea typeface="Source Sans Pro Bold"/>
                <a:cs typeface="Source Sans Pro Bold"/>
                <a:sym typeface="Source Sans Pro Bold"/>
              </a:rPr>
              <a:t>1. Негізгі тізбекті таңдау</a:t>
            </a:r>
          </a:p>
          <a:p>
            <a:pPr algn="just" marL="0" indent="0" lvl="0">
              <a:lnSpc>
                <a:spcPts val="4200"/>
              </a:lnSpc>
              <a:spcBef>
                <a:spcPct val="0"/>
              </a:spcBef>
            </a:pPr>
            <a:r>
              <a:rPr lang="en-US" sz="3000">
                <a:solidFill>
                  <a:srgbClr val="456874"/>
                </a:solidFill>
                <a:latin typeface="Source Sans Pro"/>
                <a:ea typeface="Source Sans Pro"/>
                <a:cs typeface="Source Sans Pro"/>
                <a:sym typeface="Source Sans Pro"/>
              </a:rPr>
              <a:t> -Органикалық молекулада ең ұзын көміртек тізбегі негізгі болып алынады.</a:t>
            </a:r>
          </a:p>
          <a:p>
            <a:pPr algn="just" marL="0" indent="0" lvl="0">
              <a:lnSpc>
                <a:spcPts val="4200"/>
              </a:lnSpc>
              <a:spcBef>
                <a:spcPct val="0"/>
              </a:spcBef>
            </a:pPr>
            <a:r>
              <a:rPr lang="en-US" sz="3000">
                <a:solidFill>
                  <a:srgbClr val="456874"/>
                </a:solidFill>
                <a:latin typeface="Source Sans Pro"/>
                <a:ea typeface="Source Sans Pro"/>
                <a:cs typeface="Source Sans Pro"/>
                <a:sym typeface="Source Sans Pro"/>
              </a:rPr>
              <a:t> -Ол тізбекте функционалды топ, қанықпаған байланыстар (қос, үштік) және көміртек атомдарының ең көп саны қамтылуы керек.</a:t>
            </a:r>
          </a:p>
          <a:p>
            <a:pPr algn="just" marL="0" indent="0" lvl="0">
              <a:lnSpc>
                <a:spcPts val="4200"/>
              </a:lnSpc>
              <a:spcBef>
                <a:spcPct val="0"/>
              </a:spcBef>
            </a:pPr>
            <a:r>
              <a:rPr lang="en-US" sz="3000">
                <a:solidFill>
                  <a:srgbClr val="456874"/>
                </a:solidFill>
                <a:latin typeface="Source Sans Pro"/>
                <a:ea typeface="Source Sans Pro"/>
                <a:cs typeface="Source Sans Pro"/>
                <a:sym typeface="Source Sans Pro"/>
              </a:rPr>
              <a:t> </a:t>
            </a:r>
            <a:r>
              <a:rPr lang="en-US" b="true" sz="3000">
                <a:solidFill>
                  <a:srgbClr val="456874"/>
                </a:solidFill>
                <a:latin typeface="Source Sans Pro Bold"/>
                <a:ea typeface="Source Sans Pro Bold"/>
                <a:cs typeface="Source Sans Pro Bold"/>
                <a:sym typeface="Source Sans Pro Bold"/>
              </a:rPr>
              <a:t>2. Көміртек атомдарын нөмірлеу</a:t>
            </a:r>
          </a:p>
          <a:p>
            <a:pPr algn="just" marL="0" indent="0" lvl="0">
              <a:lnSpc>
                <a:spcPts val="4200"/>
              </a:lnSpc>
              <a:spcBef>
                <a:spcPct val="0"/>
              </a:spcBef>
            </a:pPr>
            <a:r>
              <a:rPr lang="en-US" sz="3000">
                <a:solidFill>
                  <a:srgbClr val="456874"/>
                </a:solidFill>
                <a:latin typeface="Source Sans Pro"/>
                <a:ea typeface="Source Sans Pro"/>
                <a:cs typeface="Source Sans Pro"/>
                <a:sym typeface="Source Sans Pro"/>
              </a:rPr>
              <a:t> Нөмірлеу функционалды топқа немесе қос байланысқа ең жақын шетінен басталады. Мақсат – функционалды топтарға ең кіші локанттарды беру.</a:t>
            </a:r>
          </a:p>
          <a:p>
            <a:pPr algn="just" marL="0" indent="0" lvl="0">
              <a:lnSpc>
                <a:spcPts val="4200"/>
              </a:lnSpc>
              <a:spcBef>
                <a:spcPct val="0"/>
              </a:spcBef>
            </a:pPr>
            <a:r>
              <a:rPr lang="en-US" sz="3000">
                <a:solidFill>
                  <a:srgbClr val="456874"/>
                </a:solidFill>
                <a:latin typeface="Source Sans Pro"/>
                <a:ea typeface="Source Sans Pro"/>
                <a:cs typeface="Source Sans Pro"/>
                <a:sym typeface="Source Sans Pro"/>
              </a:rPr>
              <a:t> </a:t>
            </a:r>
            <a:r>
              <a:rPr lang="en-US" b="true" sz="3000">
                <a:solidFill>
                  <a:srgbClr val="456874"/>
                </a:solidFill>
                <a:latin typeface="Source Sans Pro Bold"/>
                <a:ea typeface="Source Sans Pro Bold"/>
                <a:cs typeface="Source Sans Pro Bold"/>
                <a:sym typeface="Source Sans Pro Bold"/>
              </a:rPr>
              <a:t>3. Негізгі функционалды топты анықтау</a:t>
            </a:r>
          </a:p>
          <a:p>
            <a:pPr algn="just" marL="0" indent="0" lvl="0">
              <a:lnSpc>
                <a:spcPts val="4200"/>
              </a:lnSpc>
              <a:spcBef>
                <a:spcPct val="0"/>
              </a:spcBef>
            </a:pPr>
            <a:r>
              <a:rPr lang="en-US" sz="3000">
                <a:solidFill>
                  <a:srgbClr val="456874"/>
                </a:solidFill>
                <a:latin typeface="Source Sans Pro"/>
                <a:ea typeface="Source Sans Pro"/>
                <a:cs typeface="Source Sans Pro"/>
                <a:sym typeface="Source Sans Pro"/>
              </a:rPr>
              <a:t> Функционалды топтардың басымдық реттілігі бар. Ең жоғары приоритетті топ қосылыстың суффиксін анықтайды (мысалы: –OH → «ол», –COOH → «қышқыл»). Басқа топтар префикс ретінде көрсетіледі (гидрокси-, оксо-, амин- және т.б.).</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546445" y="857250"/>
            <a:ext cx="13195109" cy="8515350"/>
          </a:xfrm>
          <a:prstGeom prst="rect">
            <a:avLst/>
          </a:prstGeom>
        </p:spPr>
        <p:txBody>
          <a:bodyPr anchor="t" rtlCol="false" tIns="0" lIns="0" bIns="0" rIns="0">
            <a:spAutoFit/>
          </a:bodyPr>
          <a:lstStyle/>
          <a:p>
            <a:pPr algn="ctr" marL="0" indent="0" lvl="0">
              <a:lnSpc>
                <a:spcPts val="4200"/>
              </a:lnSpc>
              <a:spcBef>
                <a:spcPct val="0"/>
              </a:spcBef>
            </a:pPr>
            <a:r>
              <a:rPr lang="en-US" b="true" sz="3000">
                <a:solidFill>
                  <a:srgbClr val="456874"/>
                </a:solidFill>
                <a:latin typeface="Source Sans Pro Bold"/>
                <a:ea typeface="Source Sans Pro Bold"/>
                <a:cs typeface="Source Sans Pro Bold"/>
                <a:sym typeface="Source Sans Pro Bold"/>
              </a:rPr>
              <a:t>4. Қанықпаған байланыста</a:t>
            </a:r>
            <a:r>
              <a:rPr lang="en-US" b="true" sz="3000">
                <a:solidFill>
                  <a:srgbClr val="456874"/>
                </a:solidFill>
                <a:latin typeface="Source Sans Pro Bold"/>
                <a:ea typeface="Source Sans Pro Bold"/>
                <a:cs typeface="Source Sans Pro Bold"/>
                <a:sym typeface="Source Sans Pro Bold"/>
              </a:rPr>
              <a:t>рды белгілеу</a:t>
            </a:r>
          </a:p>
          <a:p>
            <a:pPr algn="ctr" marL="0" indent="0" lvl="0">
              <a:lnSpc>
                <a:spcPts val="4200"/>
              </a:lnSpc>
              <a:spcBef>
                <a:spcPct val="0"/>
              </a:spcBef>
            </a:pPr>
            <a:r>
              <a:rPr lang="en-US" sz="3000">
                <a:solidFill>
                  <a:srgbClr val="456874"/>
                </a:solidFill>
                <a:latin typeface="Source Sans Pro"/>
                <a:ea typeface="Source Sans Pro"/>
                <a:cs typeface="Source Sans Pro"/>
                <a:sym typeface="Source Sans Pro"/>
              </a:rPr>
              <a:t> Қос байланыс «–ен», үштік байланыс «–ин» жалғауымен көрсетіледі. Байланыстың орны нөмірмен көрсетіледі.</a:t>
            </a:r>
          </a:p>
          <a:p>
            <a:pPr algn="ctr" marL="0" indent="0" lvl="0">
              <a:lnSpc>
                <a:spcPts val="4200"/>
              </a:lnSpc>
              <a:spcBef>
                <a:spcPct val="0"/>
              </a:spcBef>
            </a:pPr>
            <a:r>
              <a:rPr lang="en-US" sz="3000">
                <a:solidFill>
                  <a:srgbClr val="456874"/>
                </a:solidFill>
                <a:latin typeface="Source Sans Pro"/>
                <a:ea typeface="Source Sans Pro"/>
                <a:cs typeface="Source Sans Pro"/>
                <a:sym typeface="Source Sans Pro"/>
              </a:rPr>
              <a:t> Мысал: бут-2-ен (CH₃–CH=CH–CH₃).</a:t>
            </a:r>
          </a:p>
          <a:p>
            <a:pPr algn="ctr" marL="0" indent="0" lvl="0">
              <a:lnSpc>
                <a:spcPts val="4200"/>
              </a:lnSpc>
              <a:spcBef>
                <a:spcPct val="0"/>
              </a:spcBef>
            </a:pPr>
            <a:r>
              <a:rPr lang="en-US" b="true" sz="3000">
                <a:solidFill>
                  <a:srgbClr val="456874"/>
                </a:solidFill>
                <a:latin typeface="Source Sans Pro Bold"/>
                <a:ea typeface="Source Sans Pro Bold"/>
                <a:cs typeface="Source Sans Pro Bold"/>
                <a:sym typeface="Source Sans Pro Bold"/>
              </a:rPr>
              <a:t> 5. Қосалқы топтарды атау</a:t>
            </a:r>
          </a:p>
          <a:p>
            <a:pPr algn="ctr" marL="0" indent="0" lvl="0">
              <a:lnSpc>
                <a:spcPts val="4200"/>
              </a:lnSpc>
              <a:spcBef>
                <a:spcPct val="0"/>
              </a:spcBef>
            </a:pPr>
            <a:r>
              <a:rPr lang="en-US" sz="3000">
                <a:solidFill>
                  <a:srgbClr val="456874"/>
                </a:solidFill>
                <a:latin typeface="Source Sans Pro"/>
                <a:ea typeface="Source Sans Pro"/>
                <a:cs typeface="Source Sans Pro"/>
                <a:sym typeface="Source Sans Pro"/>
              </a:rPr>
              <a:t> Негізгі тізбекке қосылған радикалдар (–CH₃, –Cl, –NO₂ және т.б.) қосалқы топтар ретінде аталады. Олардың орны нөмірмен, ал атауы алфавиттік ретпен жазылады.</a:t>
            </a:r>
          </a:p>
          <a:p>
            <a:pPr algn="ctr" marL="0" indent="0" lvl="0">
              <a:lnSpc>
                <a:spcPts val="4200"/>
              </a:lnSpc>
              <a:spcBef>
                <a:spcPct val="0"/>
              </a:spcBef>
            </a:pPr>
            <a:r>
              <a:rPr lang="en-US" sz="3000">
                <a:solidFill>
                  <a:srgbClr val="456874"/>
                </a:solidFill>
                <a:latin typeface="Source Sans Pro"/>
                <a:ea typeface="Source Sans Pro"/>
                <a:cs typeface="Source Sans Pro"/>
                <a:sym typeface="Source Sans Pro"/>
              </a:rPr>
              <a:t> Мысал: 2-метилбутан.</a:t>
            </a:r>
          </a:p>
          <a:p>
            <a:pPr algn="ctr" marL="0" indent="0" lvl="0">
              <a:lnSpc>
                <a:spcPts val="4200"/>
              </a:lnSpc>
              <a:spcBef>
                <a:spcPct val="0"/>
              </a:spcBef>
            </a:pPr>
            <a:r>
              <a:rPr lang="en-US" sz="3000">
                <a:solidFill>
                  <a:srgbClr val="456874"/>
                </a:solidFill>
                <a:latin typeface="Source Sans Pro"/>
                <a:ea typeface="Source Sans Pro"/>
                <a:cs typeface="Source Sans Pro"/>
                <a:sym typeface="Source Sans Pro"/>
              </a:rPr>
              <a:t> </a:t>
            </a:r>
            <a:r>
              <a:rPr lang="en-US" b="true" sz="3000">
                <a:solidFill>
                  <a:srgbClr val="456874"/>
                </a:solidFill>
                <a:latin typeface="Source Sans Pro Bold"/>
                <a:ea typeface="Source Sans Pro Bold"/>
                <a:cs typeface="Source Sans Pro Bold"/>
                <a:sym typeface="Source Sans Pro Bold"/>
              </a:rPr>
              <a:t>6. Изомерияны көрсету</a:t>
            </a:r>
          </a:p>
          <a:p>
            <a:pPr algn="ctr" marL="0" indent="0" lvl="0">
              <a:lnSpc>
                <a:spcPts val="4200"/>
              </a:lnSpc>
              <a:spcBef>
                <a:spcPct val="0"/>
              </a:spcBef>
            </a:pPr>
            <a:r>
              <a:rPr lang="en-US" sz="3000">
                <a:solidFill>
                  <a:srgbClr val="456874"/>
                </a:solidFill>
                <a:latin typeface="Source Sans Pro"/>
                <a:ea typeface="Source Sans Pro"/>
                <a:cs typeface="Source Sans Pro"/>
                <a:sym typeface="Source Sans Pro"/>
              </a:rPr>
              <a:t>Геометриялық изомерия: цис-/транс- немесе E/Z жүйесі.</a:t>
            </a:r>
          </a:p>
          <a:p>
            <a:pPr algn="ctr" marL="0" indent="0" lvl="0">
              <a:lnSpc>
                <a:spcPts val="4200"/>
              </a:lnSpc>
              <a:spcBef>
                <a:spcPct val="0"/>
              </a:spcBef>
            </a:pPr>
            <a:r>
              <a:rPr lang="en-US" sz="3000">
                <a:solidFill>
                  <a:srgbClr val="456874"/>
                </a:solidFill>
                <a:latin typeface="Source Sans Pro"/>
                <a:ea typeface="Source Sans Pro"/>
                <a:cs typeface="Source Sans Pro"/>
                <a:sym typeface="Source Sans Pro"/>
              </a:rPr>
              <a:t>Оптикалық изомерия: R/S конфигурациясы.</a:t>
            </a:r>
          </a:p>
          <a:p>
            <a:pPr algn="ctr" marL="0" indent="0" lvl="0">
              <a:lnSpc>
                <a:spcPts val="4200"/>
              </a:lnSpc>
              <a:spcBef>
                <a:spcPct val="0"/>
              </a:spcBef>
            </a:pPr>
            <a:r>
              <a:rPr lang="en-US" b="true" sz="3000">
                <a:solidFill>
                  <a:srgbClr val="456874"/>
                </a:solidFill>
                <a:latin typeface="Source Sans Pro Bold"/>
                <a:ea typeface="Source Sans Pro Bold"/>
                <a:cs typeface="Source Sans Pro Bold"/>
                <a:sym typeface="Source Sans Pro Bold"/>
              </a:rPr>
              <a:t> 7. Тривиалды атауларды сақтау</a:t>
            </a:r>
          </a:p>
          <a:p>
            <a:pPr algn="ctr" marL="0" indent="0" lvl="0">
              <a:lnSpc>
                <a:spcPts val="4200"/>
              </a:lnSpc>
              <a:spcBef>
                <a:spcPct val="0"/>
              </a:spcBef>
            </a:pPr>
            <a:r>
              <a:rPr lang="en-US" sz="3000">
                <a:solidFill>
                  <a:srgbClr val="456874"/>
                </a:solidFill>
                <a:latin typeface="Source Sans Pro"/>
                <a:ea typeface="Source Sans Pro"/>
                <a:cs typeface="Source Sans Pro"/>
                <a:sym typeface="Source Sans Pro"/>
              </a:rPr>
              <a:t> Кейбір қосылыстарда (бензол, толуол, фенол, анилин) тарихи атаулар халықаралық деңгейде сақталған.</a:t>
            </a:r>
          </a:p>
          <a:p>
            <a:pPr algn="ctr" marL="0" indent="0" lvl="0">
              <a:lnSpc>
                <a:spcPts val="4200"/>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4171" r="0" b="-84171"/>
            </a:stretch>
          </a:blipFill>
        </p:spPr>
      </p:sp>
      <p:sp>
        <p:nvSpPr>
          <p:cNvPr name="TextBox 3" id="3"/>
          <p:cNvSpPr txBox="true"/>
          <p:nvPr/>
        </p:nvSpPr>
        <p:spPr>
          <a:xfrm rot="0">
            <a:off x="0" y="1374756"/>
            <a:ext cx="18682788" cy="2094865"/>
          </a:xfrm>
          <a:prstGeom prst="rect">
            <a:avLst/>
          </a:prstGeom>
        </p:spPr>
        <p:txBody>
          <a:bodyPr anchor="t" rtlCol="false" tIns="0" lIns="0" bIns="0" rIns="0">
            <a:spAutoFit/>
          </a:bodyPr>
          <a:lstStyle/>
          <a:p>
            <a:pPr algn="ctr" marL="0" indent="0" lvl="0">
              <a:lnSpc>
                <a:spcPts val="8194"/>
              </a:lnSpc>
            </a:pPr>
            <a:r>
              <a:rPr lang="en-US" b="true" sz="7449">
                <a:solidFill>
                  <a:srgbClr val="456874"/>
                </a:solidFill>
                <a:latin typeface="Source Sans Pro Bold"/>
                <a:ea typeface="Source Sans Pro Bold"/>
                <a:cs typeface="Source Sans Pro Bold"/>
                <a:sym typeface="Source Sans Pro Bold"/>
              </a:rPr>
              <a:t> С</a:t>
            </a:r>
            <a:r>
              <a:rPr lang="en-US" b="true" sz="7449">
                <a:solidFill>
                  <a:srgbClr val="456874"/>
                </a:solidFill>
                <a:latin typeface="Source Sans Pro Bold"/>
                <a:ea typeface="Source Sans Pro Bold"/>
                <a:cs typeface="Source Sans Pro Bold"/>
                <a:sym typeface="Source Sans Pro Bold"/>
              </a:rPr>
              <a:t>онымен, ИЮПАК номенклатурасының негізгі принциптері:</a:t>
            </a:r>
          </a:p>
        </p:txBody>
      </p:sp>
      <p:sp>
        <p:nvSpPr>
          <p:cNvPr name="TextBox 4" id="4"/>
          <p:cNvSpPr txBox="true"/>
          <p:nvPr/>
        </p:nvSpPr>
        <p:spPr>
          <a:xfrm rot="0">
            <a:off x="607989" y="4070708"/>
            <a:ext cx="23287084" cy="4974464"/>
          </a:xfrm>
          <a:prstGeom prst="rect">
            <a:avLst/>
          </a:prstGeom>
        </p:spPr>
        <p:txBody>
          <a:bodyPr anchor="t" rtlCol="false" tIns="0" lIns="0" bIns="0" rIns="0">
            <a:spAutoFit/>
          </a:bodyPr>
          <a:lstStyle/>
          <a:p>
            <a:pPr algn="just" marL="0" indent="0" lvl="0">
              <a:lnSpc>
                <a:spcPts val="5613"/>
              </a:lnSpc>
              <a:spcBef>
                <a:spcPct val="0"/>
              </a:spcBef>
            </a:pPr>
            <a:r>
              <a:rPr lang="en-US" b="true" sz="4009">
                <a:solidFill>
                  <a:srgbClr val="FAFAFA"/>
                </a:solidFill>
                <a:latin typeface="Source Sans Pro Bold"/>
                <a:ea typeface="Source Sans Pro Bold"/>
                <a:cs typeface="Source Sans Pro Bold"/>
                <a:sym typeface="Source Sans Pro Bold"/>
              </a:rPr>
              <a:t> 1</a:t>
            </a:r>
            <a:r>
              <a:rPr lang="en-US" b="true" sz="4009">
                <a:solidFill>
                  <a:srgbClr val="FAFAFA"/>
                </a:solidFill>
                <a:latin typeface="Source Sans Pro Bold"/>
                <a:ea typeface="Source Sans Pro Bold"/>
                <a:cs typeface="Source Sans Pro Bold"/>
                <a:sym typeface="Source Sans Pro Bold"/>
              </a:rPr>
              <a:t>.Ұзын тізбекті таңдау.</a:t>
            </a:r>
          </a:p>
          <a:p>
            <a:pPr algn="just" marL="0" indent="0" lvl="0">
              <a:lnSpc>
                <a:spcPts val="5613"/>
              </a:lnSpc>
              <a:spcBef>
                <a:spcPct val="0"/>
              </a:spcBef>
            </a:pPr>
            <a:r>
              <a:rPr lang="en-US" b="true" sz="4009">
                <a:solidFill>
                  <a:srgbClr val="FAFAFA"/>
                </a:solidFill>
                <a:latin typeface="Source Sans Pro Bold"/>
                <a:ea typeface="Source Sans Pro Bold"/>
                <a:cs typeface="Source Sans Pro Bold"/>
                <a:sym typeface="Source Sans Pro Bold"/>
              </a:rPr>
              <a:t> 2.Функционалды топтың приоритетін анықтау.</a:t>
            </a:r>
          </a:p>
          <a:p>
            <a:pPr algn="just" marL="0" indent="0" lvl="0">
              <a:lnSpc>
                <a:spcPts val="5613"/>
              </a:lnSpc>
              <a:spcBef>
                <a:spcPct val="0"/>
              </a:spcBef>
            </a:pPr>
            <a:r>
              <a:rPr lang="en-US" b="true" sz="4009">
                <a:solidFill>
                  <a:srgbClr val="FAFAFA"/>
                </a:solidFill>
                <a:latin typeface="Source Sans Pro Bold"/>
                <a:ea typeface="Source Sans Pro Bold"/>
                <a:cs typeface="Source Sans Pro Bold"/>
                <a:sym typeface="Source Sans Pro Bold"/>
              </a:rPr>
              <a:t> 3.Атомдарды дұрыс нөмірлеу.</a:t>
            </a:r>
          </a:p>
          <a:p>
            <a:pPr algn="just" marL="0" indent="0" lvl="0">
              <a:lnSpc>
                <a:spcPts val="5613"/>
              </a:lnSpc>
              <a:spcBef>
                <a:spcPct val="0"/>
              </a:spcBef>
            </a:pPr>
            <a:r>
              <a:rPr lang="en-US" b="true" sz="4009">
                <a:solidFill>
                  <a:srgbClr val="FAFAFA"/>
                </a:solidFill>
                <a:latin typeface="Source Sans Pro Bold"/>
                <a:ea typeface="Source Sans Pro Bold"/>
                <a:cs typeface="Source Sans Pro Bold"/>
                <a:sym typeface="Source Sans Pro Bold"/>
              </a:rPr>
              <a:t> 4.Суффикс пен префиксті қолдану.</a:t>
            </a:r>
          </a:p>
          <a:p>
            <a:pPr algn="just" marL="0" indent="0" lvl="0">
              <a:lnSpc>
                <a:spcPts val="5613"/>
              </a:lnSpc>
              <a:spcBef>
                <a:spcPct val="0"/>
              </a:spcBef>
            </a:pPr>
            <a:r>
              <a:rPr lang="en-US" b="true" sz="4009">
                <a:solidFill>
                  <a:srgbClr val="FAFAFA"/>
                </a:solidFill>
                <a:latin typeface="Source Sans Pro Bold"/>
                <a:ea typeface="Source Sans Pro Bold"/>
                <a:cs typeface="Source Sans Pro Bold"/>
                <a:sym typeface="Source Sans Pro Bold"/>
              </a:rPr>
              <a:t> 5.Қосалқы топтарды алфавит бойынша жазу.</a:t>
            </a:r>
          </a:p>
          <a:p>
            <a:pPr algn="just" marL="0" indent="0" lvl="0">
              <a:lnSpc>
                <a:spcPts val="5613"/>
              </a:lnSpc>
              <a:spcBef>
                <a:spcPct val="0"/>
              </a:spcBef>
            </a:pPr>
            <a:r>
              <a:rPr lang="en-US" b="true" sz="4009">
                <a:solidFill>
                  <a:srgbClr val="FAFAFA"/>
                </a:solidFill>
                <a:latin typeface="Source Sans Pro Bold"/>
                <a:ea typeface="Source Sans Pro Bold"/>
                <a:cs typeface="Source Sans Pro Bold"/>
                <a:sym typeface="Source Sans Pro Bold"/>
              </a:rPr>
              <a:t> 6.Изомерияны (E/Z, R/S) көрсету.</a:t>
            </a:r>
          </a:p>
          <a:p>
            <a:pPr algn="just" marL="0" indent="0" lvl="0">
              <a:lnSpc>
                <a:spcPts val="5613"/>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A0C6D4"/>
        </a:solidFill>
      </p:bgPr>
    </p:bg>
    <p:spTree>
      <p:nvGrpSpPr>
        <p:cNvPr id="1" name=""/>
        <p:cNvGrpSpPr/>
        <p:nvPr/>
      </p:nvGrpSpPr>
      <p:grpSpPr>
        <a:xfrm>
          <a:off x="0" y="0"/>
          <a:ext cx="0" cy="0"/>
          <a:chOff x="0" y="0"/>
          <a:chExt cx="0" cy="0"/>
        </a:xfrm>
      </p:grpSpPr>
      <p:sp>
        <p:nvSpPr>
          <p:cNvPr name="TextBox 2" id="2"/>
          <p:cNvSpPr txBox="true"/>
          <p:nvPr/>
        </p:nvSpPr>
        <p:spPr>
          <a:xfrm rot="0">
            <a:off x="485371" y="582995"/>
            <a:ext cx="17317259" cy="2992291"/>
          </a:xfrm>
          <a:prstGeom prst="rect">
            <a:avLst/>
          </a:prstGeom>
        </p:spPr>
        <p:txBody>
          <a:bodyPr anchor="t" rtlCol="false" tIns="0" lIns="0" bIns="0" rIns="0">
            <a:spAutoFit/>
          </a:bodyPr>
          <a:lstStyle/>
          <a:p>
            <a:pPr algn="ctr" marL="0" indent="0" lvl="0">
              <a:lnSpc>
                <a:spcPts val="5899"/>
              </a:lnSpc>
            </a:pPr>
            <a:r>
              <a:rPr lang="en-US" b="true" sz="5363">
                <a:solidFill>
                  <a:srgbClr val="FFFFFF"/>
                </a:solidFill>
                <a:latin typeface="Source Sans Pro Bold"/>
                <a:ea typeface="Source Sans Pro Bold"/>
                <a:cs typeface="Source Sans Pro Bold"/>
                <a:sym typeface="Source Sans Pro Bold"/>
              </a:rPr>
              <a:t>Көмірсутек</a:t>
            </a:r>
            <a:r>
              <a:rPr lang="en-US" b="true" sz="5363">
                <a:solidFill>
                  <a:srgbClr val="FFFFFF"/>
                </a:solidFill>
                <a:latin typeface="Source Sans Pro Bold"/>
                <a:ea typeface="Source Sans Pro Bold"/>
                <a:cs typeface="Source Sans Pro Bold"/>
                <a:sym typeface="Source Sans Pro Bold"/>
              </a:rPr>
              <a:t>терге (алкандар, алкендер, алкадиендер, алкиндер, арендер) жалпы сипаттама және қасиеттері.</a:t>
            </a:r>
          </a:p>
          <a:p>
            <a:pPr algn="ctr" marL="0" indent="0" lvl="0">
              <a:lnSpc>
                <a:spcPts val="5899"/>
              </a:lnSpc>
            </a:pPr>
          </a:p>
        </p:txBody>
      </p:sp>
      <p:sp>
        <p:nvSpPr>
          <p:cNvPr name="TextBox 3" id="3"/>
          <p:cNvSpPr txBox="true"/>
          <p:nvPr/>
        </p:nvSpPr>
        <p:spPr>
          <a:xfrm rot="0">
            <a:off x="485371" y="2891979"/>
            <a:ext cx="17317259" cy="6915150"/>
          </a:xfrm>
          <a:prstGeom prst="rect">
            <a:avLst/>
          </a:prstGeom>
        </p:spPr>
        <p:txBody>
          <a:bodyPr anchor="t" rtlCol="false" tIns="0" lIns="0" bIns="0" rIns="0">
            <a:spAutoFit/>
          </a:bodyPr>
          <a:lstStyle/>
          <a:p>
            <a:pPr algn="l">
              <a:lnSpc>
                <a:spcPts val="4200"/>
              </a:lnSpc>
            </a:pPr>
            <a:r>
              <a:rPr lang="en-US" sz="3000">
                <a:solidFill>
                  <a:srgbClr val="FFFFFF"/>
                </a:solidFill>
                <a:latin typeface="Source Sans Pro"/>
                <a:ea typeface="Source Sans Pro"/>
                <a:cs typeface="Source Sans Pro"/>
                <a:sym typeface="Source Sans Pro"/>
              </a:rPr>
              <a:t> </a:t>
            </a:r>
            <a:r>
              <a:rPr lang="en-US" sz="3000" b="true">
                <a:solidFill>
                  <a:srgbClr val="2F3034"/>
                </a:solidFill>
                <a:latin typeface="Source Sans Pro Bold"/>
                <a:ea typeface="Source Sans Pro Bold"/>
                <a:cs typeface="Source Sans Pro Bold"/>
                <a:sym typeface="Source Sans Pro Bold"/>
              </a:rPr>
              <a:t>Алкандар, немесе парафиндер</a:t>
            </a:r>
            <a:r>
              <a:rPr lang="en-US" sz="3000">
                <a:solidFill>
                  <a:srgbClr val="FFFFFF"/>
                </a:solidFill>
                <a:latin typeface="Source Sans Pro"/>
                <a:ea typeface="Source Sans Pro"/>
                <a:cs typeface="Source Sans Pro"/>
                <a:sym typeface="Source Sans Pro"/>
              </a:rPr>
              <a:t> - молекуласында көміртегі атомдары өз ара жай (дара) δ-байланыстар арқылы байланысқан алифатты қаныққан көмірсутектер.</a:t>
            </a:r>
          </a:p>
          <a:p>
            <a:pPr algn="l">
              <a:lnSpc>
                <a:spcPts val="4200"/>
              </a:lnSpc>
            </a:pPr>
            <a:r>
              <a:rPr lang="en-US" sz="3000">
                <a:solidFill>
                  <a:srgbClr val="FFFFFF"/>
                </a:solidFill>
                <a:latin typeface="Source Sans Pro"/>
                <a:ea typeface="Source Sans Pro"/>
                <a:cs typeface="Source Sans Pro"/>
                <a:sym typeface="Source Sans Pro"/>
              </a:rPr>
              <a:t> Қаныққан көмірсутектердің алғашқы өкілі метан СН</a:t>
            </a:r>
            <a:r>
              <a:rPr lang="en-US" sz="3000">
                <a:solidFill>
                  <a:srgbClr val="FFFFFF"/>
                </a:solidFill>
                <a:latin typeface="Source Sans Pro"/>
                <a:ea typeface="Source Sans Pro"/>
                <a:cs typeface="Source Sans Pro"/>
                <a:sym typeface="Source Sans Pro"/>
              </a:rPr>
              <a:t>4</a:t>
            </a:r>
            <a:r>
              <a:rPr lang="en-US" sz="3000">
                <a:solidFill>
                  <a:srgbClr val="FFFFFF"/>
                </a:solidFill>
                <a:latin typeface="Source Sans Pro"/>
                <a:ea typeface="Source Sans Pro"/>
                <a:cs typeface="Source Sans Pro"/>
                <a:sym typeface="Source Sans Pro"/>
              </a:rPr>
              <a:t>.</a:t>
            </a:r>
          </a:p>
          <a:p>
            <a:pPr algn="l">
              <a:lnSpc>
                <a:spcPts val="4200"/>
              </a:lnSpc>
              <a:spcBef>
                <a:spcPct val="0"/>
              </a:spcBef>
            </a:pPr>
            <a:r>
              <a:rPr lang="en-US" sz="3000">
                <a:solidFill>
                  <a:srgbClr val="FFFFFF"/>
                </a:solidFill>
                <a:latin typeface="Source Sans Pro"/>
                <a:ea typeface="Source Sans Pro"/>
                <a:cs typeface="Source Sans Pro"/>
                <a:sym typeface="Source Sans Pro"/>
              </a:rPr>
              <a:t> </a:t>
            </a:r>
            <a:r>
              <a:rPr lang="en-US" sz="3000">
                <a:solidFill>
                  <a:srgbClr val="FFFFFF"/>
                </a:solidFill>
                <a:latin typeface="Source Sans Pro"/>
                <a:ea typeface="Source Sans Pro"/>
                <a:cs typeface="Source Sans Pro"/>
                <a:sym typeface="Source Sans Pro"/>
              </a:rPr>
              <a:t>Көміртегі атомы қаныққан көмірсутектерде бірінші валенттік күйде болады. sp</a:t>
            </a:r>
            <a:r>
              <a:rPr lang="en-US" sz="3000">
                <a:solidFill>
                  <a:srgbClr val="FFFFFF"/>
                </a:solidFill>
                <a:latin typeface="Source Sans Pro"/>
                <a:ea typeface="Source Sans Pro"/>
                <a:cs typeface="Source Sans Pro"/>
                <a:sym typeface="Source Sans Pro"/>
              </a:rPr>
              <a:t>3</a:t>
            </a:r>
            <a:r>
              <a:rPr lang="en-US" sz="3000">
                <a:solidFill>
                  <a:srgbClr val="FFFFFF"/>
                </a:solidFill>
                <a:latin typeface="Source Sans Pro"/>
                <a:ea typeface="Source Sans Pro"/>
                <a:cs typeface="Source Sans Pro"/>
                <a:sym typeface="Source Sans Pro"/>
              </a:rPr>
              <a:t>- Гибридтенуде көміртегі атомының электрондық орбитальдарының арасындағы бұрыш 109°28</a:t>
            </a:r>
            <a:r>
              <a:rPr lang="en-US" sz="3000">
                <a:solidFill>
                  <a:srgbClr val="FFFFFF"/>
                </a:solidFill>
                <a:latin typeface="Source Sans Pro"/>
                <a:ea typeface="Source Sans Pro"/>
                <a:cs typeface="Source Sans Pro"/>
                <a:sym typeface="Source Sans Pro"/>
              </a:rPr>
              <a:t>'</a:t>
            </a:r>
            <a:r>
              <a:rPr lang="en-US" sz="3000">
                <a:solidFill>
                  <a:srgbClr val="FFFFFF"/>
                </a:solidFill>
                <a:latin typeface="Source Sans Pro"/>
                <a:ea typeface="Source Sans Pro"/>
                <a:cs typeface="Source Sans Pro"/>
                <a:sym typeface="Source Sans Pro"/>
              </a:rPr>
              <a:t>. Метан молекуласындағы атомдардың кеңістікте орналасуын тетраэдрлік, шаростерженді немесе Бриглеб модельдері түрінде көрсетуге болады.</a:t>
            </a:r>
          </a:p>
          <a:p>
            <a:pPr algn="l">
              <a:lnSpc>
                <a:spcPts val="4200"/>
              </a:lnSpc>
              <a:spcBef>
                <a:spcPct val="0"/>
              </a:spcBef>
            </a:pPr>
            <a:r>
              <a:rPr lang="en-US" sz="3000">
                <a:solidFill>
                  <a:srgbClr val="FFFFFF"/>
                </a:solidFill>
                <a:latin typeface="Source Sans Pro"/>
                <a:ea typeface="Source Sans Pro"/>
                <a:cs typeface="Source Sans Pro"/>
                <a:sym typeface="Source Sans Pro"/>
              </a:rPr>
              <a:t> Осы қатардағы кез кеген жақын өкілдерін салыстырып бір бірінен бір СН</a:t>
            </a:r>
            <a:r>
              <a:rPr lang="en-US" sz="3000">
                <a:solidFill>
                  <a:srgbClr val="FFFFFF"/>
                </a:solidFill>
                <a:latin typeface="Source Sans Pro"/>
                <a:ea typeface="Source Sans Pro"/>
                <a:cs typeface="Source Sans Pro"/>
                <a:sym typeface="Source Sans Pro"/>
              </a:rPr>
              <a:t>2</a:t>
            </a:r>
            <a:r>
              <a:rPr lang="en-US" sz="3000">
                <a:solidFill>
                  <a:srgbClr val="FFFFFF"/>
                </a:solidFill>
                <a:latin typeface="Source Sans Pro"/>
                <a:ea typeface="Source Sans Pro"/>
                <a:cs typeface="Source Sans Pro"/>
                <a:sym typeface="Source Sans Pro"/>
              </a:rPr>
              <a:t>-топқа айырмашылық бар екенін көруге болады. Химиялық қасиеттері ұқсас және физикалық қасиеттері заңды жүзде өзгеріп отыратың, ал құрылымы бір бірінен бір немесе бірнеше метилен СН</a:t>
            </a:r>
            <a:r>
              <a:rPr lang="en-US" sz="3000">
                <a:solidFill>
                  <a:srgbClr val="FFFFFF"/>
                </a:solidFill>
                <a:latin typeface="Source Sans Pro"/>
                <a:ea typeface="Source Sans Pro"/>
                <a:cs typeface="Source Sans Pro"/>
                <a:sym typeface="Source Sans Pro"/>
              </a:rPr>
              <a:t>2</a:t>
            </a:r>
            <a:r>
              <a:rPr lang="en-US" sz="3000">
                <a:solidFill>
                  <a:srgbClr val="FFFFFF"/>
                </a:solidFill>
                <a:latin typeface="Source Sans Pro"/>
                <a:ea typeface="Source Sans Pro"/>
                <a:cs typeface="Source Sans Pro"/>
                <a:sym typeface="Source Sans Pro"/>
              </a:rPr>
              <a:t>-тобына айырмашылығы бар осындай қатар өкілдері гомологтық қатар түзіп (грекше homos – бірдей), қатардың жеке мүшелері </a:t>
            </a:r>
            <a:r>
              <a:rPr lang="en-US" b="true" sz="3000">
                <a:solidFill>
                  <a:srgbClr val="2F3034"/>
                </a:solidFill>
                <a:latin typeface="Source Sans Pro Bold"/>
                <a:ea typeface="Source Sans Pro Bold"/>
                <a:cs typeface="Source Sans Pro Bold"/>
                <a:sym typeface="Source Sans Pro Bold"/>
              </a:rPr>
              <a:t>гомологтар</a:t>
            </a:r>
            <a:r>
              <a:rPr lang="en-US" sz="3000">
                <a:solidFill>
                  <a:srgbClr val="FFFFFF"/>
                </a:solidFill>
                <a:latin typeface="Source Sans Pro"/>
                <a:ea typeface="Source Sans Pro"/>
                <a:cs typeface="Source Sans Pro"/>
                <a:sym typeface="Source Sans Pro"/>
              </a:rPr>
              <a:t> деп аталады.</a:t>
            </a:r>
          </a:p>
          <a:p>
            <a:pPr algn="l">
              <a:lnSpc>
                <a:spcPts val="4200"/>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sp>
        <p:nvSpPr>
          <p:cNvPr name="AutoShape 2" id="2"/>
          <p:cNvSpPr/>
          <p:nvPr/>
        </p:nvSpPr>
        <p:spPr>
          <a:xfrm rot="0">
            <a:off x="8800964" y="1578097"/>
            <a:ext cx="9525" cy="7130806"/>
          </a:xfrm>
          <a:prstGeom prst="rect">
            <a:avLst/>
          </a:prstGeom>
          <a:solidFill>
            <a:srgbClr val="A0C6D4"/>
          </a:solidFill>
        </p:spPr>
      </p:sp>
      <p:sp>
        <p:nvSpPr>
          <p:cNvPr name="TextBox 3" id="3"/>
          <p:cNvSpPr txBox="true"/>
          <p:nvPr/>
        </p:nvSpPr>
        <p:spPr>
          <a:xfrm rot="0">
            <a:off x="1794984" y="1792431"/>
            <a:ext cx="14698031" cy="4248150"/>
          </a:xfrm>
          <a:prstGeom prst="rect">
            <a:avLst/>
          </a:prstGeom>
        </p:spPr>
        <p:txBody>
          <a:bodyPr anchor="t" rtlCol="false" tIns="0" lIns="0" bIns="0" rIns="0">
            <a:spAutoFit/>
          </a:bodyPr>
          <a:lstStyle/>
          <a:p>
            <a:pPr algn="l" marL="0" indent="0" lvl="0">
              <a:lnSpc>
                <a:spcPts val="4200"/>
              </a:lnSpc>
              <a:spcBef>
                <a:spcPct val="0"/>
              </a:spcBef>
            </a:pPr>
            <a:r>
              <a:rPr lang="en-US" sz="3000">
                <a:solidFill>
                  <a:srgbClr val="456874"/>
                </a:solidFill>
                <a:latin typeface="Source Sans Pro"/>
                <a:ea typeface="Source Sans Pro"/>
                <a:cs typeface="Source Sans Pro"/>
                <a:sym typeface="Source Sans Pro"/>
              </a:rPr>
              <a:t> </a:t>
            </a:r>
            <a:r>
              <a:rPr lang="en-US" sz="3000">
                <a:solidFill>
                  <a:srgbClr val="2F3034"/>
                </a:solidFill>
                <a:latin typeface="Source Sans Pro"/>
                <a:ea typeface="Source Sans Pro"/>
                <a:cs typeface="Source Sans Pro"/>
                <a:sym typeface="Source Sans Pro"/>
              </a:rPr>
              <a:t>Алкенде</a:t>
            </a:r>
            <a:r>
              <a:rPr lang="en-US" sz="3000">
                <a:solidFill>
                  <a:srgbClr val="2F3034"/>
                </a:solidFill>
                <a:latin typeface="Source Sans Pro"/>
                <a:ea typeface="Source Sans Pro"/>
                <a:cs typeface="Source Sans Pro"/>
                <a:sym typeface="Source Sans Pro"/>
              </a:rPr>
              <a:t>р немесе олефиндер</a:t>
            </a:r>
            <a:r>
              <a:rPr lang="en-US" sz="3000">
                <a:solidFill>
                  <a:srgbClr val="456874"/>
                </a:solidFill>
                <a:latin typeface="Source Sans Pro"/>
                <a:ea typeface="Source Sans Pro"/>
                <a:cs typeface="Source Sans Pro"/>
                <a:sym typeface="Source Sans Pro"/>
              </a:rPr>
              <a:t> деп молекуласында көміртек атомдары арасында бір қос байланысы бар көмірсутектерді айтады.</a:t>
            </a:r>
          </a:p>
          <a:p>
            <a:pPr algn="l" marL="0" indent="0" lvl="0">
              <a:lnSpc>
                <a:spcPts val="4200"/>
              </a:lnSpc>
              <a:spcBef>
                <a:spcPct val="0"/>
              </a:spcBef>
            </a:pPr>
            <a:r>
              <a:rPr lang="en-US" sz="3000">
                <a:solidFill>
                  <a:srgbClr val="456874"/>
                </a:solidFill>
                <a:latin typeface="Source Sans Pro"/>
                <a:ea typeface="Source Sans Pro"/>
                <a:cs typeface="Source Sans Pro"/>
                <a:sym typeface="Source Sans Pro"/>
              </a:rPr>
              <a:t> Алкендердің, қаныққан көмірсутектер тәрізді жалпы формуласы СnH2n болатын гомологтық қатары бар. Бұл қатардың қарапайым өкілі, ең алғашқы туындысы этилен С</a:t>
            </a:r>
            <a:r>
              <a:rPr lang="en-US" sz="3000">
                <a:solidFill>
                  <a:srgbClr val="456874"/>
                </a:solidFill>
                <a:latin typeface="Source Sans Pro"/>
                <a:ea typeface="Source Sans Pro"/>
                <a:cs typeface="Source Sans Pro"/>
                <a:sym typeface="Source Sans Pro"/>
              </a:rPr>
              <a:t>2</a:t>
            </a:r>
            <a:r>
              <a:rPr lang="en-US" sz="3000">
                <a:solidFill>
                  <a:srgbClr val="456874"/>
                </a:solidFill>
                <a:latin typeface="Source Sans Pro"/>
                <a:ea typeface="Source Sans Pro"/>
                <a:cs typeface="Source Sans Pro"/>
                <a:sym typeface="Source Sans Pro"/>
              </a:rPr>
              <a:t>Н</a:t>
            </a:r>
            <a:r>
              <a:rPr lang="en-US" sz="3000">
                <a:solidFill>
                  <a:srgbClr val="456874"/>
                </a:solidFill>
                <a:latin typeface="Source Sans Pro"/>
                <a:ea typeface="Source Sans Pro"/>
                <a:cs typeface="Source Sans Pro"/>
                <a:sym typeface="Source Sans Pro"/>
              </a:rPr>
              <a:t>4</a:t>
            </a:r>
            <a:r>
              <a:rPr lang="en-US" sz="3000">
                <a:solidFill>
                  <a:srgbClr val="456874"/>
                </a:solidFill>
                <a:latin typeface="Source Sans Pro"/>
                <a:ea typeface="Source Sans Pro"/>
                <a:cs typeface="Source Sans Pro"/>
                <a:sym typeface="Source Sans Pro"/>
              </a:rPr>
              <a:t>. Сондықтан осы қатардың көмірсутектерің </a:t>
            </a:r>
            <a:r>
              <a:rPr lang="en-US" sz="3000">
                <a:solidFill>
                  <a:srgbClr val="2F3034"/>
                </a:solidFill>
                <a:latin typeface="Source Sans Pro"/>
                <a:ea typeface="Source Sans Pro"/>
                <a:cs typeface="Source Sans Pro"/>
                <a:sym typeface="Source Sans Pro"/>
              </a:rPr>
              <a:t>этиленді көмірсутектер</a:t>
            </a:r>
            <a:r>
              <a:rPr lang="en-US" sz="3000">
                <a:solidFill>
                  <a:srgbClr val="456874"/>
                </a:solidFill>
                <a:latin typeface="Source Sans Pro"/>
                <a:ea typeface="Source Sans Pro"/>
                <a:cs typeface="Source Sans Pro"/>
                <a:sym typeface="Source Sans Pro"/>
              </a:rPr>
              <a:t> деп те атайды.</a:t>
            </a:r>
          </a:p>
          <a:p>
            <a:pPr algn="l" marL="0" indent="0" lvl="0">
              <a:lnSpc>
                <a:spcPts val="4200"/>
              </a:lnSpc>
              <a:spcBef>
                <a:spcPct val="0"/>
              </a:spcBef>
            </a:pPr>
            <a:r>
              <a:rPr lang="en-US" sz="3000">
                <a:solidFill>
                  <a:srgbClr val="456874"/>
                </a:solidFill>
                <a:latin typeface="Source Sans Pro"/>
                <a:ea typeface="Source Sans Pro"/>
                <a:cs typeface="Source Sans Pro"/>
                <a:sym typeface="Source Sans Pro"/>
              </a:rPr>
              <a:t> Этилен молекуласындағы атомдар ядроларының ара қашықтығы 0,134 нм, түзілу энергиясы 612,4 кДж/моль.</a:t>
            </a:r>
          </a:p>
          <a:p>
            <a:pPr algn="l" marL="0" indent="0" lvl="0">
              <a:lnSpc>
                <a:spcPts val="4200"/>
              </a:lnSpc>
              <a:spcBef>
                <a:spcPct val="0"/>
              </a:spcBef>
            </a:pPr>
          </a:p>
        </p:txBody>
      </p:sp>
      <p:sp>
        <p:nvSpPr>
          <p:cNvPr name="TextBox 4" id="4"/>
          <p:cNvSpPr txBox="true"/>
          <p:nvPr/>
        </p:nvSpPr>
        <p:spPr>
          <a:xfrm rot="0">
            <a:off x="1794984" y="5983431"/>
            <a:ext cx="15182850" cy="2114550"/>
          </a:xfrm>
          <a:prstGeom prst="rect">
            <a:avLst/>
          </a:prstGeom>
        </p:spPr>
        <p:txBody>
          <a:bodyPr anchor="t" rtlCol="false" tIns="0" lIns="0" bIns="0" rIns="0">
            <a:spAutoFit/>
          </a:bodyPr>
          <a:lstStyle/>
          <a:p>
            <a:pPr algn="l" marL="0" indent="0" lvl="0">
              <a:lnSpc>
                <a:spcPts val="4200"/>
              </a:lnSpc>
              <a:spcBef>
                <a:spcPct val="0"/>
              </a:spcBef>
            </a:pPr>
            <a:r>
              <a:rPr lang="en-US" sz="3000">
                <a:solidFill>
                  <a:srgbClr val="456874"/>
                </a:solidFill>
                <a:latin typeface="Source Sans Pro"/>
                <a:ea typeface="Source Sans Pro"/>
                <a:cs typeface="Source Sans Pro"/>
                <a:sym typeface="Source Sans Pro"/>
              </a:rPr>
              <a:t> Алкадиенде</a:t>
            </a:r>
            <a:r>
              <a:rPr lang="en-US" sz="3000">
                <a:solidFill>
                  <a:srgbClr val="456874"/>
                </a:solidFill>
                <a:latin typeface="Source Sans Pro"/>
                <a:ea typeface="Source Sans Pro"/>
                <a:cs typeface="Source Sans Pro"/>
                <a:sym typeface="Source Sans Pro"/>
              </a:rPr>
              <a:t>р Молекуласында екі қос байланысы бар қанықпаған көмірсутектер </a:t>
            </a:r>
            <a:r>
              <a:rPr lang="en-US" sz="3000">
                <a:solidFill>
                  <a:srgbClr val="2F3034"/>
                </a:solidFill>
                <a:latin typeface="Source Sans Pro"/>
                <a:ea typeface="Source Sans Pro"/>
                <a:cs typeface="Source Sans Pro"/>
                <a:sym typeface="Source Sans Pro"/>
              </a:rPr>
              <a:t>диен көмірсутектері </a:t>
            </a:r>
            <a:r>
              <a:rPr lang="en-US" sz="3000">
                <a:solidFill>
                  <a:srgbClr val="456874"/>
                </a:solidFill>
                <a:latin typeface="Source Sans Pro"/>
                <a:ea typeface="Source Sans Pro"/>
                <a:cs typeface="Source Sans Pro"/>
                <a:sym typeface="Source Sans Pro"/>
              </a:rPr>
              <a:t>деп аталады. Оларды </a:t>
            </a:r>
            <a:r>
              <a:rPr lang="en-US" sz="3000">
                <a:solidFill>
                  <a:srgbClr val="2F3034"/>
                </a:solidFill>
                <a:latin typeface="Source Sans Pro"/>
                <a:ea typeface="Source Sans Pro"/>
                <a:cs typeface="Source Sans Pro"/>
                <a:sym typeface="Source Sans Pro"/>
              </a:rPr>
              <a:t>алкадиендер</a:t>
            </a:r>
            <a:r>
              <a:rPr lang="en-US" sz="3000">
                <a:solidFill>
                  <a:srgbClr val="456874"/>
                </a:solidFill>
                <a:latin typeface="Source Sans Pro"/>
                <a:ea typeface="Source Sans Pro"/>
                <a:cs typeface="Source Sans Pro"/>
                <a:sym typeface="Source Sans Pro"/>
              </a:rPr>
              <a:t> деп те атайды. Олардың жалпы формуласы СnH2n-2.</a:t>
            </a:r>
          </a:p>
          <a:p>
            <a:pPr algn="l" marL="0" indent="0" lvl="0">
              <a:lnSpc>
                <a:spcPts val="4200"/>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A0C6D4"/>
        </a:solidFill>
      </p:bgPr>
    </p:bg>
    <p:spTree>
      <p:nvGrpSpPr>
        <p:cNvPr id="1" name=""/>
        <p:cNvGrpSpPr/>
        <p:nvPr/>
      </p:nvGrpSpPr>
      <p:grpSpPr>
        <a:xfrm>
          <a:off x="0" y="0"/>
          <a:ext cx="0" cy="0"/>
          <a:chOff x="0" y="0"/>
          <a:chExt cx="0" cy="0"/>
        </a:xfrm>
      </p:grpSpPr>
      <p:sp>
        <p:nvSpPr>
          <p:cNvPr name="TextBox 2" id="2"/>
          <p:cNvSpPr txBox="true"/>
          <p:nvPr/>
        </p:nvSpPr>
        <p:spPr>
          <a:xfrm rot="0">
            <a:off x="1496537" y="2056305"/>
            <a:ext cx="15762763" cy="6915150"/>
          </a:xfrm>
          <a:prstGeom prst="rect">
            <a:avLst/>
          </a:prstGeom>
        </p:spPr>
        <p:txBody>
          <a:bodyPr anchor="t" rtlCol="false" tIns="0" lIns="0" bIns="0" rIns="0">
            <a:spAutoFit/>
          </a:bodyPr>
          <a:lstStyle/>
          <a:p>
            <a:pPr algn="l">
              <a:lnSpc>
                <a:spcPts val="4200"/>
              </a:lnSpc>
              <a:spcBef>
                <a:spcPct val="0"/>
              </a:spcBef>
            </a:pPr>
            <a:r>
              <a:rPr lang="en-US" sz="3000">
                <a:solidFill>
                  <a:srgbClr val="FFFFFF"/>
                </a:solidFill>
                <a:latin typeface="Source Sans Pro"/>
                <a:ea typeface="Source Sans Pro"/>
                <a:cs typeface="Source Sans Pro"/>
                <a:sym typeface="Source Sans Pro"/>
              </a:rPr>
              <a:t> </a:t>
            </a:r>
            <a:r>
              <a:rPr lang="en-US" b="true" sz="3000">
                <a:solidFill>
                  <a:srgbClr val="2F3034"/>
                </a:solidFill>
                <a:latin typeface="Source Sans Pro Bold"/>
                <a:ea typeface="Source Sans Pro Bold"/>
                <a:cs typeface="Source Sans Pro Bold"/>
                <a:sym typeface="Source Sans Pro Bold"/>
              </a:rPr>
              <a:t>Алкинде</a:t>
            </a:r>
            <a:r>
              <a:rPr lang="en-US" b="true" sz="3000">
                <a:solidFill>
                  <a:srgbClr val="2F3034"/>
                </a:solidFill>
                <a:latin typeface="Source Sans Pro Bold"/>
                <a:ea typeface="Source Sans Pro Bold"/>
                <a:cs typeface="Source Sans Pro Bold"/>
                <a:sym typeface="Source Sans Pro Bold"/>
              </a:rPr>
              <a:t>р</a:t>
            </a:r>
            <a:r>
              <a:rPr lang="en-US" sz="3000">
                <a:solidFill>
                  <a:srgbClr val="2F3034"/>
                </a:solidFill>
                <a:latin typeface="Source Sans Pro"/>
                <a:ea typeface="Source Sans Pro"/>
                <a:cs typeface="Source Sans Pro"/>
                <a:sym typeface="Source Sans Pro"/>
              </a:rPr>
              <a:t> </a:t>
            </a:r>
            <a:r>
              <a:rPr lang="en-US" sz="3000">
                <a:solidFill>
                  <a:srgbClr val="FFFFFF"/>
                </a:solidFill>
                <a:latin typeface="Source Sans Pro"/>
                <a:ea typeface="Source Sans Pro"/>
                <a:cs typeface="Source Sans Pro"/>
                <a:sym typeface="Source Sans Pro"/>
              </a:rPr>
              <a:t>Молекуласында бір үш байланысы бар, жалпы формуласы СnH2n-2 болып келетін қанықпаған көмірсутектер ацетиленді көмірсутектер немесе алкиндер деп аталады.</a:t>
            </a:r>
          </a:p>
          <a:p>
            <a:pPr algn="l">
              <a:lnSpc>
                <a:spcPts val="4200"/>
              </a:lnSpc>
              <a:spcBef>
                <a:spcPct val="0"/>
              </a:spcBef>
            </a:pPr>
            <a:r>
              <a:rPr lang="en-US" sz="3000">
                <a:solidFill>
                  <a:srgbClr val="FFFFFF"/>
                </a:solidFill>
                <a:latin typeface="Source Sans Pro"/>
                <a:ea typeface="Source Sans Pro"/>
                <a:cs typeface="Source Sans Pro"/>
                <a:sym typeface="Source Sans Pro"/>
              </a:rPr>
              <a:t> </a:t>
            </a:r>
            <a:r>
              <a:rPr lang="en-US" sz="3000">
                <a:solidFill>
                  <a:srgbClr val="2F3034"/>
                </a:solidFill>
                <a:latin typeface="Source Sans Pro"/>
                <a:ea typeface="Source Sans Pro"/>
                <a:cs typeface="Source Sans Pro"/>
                <a:sym typeface="Source Sans Pro"/>
              </a:rPr>
              <a:t>Құрылысы. Номенклатурасы және изомериясы</a:t>
            </a:r>
          </a:p>
          <a:p>
            <a:pPr algn="l">
              <a:lnSpc>
                <a:spcPts val="4200"/>
              </a:lnSpc>
              <a:spcBef>
                <a:spcPct val="0"/>
              </a:spcBef>
            </a:pPr>
            <a:r>
              <a:rPr lang="en-US" sz="3000">
                <a:solidFill>
                  <a:srgbClr val="FFFFFF"/>
                </a:solidFill>
                <a:latin typeface="Source Sans Pro"/>
                <a:ea typeface="Source Sans Pro"/>
                <a:cs typeface="Source Sans Pro"/>
                <a:sym typeface="Source Sans Pro"/>
              </a:rPr>
              <a:t> Ацетилен қатарындағы көмірсутектердің бірінші өкілі – ацетилен С</a:t>
            </a:r>
            <a:r>
              <a:rPr lang="en-US" sz="3000">
                <a:solidFill>
                  <a:srgbClr val="FFFFFF"/>
                </a:solidFill>
                <a:latin typeface="Source Sans Pro"/>
                <a:ea typeface="Source Sans Pro"/>
                <a:cs typeface="Source Sans Pro"/>
                <a:sym typeface="Source Sans Pro"/>
              </a:rPr>
              <a:t>2</a:t>
            </a:r>
            <a:r>
              <a:rPr lang="en-US" sz="3000">
                <a:solidFill>
                  <a:srgbClr val="FFFFFF"/>
                </a:solidFill>
                <a:latin typeface="Source Sans Pro"/>
                <a:ea typeface="Source Sans Pro"/>
                <a:cs typeface="Source Sans Pro"/>
                <a:sym typeface="Source Sans Pro"/>
              </a:rPr>
              <a:t>Н</a:t>
            </a:r>
            <a:r>
              <a:rPr lang="en-US" sz="3000">
                <a:solidFill>
                  <a:srgbClr val="FFFFFF"/>
                </a:solidFill>
                <a:latin typeface="Source Sans Pro"/>
                <a:ea typeface="Source Sans Pro"/>
                <a:cs typeface="Source Sans Pro"/>
                <a:sym typeface="Source Sans Pro"/>
              </a:rPr>
              <a:t>2</a:t>
            </a:r>
            <a:r>
              <a:rPr lang="en-US" sz="3000">
                <a:solidFill>
                  <a:srgbClr val="FFFFFF"/>
                </a:solidFill>
                <a:latin typeface="Source Sans Pro"/>
                <a:ea typeface="Source Sans Pro"/>
                <a:cs typeface="Source Sans Pro"/>
                <a:sym typeface="Source Sans Pro"/>
              </a:rPr>
              <a:t>.</a:t>
            </a:r>
          </a:p>
          <a:p>
            <a:pPr algn="l">
              <a:lnSpc>
                <a:spcPts val="4200"/>
              </a:lnSpc>
              <a:spcBef>
                <a:spcPct val="0"/>
              </a:spcBef>
            </a:pPr>
            <a:r>
              <a:rPr lang="en-US" sz="3000">
                <a:solidFill>
                  <a:srgbClr val="FFFFFF"/>
                </a:solidFill>
                <a:latin typeface="Source Sans Pro"/>
                <a:ea typeface="Source Sans Pro"/>
                <a:cs typeface="Source Sans Pro"/>
                <a:sym typeface="Source Sans Pro"/>
              </a:rPr>
              <a:t> Ароматтық қосылыстар молекуласы бензол сақинасыбар қосылыстар.</a:t>
            </a:r>
          </a:p>
          <a:p>
            <a:pPr algn="l">
              <a:lnSpc>
                <a:spcPts val="4200"/>
              </a:lnSpc>
              <a:spcBef>
                <a:spcPct val="0"/>
              </a:spcBef>
            </a:pPr>
            <a:r>
              <a:rPr lang="en-US" sz="3000">
                <a:solidFill>
                  <a:srgbClr val="FFFFFF"/>
                </a:solidFill>
                <a:latin typeface="Source Sans Pro"/>
                <a:ea typeface="Source Sans Pro"/>
                <a:cs typeface="Source Sans Pro"/>
                <a:sym typeface="Source Sans Pro"/>
              </a:rPr>
              <a:t> Олардың қарапайым өкілі- С</a:t>
            </a:r>
            <a:r>
              <a:rPr lang="en-US" sz="3000">
                <a:solidFill>
                  <a:srgbClr val="FFFFFF"/>
                </a:solidFill>
                <a:latin typeface="Source Sans Pro"/>
                <a:ea typeface="Source Sans Pro"/>
                <a:cs typeface="Source Sans Pro"/>
                <a:sym typeface="Source Sans Pro"/>
              </a:rPr>
              <a:t>6</a:t>
            </a:r>
            <a:r>
              <a:rPr lang="en-US" sz="3000">
                <a:solidFill>
                  <a:srgbClr val="FFFFFF"/>
                </a:solidFill>
                <a:latin typeface="Source Sans Pro"/>
                <a:ea typeface="Source Sans Pro"/>
                <a:cs typeface="Source Sans Pro"/>
                <a:sym typeface="Source Sans Pro"/>
              </a:rPr>
              <a:t>Н</a:t>
            </a:r>
            <a:r>
              <a:rPr lang="en-US" sz="3000">
                <a:solidFill>
                  <a:srgbClr val="FFFFFF"/>
                </a:solidFill>
                <a:latin typeface="Source Sans Pro"/>
                <a:ea typeface="Source Sans Pro"/>
                <a:cs typeface="Source Sans Pro"/>
                <a:sym typeface="Source Sans Pro"/>
              </a:rPr>
              <a:t>6</a:t>
            </a:r>
            <a:r>
              <a:rPr lang="en-US" sz="3000">
                <a:solidFill>
                  <a:srgbClr val="FFFFFF"/>
                </a:solidFill>
                <a:latin typeface="Source Sans Pro"/>
                <a:ea typeface="Source Sans Pro"/>
                <a:cs typeface="Source Sans Pro"/>
                <a:sym typeface="Source Sans Pro"/>
              </a:rPr>
              <a:t>. Алғаш рет аромат деген ат олардың хош иісіне сәйкес берілген, себебі оларды әртүрлі майлар, бальзамдардан алған болатын.</a:t>
            </a:r>
          </a:p>
          <a:p>
            <a:pPr algn="l">
              <a:lnSpc>
                <a:spcPts val="4200"/>
              </a:lnSpc>
              <a:spcBef>
                <a:spcPct val="0"/>
              </a:spcBef>
            </a:pPr>
            <a:r>
              <a:rPr lang="en-US" sz="3000">
                <a:solidFill>
                  <a:srgbClr val="FFFFFF"/>
                </a:solidFill>
                <a:latin typeface="Source Sans Pro"/>
                <a:ea typeface="Source Sans Pro"/>
                <a:cs typeface="Source Sans Pro"/>
                <a:sym typeface="Source Sans Pro"/>
              </a:rPr>
              <a:t> Өткен ғасырдың 60 – жылдарында көптеген химиктер бензол құрылымының тұйық тізбекті екенін жақтады. Бұл теорияны моноалмасқан бензол туындыларында (мыс бромбензолда) изомерлер жоқ екенін дәлелдейді. Егер изомерлер бар болса, кем дегенде үшеу бола алушы еді. Әсіресе химиктер арасында Кекуле ұсынған формула қабылданды. Ол формулада сақинада жай байланыстар қос байланыстар алма кезек орналасқан.</a:t>
            </a:r>
          </a:p>
          <a:p>
            <a:pPr algn="l">
              <a:lnSpc>
                <a:spcPts val="4200"/>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A0C6D4"/>
        </a:solidFill>
      </p:bgPr>
    </p:bg>
    <p:spTree>
      <p:nvGrpSpPr>
        <p:cNvPr id="1" name=""/>
        <p:cNvGrpSpPr/>
        <p:nvPr/>
      </p:nvGrpSpPr>
      <p:grpSpPr>
        <a:xfrm>
          <a:off x="0" y="0"/>
          <a:ext cx="0" cy="0"/>
          <a:chOff x="0" y="0"/>
          <a:chExt cx="0" cy="0"/>
        </a:xfrm>
      </p:grpSpPr>
      <p:sp>
        <p:nvSpPr>
          <p:cNvPr name="AutoShape 2" id="2"/>
          <p:cNvSpPr/>
          <p:nvPr/>
        </p:nvSpPr>
        <p:spPr>
          <a:xfrm rot="0">
            <a:off x="9340850" y="5136356"/>
            <a:ext cx="2784746" cy="9525"/>
          </a:xfrm>
          <a:prstGeom prst="rect">
            <a:avLst/>
          </a:prstGeom>
          <a:solidFill>
            <a:srgbClr val="FFFFFF"/>
          </a:solidFill>
        </p:spPr>
      </p:sp>
      <p:sp>
        <p:nvSpPr>
          <p:cNvPr name="TextBox 3" id="3"/>
          <p:cNvSpPr txBox="true"/>
          <p:nvPr/>
        </p:nvSpPr>
        <p:spPr>
          <a:xfrm rot="0">
            <a:off x="581889" y="1615403"/>
            <a:ext cx="7865216" cy="5184553"/>
          </a:xfrm>
          <a:prstGeom prst="rect">
            <a:avLst/>
          </a:prstGeom>
        </p:spPr>
        <p:txBody>
          <a:bodyPr anchor="t" rtlCol="false" tIns="0" lIns="0" bIns="0" rIns="0">
            <a:spAutoFit/>
          </a:bodyPr>
          <a:lstStyle/>
          <a:p>
            <a:pPr algn="l" marL="0" indent="0" lvl="0">
              <a:lnSpc>
                <a:spcPts val="8136"/>
              </a:lnSpc>
            </a:pPr>
            <a:r>
              <a:rPr lang="en-US" b="true" sz="7397">
                <a:solidFill>
                  <a:srgbClr val="FFFFFF"/>
                </a:solidFill>
                <a:latin typeface="Source Sans Pro Bold"/>
                <a:ea typeface="Source Sans Pro Bold"/>
                <a:cs typeface="Source Sans Pro Bold"/>
                <a:sym typeface="Source Sans Pro Bold"/>
              </a:rPr>
              <a:t>Аром</a:t>
            </a:r>
            <a:r>
              <a:rPr lang="en-US" b="true" sz="7397">
                <a:solidFill>
                  <a:srgbClr val="FFFFFF"/>
                </a:solidFill>
                <a:latin typeface="Source Sans Pro Bold"/>
                <a:ea typeface="Source Sans Pro Bold"/>
                <a:cs typeface="Source Sans Pro Bold"/>
                <a:sym typeface="Source Sans Pro Bold"/>
              </a:rPr>
              <a:t>атты көмірсутектердің орынбасу реакциялары:</a:t>
            </a:r>
          </a:p>
          <a:p>
            <a:pPr algn="l" marL="0" indent="0" lvl="0">
              <a:lnSpc>
                <a:spcPts val="8136"/>
              </a:lnSpc>
            </a:pPr>
          </a:p>
        </p:txBody>
      </p:sp>
      <p:sp>
        <p:nvSpPr>
          <p:cNvPr name="TextBox 4" id="4"/>
          <p:cNvSpPr txBox="true"/>
          <p:nvPr/>
        </p:nvSpPr>
        <p:spPr>
          <a:xfrm rot="0">
            <a:off x="9340850" y="486232"/>
            <a:ext cx="3292478" cy="5126355"/>
          </a:xfrm>
          <a:prstGeom prst="rect">
            <a:avLst/>
          </a:prstGeom>
        </p:spPr>
        <p:txBody>
          <a:bodyPr anchor="t" rtlCol="false" tIns="0" lIns="0" bIns="0" rIns="0">
            <a:spAutoFit/>
          </a:bodyPr>
          <a:lstStyle/>
          <a:p>
            <a:pPr algn="l" marL="0" indent="0" lvl="0">
              <a:lnSpc>
                <a:spcPts val="4094"/>
              </a:lnSpc>
              <a:spcBef>
                <a:spcPct val="0"/>
              </a:spcBef>
            </a:pPr>
            <a:r>
              <a:rPr lang="en-US" sz="2925">
                <a:solidFill>
                  <a:srgbClr val="FFFFFF"/>
                </a:solidFill>
                <a:latin typeface="Source Sans Pro"/>
                <a:ea typeface="Source Sans Pro"/>
                <a:cs typeface="Source Sans Pro"/>
                <a:sym typeface="Source Sans Pro"/>
              </a:rPr>
              <a:t> 1.Бенз</a:t>
            </a:r>
            <a:r>
              <a:rPr lang="en-US" sz="2925">
                <a:solidFill>
                  <a:srgbClr val="FFFFFF"/>
                </a:solidFill>
                <a:latin typeface="Source Sans Pro"/>
                <a:ea typeface="Source Sans Pro"/>
                <a:cs typeface="Source Sans Pro"/>
                <a:sym typeface="Source Sans Pro"/>
              </a:rPr>
              <a:t>ол ядросының сутек атомдарын алкил топтарына орынбастырғанда (алкилдену) бензолдың гомологтары түзіледі.</a:t>
            </a:r>
          </a:p>
          <a:p>
            <a:pPr algn="l" marL="0" indent="0" lvl="0">
              <a:lnSpc>
                <a:spcPts val="4094"/>
              </a:lnSpc>
              <a:spcBef>
                <a:spcPct val="0"/>
              </a:spcBef>
            </a:pPr>
          </a:p>
        </p:txBody>
      </p:sp>
      <p:sp>
        <p:nvSpPr>
          <p:cNvPr name="TextBox 5" id="5"/>
          <p:cNvSpPr txBox="true"/>
          <p:nvPr/>
        </p:nvSpPr>
        <p:spPr>
          <a:xfrm rot="0">
            <a:off x="9340850" y="5555437"/>
            <a:ext cx="3557381" cy="4612005"/>
          </a:xfrm>
          <a:prstGeom prst="rect">
            <a:avLst/>
          </a:prstGeom>
        </p:spPr>
        <p:txBody>
          <a:bodyPr anchor="t" rtlCol="false" tIns="0" lIns="0" bIns="0" rIns="0">
            <a:spAutoFit/>
          </a:bodyPr>
          <a:lstStyle/>
          <a:p>
            <a:pPr algn="l" marL="0" indent="0" lvl="0">
              <a:lnSpc>
                <a:spcPts val="4094"/>
              </a:lnSpc>
              <a:spcBef>
                <a:spcPct val="0"/>
              </a:spcBef>
            </a:pPr>
            <a:r>
              <a:rPr lang="en-US" sz="2925">
                <a:solidFill>
                  <a:srgbClr val="FFFFFF"/>
                </a:solidFill>
                <a:latin typeface="Source Sans Pro"/>
                <a:ea typeface="Source Sans Pro"/>
                <a:cs typeface="Source Sans Pro"/>
                <a:sym typeface="Source Sans Pro"/>
              </a:rPr>
              <a:t>3.Сутек атомда</a:t>
            </a:r>
            <a:r>
              <a:rPr lang="en-US" sz="2925">
                <a:solidFill>
                  <a:srgbClr val="FFFFFF"/>
                </a:solidFill>
                <a:latin typeface="Source Sans Pro"/>
                <a:ea typeface="Source Sans Pro"/>
                <a:cs typeface="Source Sans Pro"/>
                <a:sym typeface="Source Sans Pro"/>
              </a:rPr>
              <a:t>рын азат қышқылы қалдығына алмастырғанда (нитрлеу) ароматты көмірсутектердің нитротуындылары түзіледі.</a:t>
            </a:r>
          </a:p>
          <a:p>
            <a:pPr algn="l" marL="0" indent="0" lvl="0">
              <a:lnSpc>
                <a:spcPts val="4094"/>
              </a:lnSpc>
              <a:spcBef>
                <a:spcPct val="0"/>
              </a:spcBef>
            </a:pPr>
          </a:p>
        </p:txBody>
      </p:sp>
      <p:sp>
        <p:nvSpPr>
          <p:cNvPr name="AutoShape 6" id="6"/>
          <p:cNvSpPr/>
          <p:nvPr/>
        </p:nvSpPr>
        <p:spPr>
          <a:xfrm rot="0">
            <a:off x="13817600" y="5138738"/>
            <a:ext cx="2784746" cy="9525"/>
          </a:xfrm>
          <a:prstGeom prst="rect">
            <a:avLst/>
          </a:prstGeom>
          <a:solidFill>
            <a:srgbClr val="FFFFFF"/>
          </a:solidFill>
        </p:spPr>
      </p:sp>
      <p:sp>
        <p:nvSpPr>
          <p:cNvPr name="TextBox 7" id="7"/>
          <p:cNvSpPr txBox="true"/>
          <p:nvPr/>
        </p:nvSpPr>
        <p:spPr>
          <a:xfrm rot="0">
            <a:off x="13331944" y="486232"/>
            <a:ext cx="4771522" cy="4612005"/>
          </a:xfrm>
          <a:prstGeom prst="rect">
            <a:avLst/>
          </a:prstGeom>
        </p:spPr>
        <p:txBody>
          <a:bodyPr anchor="t" rtlCol="false" tIns="0" lIns="0" bIns="0" rIns="0">
            <a:spAutoFit/>
          </a:bodyPr>
          <a:lstStyle/>
          <a:p>
            <a:pPr algn="l" marL="0" indent="0" lvl="0">
              <a:lnSpc>
                <a:spcPts val="4094"/>
              </a:lnSpc>
              <a:spcBef>
                <a:spcPct val="0"/>
              </a:spcBef>
            </a:pPr>
            <a:r>
              <a:rPr lang="en-US" sz="2925">
                <a:solidFill>
                  <a:srgbClr val="FFFFFF"/>
                </a:solidFill>
                <a:latin typeface="Source Sans Pro"/>
                <a:ea typeface="Source Sans Pro"/>
                <a:cs typeface="Source Sans Pro"/>
                <a:sym typeface="Source Sans Pro"/>
              </a:rPr>
              <a:t>2.Су</a:t>
            </a:r>
            <a:r>
              <a:rPr lang="en-US" sz="2925">
                <a:solidFill>
                  <a:srgbClr val="FFFFFF"/>
                </a:solidFill>
                <a:latin typeface="Source Sans Pro"/>
                <a:ea typeface="Source Sans Pro"/>
                <a:cs typeface="Source Sans Pro"/>
                <a:sym typeface="Source Sans Pro"/>
              </a:rPr>
              <a:t>тек атомдарының гологендерге алмасуда (гологендеу )реакциясының жүру жағдайына қарай орынбасу не сақинада, не бүйір тізбекте жүреді және ароматты көмірсутектердің галогентуындылары түзіледі.</a:t>
            </a:r>
          </a:p>
        </p:txBody>
      </p:sp>
      <p:sp>
        <p:nvSpPr>
          <p:cNvPr name="TextBox 8" id="8"/>
          <p:cNvSpPr txBox="true"/>
          <p:nvPr/>
        </p:nvSpPr>
        <p:spPr>
          <a:xfrm rot="0">
            <a:off x="13331944" y="5674995"/>
            <a:ext cx="4506619" cy="3583305"/>
          </a:xfrm>
          <a:prstGeom prst="rect">
            <a:avLst/>
          </a:prstGeom>
        </p:spPr>
        <p:txBody>
          <a:bodyPr anchor="t" rtlCol="false" tIns="0" lIns="0" bIns="0" rIns="0">
            <a:spAutoFit/>
          </a:bodyPr>
          <a:lstStyle/>
          <a:p>
            <a:pPr algn="l" marL="0" indent="0" lvl="0">
              <a:lnSpc>
                <a:spcPts val="4094"/>
              </a:lnSpc>
              <a:spcBef>
                <a:spcPct val="0"/>
              </a:spcBef>
            </a:pPr>
            <a:r>
              <a:rPr lang="en-US" sz="2925">
                <a:solidFill>
                  <a:srgbClr val="FFFFFF"/>
                </a:solidFill>
                <a:latin typeface="Source Sans Pro"/>
                <a:ea typeface="Source Sans Pro"/>
                <a:cs typeface="Source Sans Pro"/>
                <a:sym typeface="Source Sans Pro"/>
              </a:rPr>
              <a:t>4.Ту</a:t>
            </a:r>
            <a:r>
              <a:rPr lang="en-US" sz="2925">
                <a:solidFill>
                  <a:srgbClr val="FFFFFF"/>
                </a:solidFill>
                <a:latin typeface="Source Sans Pro"/>
                <a:ea typeface="Source Sans Pro"/>
                <a:cs typeface="Source Sans Pro"/>
                <a:sym typeface="Source Sans Pro"/>
              </a:rPr>
              <a:t>ра осындай реакцияларда сутекті күкіртқышқылының қалдығына алмастырғанда (сульфирлеу) сульфоқышқылдары түзіледі.</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AFAFA"/>
        </a:solidFill>
      </p:bgPr>
    </p:bg>
    <p:spTree>
      <p:nvGrpSpPr>
        <p:cNvPr id="1" name=""/>
        <p:cNvGrpSpPr/>
        <p:nvPr/>
      </p:nvGrpSpPr>
      <p:grpSpPr>
        <a:xfrm>
          <a:off x="0" y="0"/>
          <a:ext cx="0" cy="0"/>
          <a:chOff x="0" y="0"/>
          <a:chExt cx="0" cy="0"/>
        </a:xfrm>
      </p:grpSpPr>
      <p:sp>
        <p:nvSpPr>
          <p:cNvPr name="Freeform 2" id="2"/>
          <p:cNvSpPr/>
          <p:nvPr/>
        </p:nvSpPr>
        <p:spPr>
          <a:xfrm flipH="false" flipV="false" rot="0">
            <a:off x="3924564" y="225214"/>
            <a:ext cx="10438872" cy="3655490"/>
          </a:xfrm>
          <a:custGeom>
            <a:avLst/>
            <a:gdLst/>
            <a:ahLst/>
            <a:cxnLst/>
            <a:rect r="r" b="b" t="t" l="l"/>
            <a:pathLst>
              <a:path h="3655490" w="10438872">
                <a:moveTo>
                  <a:pt x="0" y="0"/>
                </a:moveTo>
                <a:lnTo>
                  <a:pt x="10438872" y="0"/>
                </a:lnTo>
                <a:lnTo>
                  <a:pt x="10438872" y="3655490"/>
                </a:lnTo>
                <a:lnTo>
                  <a:pt x="0" y="3655490"/>
                </a:lnTo>
                <a:lnTo>
                  <a:pt x="0" y="0"/>
                </a:lnTo>
                <a:close/>
              </a:path>
            </a:pathLst>
          </a:custGeom>
          <a:blipFill>
            <a:blip r:embed="rId2"/>
            <a:stretch>
              <a:fillRect l="0" t="0" r="0" b="0"/>
            </a:stretch>
          </a:blipFill>
        </p:spPr>
      </p:sp>
      <p:sp>
        <p:nvSpPr>
          <p:cNvPr name="Freeform 3" id="3"/>
          <p:cNvSpPr/>
          <p:nvPr/>
        </p:nvSpPr>
        <p:spPr>
          <a:xfrm flipH="false" flipV="false" rot="0">
            <a:off x="15159665" y="7236414"/>
            <a:ext cx="3113810" cy="3050586"/>
          </a:xfrm>
          <a:custGeom>
            <a:avLst/>
            <a:gdLst/>
            <a:ahLst/>
            <a:cxnLst/>
            <a:rect r="r" b="b" t="t" l="l"/>
            <a:pathLst>
              <a:path h="3050586" w="3113810">
                <a:moveTo>
                  <a:pt x="0" y="0"/>
                </a:moveTo>
                <a:lnTo>
                  <a:pt x="3113810" y="0"/>
                </a:lnTo>
                <a:lnTo>
                  <a:pt x="3113810" y="3050586"/>
                </a:lnTo>
                <a:lnTo>
                  <a:pt x="0" y="3050586"/>
                </a:lnTo>
                <a:lnTo>
                  <a:pt x="0" y="0"/>
                </a:lnTo>
                <a:close/>
              </a:path>
            </a:pathLst>
          </a:custGeom>
          <a:blipFill>
            <a:blip r:embed="rId3"/>
            <a:stretch>
              <a:fillRect l="0" t="0" r="0" b="0"/>
            </a:stretch>
          </a:blipFill>
        </p:spPr>
      </p:sp>
      <p:sp>
        <p:nvSpPr>
          <p:cNvPr name="TextBox 4" id="4"/>
          <p:cNvSpPr txBox="true"/>
          <p:nvPr/>
        </p:nvSpPr>
        <p:spPr>
          <a:xfrm rot="0">
            <a:off x="1571430" y="3937854"/>
            <a:ext cx="15145140" cy="1450203"/>
          </a:xfrm>
          <a:prstGeom prst="rect">
            <a:avLst/>
          </a:prstGeom>
        </p:spPr>
        <p:txBody>
          <a:bodyPr anchor="t" rtlCol="false" tIns="0" lIns="0" bIns="0" rIns="0">
            <a:spAutoFit/>
          </a:bodyPr>
          <a:lstStyle/>
          <a:p>
            <a:pPr algn="l" marL="0" indent="0" lvl="0">
              <a:lnSpc>
                <a:spcPts val="5703"/>
              </a:lnSpc>
            </a:pPr>
            <a:r>
              <a:rPr lang="en-US" b="true" sz="5185">
                <a:solidFill>
                  <a:srgbClr val="456874"/>
                </a:solidFill>
                <a:latin typeface="Source Sans Pro Bold"/>
                <a:ea typeface="Source Sans Pro Bold"/>
                <a:cs typeface="Source Sans Pro Bold"/>
                <a:sym typeface="Source Sans Pro Bold"/>
              </a:rPr>
              <a:t> Б</a:t>
            </a:r>
            <a:r>
              <a:rPr lang="en-US" b="true" sz="5185">
                <a:solidFill>
                  <a:srgbClr val="456874"/>
                </a:solidFill>
                <a:latin typeface="Source Sans Pro Bold"/>
                <a:ea typeface="Source Sans Pro Bold"/>
                <a:cs typeface="Source Sans Pro Bold"/>
                <a:sym typeface="Source Sans Pro Bold"/>
              </a:rPr>
              <a:t>ензол ядросындағы орынбасу ерекшеліктері.</a:t>
            </a:r>
          </a:p>
          <a:p>
            <a:pPr algn="l" marL="0" indent="0" lvl="0">
              <a:lnSpc>
                <a:spcPts val="5703"/>
              </a:lnSpc>
            </a:pPr>
          </a:p>
        </p:txBody>
      </p:sp>
      <p:sp>
        <p:nvSpPr>
          <p:cNvPr name="TextBox 5" id="5"/>
          <p:cNvSpPr txBox="true"/>
          <p:nvPr/>
        </p:nvSpPr>
        <p:spPr>
          <a:xfrm rot="0">
            <a:off x="1028700" y="4577230"/>
            <a:ext cx="16525291" cy="2554605"/>
          </a:xfrm>
          <a:prstGeom prst="rect">
            <a:avLst/>
          </a:prstGeom>
        </p:spPr>
        <p:txBody>
          <a:bodyPr anchor="t" rtlCol="false" tIns="0" lIns="0" bIns="0" rIns="0">
            <a:spAutoFit/>
          </a:bodyPr>
          <a:lstStyle/>
          <a:p>
            <a:pPr algn="l" marL="0" indent="0" lvl="0">
              <a:lnSpc>
                <a:spcPts val="4094"/>
              </a:lnSpc>
              <a:spcBef>
                <a:spcPct val="0"/>
              </a:spcBef>
            </a:pPr>
            <a:r>
              <a:rPr lang="en-US" sz="2925">
                <a:solidFill>
                  <a:srgbClr val="2F3034"/>
                </a:solidFill>
                <a:latin typeface="Source Sans Pro"/>
                <a:ea typeface="Source Sans Pro"/>
                <a:cs typeface="Source Sans Pro"/>
                <a:sym typeface="Source Sans Pro"/>
              </a:rPr>
              <a:t>Б</a:t>
            </a:r>
            <a:r>
              <a:rPr lang="en-US" sz="2925">
                <a:solidFill>
                  <a:srgbClr val="2F3034"/>
                </a:solidFill>
                <a:latin typeface="Source Sans Pro"/>
                <a:ea typeface="Source Sans Pro"/>
                <a:cs typeface="Source Sans Pro"/>
                <a:sym typeface="Source Sans Pro"/>
              </a:rPr>
              <a:t>ензол сақинасында бұ</a:t>
            </a:r>
            <a:r>
              <a:rPr lang="en-US" sz="2925">
                <a:solidFill>
                  <a:srgbClr val="2F3034"/>
                </a:solidFill>
                <a:latin typeface="Source Sans Pro"/>
                <a:ea typeface="Source Sans Pro"/>
                <a:cs typeface="Source Sans Pro"/>
                <a:sym typeface="Source Sans Pro"/>
              </a:rPr>
              <a:t>рыннан орынбасушы бар болса, онда сақинадағы сутектердің орынбасу реакциялары белгілі ережелерге бағынады. Мысалы, ароматтыкөмірсутектердің алкилдену, нитрлеу, галогендеу, сульфирлену реакцияларын, орынбасушысы бар сақина бойынша жүргізгенде, екінші орынбасушының баратын орнын бірінші орынбасушының табиғаты анықтайды. Сақинадағы әрбір орынбасушы екінші орынбасушыны сақинадағы белгілі орынға бағыттайды.</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A0C6D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0767338" y="4851865"/>
            <a:ext cx="4804152" cy="1334487"/>
          </a:xfrm>
          <a:prstGeom prst="rect">
            <a:avLst/>
          </a:prstGeom>
        </p:spPr>
      </p:pic>
      <p:pic>
        <p:nvPicPr>
          <p:cNvPr name="Picture 3" id="3"/>
          <p:cNvPicPr>
            <a:picLocks noChangeAspect="true"/>
          </p:cNvPicPr>
          <p:nvPr/>
        </p:nvPicPr>
        <p:blipFill>
          <a:blip r:embed="rId3"/>
          <a:stretch>
            <a:fillRect/>
          </a:stretch>
        </p:blipFill>
        <p:spPr>
          <a:xfrm rot="0">
            <a:off x="10782765" y="192818"/>
            <a:ext cx="4787323" cy="1234825"/>
          </a:xfrm>
          <a:prstGeom prst="rect">
            <a:avLst/>
          </a:prstGeom>
        </p:spPr>
      </p:pic>
      <p:sp>
        <p:nvSpPr>
          <p:cNvPr name="AutoShape 4" id="4"/>
          <p:cNvSpPr/>
          <p:nvPr/>
        </p:nvSpPr>
        <p:spPr>
          <a:xfrm rot="0">
            <a:off x="9052380" y="1676400"/>
            <a:ext cx="9525" cy="6934200"/>
          </a:xfrm>
          <a:prstGeom prst="rect">
            <a:avLst/>
          </a:prstGeom>
          <a:solidFill>
            <a:srgbClr val="FAFAFA"/>
          </a:solidFill>
        </p:spPr>
      </p:sp>
      <p:sp>
        <p:nvSpPr>
          <p:cNvPr name="Freeform 5" id="5"/>
          <p:cNvSpPr/>
          <p:nvPr/>
        </p:nvSpPr>
        <p:spPr>
          <a:xfrm flipH="false" flipV="false" rot="0">
            <a:off x="0" y="0"/>
            <a:ext cx="10847405" cy="2336113"/>
          </a:xfrm>
          <a:custGeom>
            <a:avLst/>
            <a:gdLst/>
            <a:ahLst/>
            <a:cxnLst/>
            <a:rect r="r" b="b" t="t" l="l"/>
            <a:pathLst>
              <a:path h="2336113" w="10847405">
                <a:moveTo>
                  <a:pt x="0" y="0"/>
                </a:moveTo>
                <a:lnTo>
                  <a:pt x="10847405" y="0"/>
                </a:lnTo>
                <a:lnTo>
                  <a:pt x="10847405" y="2336113"/>
                </a:lnTo>
                <a:lnTo>
                  <a:pt x="0" y="2336113"/>
                </a:lnTo>
                <a:lnTo>
                  <a:pt x="0" y="0"/>
                </a:lnTo>
                <a:close/>
              </a:path>
            </a:pathLst>
          </a:custGeom>
          <a:blipFill>
            <a:blip r:embed="rId4"/>
            <a:stretch>
              <a:fillRect l="0" t="0" r="0" b="0"/>
            </a:stretch>
          </a:blipFill>
        </p:spPr>
      </p:sp>
      <p:sp>
        <p:nvSpPr>
          <p:cNvPr name="Freeform 6" id="6"/>
          <p:cNvSpPr/>
          <p:nvPr/>
        </p:nvSpPr>
        <p:spPr>
          <a:xfrm flipH="false" flipV="false" rot="0">
            <a:off x="24741" y="8366580"/>
            <a:ext cx="10991929" cy="1965444"/>
          </a:xfrm>
          <a:custGeom>
            <a:avLst/>
            <a:gdLst/>
            <a:ahLst/>
            <a:cxnLst/>
            <a:rect r="r" b="b" t="t" l="l"/>
            <a:pathLst>
              <a:path h="1965444" w="10991929">
                <a:moveTo>
                  <a:pt x="0" y="0"/>
                </a:moveTo>
                <a:lnTo>
                  <a:pt x="10991928" y="0"/>
                </a:lnTo>
                <a:lnTo>
                  <a:pt x="10991928" y="1965445"/>
                </a:lnTo>
                <a:lnTo>
                  <a:pt x="0" y="1965445"/>
                </a:lnTo>
                <a:lnTo>
                  <a:pt x="0" y="0"/>
                </a:lnTo>
                <a:close/>
              </a:path>
            </a:pathLst>
          </a:custGeom>
          <a:blipFill>
            <a:blip r:embed="rId5"/>
            <a:stretch>
              <a:fillRect l="0" t="0" r="0" b="0"/>
            </a:stretch>
          </a:blipFill>
        </p:spPr>
      </p:sp>
      <p:sp>
        <p:nvSpPr>
          <p:cNvPr name="TextBox 7" id="7"/>
          <p:cNvSpPr txBox="true"/>
          <p:nvPr/>
        </p:nvSpPr>
        <p:spPr>
          <a:xfrm rot="0">
            <a:off x="356797" y="1276350"/>
            <a:ext cx="7304839" cy="8058197"/>
          </a:xfrm>
          <a:prstGeom prst="rect">
            <a:avLst/>
          </a:prstGeom>
        </p:spPr>
        <p:txBody>
          <a:bodyPr anchor="t" rtlCol="false" tIns="0" lIns="0" bIns="0" rIns="0">
            <a:spAutoFit/>
          </a:bodyPr>
          <a:lstStyle/>
          <a:p>
            <a:pPr algn="l" marL="0" indent="0" lvl="0">
              <a:lnSpc>
                <a:spcPts val="7906"/>
              </a:lnSpc>
            </a:pPr>
            <a:r>
              <a:rPr lang="en-US" b="true" sz="7187">
                <a:solidFill>
                  <a:srgbClr val="FFFFFF"/>
                </a:solidFill>
                <a:latin typeface="Source Sans Pro Bold"/>
                <a:ea typeface="Source Sans Pro Bold"/>
                <a:cs typeface="Source Sans Pro Bold"/>
                <a:sym typeface="Source Sans Pro Bold"/>
              </a:rPr>
              <a:t> Орынб</a:t>
            </a:r>
            <a:r>
              <a:rPr lang="en-US" b="true" sz="7187">
                <a:solidFill>
                  <a:srgbClr val="FFFFFF"/>
                </a:solidFill>
                <a:latin typeface="Source Sans Pro Bold"/>
                <a:ea typeface="Source Sans Pro Bold"/>
                <a:cs typeface="Source Sans Pro Bold"/>
                <a:sym typeface="Source Sans Pro Bold"/>
              </a:rPr>
              <a:t>асушылар өздерінің бағыттау әрекетіне қарай екі топқа бөлінеді:</a:t>
            </a:r>
          </a:p>
          <a:p>
            <a:pPr algn="l" marL="0" indent="0" lvl="0">
              <a:lnSpc>
                <a:spcPts val="7906"/>
              </a:lnSpc>
            </a:pPr>
          </a:p>
        </p:txBody>
      </p:sp>
      <p:sp>
        <p:nvSpPr>
          <p:cNvPr name="TextBox 8" id="8"/>
          <p:cNvSpPr txBox="true"/>
          <p:nvPr/>
        </p:nvSpPr>
        <p:spPr>
          <a:xfrm rot="0">
            <a:off x="11677373" y="1162050"/>
            <a:ext cx="6610627" cy="514350"/>
          </a:xfrm>
          <a:prstGeom prst="rect">
            <a:avLst/>
          </a:prstGeom>
        </p:spPr>
        <p:txBody>
          <a:bodyPr anchor="t" rtlCol="false" tIns="0" lIns="0" bIns="0" rIns="0">
            <a:spAutoFit/>
          </a:bodyPr>
          <a:lstStyle/>
          <a:p>
            <a:pPr algn="l">
              <a:lnSpc>
                <a:spcPts val="4200"/>
              </a:lnSpc>
              <a:spcBef>
                <a:spcPct val="0"/>
              </a:spcBef>
            </a:pPr>
            <a:r>
              <a:rPr lang="en-US" b="true" sz="3000">
                <a:solidFill>
                  <a:srgbClr val="FFFFFF"/>
                </a:solidFill>
                <a:latin typeface="Source Sans Pro Bold"/>
                <a:ea typeface="Source Sans Pro Bold"/>
                <a:cs typeface="Source Sans Pro Bold"/>
                <a:sym typeface="Source Sans Pro Bold"/>
              </a:rPr>
              <a:t>БІ</a:t>
            </a:r>
            <a:r>
              <a:rPr lang="en-US" b="true" sz="3000">
                <a:solidFill>
                  <a:srgbClr val="FFFFFF"/>
                </a:solidFill>
                <a:latin typeface="Source Sans Pro Bold"/>
                <a:ea typeface="Source Sans Pro Bold"/>
                <a:cs typeface="Source Sans Pro Bold"/>
                <a:sym typeface="Source Sans Pro Bold"/>
              </a:rPr>
              <a:t>РІНШІ РЕТТІК ОРЫНБАСУШЫЛАР:</a:t>
            </a:r>
          </a:p>
        </p:txBody>
      </p:sp>
      <p:sp>
        <p:nvSpPr>
          <p:cNvPr name="TextBox 9" id="9"/>
          <p:cNvSpPr txBox="true"/>
          <p:nvPr/>
        </p:nvSpPr>
        <p:spPr>
          <a:xfrm rot="0">
            <a:off x="11167684" y="1076325"/>
            <a:ext cx="4270646" cy="711200"/>
          </a:xfrm>
          <a:prstGeom prst="rect">
            <a:avLst/>
          </a:prstGeom>
        </p:spPr>
        <p:txBody>
          <a:bodyPr anchor="t" rtlCol="false" tIns="0" lIns="0" bIns="0" rIns="0">
            <a:spAutoFit/>
          </a:bodyPr>
          <a:lstStyle/>
          <a:p>
            <a:pPr algn="l" marL="0" indent="0" lvl="0">
              <a:lnSpc>
                <a:spcPts val="5500"/>
              </a:lnSpc>
            </a:pPr>
            <a:r>
              <a:rPr lang="en-US" b="true" sz="5000">
                <a:solidFill>
                  <a:srgbClr val="FFFFFF"/>
                </a:solidFill>
                <a:latin typeface="Source Sans Pro Bold"/>
                <a:ea typeface="Source Sans Pro Bold"/>
                <a:cs typeface="Source Sans Pro Bold"/>
                <a:sym typeface="Source Sans Pro Bold"/>
              </a:rPr>
              <a:t>1</a:t>
            </a:r>
          </a:p>
        </p:txBody>
      </p:sp>
      <p:sp>
        <p:nvSpPr>
          <p:cNvPr name="TextBox 10" id="10"/>
          <p:cNvSpPr txBox="true"/>
          <p:nvPr/>
        </p:nvSpPr>
        <p:spPr>
          <a:xfrm rot="0">
            <a:off x="11167684" y="6462281"/>
            <a:ext cx="7120316" cy="4084264"/>
          </a:xfrm>
          <a:prstGeom prst="rect">
            <a:avLst/>
          </a:prstGeom>
        </p:spPr>
        <p:txBody>
          <a:bodyPr anchor="t" rtlCol="false" tIns="0" lIns="0" bIns="0" rIns="0">
            <a:spAutoFit/>
          </a:bodyPr>
          <a:lstStyle/>
          <a:p>
            <a:pPr algn="l">
              <a:lnSpc>
                <a:spcPts val="3258"/>
              </a:lnSpc>
              <a:spcBef>
                <a:spcPct val="0"/>
              </a:spcBef>
            </a:pPr>
            <a:r>
              <a:rPr lang="en-US" sz="2327">
                <a:solidFill>
                  <a:srgbClr val="FFFFFF"/>
                </a:solidFill>
                <a:latin typeface="Source Sans Pro"/>
                <a:ea typeface="Source Sans Pro"/>
                <a:cs typeface="Source Sans Pro"/>
                <a:sym typeface="Source Sans Pro"/>
              </a:rPr>
              <a:t> Екінші </a:t>
            </a:r>
            <a:r>
              <a:rPr lang="en-US" sz="2327">
                <a:solidFill>
                  <a:srgbClr val="FFFFFF"/>
                </a:solidFill>
                <a:latin typeface="Source Sans Pro"/>
                <a:ea typeface="Source Sans Pro"/>
                <a:cs typeface="Source Sans Pro"/>
                <a:sym typeface="Source Sans Pro"/>
              </a:rPr>
              <a:t>реттегі орынбасушылар электрон акцепторлы топтар. Сақинада орынбасқан атом бұл жағдайда электрондарды өзіне қарай тартады.Соның салдарынан бензол сақинасындағы жалпы электрон тығыздығы төмендейді де,ең жоғары тығыздық орынбасушы м- жағыдайда орналасқан көміртек атомы болады. Шынында, екінші ретті орынбасушылар жалпы орынбасушылар реакцияларын қиындатады.</a:t>
            </a:r>
          </a:p>
          <a:p>
            <a:pPr algn="l">
              <a:lnSpc>
                <a:spcPts val="3258"/>
              </a:lnSpc>
              <a:spcBef>
                <a:spcPct val="0"/>
              </a:spcBef>
            </a:pPr>
          </a:p>
        </p:txBody>
      </p:sp>
      <p:sp>
        <p:nvSpPr>
          <p:cNvPr name="TextBox 11" id="11"/>
          <p:cNvSpPr txBox="true"/>
          <p:nvPr/>
        </p:nvSpPr>
        <p:spPr>
          <a:xfrm rot="0">
            <a:off x="11181709" y="5833631"/>
            <a:ext cx="4270646" cy="711200"/>
          </a:xfrm>
          <a:prstGeom prst="rect">
            <a:avLst/>
          </a:prstGeom>
        </p:spPr>
        <p:txBody>
          <a:bodyPr anchor="t" rtlCol="false" tIns="0" lIns="0" bIns="0" rIns="0">
            <a:spAutoFit/>
          </a:bodyPr>
          <a:lstStyle/>
          <a:p>
            <a:pPr algn="l" marL="0" indent="0" lvl="0">
              <a:lnSpc>
                <a:spcPts val="5500"/>
              </a:lnSpc>
            </a:pPr>
            <a:r>
              <a:rPr lang="en-US" b="true" sz="5000">
                <a:solidFill>
                  <a:srgbClr val="FFFFFF"/>
                </a:solidFill>
                <a:latin typeface="Source Sans Pro Bold"/>
                <a:ea typeface="Source Sans Pro Bold"/>
                <a:cs typeface="Source Sans Pro Bold"/>
                <a:sym typeface="Source Sans Pro Bold"/>
              </a:rPr>
              <a:t>2</a:t>
            </a:r>
          </a:p>
        </p:txBody>
      </p:sp>
      <p:sp>
        <p:nvSpPr>
          <p:cNvPr name="TextBox 12" id="12"/>
          <p:cNvSpPr txBox="true"/>
          <p:nvPr/>
        </p:nvSpPr>
        <p:spPr>
          <a:xfrm rot="0">
            <a:off x="11167684" y="1804359"/>
            <a:ext cx="6610627" cy="3714750"/>
          </a:xfrm>
          <a:prstGeom prst="rect">
            <a:avLst/>
          </a:prstGeom>
        </p:spPr>
        <p:txBody>
          <a:bodyPr anchor="t" rtlCol="false" tIns="0" lIns="0" bIns="0" rIns="0">
            <a:spAutoFit/>
          </a:bodyPr>
          <a:lstStyle/>
          <a:p>
            <a:pPr algn="l">
              <a:lnSpc>
                <a:spcPts val="4200"/>
              </a:lnSpc>
              <a:spcBef>
                <a:spcPct val="0"/>
              </a:spcBef>
            </a:pPr>
            <a:r>
              <a:rPr lang="en-US" sz="3000">
                <a:solidFill>
                  <a:srgbClr val="FFFFFF"/>
                </a:solidFill>
                <a:latin typeface="Source Sans Pro"/>
                <a:ea typeface="Source Sans Pro"/>
                <a:cs typeface="Source Sans Pro"/>
                <a:sym typeface="Source Sans Pro"/>
              </a:rPr>
              <a:t> Әдетте оларда тек жай байланыстар ғана болады. Бұл о</a:t>
            </a:r>
            <a:r>
              <a:rPr lang="en-US" sz="3000">
                <a:solidFill>
                  <a:srgbClr val="FFFFFF"/>
                </a:solidFill>
                <a:latin typeface="Source Sans Pro"/>
                <a:ea typeface="Source Sans Pro"/>
                <a:cs typeface="Source Sans Pro"/>
                <a:sym typeface="Source Sans Pro"/>
              </a:rPr>
              <a:t>рынбасушылар келесі келетін орынбасушылардыо- және п- жағдайға бағыттайды. о- және п- изомер қатар түзіледі және біреуінің шығымы жоғарырақ болуы мүмкін.</a:t>
            </a:r>
          </a:p>
          <a:p>
            <a:pPr algn="l">
              <a:lnSpc>
                <a:spcPts val="4200"/>
              </a:lnSpc>
              <a:spcBef>
                <a:spcPct val="0"/>
              </a:spcBef>
            </a:pPr>
          </a:p>
        </p:txBody>
      </p:sp>
      <p:sp>
        <p:nvSpPr>
          <p:cNvPr name="TextBox 13" id="13"/>
          <p:cNvSpPr txBox="true"/>
          <p:nvPr/>
        </p:nvSpPr>
        <p:spPr>
          <a:xfrm rot="0">
            <a:off x="11677373" y="5919356"/>
            <a:ext cx="6610627" cy="514350"/>
          </a:xfrm>
          <a:prstGeom prst="rect">
            <a:avLst/>
          </a:prstGeom>
        </p:spPr>
        <p:txBody>
          <a:bodyPr anchor="t" rtlCol="false" tIns="0" lIns="0" bIns="0" rIns="0">
            <a:spAutoFit/>
          </a:bodyPr>
          <a:lstStyle/>
          <a:p>
            <a:pPr algn="l">
              <a:lnSpc>
                <a:spcPts val="4200"/>
              </a:lnSpc>
              <a:spcBef>
                <a:spcPct val="0"/>
              </a:spcBef>
            </a:pPr>
            <a:r>
              <a:rPr lang="en-US" b="true" sz="3000">
                <a:solidFill>
                  <a:srgbClr val="FFFFFF"/>
                </a:solidFill>
                <a:latin typeface="Source Sans Pro Bold"/>
                <a:ea typeface="Source Sans Pro Bold"/>
                <a:cs typeface="Source Sans Pro Bold"/>
                <a:sym typeface="Source Sans Pro Bold"/>
              </a:rPr>
              <a:t>ЕК</a:t>
            </a:r>
            <a:r>
              <a:rPr lang="en-US" b="true" sz="3000">
                <a:solidFill>
                  <a:srgbClr val="FFFFFF"/>
                </a:solidFill>
                <a:latin typeface="Source Sans Pro Bold"/>
                <a:ea typeface="Source Sans Pro Bold"/>
                <a:cs typeface="Source Sans Pro Bold"/>
                <a:sym typeface="Source Sans Pro Bold"/>
              </a:rPr>
              <a:t>ІНШІ РЕТТІК ОРЫНБАСУШЫЛАР:</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8202900" y="1104900"/>
            <a:ext cx="9056400" cy="3501532"/>
          </a:xfrm>
          <a:prstGeom prst="rect">
            <a:avLst/>
          </a:prstGeom>
        </p:spPr>
        <p:txBody>
          <a:bodyPr anchor="t" rtlCol="false" tIns="0" lIns="0" bIns="0" rIns="0">
            <a:spAutoFit/>
          </a:bodyPr>
          <a:lstStyle/>
          <a:p>
            <a:pPr algn="r" marL="0" indent="0" lvl="0">
              <a:lnSpc>
                <a:spcPts val="9130"/>
              </a:lnSpc>
            </a:pPr>
            <a:r>
              <a:rPr lang="en-US" b="true" sz="8300">
                <a:solidFill>
                  <a:srgbClr val="456874"/>
                </a:solidFill>
                <a:latin typeface="Source Sans Pro Bold"/>
                <a:ea typeface="Source Sans Pro Bold"/>
                <a:cs typeface="Source Sans Pro Bold"/>
                <a:sym typeface="Source Sans Pro Bold"/>
              </a:rPr>
              <a:t>Аром</a:t>
            </a:r>
            <a:r>
              <a:rPr lang="en-US" b="true" sz="8300">
                <a:solidFill>
                  <a:srgbClr val="456874"/>
                </a:solidFill>
                <a:latin typeface="Source Sans Pro Bold"/>
                <a:ea typeface="Source Sans Pro Bold"/>
                <a:cs typeface="Source Sans Pro Bold"/>
                <a:sym typeface="Source Sans Pro Bold"/>
              </a:rPr>
              <a:t>атты көмірсутектердің табиғи көздері. </a:t>
            </a:r>
          </a:p>
        </p:txBody>
      </p:sp>
      <p:sp>
        <p:nvSpPr>
          <p:cNvPr name="TextBox 3" id="3"/>
          <p:cNvSpPr txBox="true"/>
          <p:nvPr/>
        </p:nvSpPr>
        <p:spPr>
          <a:xfrm rot="0">
            <a:off x="2091323" y="5086350"/>
            <a:ext cx="14105354" cy="3714750"/>
          </a:xfrm>
          <a:prstGeom prst="rect">
            <a:avLst/>
          </a:prstGeom>
        </p:spPr>
        <p:txBody>
          <a:bodyPr anchor="t" rtlCol="false" tIns="0" lIns="0" bIns="0" rIns="0">
            <a:spAutoFit/>
          </a:bodyPr>
          <a:lstStyle/>
          <a:p>
            <a:pPr algn="l" marL="0" indent="0" lvl="0">
              <a:lnSpc>
                <a:spcPts val="4200"/>
              </a:lnSpc>
              <a:spcBef>
                <a:spcPct val="0"/>
              </a:spcBef>
            </a:pPr>
            <a:r>
              <a:rPr lang="en-US" sz="3000">
                <a:solidFill>
                  <a:srgbClr val="456874"/>
                </a:solidFill>
                <a:latin typeface="Source Sans Pro"/>
                <a:ea typeface="Source Sans Pro"/>
                <a:cs typeface="Source Sans Pro"/>
                <a:sym typeface="Source Sans Pro"/>
              </a:rPr>
              <a:t> А</a:t>
            </a:r>
            <a:r>
              <a:rPr lang="en-US" sz="3000">
                <a:solidFill>
                  <a:srgbClr val="456874"/>
                </a:solidFill>
                <a:latin typeface="Source Sans Pro"/>
                <a:ea typeface="Source Sans Pro"/>
                <a:cs typeface="Source Sans Pro"/>
                <a:sym typeface="Source Sans Pro"/>
              </a:rPr>
              <a:t>роматты көмірсутектердің негізгі шикізат көзі болып ертедентас көмір саналады. Қазіргі кезде маңыздыкөз ретінде мұнайды айтуға болады.</a:t>
            </a:r>
          </a:p>
          <a:p>
            <a:pPr algn="l" marL="0" indent="0" lvl="0">
              <a:lnSpc>
                <a:spcPts val="4200"/>
              </a:lnSpc>
              <a:spcBef>
                <a:spcPct val="0"/>
              </a:spcBef>
            </a:pPr>
            <a:r>
              <a:rPr lang="en-US" sz="3000">
                <a:solidFill>
                  <a:srgbClr val="456874"/>
                </a:solidFill>
                <a:latin typeface="Source Sans Pro"/>
                <a:ea typeface="Source Sans Pro"/>
                <a:cs typeface="Source Sans Pro"/>
                <a:sym typeface="Source Sans Pro"/>
              </a:rPr>
              <a:t> Тас көмірді коксохимиялық зауыттарда құрғақ айдайды–арнайы кокс пештерінде ауа кірмейтін жағыдайда 1000</a:t>
            </a:r>
            <a:r>
              <a:rPr lang="en-US" sz="3000">
                <a:solidFill>
                  <a:srgbClr val="456874"/>
                </a:solidFill>
                <a:latin typeface="Source Sans Pro"/>
                <a:ea typeface="Source Sans Pro"/>
                <a:cs typeface="Source Sans Pro"/>
                <a:sym typeface="Source Sans Pro"/>
              </a:rPr>
              <a:t>0</a:t>
            </a:r>
            <a:r>
              <a:rPr lang="en-US" sz="3000">
                <a:solidFill>
                  <a:srgbClr val="456874"/>
                </a:solidFill>
                <a:latin typeface="Source Sans Pro"/>
                <a:ea typeface="Source Sans Pro"/>
                <a:cs typeface="Source Sans Pro"/>
                <a:sym typeface="Source Sans Pro"/>
              </a:rPr>
              <a:t> С дейін қыздыру нәтижесінде құрғақ өнім кокс алады. Кокс көміртегі күлден тұратын зат. Кокс өте көп мөлшерде металлургия өндірісінде темір алу үшін қажет.</a:t>
            </a:r>
          </a:p>
          <a:p>
            <a:pPr algn="l" marL="0" indent="0" lvl="0">
              <a:lnSpc>
                <a:spcPts val="4200"/>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sp>
        <p:nvSpPr>
          <p:cNvPr name="TextBox 2" id="2"/>
          <p:cNvSpPr txBox="true"/>
          <p:nvPr/>
        </p:nvSpPr>
        <p:spPr>
          <a:xfrm rot="0">
            <a:off x="2432606" y="4068913"/>
            <a:ext cx="13422789" cy="1056640"/>
          </a:xfrm>
          <a:prstGeom prst="rect">
            <a:avLst/>
          </a:prstGeom>
        </p:spPr>
        <p:txBody>
          <a:bodyPr anchor="t" rtlCol="false" tIns="0" lIns="0" bIns="0" rIns="0">
            <a:spAutoFit/>
          </a:bodyPr>
          <a:lstStyle/>
          <a:p>
            <a:pPr algn="ctr" marL="0" indent="0" lvl="0">
              <a:lnSpc>
                <a:spcPts val="8195"/>
              </a:lnSpc>
            </a:pPr>
            <a:r>
              <a:rPr lang="en-US" b="true" sz="7450">
                <a:solidFill>
                  <a:srgbClr val="456874"/>
                </a:solidFill>
                <a:latin typeface="Source Sans Pro Bold"/>
                <a:ea typeface="Source Sans Pro Bold"/>
                <a:cs typeface="Source Sans Pro Bold"/>
                <a:sym typeface="Source Sans Pro Bold"/>
              </a:rPr>
              <a:t>Дәріс мақсаты:</a:t>
            </a:r>
          </a:p>
        </p:txBody>
      </p:sp>
      <p:sp>
        <p:nvSpPr>
          <p:cNvPr name="TextBox 3" id="3"/>
          <p:cNvSpPr txBox="true"/>
          <p:nvPr/>
        </p:nvSpPr>
        <p:spPr>
          <a:xfrm rot="0">
            <a:off x="2432606" y="5172242"/>
            <a:ext cx="13422789" cy="2114550"/>
          </a:xfrm>
          <a:prstGeom prst="rect">
            <a:avLst/>
          </a:prstGeom>
        </p:spPr>
        <p:txBody>
          <a:bodyPr anchor="t" rtlCol="false" tIns="0" lIns="0" bIns="0" rIns="0">
            <a:spAutoFit/>
          </a:bodyPr>
          <a:lstStyle/>
          <a:p>
            <a:pPr algn="ctr" marL="0" indent="0" lvl="0">
              <a:lnSpc>
                <a:spcPts val="4200"/>
              </a:lnSpc>
              <a:spcBef>
                <a:spcPct val="0"/>
              </a:spcBef>
            </a:pPr>
            <a:r>
              <a:rPr lang="en-US" sz="3000">
                <a:solidFill>
                  <a:srgbClr val="456874"/>
                </a:solidFill>
                <a:latin typeface="Source Sans Pro"/>
                <a:ea typeface="Source Sans Pro"/>
                <a:cs typeface="Source Sans Pro"/>
                <a:sym typeface="Source Sans Pro"/>
              </a:rPr>
              <a:t> О</a:t>
            </a:r>
            <a:r>
              <a:rPr lang="en-US" sz="3000">
                <a:solidFill>
                  <a:srgbClr val="456874"/>
                </a:solidFill>
                <a:latin typeface="Source Sans Pro"/>
                <a:ea typeface="Source Sans Pro"/>
                <a:cs typeface="Source Sans Pro"/>
                <a:sym typeface="Source Sans Pro"/>
              </a:rPr>
              <a:t>рганикалық молекулалардың қаңқасы, функционалды топтары, қанығу деңгейі бойынша классификацияларды қарастыру. ИЮПАК номенклатурасының негізгі принциптерін түсіндіру.</a:t>
            </a:r>
          </a:p>
          <a:p>
            <a:pPr algn="ctr" marL="0" indent="0" lvl="0">
              <a:lnSpc>
                <a:spcPts val="4200"/>
              </a:lnSpc>
              <a:spcBef>
                <a:spcPct val="0"/>
              </a:spcBef>
            </a:pP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A0C6D4"/>
        </a:solidFill>
      </p:bgPr>
    </p:bg>
    <p:spTree>
      <p:nvGrpSpPr>
        <p:cNvPr id="1" name=""/>
        <p:cNvGrpSpPr/>
        <p:nvPr/>
      </p:nvGrpSpPr>
      <p:grpSpPr>
        <a:xfrm>
          <a:off x="0" y="0"/>
          <a:ext cx="0" cy="0"/>
          <a:chOff x="0" y="0"/>
          <a:chExt cx="0" cy="0"/>
        </a:xfrm>
      </p:grpSpPr>
      <p:sp>
        <p:nvSpPr>
          <p:cNvPr name="TextBox 2" id="2"/>
          <p:cNvSpPr txBox="true"/>
          <p:nvPr/>
        </p:nvSpPr>
        <p:spPr>
          <a:xfrm rot="0">
            <a:off x="2715986" y="887172"/>
            <a:ext cx="12856029" cy="1021528"/>
          </a:xfrm>
          <a:prstGeom prst="rect">
            <a:avLst/>
          </a:prstGeom>
        </p:spPr>
        <p:txBody>
          <a:bodyPr anchor="t" rtlCol="false" tIns="0" lIns="0" bIns="0" rIns="0">
            <a:spAutoFit/>
          </a:bodyPr>
          <a:lstStyle/>
          <a:p>
            <a:pPr algn="ctr" marL="0" indent="0" lvl="0">
              <a:lnSpc>
                <a:spcPts val="7813"/>
              </a:lnSpc>
            </a:pPr>
            <a:r>
              <a:rPr lang="en-US" b="true" sz="7103">
                <a:solidFill>
                  <a:srgbClr val="2F3034"/>
                </a:solidFill>
                <a:latin typeface="Source Sans Pro Bold"/>
                <a:ea typeface="Source Sans Pro Bold"/>
                <a:cs typeface="Source Sans Pro Bold"/>
                <a:sym typeface="Source Sans Pro Bold"/>
              </a:rPr>
              <a:t> Б</a:t>
            </a:r>
            <a:r>
              <a:rPr lang="en-US" b="true" sz="7103">
                <a:solidFill>
                  <a:srgbClr val="2F3034"/>
                </a:solidFill>
                <a:latin typeface="Source Sans Pro Bold"/>
                <a:ea typeface="Source Sans Pro Bold"/>
                <a:cs typeface="Source Sans Pro Bold"/>
                <a:sym typeface="Source Sans Pro Bold"/>
              </a:rPr>
              <a:t>ақылау сұрақтары:</a:t>
            </a:r>
          </a:p>
        </p:txBody>
      </p:sp>
      <p:sp>
        <p:nvSpPr>
          <p:cNvPr name="TextBox 3" id="3"/>
          <p:cNvSpPr txBox="true"/>
          <p:nvPr/>
        </p:nvSpPr>
        <p:spPr>
          <a:xfrm rot="0">
            <a:off x="1872343" y="2050228"/>
            <a:ext cx="14543314" cy="7981950"/>
          </a:xfrm>
          <a:prstGeom prst="rect">
            <a:avLst/>
          </a:prstGeom>
        </p:spPr>
        <p:txBody>
          <a:bodyPr anchor="t" rtlCol="false" tIns="0" lIns="0" bIns="0" rIns="0">
            <a:spAutoFit/>
          </a:bodyPr>
          <a:lstStyle/>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1.Органикалық қосылыстардың негізгі кластары қанд</a:t>
            </a:r>
            <a:r>
              <a:rPr lang="en-US" sz="3000">
                <a:solidFill>
                  <a:srgbClr val="FFFFFF"/>
                </a:solidFill>
                <a:latin typeface="Source Sans Pro"/>
                <a:ea typeface="Source Sans Pro"/>
                <a:cs typeface="Source Sans Pro"/>
                <a:sym typeface="Source Sans Pro"/>
              </a:rPr>
              <a:t>ай?</a:t>
            </a:r>
          </a:p>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2.Көмірсутектерді қандай топтарға бөлуге болады?</a:t>
            </a:r>
          </a:p>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3.Оттекті қосылыстарға қандай органикалық кластар жатады?</a:t>
            </a:r>
          </a:p>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4.Азотты қосылыстардың мысалдарын атаңыз.</a:t>
            </a:r>
          </a:p>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5.Гомологтық қатар дегеніміз не?</a:t>
            </a:r>
          </a:p>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6.Тривиалды номенклатура дегеніміз не? Мысал келтіріңіз.</a:t>
            </a:r>
          </a:p>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7.Рационалды (жартылай жүйелік) атаулар дегеніміз не?</a:t>
            </a:r>
          </a:p>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8.Жүйелік (IUPAC) атау берудің негізгі ережелері қандай?</a:t>
            </a:r>
          </a:p>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9.Органикалық қосылыстың атауын анықтау кезінде қандай қадамдар қолданылады?</a:t>
            </a:r>
          </a:p>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10.Изомерия және оның атауға әсері қандай?</a:t>
            </a:r>
          </a:p>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11.Ацетон, сірке қышқылы және бензол - бұл атаулар қай номенклатура түріне жатады?</a:t>
            </a:r>
          </a:p>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12.Сірке қышқылының IUPAC бойынша атауын жазыңыз.</a:t>
            </a:r>
          </a:p>
          <a:p>
            <a:pPr algn="ctr" marL="0" indent="0" lvl="0">
              <a:lnSpc>
                <a:spcPts val="4200"/>
              </a:lnSpc>
              <a:spcBef>
                <a:spcPct val="0"/>
              </a:spcBef>
            </a:pPr>
            <a:r>
              <a:rPr lang="en-US" sz="3000">
                <a:solidFill>
                  <a:srgbClr val="FFFFFF"/>
                </a:solidFill>
                <a:latin typeface="Source Sans Pro"/>
                <a:ea typeface="Source Sans Pro"/>
                <a:cs typeface="Source Sans Pro"/>
                <a:sym typeface="Source Sans Pro"/>
              </a:rPr>
              <a:t> 13.Рационалды атаулар қандай жағдайда қолданылады?</a:t>
            </a:r>
          </a:p>
          <a:p>
            <a:pPr algn="ctr" marL="0" indent="0" lvl="0">
              <a:lnSpc>
                <a:spcPts val="4200"/>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29047" y="4195705"/>
            <a:ext cx="12229906" cy="947795"/>
          </a:xfrm>
          <a:prstGeom prst="rect">
            <a:avLst/>
          </a:prstGeom>
        </p:spPr>
        <p:txBody>
          <a:bodyPr anchor="t" rtlCol="false" tIns="0" lIns="0" bIns="0" rIns="0">
            <a:spAutoFit/>
          </a:bodyPr>
          <a:lstStyle/>
          <a:p>
            <a:pPr algn="l" marL="0" indent="0" lvl="0">
              <a:lnSpc>
                <a:spcPts val="7374"/>
              </a:lnSpc>
            </a:pPr>
            <a:r>
              <a:rPr lang="en-US" b="true" sz="6703">
                <a:solidFill>
                  <a:srgbClr val="456874"/>
                </a:solidFill>
                <a:latin typeface="Source Sans Pro Bold"/>
                <a:ea typeface="Source Sans Pro Bold"/>
                <a:cs typeface="Source Sans Pro Bold"/>
                <a:sym typeface="Source Sans Pro Bold"/>
              </a:rPr>
              <a:t>НАЗАРЛАРЫҢЫЗҒА РАХМЕТ!</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27052" y="1998101"/>
            <a:ext cx="15033896" cy="1186654"/>
          </a:xfrm>
          <a:prstGeom prst="rect">
            <a:avLst/>
          </a:prstGeom>
        </p:spPr>
        <p:txBody>
          <a:bodyPr anchor="t" rtlCol="false" tIns="0" lIns="0" bIns="0" rIns="0">
            <a:spAutoFit/>
          </a:bodyPr>
          <a:lstStyle/>
          <a:p>
            <a:pPr algn="ctr" marL="0" indent="0" lvl="0">
              <a:lnSpc>
                <a:spcPts val="9130"/>
              </a:lnSpc>
            </a:pPr>
            <a:r>
              <a:rPr lang="en-US" b="true" sz="8300">
                <a:solidFill>
                  <a:srgbClr val="456874"/>
                </a:solidFill>
                <a:latin typeface="Source Sans Pro Bold"/>
                <a:ea typeface="Source Sans Pro Bold"/>
                <a:cs typeface="Source Sans Pro Bold"/>
                <a:sym typeface="Source Sans Pro Bold"/>
              </a:rPr>
              <a:t>Дәріс жоспары:</a:t>
            </a:r>
          </a:p>
        </p:txBody>
      </p:sp>
      <p:sp>
        <p:nvSpPr>
          <p:cNvPr name="TextBox 3" id="3"/>
          <p:cNvSpPr txBox="true"/>
          <p:nvPr/>
        </p:nvSpPr>
        <p:spPr>
          <a:xfrm rot="0">
            <a:off x="12527098" y="4800764"/>
            <a:ext cx="4137296" cy="3181350"/>
          </a:xfrm>
          <a:prstGeom prst="rect">
            <a:avLst/>
          </a:prstGeom>
        </p:spPr>
        <p:txBody>
          <a:bodyPr anchor="t" rtlCol="false" tIns="0" lIns="0" bIns="0" rIns="0">
            <a:spAutoFit/>
          </a:bodyPr>
          <a:lstStyle/>
          <a:p>
            <a:pPr algn="ctr">
              <a:lnSpc>
                <a:spcPts val="4200"/>
              </a:lnSpc>
              <a:spcBef>
                <a:spcPct val="0"/>
              </a:spcBef>
            </a:pPr>
            <a:r>
              <a:rPr lang="en-US" sz="3000">
                <a:solidFill>
                  <a:srgbClr val="456874"/>
                </a:solidFill>
                <a:latin typeface="Source Sans Pro"/>
                <a:ea typeface="Source Sans Pro"/>
                <a:cs typeface="Source Sans Pro"/>
                <a:sym typeface="Source Sans Pro"/>
              </a:rPr>
              <a:t>3.</a:t>
            </a:r>
            <a:r>
              <a:rPr lang="en-US" sz="3000">
                <a:solidFill>
                  <a:srgbClr val="456874"/>
                </a:solidFill>
                <a:latin typeface="Source Sans Pro"/>
                <a:ea typeface="Source Sans Pro"/>
                <a:cs typeface="Source Sans Pro"/>
                <a:sym typeface="Source Sans Pro"/>
              </a:rPr>
              <a:t>Көмірсутектерге (алкандар, алкендер, алкадиендер,алкиндер, арендер) жалпы сипаттама және қасиеттері.</a:t>
            </a:r>
          </a:p>
        </p:txBody>
      </p:sp>
      <p:sp>
        <p:nvSpPr>
          <p:cNvPr name="Freeform 4" id="4"/>
          <p:cNvSpPr/>
          <p:nvPr/>
        </p:nvSpPr>
        <p:spPr>
          <a:xfrm flipH="false" flipV="false" rot="0">
            <a:off x="14242091" y="3929256"/>
            <a:ext cx="707310" cy="501547"/>
          </a:xfrm>
          <a:custGeom>
            <a:avLst/>
            <a:gdLst/>
            <a:ahLst/>
            <a:cxnLst/>
            <a:rect r="r" b="b" t="t" l="l"/>
            <a:pathLst>
              <a:path h="501547" w="707310">
                <a:moveTo>
                  <a:pt x="0" y="0"/>
                </a:moveTo>
                <a:lnTo>
                  <a:pt x="707310" y="0"/>
                </a:lnTo>
                <a:lnTo>
                  <a:pt x="707310" y="501546"/>
                </a:lnTo>
                <a:lnTo>
                  <a:pt x="0" y="5015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7075352" y="5341207"/>
            <a:ext cx="4137296" cy="1581150"/>
          </a:xfrm>
          <a:prstGeom prst="rect">
            <a:avLst/>
          </a:prstGeom>
        </p:spPr>
        <p:txBody>
          <a:bodyPr anchor="t" rtlCol="false" tIns="0" lIns="0" bIns="0" rIns="0">
            <a:spAutoFit/>
          </a:bodyPr>
          <a:lstStyle/>
          <a:p>
            <a:pPr algn="ctr">
              <a:lnSpc>
                <a:spcPts val="4200"/>
              </a:lnSpc>
              <a:spcBef>
                <a:spcPct val="0"/>
              </a:spcBef>
            </a:pPr>
            <a:r>
              <a:rPr lang="en-US" sz="3000">
                <a:solidFill>
                  <a:srgbClr val="456874"/>
                </a:solidFill>
                <a:latin typeface="Source Sans Pro"/>
                <a:ea typeface="Source Sans Pro"/>
                <a:cs typeface="Source Sans Pro"/>
                <a:sym typeface="Source Sans Pro"/>
              </a:rPr>
              <a:t>2.Қазі</a:t>
            </a:r>
            <a:r>
              <a:rPr lang="en-US" sz="3000">
                <a:solidFill>
                  <a:srgbClr val="456874"/>
                </a:solidFill>
                <a:latin typeface="Source Sans Pro"/>
                <a:ea typeface="Source Sans Pro"/>
                <a:cs typeface="Source Sans Pro"/>
                <a:sym typeface="Source Sans Pro"/>
              </a:rPr>
              <a:t>ргі кездегіИЮПАК номенклатурасының негізгіпринциптері.</a:t>
            </a:r>
          </a:p>
        </p:txBody>
      </p:sp>
      <p:sp>
        <p:nvSpPr>
          <p:cNvPr name="Freeform 6" id="6"/>
          <p:cNvSpPr/>
          <p:nvPr/>
        </p:nvSpPr>
        <p:spPr>
          <a:xfrm flipH="false" flipV="false" rot="0">
            <a:off x="8790345" y="3929256"/>
            <a:ext cx="707310" cy="501547"/>
          </a:xfrm>
          <a:custGeom>
            <a:avLst/>
            <a:gdLst/>
            <a:ahLst/>
            <a:cxnLst/>
            <a:rect r="r" b="b" t="t" l="l"/>
            <a:pathLst>
              <a:path h="501547" w="707310">
                <a:moveTo>
                  <a:pt x="0" y="0"/>
                </a:moveTo>
                <a:lnTo>
                  <a:pt x="707310" y="0"/>
                </a:lnTo>
                <a:lnTo>
                  <a:pt x="707310" y="501546"/>
                </a:lnTo>
                <a:lnTo>
                  <a:pt x="0" y="5015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627052" y="4800764"/>
            <a:ext cx="4137296" cy="4781550"/>
          </a:xfrm>
          <a:prstGeom prst="rect">
            <a:avLst/>
          </a:prstGeom>
        </p:spPr>
        <p:txBody>
          <a:bodyPr anchor="t" rtlCol="false" tIns="0" lIns="0" bIns="0" rIns="0">
            <a:spAutoFit/>
          </a:bodyPr>
          <a:lstStyle/>
          <a:p>
            <a:pPr algn="ctr">
              <a:lnSpc>
                <a:spcPts val="4200"/>
              </a:lnSpc>
              <a:spcBef>
                <a:spcPct val="0"/>
              </a:spcBef>
            </a:pPr>
            <a:r>
              <a:rPr lang="en-US" sz="3000">
                <a:solidFill>
                  <a:srgbClr val="456874"/>
                </a:solidFill>
                <a:latin typeface="Source Sans Pro"/>
                <a:ea typeface="Source Sans Pro"/>
                <a:cs typeface="Source Sans Pro"/>
                <a:sym typeface="Source Sans Pro"/>
              </a:rPr>
              <a:t> 1.О</a:t>
            </a:r>
            <a:r>
              <a:rPr lang="en-US" sz="3000">
                <a:solidFill>
                  <a:srgbClr val="456874"/>
                </a:solidFill>
                <a:latin typeface="Source Sans Pro"/>
                <a:ea typeface="Source Sans Pro"/>
                <a:cs typeface="Source Sans Pro"/>
                <a:sym typeface="Source Sans Pro"/>
              </a:rPr>
              <a:t>рганикалық молекулалардың қаңқасы, функционалды топтары,қанығу деңгейі бойынша классификациялау.</a:t>
            </a:r>
          </a:p>
          <a:p>
            <a:pPr algn="ctr">
              <a:lnSpc>
                <a:spcPts val="4200"/>
              </a:lnSpc>
              <a:spcBef>
                <a:spcPct val="0"/>
              </a:spcBef>
            </a:pPr>
            <a:r>
              <a:rPr lang="en-US" sz="3000">
                <a:solidFill>
                  <a:srgbClr val="456874"/>
                </a:solidFill>
                <a:latin typeface="Source Sans Pro"/>
                <a:ea typeface="Source Sans Pro"/>
                <a:cs typeface="Source Sans Pro"/>
                <a:sym typeface="Source Sans Pro"/>
              </a:rPr>
              <a:t> </a:t>
            </a:r>
          </a:p>
          <a:p>
            <a:pPr algn="ctr">
              <a:lnSpc>
                <a:spcPts val="4200"/>
              </a:lnSpc>
              <a:spcBef>
                <a:spcPct val="0"/>
              </a:spcBef>
            </a:pPr>
            <a:r>
              <a:rPr lang="en-US" sz="3000">
                <a:solidFill>
                  <a:srgbClr val="456874"/>
                </a:solidFill>
                <a:latin typeface="Source Sans Pro"/>
                <a:ea typeface="Source Sans Pro"/>
                <a:cs typeface="Source Sans Pro"/>
                <a:sym typeface="Source Sans Pro"/>
              </a:rPr>
              <a:t> </a:t>
            </a:r>
          </a:p>
        </p:txBody>
      </p:sp>
      <p:sp>
        <p:nvSpPr>
          <p:cNvPr name="Freeform 8" id="8"/>
          <p:cNvSpPr/>
          <p:nvPr/>
        </p:nvSpPr>
        <p:spPr>
          <a:xfrm flipH="false" flipV="false" rot="0">
            <a:off x="3342045" y="3929256"/>
            <a:ext cx="707310" cy="501547"/>
          </a:xfrm>
          <a:custGeom>
            <a:avLst/>
            <a:gdLst/>
            <a:ahLst/>
            <a:cxnLst/>
            <a:rect r="r" b="b" t="t" l="l"/>
            <a:pathLst>
              <a:path h="501547" w="707310">
                <a:moveTo>
                  <a:pt x="0" y="0"/>
                </a:moveTo>
                <a:lnTo>
                  <a:pt x="707310" y="0"/>
                </a:lnTo>
                <a:lnTo>
                  <a:pt x="707310" y="501546"/>
                </a:lnTo>
                <a:lnTo>
                  <a:pt x="0" y="5015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sp>
        <p:nvSpPr>
          <p:cNvPr name="Freeform 3" id="3"/>
          <p:cNvSpPr/>
          <p:nvPr/>
        </p:nvSpPr>
        <p:spPr>
          <a:xfrm flipH="false" flipV="false" rot="0">
            <a:off x="4486759" y="3639020"/>
            <a:ext cx="11301259" cy="3008960"/>
          </a:xfrm>
          <a:custGeom>
            <a:avLst/>
            <a:gdLst/>
            <a:ahLst/>
            <a:cxnLst/>
            <a:rect r="r" b="b" t="t" l="l"/>
            <a:pathLst>
              <a:path h="3008960" w="11301259">
                <a:moveTo>
                  <a:pt x="0" y="0"/>
                </a:moveTo>
                <a:lnTo>
                  <a:pt x="11301259" y="0"/>
                </a:lnTo>
                <a:lnTo>
                  <a:pt x="11301259" y="3008960"/>
                </a:lnTo>
                <a:lnTo>
                  <a:pt x="0" y="3008960"/>
                </a:lnTo>
                <a:lnTo>
                  <a:pt x="0" y="0"/>
                </a:lnTo>
                <a:close/>
              </a:path>
            </a:pathLst>
          </a:custGeom>
          <a:blipFill>
            <a:blip r:embed="rId3"/>
            <a:stretch>
              <a:fillRect l="0" t="0" r="0" b="0"/>
            </a:stretch>
          </a:blipFill>
        </p:spPr>
      </p:sp>
      <p:sp>
        <p:nvSpPr>
          <p:cNvPr name="TextBox 4" id="4"/>
          <p:cNvSpPr txBox="true"/>
          <p:nvPr/>
        </p:nvSpPr>
        <p:spPr>
          <a:xfrm rot="0">
            <a:off x="2325162" y="504288"/>
            <a:ext cx="13637676" cy="1077399"/>
          </a:xfrm>
          <a:prstGeom prst="rect">
            <a:avLst/>
          </a:prstGeom>
        </p:spPr>
        <p:txBody>
          <a:bodyPr anchor="t" rtlCol="false" tIns="0" lIns="0" bIns="0" rIns="0">
            <a:spAutoFit/>
          </a:bodyPr>
          <a:lstStyle/>
          <a:p>
            <a:pPr algn="ctr" marL="0" indent="0" lvl="0">
              <a:lnSpc>
                <a:spcPts val="4201"/>
              </a:lnSpc>
            </a:pPr>
            <a:r>
              <a:rPr lang="en-US" b="true" sz="3819">
                <a:solidFill>
                  <a:srgbClr val="456874"/>
                </a:solidFill>
                <a:latin typeface="Source Sans Pro Bold"/>
                <a:ea typeface="Source Sans Pro Bold"/>
                <a:cs typeface="Source Sans Pro Bold"/>
                <a:sym typeface="Source Sans Pro Bold"/>
              </a:rPr>
              <a:t>Органикалық м</a:t>
            </a:r>
            <a:r>
              <a:rPr lang="en-US" b="true" sz="3819">
                <a:solidFill>
                  <a:srgbClr val="456874"/>
                </a:solidFill>
                <a:latin typeface="Source Sans Pro Bold"/>
                <a:ea typeface="Source Sans Pro Bold"/>
                <a:cs typeface="Source Sans Pro Bold"/>
                <a:sym typeface="Source Sans Pro Bold"/>
              </a:rPr>
              <a:t>олекулалардың қаңқасы, функционалды топтары, қанығу деңгейі бойынша классификациялау</a:t>
            </a:r>
          </a:p>
        </p:txBody>
      </p:sp>
      <p:sp>
        <p:nvSpPr>
          <p:cNvPr name="TextBox 5" id="5"/>
          <p:cNvSpPr txBox="true"/>
          <p:nvPr/>
        </p:nvSpPr>
        <p:spPr>
          <a:xfrm rot="0">
            <a:off x="189839" y="1524537"/>
            <a:ext cx="17951473" cy="2647950"/>
          </a:xfrm>
          <a:prstGeom prst="rect">
            <a:avLst/>
          </a:prstGeom>
        </p:spPr>
        <p:txBody>
          <a:bodyPr anchor="t" rtlCol="false" tIns="0" lIns="0" bIns="0" rIns="0">
            <a:spAutoFit/>
          </a:bodyPr>
          <a:lstStyle/>
          <a:p>
            <a:pPr algn="l">
              <a:lnSpc>
                <a:spcPts val="4200"/>
              </a:lnSpc>
              <a:spcBef>
                <a:spcPct val="0"/>
              </a:spcBef>
            </a:pPr>
            <a:r>
              <a:rPr lang="en-US" sz="3000">
                <a:solidFill>
                  <a:srgbClr val="456874"/>
                </a:solidFill>
                <a:latin typeface="Source Sans Pro"/>
                <a:ea typeface="Source Sans Pro"/>
                <a:cs typeface="Source Sans Pro"/>
                <a:sym typeface="Source Sans Pro"/>
              </a:rPr>
              <a:t> Молекуладағы к</a:t>
            </a:r>
            <a:r>
              <a:rPr lang="en-US" sz="3000">
                <a:solidFill>
                  <a:srgbClr val="456874"/>
                </a:solidFill>
                <a:latin typeface="Source Sans Pro"/>
                <a:ea typeface="Source Sans Pro"/>
                <a:cs typeface="Source Sans Pro"/>
                <a:sym typeface="Source Sans Pro"/>
              </a:rPr>
              <a:t>өміртегі қанқасының сипаты бойынша барлық органикалық қосылыстар: </a:t>
            </a:r>
          </a:p>
          <a:p>
            <a:pPr algn="l">
              <a:lnSpc>
                <a:spcPts val="4200"/>
              </a:lnSpc>
              <a:spcBef>
                <a:spcPct val="0"/>
              </a:spcBef>
            </a:pPr>
            <a:r>
              <a:rPr lang="en-US" sz="3000">
                <a:solidFill>
                  <a:srgbClr val="456874"/>
                </a:solidFill>
                <a:latin typeface="Source Sans Pro"/>
                <a:ea typeface="Source Sans Pro"/>
                <a:cs typeface="Source Sans Pro"/>
                <a:sym typeface="Source Sans Pro"/>
              </a:rPr>
              <a:t>а) ациклды немесе алифатты – органикалық қосылыстардың молекулалары ашық (тұйықталмаған) тізбекті көміртек атомдарынан тұрады:</a:t>
            </a:r>
          </a:p>
          <a:p>
            <a:pPr algn="l">
              <a:lnSpc>
                <a:spcPts val="4200"/>
              </a:lnSpc>
              <a:spcBef>
                <a:spcPct val="0"/>
              </a:spcBef>
            </a:pPr>
            <a:r>
              <a:rPr lang="en-US" sz="3000">
                <a:solidFill>
                  <a:srgbClr val="456874"/>
                </a:solidFill>
                <a:latin typeface="Source Sans Pro"/>
                <a:ea typeface="Source Sans Pro"/>
                <a:cs typeface="Source Sans Pro"/>
                <a:sym typeface="Source Sans Pro"/>
              </a:rPr>
              <a:t>б) молекулалары тұйықталған, сақиналы органикалық қосылыстар. Сондықтан оларды циклды қосылыстар деп атайды:</a:t>
            </a:r>
          </a:p>
        </p:txBody>
      </p:sp>
      <p:sp>
        <p:nvSpPr>
          <p:cNvPr name="TextBox 6" id="6"/>
          <p:cNvSpPr txBox="true"/>
          <p:nvPr/>
        </p:nvSpPr>
        <p:spPr>
          <a:xfrm rot="0">
            <a:off x="189839" y="6590830"/>
            <a:ext cx="17598268" cy="3714750"/>
          </a:xfrm>
          <a:prstGeom prst="rect">
            <a:avLst/>
          </a:prstGeom>
        </p:spPr>
        <p:txBody>
          <a:bodyPr anchor="t" rtlCol="false" tIns="0" lIns="0" bIns="0" rIns="0">
            <a:spAutoFit/>
          </a:bodyPr>
          <a:lstStyle/>
          <a:p>
            <a:pPr algn="l">
              <a:lnSpc>
                <a:spcPts val="4200"/>
              </a:lnSpc>
              <a:spcBef>
                <a:spcPct val="0"/>
              </a:spcBef>
            </a:pPr>
            <a:r>
              <a:rPr lang="en-US" sz="3000">
                <a:solidFill>
                  <a:srgbClr val="456874"/>
                </a:solidFill>
                <a:latin typeface="Source Sans Pro"/>
                <a:ea typeface="Source Sans Pro"/>
                <a:cs typeface="Source Sans Pro"/>
                <a:sym typeface="Source Sans Pro"/>
              </a:rPr>
              <a:t> Қосылыс молекуласындағы к</a:t>
            </a:r>
            <a:r>
              <a:rPr lang="en-US" sz="3000">
                <a:solidFill>
                  <a:srgbClr val="456874"/>
                </a:solidFill>
                <a:latin typeface="Source Sans Pro"/>
                <a:ea typeface="Source Sans Pro"/>
                <a:cs typeface="Source Sans Pro"/>
                <a:sym typeface="Source Sans Pro"/>
              </a:rPr>
              <a:t>өміртегі атомдар арасындағы байланыс сипатына негізделген жіктелу: а) көміртегі атомдары арасында дара байланысты қосылыстар немесе қаныққан(олар да өз кезегінде ациклдыжәне циклды болып бөлінеді); ә) көміртегі атомдары арасында екі немесе үш байланыс болатынқосылыстар, оларды қанықпаған (олар да өз кезегінде ациклдыжәне циклды болып бөлінеді) органикалық қосылыстар. Мысалы, </a:t>
            </a:r>
          </a:p>
          <a:p>
            <a:pPr algn="l">
              <a:lnSpc>
                <a:spcPts val="4200"/>
              </a:lnSpc>
              <a:spcBef>
                <a:spcPct val="0"/>
              </a:spcBef>
            </a:pPr>
            <a:r>
              <a:rPr lang="en-US" sz="3000">
                <a:solidFill>
                  <a:srgbClr val="456874"/>
                </a:solidFill>
                <a:latin typeface="Source Sans Pro"/>
                <a:ea typeface="Source Sans Pro"/>
                <a:cs typeface="Source Sans Pro"/>
                <a:sym typeface="Source Sans Pro"/>
              </a:rPr>
              <a:t> а) қаныққан ациклдыкөмірсутектер </a:t>
            </a:r>
          </a:p>
          <a:p>
            <a:pPr algn="l">
              <a:lnSpc>
                <a:spcPts val="4200"/>
              </a:lnSpc>
              <a:spcBef>
                <a:spcPct val="0"/>
              </a:spcBef>
            </a:pPr>
            <a:r>
              <a:rPr lang="en-US" sz="3000">
                <a:solidFill>
                  <a:srgbClr val="456874"/>
                </a:solidFill>
                <a:latin typeface="Source Sans Pro"/>
                <a:ea typeface="Source Sans Pro"/>
                <a:cs typeface="Source Sans Pro"/>
                <a:sym typeface="Source Sans Pro"/>
              </a:rPr>
              <a:t>ә) қанықпаған ациклды көмірсутектер</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0C6D4"/>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9422976" y="2352691"/>
            <a:ext cx="9692845" cy="5581618"/>
          </a:xfrm>
          <a:custGeom>
            <a:avLst/>
            <a:gdLst/>
            <a:ahLst/>
            <a:cxnLst/>
            <a:rect r="r" b="b" t="t" l="l"/>
            <a:pathLst>
              <a:path h="5581618" w="9692845">
                <a:moveTo>
                  <a:pt x="0" y="0"/>
                </a:moveTo>
                <a:lnTo>
                  <a:pt x="9692845" y="0"/>
                </a:lnTo>
                <a:lnTo>
                  <a:pt x="9692845" y="5581618"/>
                </a:lnTo>
                <a:lnTo>
                  <a:pt x="0" y="5581618"/>
                </a:lnTo>
                <a:lnTo>
                  <a:pt x="0" y="0"/>
                </a:lnTo>
                <a:close/>
              </a:path>
            </a:pathLst>
          </a:custGeom>
          <a:blipFill>
            <a:blip r:embed="rId2"/>
            <a:stretch>
              <a:fillRect l="0" t="-30242" r="0" b="0"/>
            </a:stretch>
          </a:blipFill>
        </p:spPr>
      </p:sp>
      <p:sp>
        <p:nvSpPr>
          <p:cNvPr name="TextBox 3" id="3"/>
          <p:cNvSpPr txBox="true"/>
          <p:nvPr/>
        </p:nvSpPr>
        <p:spPr>
          <a:xfrm rot="0">
            <a:off x="233989" y="88395"/>
            <a:ext cx="10366980" cy="10648950"/>
          </a:xfrm>
          <a:prstGeom prst="rect">
            <a:avLst/>
          </a:prstGeom>
        </p:spPr>
        <p:txBody>
          <a:bodyPr anchor="t" rtlCol="false" tIns="0" lIns="0" bIns="0" rIns="0">
            <a:spAutoFit/>
          </a:bodyPr>
          <a:lstStyle/>
          <a:p>
            <a:pPr algn="l" marL="0" indent="0" lvl="0">
              <a:lnSpc>
                <a:spcPts val="4200"/>
              </a:lnSpc>
              <a:spcBef>
                <a:spcPct val="0"/>
              </a:spcBef>
            </a:pPr>
            <a:r>
              <a:rPr lang="en-US" sz="3000">
                <a:solidFill>
                  <a:srgbClr val="2F3034"/>
                </a:solidFill>
                <a:latin typeface="Source Sans Pro"/>
                <a:ea typeface="Source Sans Pro"/>
                <a:cs typeface="Source Sans Pro"/>
                <a:sym typeface="Source Sans Pro"/>
              </a:rPr>
              <a:t> I.О</a:t>
            </a:r>
            <a:r>
              <a:rPr lang="en-US" sz="3000">
                <a:solidFill>
                  <a:srgbClr val="2F3034"/>
                </a:solidFill>
                <a:latin typeface="Source Sans Pro"/>
                <a:ea typeface="Source Sans Pro"/>
                <a:cs typeface="Source Sans Pro"/>
                <a:sym typeface="Source Sans Pro"/>
              </a:rPr>
              <a:t>рганикалық қосылыс молекуласын құрайтын атомдардың химиялық элементі бойынша және қосымша, молекулада функционалдық топтардың болуы сипатына байланысты жіктеледі: органикалық қосылыстардың негізгі компоненттері – көміртегі, сутегі, оттегі және азот кіретін органогендер және басқа да химиялық элемент атомдары кіретін элементорганикалық қосылыстар. Органогендерге жататындар: көмірсутектер, оттекті органикалық қосылыстар, азотты органикалық қосылыстар.</a:t>
            </a:r>
          </a:p>
          <a:p>
            <a:pPr algn="l" marL="0" indent="0" lvl="0">
              <a:lnSpc>
                <a:spcPts val="4200"/>
              </a:lnSpc>
              <a:spcBef>
                <a:spcPct val="0"/>
              </a:spcBef>
            </a:pPr>
            <a:r>
              <a:rPr lang="en-US" sz="3000">
                <a:solidFill>
                  <a:srgbClr val="2F3034"/>
                </a:solidFill>
                <a:latin typeface="Source Sans Pro"/>
                <a:ea typeface="Source Sans Pro"/>
                <a:cs typeface="Source Sans Pro"/>
                <a:sym typeface="Source Sans Pro"/>
              </a:rPr>
              <a:t> Көмірсутектер – молекуласында тек қана көміртегі және сутегі атомдары ғана болатын қосылыстар. Олар өз кезегінде:</a:t>
            </a:r>
          </a:p>
          <a:p>
            <a:pPr algn="l" marL="0" indent="0" lvl="0">
              <a:lnSpc>
                <a:spcPts val="4200"/>
              </a:lnSpc>
              <a:spcBef>
                <a:spcPct val="0"/>
              </a:spcBef>
            </a:pPr>
            <a:r>
              <a:rPr lang="en-US" sz="3000">
                <a:solidFill>
                  <a:srgbClr val="2F3034"/>
                </a:solidFill>
                <a:latin typeface="Source Sans Pro"/>
                <a:ea typeface="Source Sans Pro"/>
                <a:cs typeface="Source Sans Pro"/>
                <a:sym typeface="Source Sans Pro"/>
              </a:rPr>
              <a:t> 1)Қаныққан көмірсутектер:</a:t>
            </a:r>
          </a:p>
          <a:p>
            <a:pPr algn="l" marL="0" indent="0" lvl="0">
              <a:lnSpc>
                <a:spcPts val="4200"/>
              </a:lnSpc>
              <a:spcBef>
                <a:spcPct val="0"/>
              </a:spcBef>
            </a:pPr>
            <a:r>
              <a:rPr lang="en-US" sz="3000">
                <a:solidFill>
                  <a:srgbClr val="2F3034"/>
                </a:solidFill>
                <a:latin typeface="Source Sans Pro"/>
                <a:ea typeface="Source Sans Pro"/>
                <a:cs typeface="Source Sans Pro"/>
                <a:sym typeface="Source Sans Pro"/>
              </a:rPr>
              <a:t> а) ациклды (тармақталмаған және тармақталған тізбекті); </a:t>
            </a:r>
          </a:p>
          <a:p>
            <a:pPr algn="l" marL="0" indent="0" lvl="0">
              <a:lnSpc>
                <a:spcPts val="4200"/>
              </a:lnSpc>
              <a:spcBef>
                <a:spcPct val="0"/>
              </a:spcBef>
            </a:pPr>
            <a:r>
              <a:rPr lang="en-US" sz="3000">
                <a:solidFill>
                  <a:srgbClr val="2F3034"/>
                </a:solidFill>
                <a:latin typeface="Source Sans Pro"/>
                <a:ea typeface="Source Sans Pro"/>
                <a:cs typeface="Source Sans Pro"/>
                <a:sym typeface="Source Sans Pro"/>
              </a:rPr>
              <a:t> ә) циклды.</a:t>
            </a:r>
          </a:p>
          <a:p>
            <a:pPr algn="l" marL="0" indent="0" lvl="0">
              <a:lnSpc>
                <a:spcPts val="4200"/>
              </a:lnSpc>
              <a:spcBef>
                <a:spcPct val="0"/>
              </a:spcBef>
            </a:pPr>
            <a:r>
              <a:rPr lang="en-US" sz="3000">
                <a:solidFill>
                  <a:srgbClr val="2F3034"/>
                </a:solidFill>
                <a:latin typeface="Source Sans Pro"/>
                <a:ea typeface="Source Sans Pro"/>
                <a:cs typeface="Source Sans Pro"/>
                <a:sym typeface="Source Sans Pro"/>
              </a:rPr>
              <a:t> 2)Қанықпаған көмірсутектер:</a:t>
            </a:r>
          </a:p>
          <a:p>
            <a:pPr algn="l" marL="0" indent="0" lvl="0">
              <a:lnSpc>
                <a:spcPts val="4200"/>
              </a:lnSpc>
              <a:spcBef>
                <a:spcPct val="0"/>
              </a:spcBef>
            </a:pPr>
            <a:r>
              <a:rPr lang="en-US" sz="3000">
                <a:solidFill>
                  <a:srgbClr val="2F3034"/>
                </a:solidFill>
                <a:latin typeface="Source Sans Pro"/>
                <a:ea typeface="Source Sans Pro"/>
                <a:cs typeface="Source Sans Pro"/>
                <a:sym typeface="Source Sans Pro"/>
              </a:rPr>
              <a:t> а) қос байланысты (ациклды, циклды); </a:t>
            </a:r>
          </a:p>
          <a:p>
            <a:pPr algn="l" marL="0" indent="0" lvl="0">
              <a:lnSpc>
                <a:spcPts val="4200"/>
              </a:lnSpc>
              <a:spcBef>
                <a:spcPct val="0"/>
              </a:spcBef>
            </a:pPr>
            <a:r>
              <a:rPr lang="en-US" sz="3000">
                <a:solidFill>
                  <a:srgbClr val="2F3034"/>
                </a:solidFill>
                <a:latin typeface="Source Sans Pro"/>
                <a:ea typeface="Source Sans Pro"/>
                <a:cs typeface="Source Sans Pro"/>
                <a:sym typeface="Source Sans Pro"/>
              </a:rPr>
              <a:t> ә) үш байланысты (ациклды, циклды);</a:t>
            </a:r>
          </a:p>
          <a:p>
            <a:pPr algn="l" marL="0" indent="0" lvl="0">
              <a:lnSpc>
                <a:spcPts val="4200"/>
              </a:lnSpc>
              <a:spcBef>
                <a:spcPct val="0"/>
              </a:spcBef>
            </a:pPr>
            <a:r>
              <a:rPr lang="en-US" sz="3000">
                <a:solidFill>
                  <a:srgbClr val="2F3034"/>
                </a:solidFill>
                <a:latin typeface="Source Sans Pro"/>
                <a:ea typeface="Source Sans Pro"/>
                <a:cs typeface="Source Sans Pro"/>
                <a:sym typeface="Source Sans Pro"/>
              </a:rPr>
              <a:t> б) ароматты.</a:t>
            </a:r>
          </a:p>
          <a:p>
            <a:pPr algn="l" marL="0" indent="0" lvl="0">
              <a:lnSpc>
                <a:spcPts val="4200"/>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AFAFA"/>
        </a:solidFill>
      </p:bgPr>
    </p:bg>
    <p:spTree>
      <p:nvGrpSpPr>
        <p:cNvPr id="1" name=""/>
        <p:cNvGrpSpPr/>
        <p:nvPr/>
      </p:nvGrpSpPr>
      <p:grpSpPr>
        <a:xfrm>
          <a:off x="0" y="0"/>
          <a:ext cx="0" cy="0"/>
          <a:chOff x="0" y="0"/>
          <a:chExt cx="0" cy="0"/>
        </a:xfrm>
      </p:grpSpPr>
      <p:sp>
        <p:nvSpPr>
          <p:cNvPr name="TextBox 2" id="2"/>
          <p:cNvSpPr txBox="true"/>
          <p:nvPr/>
        </p:nvSpPr>
        <p:spPr>
          <a:xfrm rot="0">
            <a:off x="519847" y="193928"/>
            <a:ext cx="17248306" cy="9841994"/>
          </a:xfrm>
          <a:prstGeom prst="rect">
            <a:avLst/>
          </a:prstGeom>
        </p:spPr>
        <p:txBody>
          <a:bodyPr anchor="t" rtlCol="false" tIns="0" lIns="0" bIns="0" rIns="0">
            <a:spAutoFit/>
          </a:bodyPr>
          <a:lstStyle/>
          <a:p>
            <a:pPr algn="ctr">
              <a:lnSpc>
                <a:spcPts val="3527"/>
              </a:lnSpc>
            </a:pPr>
            <a:r>
              <a:rPr lang="en-US" sz="2519" b="true">
                <a:solidFill>
                  <a:srgbClr val="456874"/>
                </a:solidFill>
                <a:latin typeface="Source Sans Pro Bold"/>
                <a:ea typeface="Source Sans Pro Bold"/>
                <a:cs typeface="Source Sans Pro Bold"/>
                <a:sym typeface="Source Sans Pro Bold"/>
              </a:rPr>
              <a:t> 2. Оттекті органикалық қосылыстар – молекуласында көміртегі, сутегімен қатар оттегі болатын органикалық қосылыстар.</a:t>
            </a:r>
          </a:p>
          <a:p>
            <a:pPr algn="ctr">
              <a:lnSpc>
                <a:spcPts val="3527"/>
              </a:lnSpc>
            </a:pPr>
            <a:r>
              <a:rPr lang="en-US" sz="2519" b="true">
                <a:solidFill>
                  <a:srgbClr val="456874"/>
                </a:solidFill>
                <a:latin typeface="Source Sans Pro Bold"/>
                <a:ea typeface="Source Sans Pro Bold"/>
                <a:cs typeface="Source Sans Pro Bold"/>
                <a:sym typeface="Source Sans Pro Bold"/>
              </a:rPr>
              <a:t> 1)Біртекті функциялы қосылыстар:</a:t>
            </a:r>
          </a:p>
          <a:p>
            <a:pPr algn="ctr">
              <a:lnSpc>
                <a:spcPts val="3527"/>
              </a:lnSpc>
            </a:pPr>
            <a:r>
              <a:rPr lang="en-US" sz="2519">
                <a:solidFill>
                  <a:srgbClr val="456874"/>
                </a:solidFill>
                <a:latin typeface="Source Sans Pro"/>
                <a:ea typeface="Source Sans Pro"/>
                <a:cs typeface="Source Sans Pro"/>
                <a:sym typeface="Source Sans Pro"/>
              </a:rPr>
              <a:t> а) молекуласында гидроксил -ОН тобы бар (спирттер, фенолдар); </a:t>
            </a:r>
          </a:p>
          <a:p>
            <a:pPr algn="ctr">
              <a:lnSpc>
                <a:spcPts val="3527"/>
              </a:lnSpc>
            </a:pPr>
            <a:r>
              <a:rPr lang="en-US" sz="2519">
                <a:solidFill>
                  <a:srgbClr val="456874"/>
                </a:solidFill>
                <a:latin typeface="Source Sans Pro"/>
                <a:ea typeface="Source Sans Pro"/>
                <a:cs typeface="Source Sans Pro"/>
                <a:sym typeface="Source Sans Pro"/>
              </a:rPr>
              <a:t> ә) молекуласында – С = О карбонилтобы (альдегидтер, кетондар);</a:t>
            </a:r>
          </a:p>
          <a:p>
            <a:pPr algn="ctr">
              <a:lnSpc>
                <a:spcPts val="3527"/>
              </a:lnSpc>
            </a:pPr>
            <a:r>
              <a:rPr lang="en-US" sz="2519">
                <a:solidFill>
                  <a:srgbClr val="456874"/>
                </a:solidFill>
                <a:latin typeface="Source Sans Pro"/>
                <a:ea typeface="Source Sans Pro"/>
                <a:cs typeface="Source Sans Pro"/>
                <a:sym typeface="Source Sans Pro"/>
              </a:rPr>
              <a:t> б) молекуласында – С– ОН карбоксил тобы бар (карбонқышқылдары). </a:t>
            </a:r>
          </a:p>
          <a:p>
            <a:pPr algn="ctr">
              <a:lnSpc>
                <a:spcPts val="3527"/>
              </a:lnSpc>
            </a:pPr>
            <a:r>
              <a:rPr lang="en-US" sz="2519">
                <a:solidFill>
                  <a:srgbClr val="456874"/>
                </a:solidFill>
                <a:latin typeface="Source Sans Pro"/>
                <a:ea typeface="Source Sans Pro"/>
                <a:cs typeface="Source Sans Pro"/>
                <a:sym typeface="Source Sans Pro"/>
              </a:rPr>
              <a:t> </a:t>
            </a:r>
            <a:r>
              <a:rPr lang="en-US" sz="2519" b="true">
                <a:solidFill>
                  <a:srgbClr val="456874"/>
                </a:solidFill>
                <a:latin typeface="Source Sans Pro Bold"/>
                <a:ea typeface="Source Sans Pro Bold"/>
                <a:cs typeface="Source Sans Pro Bold"/>
                <a:sym typeface="Source Sans Pro Bold"/>
              </a:rPr>
              <a:t>2)Ангидридті қосылыстар</a:t>
            </a:r>
            <a:r>
              <a:rPr lang="en-US" sz="2519">
                <a:solidFill>
                  <a:srgbClr val="456874"/>
                </a:solidFill>
                <a:latin typeface="Source Sans Pro"/>
                <a:ea typeface="Source Sans Pro"/>
                <a:cs typeface="Source Sans Pro"/>
                <a:sym typeface="Source Sans Pro"/>
              </a:rPr>
              <a:t> – бастапқы қосылыстың екі молекуласынан су молекуласын алып тастау арқылы алынатын оттекті органикалық қосылыстардың туындылары. Оларға:</a:t>
            </a:r>
          </a:p>
          <a:p>
            <a:pPr algn="ctr" marL="0" indent="0" lvl="0">
              <a:lnSpc>
                <a:spcPts val="3527"/>
              </a:lnSpc>
              <a:spcBef>
                <a:spcPct val="0"/>
              </a:spcBef>
            </a:pPr>
            <a:r>
              <a:rPr lang="en-US" sz="2519">
                <a:solidFill>
                  <a:srgbClr val="456874"/>
                </a:solidFill>
                <a:latin typeface="Source Sans Pro"/>
                <a:ea typeface="Source Sans Pro"/>
                <a:cs typeface="Source Sans Pro"/>
                <a:sym typeface="Source Sans Pro"/>
              </a:rPr>
              <a:t> а) Жай эфирлер– спирттің екі молекуласынан алынатынангидрид, жалпы</a:t>
            </a:r>
            <a:r>
              <a:rPr lang="en-US" sz="2519">
                <a:solidFill>
                  <a:srgbClr val="456874"/>
                </a:solidFill>
                <a:latin typeface="Source Sans Pro"/>
                <a:ea typeface="Source Sans Pro"/>
                <a:cs typeface="Source Sans Pro"/>
                <a:sym typeface="Source Sans Pro"/>
              </a:rPr>
              <a:t> формуласы: R – O – R.</a:t>
            </a:r>
          </a:p>
          <a:p>
            <a:pPr algn="ctr" marL="0" indent="0" lvl="0">
              <a:lnSpc>
                <a:spcPts val="3527"/>
              </a:lnSpc>
              <a:spcBef>
                <a:spcPct val="0"/>
              </a:spcBef>
            </a:pPr>
            <a:r>
              <a:rPr lang="en-US" sz="2519">
                <a:solidFill>
                  <a:srgbClr val="456874"/>
                </a:solidFill>
                <a:latin typeface="Source Sans Pro"/>
                <a:ea typeface="Source Sans Pro"/>
                <a:cs typeface="Source Sans Pro"/>
                <a:sym typeface="Source Sans Pro"/>
              </a:rPr>
              <a:t> ә) Күрделі эфирлер– спирт молекуласы мен қышқыл молекуласынан алынатын ангидрид, жалпы формуласы: R – COOR</a:t>
            </a:r>
            <a:r>
              <a:rPr lang="en-US" sz="2519">
                <a:solidFill>
                  <a:srgbClr val="456874"/>
                </a:solidFill>
                <a:latin typeface="Source Sans Pro"/>
                <a:ea typeface="Source Sans Pro"/>
                <a:cs typeface="Source Sans Pro"/>
                <a:sym typeface="Source Sans Pro"/>
              </a:rPr>
              <a:t>1</a:t>
            </a:r>
            <a:r>
              <a:rPr lang="en-US" sz="2519">
                <a:solidFill>
                  <a:srgbClr val="456874"/>
                </a:solidFill>
                <a:latin typeface="Source Sans Pro"/>
                <a:ea typeface="Source Sans Pro"/>
                <a:cs typeface="Source Sans Pro"/>
                <a:sym typeface="Source Sans Pro"/>
              </a:rPr>
              <a:t>.</a:t>
            </a:r>
          </a:p>
          <a:p>
            <a:pPr algn="ctr" marL="0" indent="0" lvl="0">
              <a:lnSpc>
                <a:spcPts val="3527"/>
              </a:lnSpc>
              <a:spcBef>
                <a:spcPct val="0"/>
              </a:spcBef>
            </a:pPr>
            <a:r>
              <a:rPr lang="en-US" sz="2519">
                <a:solidFill>
                  <a:srgbClr val="456874"/>
                </a:solidFill>
                <a:latin typeface="Source Sans Pro"/>
                <a:ea typeface="Source Sans Pro"/>
                <a:cs typeface="Source Sans Pro"/>
                <a:sym typeface="Source Sans Pro"/>
              </a:rPr>
              <a:t> б) Қышқылдыңекі молекуласынан түзілгенангидрид: R – COO – CO – R</a:t>
            </a:r>
            <a:r>
              <a:rPr lang="en-US" sz="2519">
                <a:solidFill>
                  <a:srgbClr val="456874"/>
                </a:solidFill>
                <a:latin typeface="Source Sans Pro"/>
                <a:ea typeface="Source Sans Pro"/>
                <a:cs typeface="Source Sans Pro"/>
                <a:sym typeface="Source Sans Pro"/>
              </a:rPr>
              <a:t>1</a:t>
            </a:r>
            <a:r>
              <a:rPr lang="en-US" sz="2519">
                <a:solidFill>
                  <a:srgbClr val="456874"/>
                </a:solidFill>
                <a:latin typeface="Source Sans Pro"/>
                <a:ea typeface="Source Sans Pro"/>
                <a:cs typeface="Source Sans Pro"/>
                <a:sym typeface="Source Sans Pro"/>
              </a:rPr>
              <a:t>.</a:t>
            </a:r>
          </a:p>
          <a:p>
            <a:pPr algn="ctr" marL="0" indent="0" lvl="0">
              <a:lnSpc>
                <a:spcPts val="3527"/>
              </a:lnSpc>
              <a:spcBef>
                <a:spcPct val="0"/>
              </a:spcBef>
            </a:pPr>
            <a:r>
              <a:rPr lang="en-US" sz="2519">
                <a:solidFill>
                  <a:srgbClr val="456874"/>
                </a:solidFill>
                <a:latin typeface="Source Sans Pro"/>
                <a:ea typeface="Source Sans Pro"/>
                <a:cs typeface="Source Sans Pro"/>
                <a:sym typeface="Source Sans Pro"/>
              </a:rPr>
              <a:t> Бұл қосылыстардың барлығыөз кезегінде функционалдық топтар байланысқан радикалға байланысты жіктеледі.</a:t>
            </a:r>
          </a:p>
          <a:p>
            <a:pPr algn="ctr" marL="0" indent="0" lvl="0">
              <a:lnSpc>
                <a:spcPts val="3527"/>
              </a:lnSpc>
              <a:spcBef>
                <a:spcPct val="0"/>
              </a:spcBef>
            </a:pPr>
            <a:r>
              <a:rPr lang="en-US" sz="2519">
                <a:solidFill>
                  <a:srgbClr val="456874"/>
                </a:solidFill>
                <a:latin typeface="Source Sans Pro"/>
                <a:ea typeface="Source Sans Pro"/>
                <a:cs typeface="Source Sans Pro"/>
                <a:sym typeface="Source Sans Pro"/>
              </a:rPr>
              <a:t> </a:t>
            </a:r>
            <a:r>
              <a:rPr lang="en-US" b="true" sz="2519">
                <a:solidFill>
                  <a:srgbClr val="456874"/>
                </a:solidFill>
                <a:latin typeface="Source Sans Pro Bold"/>
                <a:ea typeface="Source Sans Pro Bold"/>
                <a:cs typeface="Source Sans Pro Bold"/>
                <a:sym typeface="Source Sans Pro Bold"/>
              </a:rPr>
              <a:t>3)Аралас функционалдық топты қосылыстар</a:t>
            </a:r>
            <a:r>
              <a:rPr lang="en-US" sz="2519">
                <a:solidFill>
                  <a:srgbClr val="456874"/>
                </a:solidFill>
                <a:latin typeface="Source Sans Pro"/>
                <a:ea typeface="Source Sans Pro"/>
                <a:cs typeface="Source Sans Pro"/>
                <a:sym typeface="Source Sans Pro"/>
              </a:rPr>
              <a:t> – молекуласында екі немесе одан да көп функционалдық топтары бар оттекті органикалық қосылыстар. Олардың негізгі кластарына:</a:t>
            </a:r>
          </a:p>
          <a:p>
            <a:pPr algn="ctr" marL="0" indent="0" lvl="0">
              <a:lnSpc>
                <a:spcPts val="3527"/>
              </a:lnSpc>
              <a:spcBef>
                <a:spcPct val="0"/>
              </a:spcBef>
            </a:pPr>
            <a:r>
              <a:rPr lang="en-US" sz="2519">
                <a:solidFill>
                  <a:srgbClr val="456874"/>
                </a:solidFill>
                <a:latin typeface="Source Sans Pro"/>
                <a:ea typeface="Source Sans Pro"/>
                <a:cs typeface="Source Sans Pro"/>
                <a:sym typeface="Source Sans Pro"/>
              </a:rPr>
              <a:t> а) оксиқышқылдар немесе спиртоқышқылдар – молекуласында бір мезгілде гидроксил және карбоксил топтары бар органикалық қосылыстар:</a:t>
            </a:r>
          </a:p>
          <a:p>
            <a:pPr algn="ctr" marL="0" indent="0" lvl="0">
              <a:lnSpc>
                <a:spcPts val="3527"/>
              </a:lnSpc>
              <a:spcBef>
                <a:spcPct val="0"/>
              </a:spcBef>
            </a:pPr>
            <a:r>
              <a:rPr lang="en-US" sz="2519">
                <a:solidFill>
                  <a:srgbClr val="456874"/>
                </a:solidFill>
                <a:latin typeface="Source Sans Pro"/>
                <a:ea typeface="Source Sans Pro"/>
                <a:cs typeface="Source Sans Pro"/>
                <a:sym typeface="Source Sans Pro"/>
              </a:rPr>
              <a:t> ә) альдегидоқышқылдар немесе альдоқышқылдар – молекуласында альдегид</a:t>
            </a:r>
          </a:p>
          <a:p>
            <a:pPr algn="ctr" marL="0" indent="0" lvl="0">
              <a:lnSpc>
                <a:spcPts val="3527"/>
              </a:lnSpc>
              <a:spcBef>
                <a:spcPct val="0"/>
              </a:spcBef>
            </a:pPr>
            <a:r>
              <a:rPr lang="en-US" sz="2519">
                <a:solidFill>
                  <a:srgbClr val="456874"/>
                </a:solidFill>
                <a:latin typeface="Source Sans Pro"/>
                <a:ea typeface="Source Sans Pro"/>
                <a:cs typeface="Source Sans Pro"/>
                <a:sym typeface="Source Sans Pro"/>
              </a:rPr>
              <a:t> және карбоксил топтарыбар органикалық қосылыстар</a:t>
            </a:r>
          </a:p>
          <a:p>
            <a:pPr algn="ctr" marL="0" indent="0" lvl="0">
              <a:lnSpc>
                <a:spcPts val="3527"/>
              </a:lnSpc>
              <a:spcBef>
                <a:spcPct val="0"/>
              </a:spcBef>
            </a:pPr>
            <a:r>
              <a:rPr lang="en-US" sz="2519">
                <a:solidFill>
                  <a:srgbClr val="456874"/>
                </a:solidFill>
                <a:latin typeface="Source Sans Pro"/>
                <a:ea typeface="Source Sans Pro"/>
                <a:cs typeface="Source Sans Pro"/>
                <a:sym typeface="Source Sans Pro"/>
              </a:rPr>
              <a:t> б) кетоноқышқылдар немесе кетоқышқылдар – молекуласында кето және карбоксил топтары бар органикалық қосылыстар:</a:t>
            </a:r>
          </a:p>
          <a:p>
            <a:pPr algn="ctr" marL="0" indent="0" lvl="0">
              <a:lnSpc>
                <a:spcPts val="3527"/>
              </a:lnSpc>
              <a:spcBef>
                <a:spcPct val="0"/>
              </a:spcBef>
            </a:pPr>
            <a:r>
              <a:rPr lang="en-US" sz="2519">
                <a:solidFill>
                  <a:srgbClr val="456874"/>
                </a:solidFill>
                <a:latin typeface="Source Sans Pro"/>
                <a:ea typeface="Source Sans Pro"/>
                <a:cs typeface="Source Sans Pro"/>
                <a:sym typeface="Source Sans Pro"/>
              </a:rPr>
              <a:t>в) альдозалар және кетозалар – молекулаларында бір мезгілде альдегиднемесе кето топ және бірнеше гидроксил топтары бар көмірсулар. </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306127" y="461993"/>
            <a:ext cx="15185695" cy="9315388"/>
          </a:xfrm>
          <a:prstGeom prst="rect">
            <a:avLst/>
          </a:prstGeom>
        </p:spPr>
        <p:txBody>
          <a:bodyPr anchor="t" rtlCol="false" tIns="0" lIns="0" bIns="0" rIns="0">
            <a:spAutoFit/>
          </a:bodyPr>
          <a:lstStyle/>
          <a:p>
            <a:pPr algn="just">
              <a:lnSpc>
                <a:spcPts val="3678"/>
              </a:lnSpc>
            </a:pPr>
            <a:r>
              <a:rPr lang="en-US" sz="2627">
                <a:solidFill>
                  <a:srgbClr val="456874"/>
                </a:solidFill>
                <a:latin typeface="Source Sans Pro"/>
                <a:ea typeface="Source Sans Pro"/>
                <a:cs typeface="Source Sans Pro"/>
                <a:sym typeface="Source Sans Pro"/>
              </a:rPr>
              <a:t> </a:t>
            </a:r>
            <a:r>
              <a:rPr lang="en-US" sz="2627" b="true">
                <a:solidFill>
                  <a:srgbClr val="456874"/>
                </a:solidFill>
                <a:latin typeface="Source Sans Pro Bold"/>
                <a:ea typeface="Source Sans Pro Bold"/>
                <a:cs typeface="Source Sans Pro Bold"/>
                <a:sym typeface="Source Sans Pro Bold"/>
              </a:rPr>
              <a:t>3. Азоттыорганикалық қосылыстар – молекуласында көміртегі, сутегі, оттегімен қатар азот атомы бар органикалық қосылыстар.</a:t>
            </a:r>
          </a:p>
          <a:p>
            <a:pPr algn="just">
              <a:lnSpc>
                <a:spcPts val="3678"/>
              </a:lnSpc>
              <a:spcBef>
                <a:spcPct val="0"/>
              </a:spcBef>
            </a:pPr>
            <a:r>
              <a:rPr lang="en-US" sz="2627">
                <a:solidFill>
                  <a:srgbClr val="456874"/>
                </a:solidFill>
                <a:latin typeface="Source Sans Pro"/>
                <a:ea typeface="Source Sans Pro"/>
                <a:cs typeface="Source Sans Pro"/>
                <a:sym typeface="Source Sans Pro"/>
              </a:rPr>
              <a:t> </a:t>
            </a:r>
            <a:r>
              <a:rPr lang="en-US" b="true" sz="2627">
                <a:solidFill>
                  <a:srgbClr val="456874"/>
                </a:solidFill>
                <a:latin typeface="Source Sans Pro Bold"/>
                <a:ea typeface="Source Sans Pro Bold"/>
                <a:cs typeface="Source Sans Pro Bold"/>
                <a:sym typeface="Source Sans Pro Bold"/>
              </a:rPr>
              <a:t>1)Аминоқосылыстар</a:t>
            </a:r>
            <a:r>
              <a:rPr lang="en-US" sz="2627">
                <a:solidFill>
                  <a:srgbClr val="456874"/>
                </a:solidFill>
                <a:latin typeface="Source Sans Pro"/>
                <a:ea typeface="Source Sans Pro"/>
                <a:cs typeface="Source Sans Pro"/>
                <a:sym typeface="Source Sans Pro"/>
              </a:rPr>
              <a:t> – құрамында амино – N</a:t>
            </a:r>
            <a:r>
              <a:rPr lang="en-US" sz="2627">
                <a:solidFill>
                  <a:srgbClr val="456874"/>
                </a:solidFill>
                <a:latin typeface="Source Sans Pro"/>
                <a:ea typeface="Source Sans Pro"/>
                <a:cs typeface="Source Sans Pro"/>
                <a:sym typeface="Source Sans Pro"/>
              </a:rPr>
              <a:t>Н</a:t>
            </a:r>
            <a:r>
              <a:rPr lang="en-US" sz="2627">
                <a:solidFill>
                  <a:srgbClr val="456874"/>
                </a:solidFill>
                <a:latin typeface="Source Sans Pro"/>
                <a:ea typeface="Source Sans Pro"/>
                <a:cs typeface="Source Sans Pro"/>
                <a:sym typeface="Source Sans Pro"/>
              </a:rPr>
              <a:t>2</a:t>
            </a:r>
            <a:r>
              <a:rPr lang="en-US" sz="2627">
                <a:solidFill>
                  <a:srgbClr val="456874"/>
                </a:solidFill>
                <a:latin typeface="Source Sans Pro"/>
                <a:ea typeface="Source Sans Pro"/>
                <a:cs typeface="Source Sans Pro"/>
                <a:sym typeface="Source Sans Pro"/>
              </a:rPr>
              <a:t> тобыбар азотты органикалық қосылыстар. Олардың негізгілері:</a:t>
            </a:r>
          </a:p>
          <a:p>
            <a:pPr algn="just">
              <a:lnSpc>
                <a:spcPts val="3678"/>
              </a:lnSpc>
              <a:spcBef>
                <a:spcPct val="0"/>
              </a:spcBef>
            </a:pPr>
            <a:r>
              <a:rPr lang="en-US" sz="2627">
                <a:solidFill>
                  <a:srgbClr val="456874"/>
                </a:solidFill>
                <a:latin typeface="Source Sans Pro"/>
                <a:ea typeface="Source Sans Pro"/>
                <a:cs typeface="Source Sans Pro"/>
                <a:sym typeface="Source Sans Pro"/>
              </a:rPr>
              <a:t> а) аминдер – аммиак молекуласындағы бір, екі немесебарлық үш сутек атомдары органикалық радикалдарына алмасқан қосылыстар: СН</a:t>
            </a:r>
            <a:r>
              <a:rPr lang="en-US" sz="2627">
                <a:solidFill>
                  <a:srgbClr val="456874"/>
                </a:solidFill>
                <a:latin typeface="Source Sans Pro"/>
                <a:ea typeface="Source Sans Pro"/>
                <a:cs typeface="Source Sans Pro"/>
                <a:sym typeface="Source Sans Pro"/>
              </a:rPr>
              <a:t>3</a:t>
            </a:r>
            <a:r>
              <a:rPr lang="en-US" sz="2627">
                <a:solidFill>
                  <a:srgbClr val="456874"/>
                </a:solidFill>
                <a:latin typeface="Source Sans Pro"/>
                <a:ea typeface="Source Sans Pro"/>
                <a:cs typeface="Source Sans Pro"/>
                <a:sym typeface="Source Sans Pro"/>
              </a:rPr>
              <a:t> – NН</a:t>
            </a:r>
            <a:r>
              <a:rPr lang="en-US" sz="2627">
                <a:solidFill>
                  <a:srgbClr val="456874"/>
                </a:solidFill>
                <a:latin typeface="Source Sans Pro"/>
                <a:ea typeface="Source Sans Pro"/>
                <a:cs typeface="Source Sans Pro"/>
                <a:sym typeface="Source Sans Pro"/>
              </a:rPr>
              <a:t>2</a:t>
            </a:r>
            <a:r>
              <a:rPr lang="en-US" sz="2627">
                <a:solidFill>
                  <a:srgbClr val="456874"/>
                </a:solidFill>
                <a:latin typeface="Source Sans Pro"/>
                <a:ea typeface="Source Sans Pro"/>
                <a:cs typeface="Source Sans Pro"/>
                <a:sym typeface="Source Sans Pro"/>
              </a:rPr>
              <a:t>, (СН</a:t>
            </a:r>
            <a:r>
              <a:rPr lang="en-US" sz="2627">
                <a:solidFill>
                  <a:srgbClr val="456874"/>
                </a:solidFill>
                <a:latin typeface="Source Sans Pro"/>
                <a:ea typeface="Source Sans Pro"/>
                <a:cs typeface="Source Sans Pro"/>
                <a:sym typeface="Source Sans Pro"/>
              </a:rPr>
              <a:t>3</a:t>
            </a:r>
            <a:r>
              <a:rPr lang="en-US" sz="2627">
                <a:solidFill>
                  <a:srgbClr val="456874"/>
                </a:solidFill>
                <a:latin typeface="Source Sans Pro"/>
                <a:ea typeface="Source Sans Pro"/>
                <a:cs typeface="Source Sans Pro"/>
                <a:sym typeface="Source Sans Pro"/>
              </a:rPr>
              <a:t>)</a:t>
            </a:r>
            <a:r>
              <a:rPr lang="en-US" sz="2627">
                <a:solidFill>
                  <a:srgbClr val="456874"/>
                </a:solidFill>
                <a:latin typeface="Source Sans Pro"/>
                <a:ea typeface="Source Sans Pro"/>
                <a:cs typeface="Source Sans Pro"/>
                <a:sym typeface="Source Sans Pro"/>
              </a:rPr>
              <a:t>2</a:t>
            </a:r>
            <a:r>
              <a:rPr lang="en-US" sz="2627">
                <a:solidFill>
                  <a:srgbClr val="456874"/>
                </a:solidFill>
                <a:latin typeface="Source Sans Pro"/>
                <a:ea typeface="Source Sans Pro"/>
                <a:cs typeface="Source Sans Pro"/>
                <a:sym typeface="Source Sans Pro"/>
              </a:rPr>
              <a:t> – NН, (СН</a:t>
            </a:r>
            <a:r>
              <a:rPr lang="en-US" sz="2627">
                <a:solidFill>
                  <a:srgbClr val="456874"/>
                </a:solidFill>
                <a:latin typeface="Source Sans Pro"/>
                <a:ea typeface="Source Sans Pro"/>
                <a:cs typeface="Source Sans Pro"/>
                <a:sym typeface="Source Sans Pro"/>
              </a:rPr>
              <a:t>3</a:t>
            </a:r>
            <a:r>
              <a:rPr lang="en-US" sz="2627">
                <a:solidFill>
                  <a:srgbClr val="456874"/>
                </a:solidFill>
                <a:latin typeface="Source Sans Pro"/>
                <a:ea typeface="Source Sans Pro"/>
                <a:cs typeface="Source Sans Pro"/>
                <a:sym typeface="Source Sans Pro"/>
              </a:rPr>
              <a:t>)</a:t>
            </a:r>
            <a:r>
              <a:rPr lang="en-US" sz="2627">
                <a:solidFill>
                  <a:srgbClr val="456874"/>
                </a:solidFill>
                <a:latin typeface="Source Sans Pro"/>
                <a:ea typeface="Source Sans Pro"/>
                <a:cs typeface="Source Sans Pro"/>
                <a:sym typeface="Source Sans Pro"/>
              </a:rPr>
              <a:t>3</a:t>
            </a:r>
            <a:r>
              <a:rPr lang="en-US" sz="2627">
                <a:solidFill>
                  <a:srgbClr val="456874"/>
                </a:solidFill>
                <a:latin typeface="Source Sans Pro"/>
                <a:ea typeface="Source Sans Pro"/>
                <a:cs typeface="Source Sans Pro"/>
                <a:sym typeface="Source Sans Pro"/>
              </a:rPr>
              <a:t> – N ;</a:t>
            </a:r>
          </a:p>
          <a:p>
            <a:pPr algn="just">
              <a:lnSpc>
                <a:spcPts val="3678"/>
              </a:lnSpc>
              <a:spcBef>
                <a:spcPct val="0"/>
              </a:spcBef>
            </a:pPr>
            <a:r>
              <a:rPr lang="en-US" sz="2627">
                <a:solidFill>
                  <a:srgbClr val="456874"/>
                </a:solidFill>
                <a:latin typeface="Source Sans Pro"/>
                <a:ea typeface="Source Sans Pro"/>
                <a:cs typeface="Source Sans Pro"/>
                <a:sym typeface="Source Sans Pro"/>
              </a:rPr>
              <a:t> ә) аминоқышқылдар – карбон қышқылында көмірсутек радикалындағы бір сутек атомы амино топқа алмасқан қосылыстар;</a:t>
            </a:r>
          </a:p>
          <a:p>
            <a:pPr algn="just">
              <a:lnSpc>
                <a:spcPts val="3678"/>
              </a:lnSpc>
              <a:spcBef>
                <a:spcPct val="0"/>
              </a:spcBef>
            </a:pPr>
            <a:r>
              <a:rPr lang="en-US" sz="2627">
                <a:solidFill>
                  <a:srgbClr val="456874"/>
                </a:solidFill>
                <a:latin typeface="Source Sans Pro"/>
                <a:ea typeface="Source Sans Pro"/>
                <a:cs typeface="Source Sans Pro"/>
                <a:sym typeface="Source Sans Pro"/>
              </a:rPr>
              <a:t> б) аминоспирттер – спирттің көмірсутекрадикалындағы бір сутек атомы амино топқа алмасқан қосылыстар H</a:t>
            </a:r>
            <a:r>
              <a:rPr lang="en-US" sz="2627">
                <a:solidFill>
                  <a:srgbClr val="456874"/>
                </a:solidFill>
                <a:latin typeface="Source Sans Pro"/>
                <a:ea typeface="Source Sans Pro"/>
                <a:cs typeface="Source Sans Pro"/>
                <a:sym typeface="Source Sans Pro"/>
              </a:rPr>
              <a:t>2</a:t>
            </a:r>
            <a:r>
              <a:rPr lang="en-US" sz="2627">
                <a:solidFill>
                  <a:srgbClr val="456874"/>
                </a:solidFill>
                <a:latin typeface="Source Sans Pro"/>
                <a:ea typeface="Source Sans Pro"/>
                <a:cs typeface="Source Sans Pro"/>
                <a:sym typeface="Source Sans Pro"/>
              </a:rPr>
              <a:t>N – R – OH;</a:t>
            </a:r>
          </a:p>
          <a:p>
            <a:pPr algn="just">
              <a:lnSpc>
                <a:spcPts val="3678"/>
              </a:lnSpc>
              <a:spcBef>
                <a:spcPct val="0"/>
              </a:spcBef>
            </a:pPr>
            <a:r>
              <a:rPr lang="en-US" sz="2627">
                <a:solidFill>
                  <a:srgbClr val="456874"/>
                </a:solidFill>
                <a:latin typeface="Source Sans Pro"/>
                <a:ea typeface="Source Sans Pro"/>
                <a:cs typeface="Source Sans Pro"/>
                <a:sym typeface="Source Sans Pro"/>
              </a:rPr>
              <a:t> в) амид қышқылдар – карбоксилдегі гидроксил тобы амино топқаалмасқан қосылыстар R – CONН</a:t>
            </a:r>
            <a:r>
              <a:rPr lang="en-US" sz="2627">
                <a:solidFill>
                  <a:srgbClr val="456874"/>
                </a:solidFill>
                <a:latin typeface="Source Sans Pro"/>
                <a:ea typeface="Source Sans Pro"/>
                <a:cs typeface="Source Sans Pro"/>
                <a:sym typeface="Source Sans Pro"/>
              </a:rPr>
              <a:t>2</a:t>
            </a:r>
            <a:r>
              <a:rPr lang="en-US" sz="2627">
                <a:solidFill>
                  <a:srgbClr val="456874"/>
                </a:solidFill>
                <a:latin typeface="Source Sans Pro"/>
                <a:ea typeface="Source Sans Pro"/>
                <a:cs typeface="Source Sans Pro"/>
                <a:sym typeface="Source Sans Pro"/>
              </a:rPr>
              <a:t>.</a:t>
            </a:r>
          </a:p>
          <a:p>
            <a:pPr algn="just">
              <a:lnSpc>
                <a:spcPts val="3678"/>
              </a:lnSpc>
              <a:spcBef>
                <a:spcPct val="0"/>
              </a:spcBef>
            </a:pPr>
            <a:r>
              <a:rPr lang="en-US" sz="2627">
                <a:solidFill>
                  <a:srgbClr val="456874"/>
                </a:solidFill>
                <a:latin typeface="Source Sans Pro"/>
                <a:ea typeface="Source Sans Pro"/>
                <a:cs typeface="Source Sans Pro"/>
                <a:sym typeface="Source Sans Pro"/>
              </a:rPr>
              <a:t> </a:t>
            </a:r>
            <a:r>
              <a:rPr lang="en-US" b="true" sz="2627">
                <a:solidFill>
                  <a:srgbClr val="456874"/>
                </a:solidFill>
                <a:latin typeface="Source Sans Pro Bold"/>
                <a:ea typeface="Source Sans Pro Bold"/>
                <a:cs typeface="Source Sans Pro Bold"/>
                <a:sym typeface="Source Sans Pro Bold"/>
              </a:rPr>
              <a:t>2)Нитроқосылыстар</a:t>
            </a:r>
            <a:r>
              <a:rPr lang="en-US" sz="2627">
                <a:solidFill>
                  <a:srgbClr val="456874"/>
                </a:solidFill>
                <a:latin typeface="Source Sans Pro"/>
                <a:ea typeface="Source Sans Pro"/>
                <a:cs typeface="Source Sans Pro"/>
                <a:sym typeface="Source Sans Pro"/>
              </a:rPr>
              <a:t> – молекуласында органикалық радикалдармен байланысқан нитро – NО</a:t>
            </a:r>
            <a:r>
              <a:rPr lang="en-US" sz="2627">
                <a:solidFill>
                  <a:srgbClr val="456874"/>
                </a:solidFill>
                <a:latin typeface="Source Sans Pro"/>
                <a:ea typeface="Source Sans Pro"/>
                <a:cs typeface="Source Sans Pro"/>
                <a:sym typeface="Source Sans Pro"/>
              </a:rPr>
              <a:t>2</a:t>
            </a:r>
            <a:r>
              <a:rPr lang="en-US" sz="2627">
                <a:solidFill>
                  <a:srgbClr val="456874"/>
                </a:solidFill>
                <a:latin typeface="Source Sans Pro"/>
                <a:ea typeface="Source Sans Pro"/>
                <a:cs typeface="Source Sans Pro"/>
                <a:sym typeface="Source Sans Pro"/>
              </a:rPr>
              <a:t> топтары бар қосылыстар.</a:t>
            </a:r>
          </a:p>
          <a:p>
            <a:pPr algn="just">
              <a:lnSpc>
                <a:spcPts val="3678"/>
              </a:lnSpc>
              <a:spcBef>
                <a:spcPct val="0"/>
              </a:spcBef>
            </a:pPr>
            <a:r>
              <a:rPr lang="en-US" sz="2627">
                <a:solidFill>
                  <a:srgbClr val="456874"/>
                </a:solidFill>
                <a:latin typeface="Source Sans Pro"/>
                <a:ea typeface="Source Sans Pro"/>
                <a:cs typeface="Source Sans Pro"/>
                <a:sym typeface="Source Sans Pro"/>
              </a:rPr>
              <a:t> </a:t>
            </a:r>
            <a:r>
              <a:rPr lang="en-US" b="true" sz="2627">
                <a:solidFill>
                  <a:srgbClr val="456874"/>
                </a:solidFill>
                <a:latin typeface="Source Sans Pro Bold"/>
                <a:ea typeface="Source Sans Pro Bold"/>
                <a:cs typeface="Source Sans Pro Bold"/>
                <a:sym typeface="Source Sans Pro Bold"/>
              </a:rPr>
              <a:t>3)Нитрозоқосылыстар</a:t>
            </a:r>
            <a:r>
              <a:rPr lang="en-US" sz="2627">
                <a:solidFill>
                  <a:srgbClr val="456874"/>
                </a:solidFill>
                <a:latin typeface="Source Sans Pro"/>
                <a:ea typeface="Source Sans Pro"/>
                <a:cs typeface="Source Sans Pro"/>
                <a:sym typeface="Source Sans Pro"/>
              </a:rPr>
              <a:t> – молекуласында органикалық радикалдармен байланысқан нитрозо – NО топтары бар қосылыстар.</a:t>
            </a:r>
          </a:p>
          <a:p>
            <a:pPr algn="just">
              <a:lnSpc>
                <a:spcPts val="3678"/>
              </a:lnSpc>
              <a:spcBef>
                <a:spcPct val="0"/>
              </a:spcBef>
            </a:pPr>
            <a:r>
              <a:rPr lang="en-US" b="true" sz="2627">
                <a:solidFill>
                  <a:srgbClr val="456874"/>
                </a:solidFill>
                <a:latin typeface="Source Sans Pro Bold"/>
                <a:ea typeface="Source Sans Pro Bold"/>
                <a:cs typeface="Source Sans Pro Bold"/>
                <a:sym typeface="Source Sans Pro Bold"/>
              </a:rPr>
              <a:t> 4)Нитрилдер</a:t>
            </a:r>
            <a:r>
              <a:rPr lang="en-US" sz="2627">
                <a:solidFill>
                  <a:srgbClr val="456874"/>
                </a:solidFill>
                <a:latin typeface="Source Sans Pro"/>
                <a:ea typeface="Source Sans Pro"/>
                <a:cs typeface="Source Sans Pro"/>
                <a:sym typeface="Source Sans Pro"/>
              </a:rPr>
              <a:t> – молекуласында органикалық радикалдармен байланысқан циан – С ≡ N топтары бар қосылыстар.</a:t>
            </a:r>
          </a:p>
          <a:p>
            <a:pPr algn="just">
              <a:lnSpc>
                <a:spcPts val="3678"/>
              </a:lnSpc>
              <a:spcBef>
                <a:spcPct val="0"/>
              </a:spcBef>
            </a:pPr>
            <a:r>
              <a:rPr lang="en-US" sz="2627">
                <a:solidFill>
                  <a:srgbClr val="456874"/>
                </a:solidFill>
                <a:latin typeface="Source Sans Pro"/>
                <a:ea typeface="Source Sans Pro"/>
                <a:cs typeface="Source Sans Pro"/>
                <a:sym typeface="Source Sans Pro"/>
              </a:rPr>
              <a:t> Элементорганикалық қосылыстарға: фосфорорганикалық, құрамында күкірті бар, галогентуынды органикалық, кремнийорганикалық, металлорганикалық және т.б. қосылыстар жатады.</a:t>
            </a:r>
          </a:p>
          <a:p>
            <a:pPr algn="just">
              <a:lnSpc>
                <a:spcPts val="3678"/>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A0C6D4"/>
        </a:solidFill>
      </p:bgPr>
    </p:bg>
    <p:spTree>
      <p:nvGrpSpPr>
        <p:cNvPr id="1" name=""/>
        <p:cNvGrpSpPr/>
        <p:nvPr/>
      </p:nvGrpSpPr>
      <p:grpSpPr>
        <a:xfrm>
          <a:off x="0" y="0"/>
          <a:ext cx="0" cy="0"/>
          <a:chOff x="0" y="0"/>
          <a:chExt cx="0" cy="0"/>
        </a:xfrm>
      </p:grpSpPr>
      <p:sp>
        <p:nvSpPr>
          <p:cNvPr name="AutoShape 2" id="2"/>
          <p:cNvSpPr/>
          <p:nvPr/>
        </p:nvSpPr>
        <p:spPr>
          <a:xfrm rot="0">
            <a:off x="9144000" y="4932362"/>
            <a:ext cx="7623446" cy="9525"/>
          </a:xfrm>
          <a:prstGeom prst="rect">
            <a:avLst/>
          </a:prstGeom>
          <a:solidFill>
            <a:srgbClr val="FAFAFA"/>
          </a:solidFill>
        </p:spPr>
      </p:sp>
      <p:sp>
        <p:nvSpPr>
          <p:cNvPr name="TextBox 3" id="3"/>
          <p:cNvSpPr txBox="true"/>
          <p:nvPr/>
        </p:nvSpPr>
        <p:spPr>
          <a:xfrm rot="0">
            <a:off x="1653904" y="2290445"/>
            <a:ext cx="12792336" cy="5369560"/>
          </a:xfrm>
          <a:prstGeom prst="rect">
            <a:avLst/>
          </a:prstGeom>
        </p:spPr>
        <p:txBody>
          <a:bodyPr anchor="t" rtlCol="false" tIns="0" lIns="0" bIns="0" rIns="0">
            <a:spAutoFit/>
          </a:bodyPr>
          <a:lstStyle/>
          <a:p>
            <a:pPr algn="l" marL="0" indent="0" lvl="0">
              <a:lnSpc>
                <a:spcPts val="10504"/>
              </a:lnSpc>
            </a:pPr>
            <a:r>
              <a:rPr lang="en-US" b="true" sz="9549">
                <a:solidFill>
                  <a:srgbClr val="FFFFFF"/>
                </a:solidFill>
                <a:latin typeface="Source Sans Pro Bold"/>
                <a:ea typeface="Source Sans Pro Bold"/>
                <a:cs typeface="Source Sans Pro Bold"/>
                <a:sym typeface="Source Sans Pro Bold"/>
              </a:rPr>
              <a:t>Қ</a:t>
            </a:r>
            <a:r>
              <a:rPr lang="en-US" b="true" sz="9549">
                <a:solidFill>
                  <a:srgbClr val="FFFFFF"/>
                </a:solidFill>
                <a:latin typeface="Source Sans Pro Bold"/>
                <a:ea typeface="Source Sans Pro Bold"/>
                <a:cs typeface="Source Sans Pro Bold"/>
                <a:sym typeface="Source Sans Pro Bold"/>
              </a:rPr>
              <a:t>азіргі кездегі ИЮПАК номенклатурасының негізгі принциптері.</a:t>
            </a:r>
          </a:p>
          <a:p>
            <a:pPr algn="l" marL="0" indent="0" lvl="0">
              <a:lnSpc>
                <a:spcPts val="10505"/>
              </a:lnSpc>
            </a:pPr>
          </a:p>
        </p:txBody>
      </p:sp>
      <p:sp>
        <p:nvSpPr>
          <p:cNvPr name="TextBox 4" id="4"/>
          <p:cNvSpPr txBox="true"/>
          <p:nvPr/>
        </p:nvSpPr>
        <p:spPr>
          <a:xfrm rot="0">
            <a:off x="1218970" y="7018424"/>
            <a:ext cx="15548476" cy="1581150"/>
          </a:xfrm>
          <a:prstGeom prst="rect">
            <a:avLst/>
          </a:prstGeom>
        </p:spPr>
        <p:txBody>
          <a:bodyPr anchor="t" rtlCol="false" tIns="0" lIns="0" bIns="0" rIns="0">
            <a:spAutoFit/>
          </a:bodyPr>
          <a:lstStyle/>
          <a:p>
            <a:pPr algn="l" marL="0" indent="0" lvl="0">
              <a:lnSpc>
                <a:spcPts val="4200"/>
              </a:lnSpc>
              <a:spcBef>
                <a:spcPct val="0"/>
              </a:spcBef>
            </a:pPr>
            <a:r>
              <a:rPr lang="en-US" sz="3000">
                <a:solidFill>
                  <a:srgbClr val="FFFFFF"/>
                </a:solidFill>
                <a:latin typeface="Source Sans Pro"/>
                <a:ea typeface="Source Sans Pro"/>
                <a:cs typeface="Source Sans Pro"/>
                <a:sym typeface="Source Sans Pro"/>
              </a:rPr>
              <a:t> Химияда затта</a:t>
            </a:r>
            <a:r>
              <a:rPr lang="en-US" sz="3000">
                <a:solidFill>
                  <a:srgbClr val="FFFFFF"/>
                </a:solidFill>
                <a:latin typeface="Source Sans Pro"/>
                <a:ea typeface="Source Sans Pro"/>
                <a:cs typeface="Source Sans Pro"/>
                <a:sym typeface="Source Sans Pro"/>
              </a:rPr>
              <a:t>рдың атаулары үш түрлі номенклатура бойынша қолданылады: тривиалды, рационалды және жүйелік (IUPAC).</a:t>
            </a:r>
          </a:p>
          <a:p>
            <a:pPr algn="l" marL="0" indent="0" lvl="0">
              <a:lnSpc>
                <a:spcPts val="4200"/>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739390"/>
            <a:ext cx="4623046" cy="7547610"/>
          </a:xfrm>
          <a:prstGeom prst="rect">
            <a:avLst/>
          </a:prstGeom>
        </p:spPr>
        <p:txBody>
          <a:bodyPr anchor="t" rtlCol="false" tIns="0" lIns="0" bIns="0" rIns="0">
            <a:spAutoFit/>
          </a:bodyPr>
          <a:lstStyle/>
          <a:p>
            <a:pPr algn="l" marL="0" indent="0" lvl="0">
              <a:lnSpc>
                <a:spcPts val="3990"/>
              </a:lnSpc>
              <a:spcBef>
                <a:spcPct val="0"/>
              </a:spcBef>
            </a:pPr>
            <a:r>
              <a:rPr lang="en-US" sz="2850">
                <a:solidFill>
                  <a:srgbClr val="456874"/>
                </a:solidFill>
                <a:latin typeface="Source Sans Pro"/>
                <a:ea typeface="Source Sans Pro"/>
                <a:cs typeface="Source Sans Pro"/>
                <a:sym typeface="Source Sans Pro"/>
              </a:rPr>
              <a:t> З</a:t>
            </a:r>
            <a:r>
              <a:rPr lang="en-US" sz="2850">
                <a:solidFill>
                  <a:srgbClr val="456874"/>
                </a:solidFill>
                <a:latin typeface="Source Sans Pro"/>
                <a:ea typeface="Source Sans Pro"/>
                <a:cs typeface="Source Sans Pro"/>
                <a:sym typeface="Source Sans Pro"/>
              </a:rPr>
              <a:t>аттардың тарихи қалыптасқан, күнделікті тұрмыста қолданылатын атаулары. Көбіне заттың шығу көзіне, қасиетіне немесе ашылу тарихына байланысты қойылған. Халықаралық стандарттарға бағынбайды, бірақ кеңінен қолданылады.</a:t>
            </a:r>
          </a:p>
          <a:p>
            <a:pPr algn="l" marL="0" indent="0" lvl="0">
              <a:lnSpc>
                <a:spcPts val="3990"/>
              </a:lnSpc>
              <a:spcBef>
                <a:spcPct val="0"/>
              </a:spcBef>
            </a:pPr>
            <a:r>
              <a:rPr lang="en-US" sz="2850">
                <a:solidFill>
                  <a:srgbClr val="456874"/>
                </a:solidFill>
                <a:latin typeface="Source Sans Pro"/>
                <a:ea typeface="Source Sans Pro"/>
                <a:cs typeface="Source Sans Pro"/>
                <a:sym typeface="Source Sans Pro"/>
              </a:rPr>
              <a:t> Мысалдар:</a:t>
            </a:r>
          </a:p>
          <a:p>
            <a:pPr algn="l" marL="0" indent="0" lvl="0">
              <a:lnSpc>
                <a:spcPts val="3990"/>
              </a:lnSpc>
              <a:spcBef>
                <a:spcPct val="0"/>
              </a:spcBef>
            </a:pPr>
            <a:r>
              <a:rPr lang="en-US" sz="2850">
                <a:solidFill>
                  <a:srgbClr val="456874"/>
                </a:solidFill>
                <a:latin typeface="Source Sans Pro"/>
                <a:ea typeface="Source Sans Pro"/>
                <a:cs typeface="Source Sans Pro"/>
                <a:sym typeface="Source Sans Pro"/>
              </a:rPr>
              <a:t> -CH₃–COOH – сірке қышқылы</a:t>
            </a:r>
          </a:p>
          <a:p>
            <a:pPr algn="l" marL="0" indent="0" lvl="0">
              <a:lnSpc>
                <a:spcPts val="3990"/>
              </a:lnSpc>
              <a:spcBef>
                <a:spcPct val="0"/>
              </a:spcBef>
            </a:pPr>
            <a:r>
              <a:rPr lang="en-US" sz="2850">
                <a:solidFill>
                  <a:srgbClr val="456874"/>
                </a:solidFill>
                <a:latin typeface="Source Sans Pro"/>
                <a:ea typeface="Source Sans Pro"/>
                <a:cs typeface="Source Sans Pro"/>
                <a:sym typeface="Source Sans Pro"/>
              </a:rPr>
              <a:t> -C₆H₆ – бензол</a:t>
            </a:r>
          </a:p>
          <a:p>
            <a:pPr algn="l" marL="0" indent="0" lvl="0">
              <a:lnSpc>
                <a:spcPts val="3990"/>
              </a:lnSpc>
              <a:spcBef>
                <a:spcPct val="0"/>
              </a:spcBef>
            </a:pPr>
          </a:p>
        </p:txBody>
      </p:sp>
      <p:sp>
        <p:nvSpPr>
          <p:cNvPr name="TextBox 3" id="3"/>
          <p:cNvSpPr txBox="true"/>
          <p:nvPr/>
        </p:nvSpPr>
        <p:spPr>
          <a:xfrm rot="0">
            <a:off x="1028700" y="1823689"/>
            <a:ext cx="2746646" cy="1228408"/>
          </a:xfrm>
          <a:prstGeom prst="rect">
            <a:avLst/>
          </a:prstGeom>
        </p:spPr>
        <p:txBody>
          <a:bodyPr anchor="t" rtlCol="false" tIns="0" lIns="0" bIns="0" rIns="0">
            <a:spAutoFit/>
          </a:bodyPr>
          <a:lstStyle/>
          <a:p>
            <a:pPr algn="l">
              <a:lnSpc>
                <a:spcPts val="3272"/>
              </a:lnSpc>
            </a:pPr>
            <a:r>
              <a:rPr lang="en-US" sz="2975" b="true">
                <a:solidFill>
                  <a:srgbClr val="456874"/>
                </a:solidFill>
                <a:latin typeface="Source Sans Pro Bold"/>
                <a:ea typeface="Source Sans Pro Bold"/>
                <a:cs typeface="Source Sans Pro Bold"/>
                <a:sym typeface="Source Sans Pro Bold"/>
              </a:rPr>
              <a:t> Три</a:t>
            </a:r>
            <a:r>
              <a:rPr lang="en-US" sz="2975" b="true">
                <a:solidFill>
                  <a:srgbClr val="456874"/>
                </a:solidFill>
                <a:latin typeface="Source Sans Pro Bold"/>
                <a:ea typeface="Source Sans Pro Bold"/>
                <a:cs typeface="Source Sans Pro Bold"/>
                <a:sym typeface="Source Sans Pro Bold"/>
              </a:rPr>
              <a:t>виалды номенклатура</a:t>
            </a:r>
          </a:p>
          <a:p>
            <a:pPr algn="l">
              <a:lnSpc>
                <a:spcPts val="3272"/>
              </a:lnSpc>
            </a:pPr>
          </a:p>
        </p:txBody>
      </p:sp>
      <p:sp>
        <p:nvSpPr>
          <p:cNvPr name="TextBox 4" id="4"/>
          <p:cNvSpPr txBox="true"/>
          <p:nvPr/>
        </p:nvSpPr>
        <p:spPr>
          <a:xfrm rot="0">
            <a:off x="1028700" y="887172"/>
            <a:ext cx="2746646" cy="857250"/>
          </a:xfrm>
          <a:prstGeom prst="rect">
            <a:avLst/>
          </a:prstGeom>
        </p:spPr>
        <p:txBody>
          <a:bodyPr anchor="t" rtlCol="false" tIns="0" lIns="0" bIns="0" rIns="0">
            <a:spAutoFit/>
          </a:bodyPr>
          <a:lstStyle/>
          <a:p>
            <a:pPr algn="l" marL="0" indent="0" lvl="0">
              <a:lnSpc>
                <a:spcPts val="6600"/>
              </a:lnSpc>
            </a:pPr>
            <a:r>
              <a:rPr lang="en-US" b="true" sz="6000">
                <a:solidFill>
                  <a:srgbClr val="456874"/>
                </a:solidFill>
                <a:latin typeface="Source Sans Pro Bold"/>
                <a:ea typeface="Source Sans Pro Bold"/>
                <a:cs typeface="Source Sans Pro Bold"/>
                <a:sym typeface="Source Sans Pro Bold"/>
              </a:rPr>
              <a:t>01</a:t>
            </a:r>
          </a:p>
        </p:txBody>
      </p:sp>
      <p:sp>
        <p:nvSpPr>
          <p:cNvPr name="TextBox 5" id="5"/>
          <p:cNvSpPr txBox="true"/>
          <p:nvPr/>
        </p:nvSpPr>
        <p:spPr>
          <a:xfrm rot="0">
            <a:off x="5958225" y="2739390"/>
            <a:ext cx="6571513" cy="6993773"/>
          </a:xfrm>
          <a:prstGeom prst="rect">
            <a:avLst/>
          </a:prstGeom>
        </p:spPr>
        <p:txBody>
          <a:bodyPr anchor="t" rtlCol="false" tIns="0" lIns="0" bIns="0" rIns="0">
            <a:spAutoFit/>
          </a:bodyPr>
          <a:lstStyle/>
          <a:p>
            <a:pPr algn="l" marL="0" indent="0" lvl="0">
              <a:lnSpc>
                <a:spcPts val="3695"/>
              </a:lnSpc>
              <a:spcBef>
                <a:spcPct val="0"/>
              </a:spcBef>
            </a:pPr>
            <a:r>
              <a:rPr lang="en-US" sz="2639">
                <a:solidFill>
                  <a:srgbClr val="456874"/>
                </a:solidFill>
                <a:latin typeface="Source Sans Pro"/>
                <a:ea typeface="Source Sans Pro"/>
                <a:cs typeface="Source Sans Pro"/>
                <a:sym typeface="Source Sans Pro"/>
              </a:rPr>
              <a:t> З</a:t>
            </a:r>
            <a:r>
              <a:rPr lang="en-US" sz="2639">
                <a:solidFill>
                  <a:srgbClr val="456874"/>
                </a:solidFill>
                <a:latin typeface="Source Sans Pro"/>
                <a:ea typeface="Source Sans Pro"/>
                <a:cs typeface="Source Sans Pro"/>
                <a:sym typeface="Source Sans Pro"/>
              </a:rPr>
              <a:t>ат молекуласындағы белгілі бір функционалды топты немесе атом тобын негізгі ретінде алып, қалғанын туынды деп қарастыратын атау жүйесі. Заттың құрамын белгілі бір «негізгі қосылыстың туындысы» ретінде сипаттайды. Қазіргі кезде сирек қолданылады, бірақ тарихи әдебиеттерде жиі кездеседі.</a:t>
            </a:r>
          </a:p>
          <a:p>
            <a:pPr algn="l" marL="0" indent="0" lvl="0">
              <a:lnSpc>
                <a:spcPts val="3695"/>
              </a:lnSpc>
              <a:spcBef>
                <a:spcPct val="0"/>
              </a:spcBef>
            </a:pPr>
            <a:r>
              <a:rPr lang="en-US" sz="2639">
                <a:solidFill>
                  <a:srgbClr val="456874"/>
                </a:solidFill>
                <a:latin typeface="Source Sans Pro"/>
                <a:ea typeface="Source Sans Pro"/>
                <a:cs typeface="Source Sans Pro"/>
                <a:sym typeface="Source Sans Pro"/>
              </a:rPr>
              <a:t> Мысалдар:</a:t>
            </a:r>
          </a:p>
          <a:p>
            <a:pPr algn="l" marL="0" indent="0" lvl="0">
              <a:lnSpc>
                <a:spcPts val="3695"/>
              </a:lnSpc>
              <a:spcBef>
                <a:spcPct val="0"/>
              </a:spcBef>
            </a:pPr>
            <a:r>
              <a:rPr lang="en-US" sz="2639">
                <a:solidFill>
                  <a:srgbClr val="456874"/>
                </a:solidFill>
                <a:latin typeface="Source Sans Pro"/>
                <a:ea typeface="Source Sans Pro"/>
                <a:cs typeface="Source Sans Pro"/>
                <a:sym typeface="Source Sans Pro"/>
              </a:rPr>
              <a:t> -CH₃–COOH – сірке қышқылы (этан қышқылы емес).</a:t>
            </a:r>
          </a:p>
          <a:p>
            <a:pPr algn="l" marL="0" indent="0" lvl="0">
              <a:lnSpc>
                <a:spcPts val="3695"/>
              </a:lnSpc>
              <a:spcBef>
                <a:spcPct val="0"/>
              </a:spcBef>
            </a:pPr>
            <a:r>
              <a:rPr lang="en-US" sz="2639">
                <a:solidFill>
                  <a:srgbClr val="456874"/>
                </a:solidFill>
                <a:latin typeface="Source Sans Pro"/>
                <a:ea typeface="Source Sans Pro"/>
                <a:cs typeface="Source Sans Pro"/>
                <a:sym typeface="Source Sans Pro"/>
              </a:rPr>
              <a:t> -HCOOH – құмырсқа қышқылы (метан қышқылы емес).</a:t>
            </a:r>
          </a:p>
          <a:p>
            <a:pPr algn="l" marL="0" indent="0" lvl="0">
              <a:lnSpc>
                <a:spcPts val="3695"/>
              </a:lnSpc>
              <a:spcBef>
                <a:spcPct val="0"/>
              </a:spcBef>
            </a:pPr>
            <a:r>
              <a:rPr lang="en-US" sz="2639">
                <a:solidFill>
                  <a:srgbClr val="456874"/>
                </a:solidFill>
                <a:latin typeface="Source Sans Pro"/>
                <a:ea typeface="Source Sans Pro"/>
                <a:cs typeface="Source Sans Pro"/>
                <a:sym typeface="Source Sans Pro"/>
              </a:rPr>
              <a:t> -CH₃–CH₂–OH – этил спирті (этанол емес).</a:t>
            </a:r>
          </a:p>
          <a:p>
            <a:pPr algn="l" marL="0" indent="0" lvl="0">
              <a:lnSpc>
                <a:spcPts val="3695"/>
              </a:lnSpc>
              <a:spcBef>
                <a:spcPct val="0"/>
              </a:spcBef>
            </a:pPr>
          </a:p>
        </p:txBody>
      </p:sp>
      <p:sp>
        <p:nvSpPr>
          <p:cNvPr name="TextBox 6" id="6"/>
          <p:cNvSpPr txBox="true"/>
          <p:nvPr/>
        </p:nvSpPr>
        <p:spPr>
          <a:xfrm rot="0">
            <a:off x="6397354" y="1823689"/>
            <a:ext cx="2746646" cy="818832"/>
          </a:xfrm>
          <a:prstGeom prst="rect">
            <a:avLst/>
          </a:prstGeom>
        </p:spPr>
        <p:txBody>
          <a:bodyPr anchor="t" rtlCol="false" tIns="0" lIns="0" bIns="0" rIns="0">
            <a:spAutoFit/>
          </a:bodyPr>
          <a:lstStyle/>
          <a:p>
            <a:pPr algn="l">
              <a:lnSpc>
                <a:spcPts val="3272"/>
              </a:lnSpc>
            </a:pPr>
            <a:r>
              <a:rPr lang="en-US" sz="2975" b="true">
                <a:solidFill>
                  <a:srgbClr val="456874"/>
                </a:solidFill>
                <a:latin typeface="Source Sans Pro Bold"/>
                <a:ea typeface="Source Sans Pro Bold"/>
                <a:cs typeface="Source Sans Pro Bold"/>
                <a:sym typeface="Source Sans Pro Bold"/>
              </a:rPr>
              <a:t>Раци</a:t>
            </a:r>
            <a:r>
              <a:rPr lang="en-US" sz="2975" b="true">
                <a:solidFill>
                  <a:srgbClr val="456874"/>
                </a:solidFill>
                <a:latin typeface="Source Sans Pro Bold"/>
                <a:ea typeface="Source Sans Pro Bold"/>
                <a:cs typeface="Source Sans Pro Bold"/>
                <a:sym typeface="Source Sans Pro Bold"/>
              </a:rPr>
              <a:t>оналды номенклатура</a:t>
            </a:r>
          </a:p>
        </p:txBody>
      </p:sp>
      <p:sp>
        <p:nvSpPr>
          <p:cNvPr name="TextBox 7" id="7"/>
          <p:cNvSpPr txBox="true"/>
          <p:nvPr/>
        </p:nvSpPr>
        <p:spPr>
          <a:xfrm rot="0">
            <a:off x="6397354" y="887172"/>
            <a:ext cx="2746646" cy="857250"/>
          </a:xfrm>
          <a:prstGeom prst="rect">
            <a:avLst/>
          </a:prstGeom>
        </p:spPr>
        <p:txBody>
          <a:bodyPr anchor="t" rtlCol="false" tIns="0" lIns="0" bIns="0" rIns="0">
            <a:spAutoFit/>
          </a:bodyPr>
          <a:lstStyle/>
          <a:p>
            <a:pPr algn="l" marL="0" indent="0" lvl="0">
              <a:lnSpc>
                <a:spcPts val="6600"/>
              </a:lnSpc>
            </a:pPr>
            <a:r>
              <a:rPr lang="en-US" b="true" sz="6000">
                <a:solidFill>
                  <a:srgbClr val="456874"/>
                </a:solidFill>
                <a:latin typeface="Source Sans Pro Bold"/>
                <a:ea typeface="Source Sans Pro Bold"/>
                <a:cs typeface="Source Sans Pro Bold"/>
                <a:sym typeface="Source Sans Pro Bold"/>
              </a:rPr>
              <a:t>02</a:t>
            </a:r>
          </a:p>
        </p:txBody>
      </p:sp>
      <p:sp>
        <p:nvSpPr>
          <p:cNvPr name="TextBox 8" id="8"/>
          <p:cNvSpPr txBox="true"/>
          <p:nvPr/>
        </p:nvSpPr>
        <p:spPr>
          <a:xfrm rot="0">
            <a:off x="12834538" y="2837784"/>
            <a:ext cx="5175290" cy="7132620"/>
          </a:xfrm>
          <a:prstGeom prst="rect">
            <a:avLst/>
          </a:prstGeom>
        </p:spPr>
        <p:txBody>
          <a:bodyPr anchor="t" rtlCol="false" tIns="0" lIns="0" bIns="0" rIns="0">
            <a:spAutoFit/>
          </a:bodyPr>
          <a:lstStyle/>
          <a:p>
            <a:pPr algn="l" marL="0" indent="0" lvl="0">
              <a:lnSpc>
                <a:spcPts val="3526"/>
              </a:lnSpc>
              <a:spcBef>
                <a:spcPct val="0"/>
              </a:spcBef>
            </a:pPr>
            <a:r>
              <a:rPr lang="en-US" sz="2519">
                <a:solidFill>
                  <a:srgbClr val="456874"/>
                </a:solidFill>
                <a:latin typeface="Source Sans Pro"/>
                <a:ea typeface="Source Sans Pro"/>
                <a:cs typeface="Source Sans Pro"/>
                <a:sym typeface="Source Sans Pro"/>
              </a:rPr>
              <a:t> Халықа</a:t>
            </a:r>
            <a:r>
              <a:rPr lang="en-US" sz="2519">
                <a:solidFill>
                  <a:srgbClr val="456874"/>
                </a:solidFill>
                <a:latin typeface="Source Sans Pro"/>
                <a:ea typeface="Source Sans Pro"/>
                <a:cs typeface="Source Sans Pro"/>
                <a:sym typeface="Source Sans Pro"/>
              </a:rPr>
              <a:t>ралық таза және қолданбалы химия одағы (IUPAC) қабылдаған ережелерге сәйкес атау беру жүйесі. Заттың құрылымын дәл көрсетеді, атауы қатаң ережеге бағынады. Ғылыми еңбектерде, патенттеуде, халықаралық стандарттауда міндетті түрде қолданылады.</a:t>
            </a:r>
          </a:p>
          <a:p>
            <a:pPr algn="l" marL="0" indent="0" lvl="0">
              <a:lnSpc>
                <a:spcPts val="3526"/>
              </a:lnSpc>
              <a:spcBef>
                <a:spcPct val="0"/>
              </a:spcBef>
            </a:pPr>
            <a:r>
              <a:rPr lang="en-US" sz="2519">
                <a:solidFill>
                  <a:srgbClr val="456874"/>
                </a:solidFill>
                <a:latin typeface="Source Sans Pro"/>
                <a:ea typeface="Source Sans Pro"/>
                <a:cs typeface="Source Sans Pro"/>
                <a:sym typeface="Source Sans Pro"/>
              </a:rPr>
              <a:t> Мысалдар:</a:t>
            </a:r>
          </a:p>
          <a:p>
            <a:pPr algn="l" marL="0" indent="0" lvl="0">
              <a:lnSpc>
                <a:spcPts val="3526"/>
              </a:lnSpc>
              <a:spcBef>
                <a:spcPct val="0"/>
              </a:spcBef>
            </a:pPr>
            <a:r>
              <a:rPr lang="en-US" sz="2519">
                <a:solidFill>
                  <a:srgbClr val="456874"/>
                </a:solidFill>
                <a:latin typeface="Source Sans Pro"/>
                <a:ea typeface="Source Sans Pro"/>
                <a:cs typeface="Source Sans Pro"/>
                <a:sym typeface="Source Sans Pro"/>
              </a:rPr>
              <a:t> -CH₃–COOH – этан қышқылы</a:t>
            </a:r>
          </a:p>
          <a:p>
            <a:pPr algn="l" marL="0" indent="0" lvl="0">
              <a:lnSpc>
                <a:spcPts val="3526"/>
              </a:lnSpc>
              <a:spcBef>
                <a:spcPct val="0"/>
              </a:spcBef>
            </a:pPr>
            <a:r>
              <a:rPr lang="en-US" sz="2519">
                <a:solidFill>
                  <a:srgbClr val="456874"/>
                </a:solidFill>
                <a:latin typeface="Source Sans Pro"/>
                <a:ea typeface="Source Sans Pro"/>
                <a:cs typeface="Source Sans Pro"/>
                <a:sym typeface="Source Sans Pro"/>
              </a:rPr>
              <a:t> -HCOOH – метан қышқылы</a:t>
            </a:r>
          </a:p>
          <a:p>
            <a:pPr algn="l" marL="0" indent="0" lvl="0">
              <a:lnSpc>
                <a:spcPts val="3526"/>
              </a:lnSpc>
              <a:spcBef>
                <a:spcPct val="0"/>
              </a:spcBef>
            </a:pPr>
            <a:r>
              <a:rPr lang="en-US" sz="2519">
                <a:solidFill>
                  <a:srgbClr val="456874"/>
                </a:solidFill>
                <a:latin typeface="Source Sans Pro"/>
                <a:ea typeface="Source Sans Pro"/>
                <a:cs typeface="Source Sans Pro"/>
                <a:sym typeface="Source Sans Pro"/>
              </a:rPr>
              <a:t> -CH₃–CH₂–OH – этанол</a:t>
            </a:r>
          </a:p>
          <a:p>
            <a:pPr algn="l" marL="0" indent="0" lvl="0">
              <a:lnSpc>
                <a:spcPts val="3526"/>
              </a:lnSpc>
              <a:spcBef>
                <a:spcPct val="0"/>
              </a:spcBef>
            </a:pPr>
            <a:r>
              <a:rPr lang="en-US" sz="2519">
                <a:solidFill>
                  <a:srgbClr val="456874"/>
                </a:solidFill>
                <a:latin typeface="Source Sans Pro"/>
                <a:ea typeface="Source Sans Pro"/>
                <a:cs typeface="Source Sans Pro"/>
                <a:sym typeface="Source Sans Pro"/>
              </a:rPr>
              <a:t> -C₆H₆ – бензол (мұнда тривиалды атауы IUPAC-та да сақталған)</a:t>
            </a:r>
          </a:p>
          <a:p>
            <a:pPr algn="l" marL="0" indent="0" lvl="0">
              <a:lnSpc>
                <a:spcPts val="3526"/>
              </a:lnSpc>
              <a:spcBef>
                <a:spcPct val="0"/>
              </a:spcBef>
            </a:pPr>
          </a:p>
        </p:txBody>
      </p:sp>
      <p:sp>
        <p:nvSpPr>
          <p:cNvPr name="TextBox 9" id="9"/>
          <p:cNvSpPr txBox="true"/>
          <p:nvPr/>
        </p:nvSpPr>
        <p:spPr>
          <a:xfrm rot="0">
            <a:off x="12834538" y="1823689"/>
            <a:ext cx="3717959" cy="818832"/>
          </a:xfrm>
          <a:prstGeom prst="rect">
            <a:avLst/>
          </a:prstGeom>
        </p:spPr>
        <p:txBody>
          <a:bodyPr anchor="t" rtlCol="false" tIns="0" lIns="0" bIns="0" rIns="0">
            <a:spAutoFit/>
          </a:bodyPr>
          <a:lstStyle/>
          <a:p>
            <a:pPr algn="l">
              <a:lnSpc>
                <a:spcPts val="3272"/>
              </a:lnSpc>
            </a:pPr>
            <a:r>
              <a:rPr lang="en-US" sz="2975" b="true">
                <a:solidFill>
                  <a:srgbClr val="456874"/>
                </a:solidFill>
                <a:latin typeface="Source Sans Pro Bold"/>
                <a:ea typeface="Source Sans Pro Bold"/>
                <a:cs typeface="Source Sans Pro Bold"/>
                <a:sym typeface="Source Sans Pro Bold"/>
              </a:rPr>
              <a:t>Жүй</a:t>
            </a:r>
            <a:r>
              <a:rPr lang="en-US" sz="2975" b="true">
                <a:solidFill>
                  <a:srgbClr val="456874"/>
                </a:solidFill>
                <a:latin typeface="Source Sans Pro Bold"/>
                <a:ea typeface="Source Sans Pro Bold"/>
                <a:cs typeface="Source Sans Pro Bold"/>
                <a:sym typeface="Source Sans Pro Bold"/>
              </a:rPr>
              <a:t>елік (IUPAC) номенклатурасы</a:t>
            </a:r>
          </a:p>
        </p:txBody>
      </p:sp>
      <p:sp>
        <p:nvSpPr>
          <p:cNvPr name="TextBox 10" id="10"/>
          <p:cNvSpPr txBox="true"/>
          <p:nvPr/>
        </p:nvSpPr>
        <p:spPr>
          <a:xfrm rot="0">
            <a:off x="12834538" y="887172"/>
            <a:ext cx="2746646" cy="857250"/>
          </a:xfrm>
          <a:prstGeom prst="rect">
            <a:avLst/>
          </a:prstGeom>
        </p:spPr>
        <p:txBody>
          <a:bodyPr anchor="t" rtlCol="false" tIns="0" lIns="0" bIns="0" rIns="0">
            <a:spAutoFit/>
          </a:bodyPr>
          <a:lstStyle/>
          <a:p>
            <a:pPr algn="l" marL="0" indent="0" lvl="0">
              <a:lnSpc>
                <a:spcPts val="6600"/>
              </a:lnSpc>
            </a:pPr>
            <a:r>
              <a:rPr lang="en-US" b="true" sz="6000">
                <a:solidFill>
                  <a:srgbClr val="456874"/>
                </a:solidFill>
                <a:latin typeface="Source Sans Pro Bold"/>
                <a:ea typeface="Source Sans Pro Bold"/>
                <a:cs typeface="Source Sans Pro Bold"/>
                <a:sym typeface="Source Sans Pro Bold"/>
              </a:rPr>
              <a:t>03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DAGzibbg9oA</dc:identifier>
  <dcterms:modified xsi:type="dcterms:W3CDTF">2011-08-01T06:04:30Z</dcterms:modified>
  <cp:revision>1</cp:revision>
  <dc:title>№2 дәріс</dc:title>
</cp:coreProperties>
</file>