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64" r:id="rId2"/>
    <p:sldId id="256" r:id="rId3"/>
    <p:sldId id="265" r:id="rId4"/>
    <p:sldId id="257" r:id="rId5"/>
    <p:sldId id="266" r:id="rId6"/>
    <p:sldId id="258" r:id="rId7"/>
    <p:sldId id="267" r:id="rId8"/>
    <p:sldId id="268" r:id="rId9"/>
    <p:sldId id="269" r:id="rId10"/>
    <p:sldId id="270" r:id="rId11"/>
    <p:sldId id="259" r:id="rId12"/>
    <p:sldId id="260" r:id="rId13"/>
    <p:sldId id="271" r:id="rId14"/>
    <p:sldId id="261" r:id="rId15"/>
    <p:sldId id="262" r:id="rId16"/>
    <p:sldId id="263" r:id="rId17"/>
    <p:sldId id="272" r:id="rId18"/>
  </p:sldIdLst>
  <p:sldSz cx="14630400" cy="8229600"/>
  <p:notesSz cx="8229600" cy="14630400"/>
  <p:embeddedFontLst>
    <p:embeddedFont>
      <p:font typeface="Calibri" panose="020F0502020204030204" pitchFamily="34" charset="0"/>
      <p:regular r:id="rId20"/>
      <p:bold r:id="rId21"/>
      <p:italic r:id="rId22"/>
      <p:boldItalic r:id="rId23"/>
    </p:embeddedFont>
    <p:embeddedFont>
      <p:font typeface="Montserrat" panose="020B0604020202020204" charset="-52"/>
      <p:regular r:id="rId2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8" autoAdjust="0"/>
    <p:restoredTop sz="94610"/>
  </p:normalViewPr>
  <p:slideViewPr>
    <p:cSldViewPr snapToGrid="0" snapToObjects="1">
      <p:cViewPr varScale="1">
        <p:scale>
          <a:sx n="44" d="100"/>
          <a:sy n="44" d="100"/>
        </p:scale>
        <p:origin x="4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535AA9-7A09-4B91-A818-E9B32B9D531C}"/>
              </a:ext>
            </a:extLst>
          </p:cNvPr>
          <p:cNvPicPr>
            <a:picLocks noChangeAspect="1"/>
          </p:cNvPicPr>
          <p:nvPr/>
        </p:nvPicPr>
        <p:blipFill>
          <a:blip r:embed="rId2"/>
          <a:stretch>
            <a:fillRect/>
          </a:stretch>
        </p:blipFill>
        <p:spPr>
          <a:xfrm>
            <a:off x="463059" y="1021591"/>
            <a:ext cx="13498268" cy="4286389"/>
          </a:xfrm>
          <a:prstGeom prst="rect">
            <a:avLst/>
          </a:prstGeom>
        </p:spPr>
      </p:pic>
    </p:spTree>
    <p:extLst>
      <p:ext uri="{BB962C8B-B14F-4D97-AF65-F5344CB8AC3E}">
        <p14:creationId xmlns:p14="http://schemas.microsoft.com/office/powerpoint/2010/main" val="685278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B2998B9-4968-451A-A389-DAA67538F2EF}"/>
              </a:ext>
            </a:extLst>
          </p:cNvPr>
          <p:cNvPicPr>
            <a:picLocks noChangeAspect="1"/>
          </p:cNvPicPr>
          <p:nvPr/>
        </p:nvPicPr>
        <p:blipFill>
          <a:blip r:embed="rId2"/>
          <a:stretch>
            <a:fillRect/>
          </a:stretch>
        </p:blipFill>
        <p:spPr>
          <a:xfrm>
            <a:off x="1542797" y="393048"/>
            <a:ext cx="12051389" cy="7443504"/>
          </a:xfrm>
          <a:prstGeom prst="rect">
            <a:avLst/>
          </a:prstGeom>
        </p:spPr>
      </p:pic>
    </p:spTree>
    <p:extLst>
      <p:ext uri="{BB962C8B-B14F-4D97-AF65-F5344CB8AC3E}">
        <p14:creationId xmlns:p14="http://schemas.microsoft.com/office/powerpoint/2010/main" val="5716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31269" y="793313"/>
            <a:ext cx="13360360" cy="593288"/>
          </a:xfrm>
          <a:prstGeom prst="rect">
            <a:avLst/>
          </a:prstGeom>
          <a:noFill/>
          <a:ln/>
        </p:spPr>
        <p:txBody>
          <a:bodyPr wrap="none" lIns="0" tIns="0" rIns="0" bIns="0" rtlCol="0" anchor="t"/>
          <a:lstStyle/>
          <a:p>
            <a:pPr marL="0" indent="0">
              <a:lnSpc>
                <a:spcPts val="4650"/>
              </a:lnSpc>
              <a:buNone/>
            </a:pPr>
            <a:r>
              <a:rPr lang="en-US" sz="3700" b="1" dirty="0">
                <a:solidFill>
                  <a:srgbClr val="7068F4"/>
                </a:solidFill>
                <a:latin typeface="Barlow Bold" pitchFamily="34" charset="0"/>
                <a:ea typeface="Barlow Bold" pitchFamily="34" charset="-122"/>
                <a:cs typeface="Barlow Bold" pitchFamily="34" charset="-120"/>
              </a:rPr>
              <a:t>Цифрлық зертханаларды сабақта қолдану әдістемесі</a:t>
            </a:r>
            <a:endParaRPr lang="en-US" sz="3700" dirty="0"/>
          </a:p>
        </p:txBody>
      </p:sp>
      <p:sp>
        <p:nvSpPr>
          <p:cNvPr id="3" name="Text 1"/>
          <p:cNvSpPr/>
          <p:nvPr/>
        </p:nvSpPr>
        <p:spPr>
          <a:xfrm>
            <a:off x="631269" y="1747361"/>
            <a:ext cx="13367861" cy="288608"/>
          </a:xfrm>
          <a:prstGeom prst="rect">
            <a:avLst/>
          </a:prstGeom>
          <a:noFill/>
          <a:ln/>
        </p:spPr>
        <p:txBody>
          <a:bodyPr wrap="none" lIns="0" tIns="0" rIns="0" bIns="0" rtlCol="0" anchor="t"/>
          <a:lstStyle/>
          <a:p>
            <a:pPr marL="0" indent="0">
              <a:lnSpc>
                <a:spcPts val="2250"/>
              </a:lnSpc>
              <a:buNone/>
            </a:pPr>
            <a:r>
              <a:rPr lang="en-US" sz="1400" dirty="0">
                <a:solidFill>
                  <a:srgbClr val="272525"/>
                </a:solidFill>
                <a:latin typeface="Montserrat" pitchFamily="34" charset="0"/>
                <a:ea typeface="Montserrat" pitchFamily="34" charset="-122"/>
                <a:cs typeface="Montserrat" pitchFamily="34" charset="-120"/>
              </a:rPr>
              <a:t>Цифрлық зертханаларды қолдану келесі кезеңдерден тұрады:</a:t>
            </a:r>
            <a:endParaRPr lang="en-US" sz="1400" dirty="0"/>
          </a:p>
        </p:txBody>
      </p:sp>
      <p:sp>
        <p:nvSpPr>
          <p:cNvPr id="4" name="Text 2"/>
          <p:cNvSpPr/>
          <p:nvPr/>
        </p:nvSpPr>
        <p:spPr>
          <a:xfrm>
            <a:off x="631269" y="2238851"/>
            <a:ext cx="13367861" cy="288608"/>
          </a:xfrm>
          <a:prstGeom prst="rect">
            <a:avLst/>
          </a:prstGeom>
          <a:noFill/>
          <a:ln/>
        </p:spPr>
        <p:txBody>
          <a:bodyPr wrap="none" lIns="0" tIns="0" rIns="0" bIns="0" rtlCol="0" anchor="t"/>
          <a:lstStyle/>
          <a:p>
            <a:pPr marL="0" indent="0">
              <a:lnSpc>
                <a:spcPts val="2250"/>
              </a:lnSpc>
              <a:buNone/>
            </a:pPr>
            <a:r>
              <a:rPr lang="en-US" sz="1400" dirty="0">
                <a:solidFill>
                  <a:srgbClr val="272525"/>
                </a:solidFill>
                <a:latin typeface="Montserrat" pitchFamily="34" charset="0"/>
                <a:ea typeface="Montserrat" pitchFamily="34" charset="-122"/>
                <a:cs typeface="Montserrat" pitchFamily="34" charset="-120"/>
              </a:rPr>
              <a:t>1. Эксперименттің мақсатын анықтау</a:t>
            </a:r>
            <a:endParaRPr lang="en-US" sz="1400" dirty="0"/>
          </a:p>
        </p:txBody>
      </p:sp>
      <p:sp>
        <p:nvSpPr>
          <p:cNvPr id="5" name="Text 3"/>
          <p:cNvSpPr/>
          <p:nvPr/>
        </p:nvSpPr>
        <p:spPr>
          <a:xfrm>
            <a:off x="631269" y="2730341"/>
            <a:ext cx="13367861" cy="288608"/>
          </a:xfrm>
          <a:prstGeom prst="rect">
            <a:avLst/>
          </a:prstGeom>
          <a:noFill/>
          <a:ln/>
        </p:spPr>
        <p:txBody>
          <a:bodyPr wrap="none" lIns="0" tIns="0" rIns="0" bIns="0" rtlCol="0" anchor="t"/>
          <a:lstStyle/>
          <a:p>
            <a:pPr marL="0" indent="0">
              <a:lnSpc>
                <a:spcPts val="2250"/>
              </a:lnSpc>
              <a:buNone/>
            </a:pPr>
            <a:r>
              <a:rPr lang="en-US" sz="1400" dirty="0">
                <a:solidFill>
                  <a:srgbClr val="272525"/>
                </a:solidFill>
                <a:latin typeface="Montserrat" pitchFamily="34" charset="0"/>
                <a:ea typeface="Montserrat" pitchFamily="34" charset="-122"/>
                <a:cs typeface="Montserrat" pitchFamily="34" charset="-120"/>
              </a:rPr>
              <a:t>2. Сенсорларды орнату және қосу</a:t>
            </a:r>
            <a:endParaRPr lang="en-US" sz="1400" dirty="0"/>
          </a:p>
        </p:txBody>
      </p:sp>
      <p:sp>
        <p:nvSpPr>
          <p:cNvPr id="6" name="Text 4"/>
          <p:cNvSpPr/>
          <p:nvPr/>
        </p:nvSpPr>
        <p:spPr>
          <a:xfrm>
            <a:off x="631269" y="3221831"/>
            <a:ext cx="13367861" cy="288608"/>
          </a:xfrm>
          <a:prstGeom prst="rect">
            <a:avLst/>
          </a:prstGeom>
          <a:noFill/>
          <a:ln/>
        </p:spPr>
        <p:txBody>
          <a:bodyPr wrap="none" lIns="0" tIns="0" rIns="0" bIns="0" rtlCol="0" anchor="t"/>
          <a:lstStyle/>
          <a:p>
            <a:pPr marL="0" indent="0">
              <a:lnSpc>
                <a:spcPts val="2250"/>
              </a:lnSpc>
              <a:buNone/>
            </a:pPr>
            <a:r>
              <a:rPr lang="en-US" sz="1400" dirty="0">
                <a:solidFill>
                  <a:srgbClr val="272525"/>
                </a:solidFill>
                <a:latin typeface="Montserrat" pitchFamily="34" charset="0"/>
                <a:ea typeface="Montserrat" pitchFamily="34" charset="-122"/>
                <a:cs typeface="Montserrat" pitchFamily="34" charset="-120"/>
              </a:rPr>
              <a:t>3. Деректерді жинау</a:t>
            </a:r>
            <a:endParaRPr lang="en-US" sz="1400" dirty="0"/>
          </a:p>
        </p:txBody>
      </p:sp>
      <p:sp>
        <p:nvSpPr>
          <p:cNvPr id="7" name="Text 5"/>
          <p:cNvSpPr/>
          <p:nvPr/>
        </p:nvSpPr>
        <p:spPr>
          <a:xfrm>
            <a:off x="631269" y="3713321"/>
            <a:ext cx="13367861" cy="288608"/>
          </a:xfrm>
          <a:prstGeom prst="rect">
            <a:avLst/>
          </a:prstGeom>
          <a:noFill/>
          <a:ln/>
        </p:spPr>
        <p:txBody>
          <a:bodyPr wrap="none" lIns="0" tIns="0" rIns="0" bIns="0" rtlCol="0" anchor="t"/>
          <a:lstStyle/>
          <a:p>
            <a:pPr marL="0" indent="0">
              <a:lnSpc>
                <a:spcPts val="2250"/>
              </a:lnSpc>
              <a:buNone/>
            </a:pPr>
            <a:r>
              <a:rPr lang="en-US" sz="1400" dirty="0">
                <a:solidFill>
                  <a:srgbClr val="272525"/>
                </a:solidFill>
                <a:latin typeface="Montserrat" pitchFamily="34" charset="0"/>
                <a:ea typeface="Montserrat" pitchFamily="34" charset="-122"/>
                <a:cs typeface="Montserrat" pitchFamily="34" charset="-120"/>
              </a:rPr>
              <a:t>4. Нәтижелерді талдау және қорытынды жасау</a:t>
            </a:r>
            <a:endParaRPr lang="en-US" sz="1400" dirty="0"/>
          </a:p>
        </p:txBody>
      </p:sp>
      <p:sp>
        <p:nvSpPr>
          <p:cNvPr id="8" name="Text 6"/>
          <p:cNvSpPr/>
          <p:nvPr/>
        </p:nvSpPr>
        <p:spPr>
          <a:xfrm>
            <a:off x="631269" y="4204811"/>
            <a:ext cx="13367861" cy="577215"/>
          </a:xfrm>
          <a:prstGeom prst="rect">
            <a:avLst/>
          </a:prstGeom>
          <a:noFill/>
          <a:ln/>
        </p:spPr>
        <p:txBody>
          <a:bodyPr wrap="square" lIns="0" tIns="0" rIns="0" bIns="0" rtlCol="0" anchor="t"/>
          <a:lstStyle/>
          <a:p>
            <a:pPr marL="0" indent="0">
              <a:lnSpc>
                <a:spcPts val="2250"/>
              </a:lnSpc>
              <a:buNone/>
            </a:pPr>
            <a:r>
              <a:rPr lang="en-US" sz="1400" dirty="0">
                <a:solidFill>
                  <a:srgbClr val="272525"/>
                </a:solidFill>
                <a:latin typeface="Montserrat" pitchFamily="34" charset="0"/>
                <a:ea typeface="Montserrat" pitchFamily="34" charset="-122"/>
                <a:cs typeface="Montserrat" pitchFamily="34" charset="-120"/>
              </a:rPr>
              <a:t>Мұғалім оқушыларға тәжірибенің мақсатын түсіндіріп, негізгі теориялық ұғымдарды таныстырады. Оқушылар сенсорларды орнатып, деректер жинайды. Нәтижелер графиктер мен диаграммалар түрінде көрсетіліп, талқыланады.</a:t>
            </a:r>
            <a:endParaRPr lang="en-US" sz="1400" dirty="0"/>
          </a:p>
        </p:txBody>
      </p:sp>
      <p:pic>
        <p:nvPicPr>
          <p:cNvPr id="9" name="Image 0" descr="preencoded.png"/>
          <p:cNvPicPr>
            <a:picLocks noChangeAspect="1"/>
          </p:cNvPicPr>
          <p:nvPr/>
        </p:nvPicPr>
        <p:blipFill>
          <a:blip r:embed="rId3"/>
          <a:stretch>
            <a:fillRect/>
          </a:stretch>
        </p:blipFill>
        <p:spPr>
          <a:xfrm>
            <a:off x="631269" y="4984909"/>
            <a:ext cx="3341965" cy="721519"/>
          </a:xfrm>
          <a:prstGeom prst="rect">
            <a:avLst/>
          </a:prstGeom>
        </p:spPr>
      </p:pic>
      <p:sp>
        <p:nvSpPr>
          <p:cNvPr id="10" name="Text 7"/>
          <p:cNvSpPr/>
          <p:nvPr/>
        </p:nvSpPr>
        <p:spPr>
          <a:xfrm>
            <a:off x="811649" y="5976938"/>
            <a:ext cx="2373511" cy="296704"/>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Мақсат анықтау</a:t>
            </a:r>
            <a:endParaRPr lang="en-US" sz="1850" dirty="0"/>
          </a:p>
        </p:txBody>
      </p:sp>
      <p:sp>
        <p:nvSpPr>
          <p:cNvPr id="11" name="Text 8"/>
          <p:cNvSpPr/>
          <p:nvPr/>
        </p:nvSpPr>
        <p:spPr>
          <a:xfrm>
            <a:off x="811649" y="6381869"/>
            <a:ext cx="2981206" cy="57721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Эксперименттің мақсаты мен міндеттерін белгілеу</a:t>
            </a:r>
            <a:endParaRPr lang="en-US" sz="1400" dirty="0"/>
          </a:p>
        </p:txBody>
      </p:sp>
      <p:pic>
        <p:nvPicPr>
          <p:cNvPr id="12" name="Image 1" descr="preencoded.png"/>
          <p:cNvPicPr>
            <a:picLocks noChangeAspect="1"/>
          </p:cNvPicPr>
          <p:nvPr/>
        </p:nvPicPr>
        <p:blipFill>
          <a:blip r:embed="rId4"/>
          <a:stretch>
            <a:fillRect/>
          </a:stretch>
        </p:blipFill>
        <p:spPr>
          <a:xfrm>
            <a:off x="3973235" y="4984909"/>
            <a:ext cx="3341965" cy="721519"/>
          </a:xfrm>
          <a:prstGeom prst="rect">
            <a:avLst/>
          </a:prstGeom>
        </p:spPr>
      </p:pic>
      <p:sp>
        <p:nvSpPr>
          <p:cNvPr id="13" name="Text 9"/>
          <p:cNvSpPr/>
          <p:nvPr/>
        </p:nvSpPr>
        <p:spPr>
          <a:xfrm>
            <a:off x="4153614" y="5976938"/>
            <a:ext cx="2981206" cy="593408"/>
          </a:xfrm>
          <a:prstGeom prst="rect">
            <a:avLst/>
          </a:prstGeom>
          <a:noFill/>
          <a:ln/>
        </p:spPr>
        <p:txBody>
          <a:bodyPr wrap="squar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Құрал-жабдықтарды дайындау</a:t>
            </a:r>
            <a:endParaRPr lang="en-US" sz="1850" dirty="0"/>
          </a:p>
        </p:txBody>
      </p:sp>
      <p:sp>
        <p:nvSpPr>
          <p:cNvPr id="14" name="Text 10"/>
          <p:cNvSpPr/>
          <p:nvPr/>
        </p:nvSpPr>
        <p:spPr>
          <a:xfrm>
            <a:off x="4153614" y="6678573"/>
            <a:ext cx="2981206" cy="57721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Сенсорларды орнату және қосу</a:t>
            </a:r>
            <a:endParaRPr lang="en-US" sz="1400" dirty="0"/>
          </a:p>
        </p:txBody>
      </p:sp>
      <p:pic>
        <p:nvPicPr>
          <p:cNvPr id="15" name="Image 2" descr="preencoded.png"/>
          <p:cNvPicPr>
            <a:picLocks noChangeAspect="1"/>
          </p:cNvPicPr>
          <p:nvPr/>
        </p:nvPicPr>
        <p:blipFill>
          <a:blip r:embed="rId5"/>
          <a:stretch>
            <a:fillRect/>
          </a:stretch>
        </p:blipFill>
        <p:spPr>
          <a:xfrm>
            <a:off x="7315200" y="4984909"/>
            <a:ext cx="3341965" cy="721519"/>
          </a:xfrm>
          <a:prstGeom prst="rect">
            <a:avLst/>
          </a:prstGeom>
        </p:spPr>
      </p:pic>
      <p:sp>
        <p:nvSpPr>
          <p:cNvPr id="16" name="Text 11"/>
          <p:cNvSpPr/>
          <p:nvPr/>
        </p:nvSpPr>
        <p:spPr>
          <a:xfrm>
            <a:off x="7495580" y="5976938"/>
            <a:ext cx="2373511" cy="296704"/>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Деректер жинау</a:t>
            </a:r>
            <a:endParaRPr lang="en-US" sz="1850" dirty="0"/>
          </a:p>
        </p:txBody>
      </p:sp>
      <p:sp>
        <p:nvSpPr>
          <p:cNvPr id="17" name="Text 12"/>
          <p:cNvSpPr/>
          <p:nvPr/>
        </p:nvSpPr>
        <p:spPr>
          <a:xfrm>
            <a:off x="7495580" y="6381869"/>
            <a:ext cx="2981206" cy="57721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Эксперимент жүргізу және мәліметтерді тіркеу</a:t>
            </a:r>
            <a:endParaRPr lang="en-US" sz="1400" dirty="0"/>
          </a:p>
        </p:txBody>
      </p:sp>
      <p:pic>
        <p:nvPicPr>
          <p:cNvPr id="18" name="Image 3" descr="preencoded.png"/>
          <p:cNvPicPr>
            <a:picLocks noChangeAspect="1"/>
          </p:cNvPicPr>
          <p:nvPr/>
        </p:nvPicPr>
        <p:blipFill>
          <a:blip r:embed="rId6"/>
          <a:stretch>
            <a:fillRect/>
          </a:stretch>
        </p:blipFill>
        <p:spPr>
          <a:xfrm>
            <a:off x="10657165" y="4984909"/>
            <a:ext cx="3341965" cy="721519"/>
          </a:xfrm>
          <a:prstGeom prst="rect">
            <a:avLst/>
          </a:prstGeom>
        </p:spPr>
      </p:pic>
      <p:sp>
        <p:nvSpPr>
          <p:cNvPr id="19" name="Text 13"/>
          <p:cNvSpPr/>
          <p:nvPr/>
        </p:nvSpPr>
        <p:spPr>
          <a:xfrm>
            <a:off x="10837545" y="5976938"/>
            <a:ext cx="2373511" cy="296704"/>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Barlow Bold" pitchFamily="34" charset="0"/>
                <a:ea typeface="Barlow Bold" pitchFamily="34" charset="-122"/>
                <a:cs typeface="Barlow Bold" pitchFamily="34" charset="-120"/>
              </a:rPr>
              <a:t>Талдау</a:t>
            </a:r>
            <a:endParaRPr lang="en-US" sz="1850" dirty="0"/>
          </a:p>
        </p:txBody>
      </p:sp>
      <p:sp>
        <p:nvSpPr>
          <p:cNvPr id="20" name="Text 14"/>
          <p:cNvSpPr/>
          <p:nvPr/>
        </p:nvSpPr>
        <p:spPr>
          <a:xfrm>
            <a:off x="10837545" y="6381869"/>
            <a:ext cx="2981206" cy="57721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Montserrat" pitchFamily="34" charset="0"/>
                <a:ea typeface="Montserrat" pitchFamily="34" charset="-122"/>
                <a:cs typeface="Montserrat" pitchFamily="34" charset="-120"/>
              </a:rPr>
              <a:t>Нәтижелерді өңдеу және қорытынды жасау</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4970" y="723781"/>
            <a:ext cx="8492371" cy="671870"/>
          </a:xfrm>
          <a:prstGeom prst="rect">
            <a:avLst/>
          </a:prstGeom>
          <a:noFill/>
          <a:ln/>
        </p:spPr>
        <p:txBody>
          <a:bodyPr wrap="none" lIns="0" tIns="0" rIns="0" bIns="0" rtlCol="0" anchor="t"/>
          <a:lstStyle/>
          <a:p>
            <a:pPr marL="0" indent="0">
              <a:lnSpc>
                <a:spcPts val="5250"/>
              </a:lnSpc>
              <a:buNone/>
            </a:pPr>
            <a:r>
              <a:rPr lang="en-US" sz="4200" b="1" dirty="0">
                <a:solidFill>
                  <a:srgbClr val="7068F4"/>
                </a:solidFill>
                <a:latin typeface="Barlow Bold" pitchFamily="34" charset="0"/>
                <a:ea typeface="Barlow Bold" pitchFamily="34" charset="-122"/>
                <a:cs typeface="Barlow Bold" pitchFamily="34" charset="-120"/>
              </a:rPr>
              <a:t>«Vernier» цифрлық зертханасы</a:t>
            </a:r>
            <a:endParaRPr lang="en-US" sz="4200" dirty="0"/>
          </a:p>
        </p:txBody>
      </p:sp>
      <p:sp>
        <p:nvSpPr>
          <p:cNvPr id="3" name="Text 1"/>
          <p:cNvSpPr/>
          <p:nvPr/>
        </p:nvSpPr>
        <p:spPr>
          <a:xfrm>
            <a:off x="714970" y="1804154"/>
            <a:ext cx="13200459" cy="653653"/>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«Vernier» - АҚШ-та кеңінен қолданылатын цифрлық зертхана. Ол физика, химия, биология және математика кабинеттеріне арналған жабдықтармен қамтамасыз етеді. Зертханада 60-тан астам әртүрлі физикалық шамалардың датчиктері бар.</a:t>
            </a:r>
            <a:endParaRPr lang="en-US" sz="1600" dirty="0"/>
          </a:p>
        </p:txBody>
      </p:sp>
      <p:sp>
        <p:nvSpPr>
          <p:cNvPr id="4" name="Text 2"/>
          <p:cNvSpPr/>
          <p:nvPr/>
        </p:nvSpPr>
        <p:spPr>
          <a:xfrm>
            <a:off x="714970" y="2687598"/>
            <a:ext cx="13200459" cy="326827"/>
          </a:xfrm>
          <a:prstGeom prst="rect">
            <a:avLst/>
          </a:prstGeom>
          <a:noFill/>
          <a:ln/>
        </p:spPr>
        <p:txBody>
          <a:bodyPr wrap="non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Зертхананың негізгі компоненттері:</a:t>
            </a:r>
            <a:endParaRPr lang="en-US" sz="1600" dirty="0"/>
          </a:p>
        </p:txBody>
      </p:sp>
      <p:sp>
        <p:nvSpPr>
          <p:cNvPr id="5" name="Text 3"/>
          <p:cNvSpPr/>
          <p:nvPr/>
        </p:nvSpPr>
        <p:spPr>
          <a:xfrm>
            <a:off x="714970" y="3244215"/>
            <a:ext cx="13200459" cy="326827"/>
          </a:xfrm>
          <a:prstGeom prst="rect">
            <a:avLst/>
          </a:prstGeom>
          <a:noFill/>
          <a:ln/>
        </p:spPr>
        <p:txBody>
          <a:bodyPr wrap="non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 LabQuest2 тіркеуші құрылғысы</a:t>
            </a:r>
            <a:endParaRPr lang="en-US" sz="1600" dirty="0"/>
          </a:p>
        </p:txBody>
      </p:sp>
      <p:sp>
        <p:nvSpPr>
          <p:cNvPr id="6" name="Text 4"/>
          <p:cNvSpPr/>
          <p:nvPr/>
        </p:nvSpPr>
        <p:spPr>
          <a:xfrm>
            <a:off x="714970" y="3800832"/>
            <a:ext cx="13200459" cy="326827"/>
          </a:xfrm>
          <a:prstGeom prst="rect">
            <a:avLst/>
          </a:prstGeom>
          <a:noFill/>
          <a:ln/>
        </p:spPr>
        <p:txBody>
          <a:bodyPr wrap="non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 Компьютер және бағдарламалық жасақтама</a:t>
            </a:r>
            <a:endParaRPr lang="en-US" sz="1600" dirty="0"/>
          </a:p>
        </p:txBody>
      </p:sp>
      <p:sp>
        <p:nvSpPr>
          <p:cNvPr id="7" name="Text 5"/>
          <p:cNvSpPr/>
          <p:nvPr/>
        </p:nvSpPr>
        <p:spPr>
          <a:xfrm>
            <a:off x="714970" y="4357449"/>
            <a:ext cx="13200459" cy="326827"/>
          </a:xfrm>
          <a:prstGeom prst="rect">
            <a:avLst/>
          </a:prstGeom>
          <a:noFill/>
          <a:ln/>
        </p:spPr>
        <p:txBody>
          <a:bodyPr wrap="non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 Физикалық шамаларды өлшейтін датчиктер</a:t>
            </a:r>
            <a:endParaRPr lang="en-US" sz="1600" dirty="0"/>
          </a:p>
        </p:txBody>
      </p:sp>
      <p:sp>
        <p:nvSpPr>
          <p:cNvPr id="8" name="Shape 6"/>
          <p:cNvSpPr/>
          <p:nvPr/>
        </p:nvSpPr>
        <p:spPr>
          <a:xfrm>
            <a:off x="714970" y="4914067"/>
            <a:ext cx="6498193" cy="1193721"/>
          </a:xfrm>
          <a:prstGeom prst="roundRect">
            <a:avLst>
              <a:gd name="adj" fmla="val 15403"/>
            </a:avLst>
          </a:prstGeom>
          <a:solidFill>
            <a:srgbClr val="EEEFF5"/>
          </a:solidFill>
          <a:ln/>
          <a:effectLst>
            <a:outerShdw blurRad="50800" dist="25400" dir="13500000" algn="bl" rotWithShape="0">
              <a:srgbClr val="FFFFFF">
                <a:alpha val="70000"/>
              </a:srgbClr>
            </a:outerShdw>
          </a:effectLst>
        </p:spPr>
      </p:sp>
      <p:sp>
        <p:nvSpPr>
          <p:cNvPr id="9" name="Text 7"/>
          <p:cNvSpPr/>
          <p:nvPr/>
        </p:nvSpPr>
        <p:spPr>
          <a:xfrm>
            <a:off x="919162" y="5118259"/>
            <a:ext cx="2688074" cy="335994"/>
          </a:xfrm>
          <a:prstGeom prst="rect">
            <a:avLst/>
          </a:prstGeom>
          <a:noFill/>
          <a:ln/>
        </p:spPr>
        <p:txBody>
          <a:bodyPr wrap="none" lIns="0" tIns="0" rIns="0" bIns="0" rtlCol="0" anchor="t"/>
          <a:lstStyle/>
          <a:p>
            <a:pPr marL="0" indent="0">
              <a:lnSpc>
                <a:spcPts val="2600"/>
              </a:lnSpc>
              <a:buNone/>
            </a:pPr>
            <a:r>
              <a:rPr lang="en-US" sz="2100" b="1" dirty="0">
                <a:solidFill>
                  <a:srgbClr val="272525"/>
                </a:solidFill>
                <a:latin typeface="Barlow Bold" pitchFamily="34" charset="0"/>
                <a:ea typeface="Barlow Bold" pitchFamily="34" charset="-122"/>
                <a:cs typeface="Barlow Bold" pitchFamily="34" charset="-120"/>
              </a:rPr>
              <a:t>LabQuest2</a:t>
            </a:r>
            <a:endParaRPr lang="en-US" sz="2100" dirty="0"/>
          </a:p>
        </p:txBody>
      </p:sp>
      <p:sp>
        <p:nvSpPr>
          <p:cNvPr id="10" name="Text 8"/>
          <p:cNvSpPr/>
          <p:nvPr/>
        </p:nvSpPr>
        <p:spPr>
          <a:xfrm>
            <a:off x="919162" y="5576768"/>
            <a:ext cx="6089809" cy="326827"/>
          </a:xfrm>
          <a:prstGeom prst="rect">
            <a:avLst/>
          </a:prstGeom>
          <a:noFill/>
          <a:ln/>
        </p:spPr>
        <p:txBody>
          <a:bodyPr wrap="non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Деректерді жинау және талдау құрылғысы</a:t>
            </a:r>
            <a:endParaRPr lang="en-US" sz="1600" dirty="0"/>
          </a:p>
        </p:txBody>
      </p:sp>
      <p:sp>
        <p:nvSpPr>
          <p:cNvPr id="11" name="Shape 9"/>
          <p:cNvSpPr/>
          <p:nvPr/>
        </p:nvSpPr>
        <p:spPr>
          <a:xfrm>
            <a:off x="7417356" y="4914067"/>
            <a:ext cx="6498193" cy="1193721"/>
          </a:xfrm>
          <a:prstGeom prst="roundRect">
            <a:avLst>
              <a:gd name="adj" fmla="val 15403"/>
            </a:avLst>
          </a:prstGeom>
          <a:solidFill>
            <a:srgbClr val="EEEFF5"/>
          </a:solidFill>
          <a:ln/>
          <a:effectLst>
            <a:outerShdw blurRad="50800" dist="25400" dir="13500000" algn="bl" rotWithShape="0">
              <a:srgbClr val="FFFFFF">
                <a:alpha val="70000"/>
              </a:srgbClr>
            </a:outerShdw>
          </a:effectLst>
        </p:spPr>
      </p:sp>
      <p:sp>
        <p:nvSpPr>
          <p:cNvPr id="12" name="Text 10"/>
          <p:cNvSpPr/>
          <p:nvPr/>
        </p:nvSpPr>
        <p:spPr>
          <a:xfrm>
            <a:off x="7621548" y="5118259"/>
            <a:ext cx="3912037" cy="335994"/>
          </a:xfrm>
          <a:prstGeom prst="rect">
            <a:avLst/>
          </a:prstGeom>
          <a:noFill/>
          <a:ln/>
        </p:spPr>
        <p:txBody>
          <a:bodyPr wrap="none" lIns="0" tIns="0" rIns="0" bIns="0" rtlCol="0" anchor="t"/>
          <a:lstStyle/>
          <a:p>
            <a:pPr marL="0" indent="0">
              <a:lnSpc>
                <a:spcPts val="2600"/>
              </a:lnSpc>
              <a:buNone/>
            </a:pPr>
            <a:r>
              <a:rPr lang="en-US" sz="2100" b="1" dirty="0">
                <a:solidFill>
                  <a:srgbClr val="272525"/>
                </a:solidFill>
                <a:latin typeface="Barlow Bold" pitchFamily="34" charset="0"/>
                <a:ea typeface="Barlow Bold" pitchFamily="34" charset="-122"/>
                <a:cs typeface="Barlow Bold" pitchFamily="34" charset="-120"/>
              </a:rPr>
              <a:t>Бағдарламалық жасақтама</a:t>
            </a:r>
            <a:endParaRPr lang="en-US" sz="2100" dirty="0"/>
          </a:p>
        </p:txBody>
      </p:sp>
      <p:sp>
        <p:nvSpPr>
          <p:cNvPr id="13" name="Text 11"/>
          <p:cNvSpPr/>
          <p:nvPr/>
        </p:nvSpPr>
        <p:spPr>
          <a:xfrm>
            <a:off x="7621548" y="5576768"/>
            <a:ext cx="6089809" cy="326827"/>
          </a:xfrm>
          <a:prstGeom prst="rect">
            <a:avLst/>
          </a:prstGeom>
          <a:noFill/>
          <a:ln/>
        </p:spPr>
        <p:txBody>
          <a:bodyPr wrap="non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Эксперимент нәтижелерін өңдеу және көрсету</a:t>
            </a:r>
            <a:endParaRPr lang="en-US" sz="1600" dirty="0"/>
          </a:p>
        </p:txBody>
      </p:sp>
      <p:sp>
        <p:nvSpPr>
          <p:cNvPr id="14" name="Shape 12"/>
          <p:cNvSpPr/>
          <p:nvPr/>
        </p:nvSpPr>
        <p:spPr>
          <a:xfrm>
            <a:off x="714970" y="6311979"/>
            <a:ext cx="6498193" cy="1193721"/>
          </a:xfrm>
          <a:prstGeom prst="roundRect">
            <a:avLst>
              <a:gd name="adj" fmla="val 15403"/>
            </a:avLst>
          </a:prstGeom>
          <a:solidFill>
            <a:srgbClr val="EEEFF5"/>
          </a:solidFill>
          <a:ln/>
          <a:effectLst>
            <a:outerShdw blurRad="50800" dist="25400" dir="13500000" algn="bl" rotWithShape="0">
              <a:srgbClr val="FFFFFF">
                <a:alpha val="70000"/>
              </a:srgbClr>
            </a:outerShdw>
          </a:effectLst>
        </p:spPr>
      </p:sp>
      <p:sp>
        <p:nvSpPr>
          <p:cNvPr id="15" name="Text 13"/>
          <p:cNvSpPr/>
          <p:nvPr/>
        </p:nvSpPr>
        <p:spPr>
          <a:xfrm>
            <a:off x="919162" y="6516172"/>
            <a:ext cx="2688074" cy="335994"/>
          </a:xfrm>
          <a:prstGeom prst="rect">
            <a:avLst/>
          </a:prstGeom>
          <a:noFill/>
          <a:ln/>
        </p:spPr>
        <p:txBody>
          <a:bodyPr wrap="none" lIns="0" tIns="0" rIns="0" bIns="0" rtlCol="0" anchor="t"/>
          <a:lstStyle/>
          <a:p>
            <a:pPr marL="0" indent="0">
              <a:lnSpc>
                <a:spcPts val="2600"/>
              </a:lnSpc>
              <a:buNone/>
            </a:pPr>
            <a:r>
              <a:rPr lang="en-US" sz="2100" b="1" dirty="0">
                <a:solidFill>
                  <a:srgbClr val="272525"/>
                </a:solidFill>
                <a:latin typeface="Barlow Bold" pitchFamily="34" charset="0"/>
                <a:ea typeface="Barlow Bold" pitchFamily="34" charset="-122"/>
                <a:cs typeface="Barlow Bold" pitchFamily="34" charset="-120"/>
              </a:rPr>
              <a:t>Датчиктер</a:t>
            </a:r>
            <a:endParaRPr lang="en-US" sz="2100" dirty="0"/>
          </a:p>
        </p:txBody>
      </p:sp>
      <p:sp>
        <p:nvSpPr>
          <p:cNvPr id="16" name="Text 14"/>
          <p:cNvSpPr/>
          <p:nvPr/>
        </p:nvSpPr>
        <p:spPr>
          <a:xfrm>
            <a:off x="919162" y="6974681"/>
            <a:ext cx="6089809" cy="326827"/>
          </a:xfrm>
          <a:prstGeom prst="rect">
            <a:avLst/>
          </a:prstGeom>
          <a:noFill/>
          <a:ln/>
        </p:spPr>
        <p:txBody>
          <a:bodyPr wrap="non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Әртүрлі физикалық шамаларды өлшеу</a:t>
            </a:r>
            <a:endParaRPr lang="en-US" sz="1600" dirty="0"/>
          </a:p>
        </p:txBody>
      </p:sp>
      <p:sp>
        <p:nvSpPr>
          <p:cNvPr id="17" name="Shape 15"/>
          <p:cNvSpPr/>
          <p:nvPr/>
        </p:nvSpPr>
        <p:spPr>
          <a:xfrm>
            <a:off x="7417356" y="6311979"/>
            <a:ext cx="6498193" cy="1193721"/>
          </a:xfrm>
          <a:prstGeom prst="roundRect">
            <a:avLst>
              <a:gd name="adj" fmla="val 15403"/>
            </a:avLst>
          </a:prstGeom>
          <a:solidFill>
            <a:srgbClr val="EEEFF5"/>
          </a:solidFill>
          <a:ln/>
          <a:effectLst>
            <a:outerShdw blurRad="50800" dist="25400" dir="13500000" algn="bl" rotWithShape="0">
              <a:srgbClr val="FFFFFF">
                <a:alpha val="70000"/>
              </a:srgbClr>
            </a:outerShdw>
          </a:effectLst>
        </p:spPr>
      </p:sp>
      <p:sp>
        <p:nvSpPr>
          <p:cNvPr id="18" name="Text 16"/>
          <p:cNvSpPr/>
          <p:nvPr/>
        </p:nvSpPr>
        <p:spPr>
          <a:xfrm>
            <a:off x="7621548" y="6516172"/>
            <a:ext cx="2688074" cy="335994"/>
          </a:xfrm>
          <a:prstGeom prst="rect">
            <a:avLst/>
          </a:prstGeom>
          <a:noFill/>
          <a:ln/>
        </p:spPr>
        <p:txBody>
          <a:bodyPr wrap="none" lIns="0" tIns="0" rIns="0" bIns="0" rtlCol="0" anchor="t"/>
          <a:lstStyle/>
          <a:p>
            <a:pPr marL="0" indent="0">
              <a:lnSpc>
                <a:spcPts val="2600"/>
              </a:lnSpc>
              <a:buNone/>
            </a:pPr>
            <a:r>
              <a:rPr lang="en-US" sz="2100" b="1" dirty="0">
                <a:solidFill>
                  <a:srgbClr val="272525"/>
                </a:solidFill>
                <a:latin typeface="Barlow Bold" pitchFamily="34" charset="0"/>
                <a:ea typeface="Barlow Bold" pitchFamily="34" charset="-122"/>
                <a:cs typeface="Barlow Bold" pitchFamily="34" charset="-120"/>
              </a:rPr>
              <a:t>Сымсыз байланыс</a:t>
            </a:r>
            <a:endParaRPr lang="en-US" sz="2100" dirty="0"/>
          </a:p>
        </p:txBody>
      </p:sp>
      <p:sp>
        <p:nvSpPr>
          <p:cNvPr id="19" name="Text 17"/>
          <p:cNvSpPr/>
          <p:nvPr/>
        </p:nvSpPr>
        <p:spPr>
          <a:xfrm>
            <a:off x="7621548" y="6974681"/>
            <a:ext cx="6089809" cy="326827"/>
          </a:xfrm>
          <a:prstGeom prst="rect">
            <a:avLst/>
          </a:prstGeom>
          <a:noFill/>
          <a:ln/>
        </p:spPr>
        <p:txBody>
          <a:bodyPr wrap="none" lIns="0" tIns="0" rIns="0" bIns="0" rtlCol="0" anchor="t"/>
          <a:lstStyle/>
          <a:p>
            <a:pPr marL="0" indent="0">
              <a:lnSpc>
                <a:spcPts val="2550"/>
              </a:lnSpc>
              <a:buNone/>
            </a:pPr>
            <a:r>
              <a:rPr lang="en-US" sz="1600" dirty="0">
                <a:solidFill>
                  <a:srgbClr val="272525"/>
                </a:solidFill>
                <a:latin typeface="Montserrat" pitchFamily="34" charset="0"/>
                <a:ea typeface="Montserrat" pitchFamily="34" charset="-122"/>
                <a:cs typeface="Montserrat" pitchFamily="34" charset="-120"/>
              </a:rPr>
              <a:t>Wi-Fi және Bluetooth арқылы деректер алмасу</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5C19BAE-B7E5-4231-BF6F-0CEACDFB15B3}"/>
              </a:ext>
            </a:extLst>
          </p:cNvPr>
          <p:cNvPicPr>
            <a:picLocks noChangeAspect="1"/>
          </p:cNvPicPr>
          <p:nvPr/>
        </p:nvPicPr>
        <p:blipFill>
          <a:blip r:embed="rId2"/>
          <a:stretch>
            <a:fillRect/>
          </a:stretch>
        </p:blipFill>
        <p:spPr>
          <a:xfrm>
            <a:off x="418454" y="634295"/>
            <a:ext cx="13764775" cy="6961009"/>
          </a:xfrm>
          <a:prstGeom prst="rect">
            <a:avLst/>
          </a:prstGeom>
        </p:spPr>
      </p:pic>
    </p:spTree>
    <p:extLst>
      <p:ext uri="{BB962C8B-B14F-4D97-AF65-F5344CB8AC3E}">
        <p14:creationId xmlns:p14="http://schemas.microsoft.com/office/powerpoint/2010/main" val="348833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96992" y="794147"/>
            <a:ext cx="11020544" cy="655082"/>
          </a:xfrm>
          <a:prstGeom prst="rect">
            <a:avLst/>
          </a:prstGeom>
          <a:noFill/>
          <a:ln/>
        </p:spPr>
        <p:txBody>
          <a:bodyPr wrap="none" lIns="0" tIns="0" rIns="0" bIns="0" rtlCol="0" anchor="t"/>
          <a:lstStyle/>
          <a:p>
            <a:pPr marL="0" indent="0">
              <a:lnSpc>
                <a:spcPts val="5150"/>
              </a:lnSpc>
              <a:buNone/>
            </a:pPr>
            <a:r>
              <a:rPr lang="en-US" sz="4100" b="1" dirty="0">
                <a:solidFill>
                  <a:srgbClr val="7068F4"/>
                </a:solidFill>
                <a:latin typeface="Barlow Bold" pitchFamily="34" charset="0"/>
                <a:ea typeface="Barlow Bold" pitchFamily="34" charset="-122"/>
                <a:cs typeface="Barlow Bold" pitchFamily="34" charset="-120"/>
              </a:rPr>
              <a:t>LabQuest2 құрылғысының мүмкіндіктері</a:t>
            </a:r>
            <a:endParaRPr lang="en-US" sz="4100" dirty="0"/>
          </a:p>
        </p:txBody>
      </p:sp>
      <p:sp>
        <p:nvSpPr>
          <p:cNvPr id="3" name="Text 1"/>
          <p:cNvSpPr/>
          <p:nvPr/>
        </p:nvSpPr>
        <p:spPr>
          <a:xfrm>
            <a:off x="696992" y="1847493"/>
            <a:ext cx="13236416" cy="318611"/>
          </a:xfrm>
          <a:prstGeom prst="rect">
            <a:avLst/>
          </a:prstGeom>
          <a:noFill/>
          <a:ln/>
        </p:spPr>
        <p:txBody>
          <a:bodyPr wrap="non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LabQuest2 - көп функциялы құрылғы, оның ерекшеліктері:</a:t>
            </a:r>
            <a:endParaRPr lang="en-US" sz="1550" dirty="0"/>
          </a:p>
        </p:txBody>
      </p:sp>
      <p:sp>
        <p:nvSpPr>
          <p:cNvPr id="4" name="Text 2"/>
          <p:cNvSpPr/>
          <p:nvPr/>
        </p:nvSpPr>
        <p:spPr>
          <a:xfrm>
            <a:off x="696992" y="2390061"/>
            <a:ext cx="13236416" cy="318611"/>
          </a:xfrm>
          <a:prstGeom prst="rect">
            <a:avLst/>
          </a:prstGeom>
          <a:noFill/>
          <a:ln/>
        </p:spPr>
        <p:txBody>
          <a:bodyPr wrap="non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 Жоғары дискреттеу жиілігі (100 000 Гц-ке дейін)</a:t>
            </a:r>
            <a:endParaRPr lang="en-US" sz="1550" dirty="0"/>
          </a:p>
        </p:txBody>
      </p:sp>
      <p:sp>
        <p:nvSpPr>
          <p:cNvPr id="5" name="Text 3"/>
          <p:cNvSpPr/>
          <p:nvPr/>
        </p:nvSpPr>
        <p:spPr>
          <a:xfrm>
            <a:off x="696992" y="2932628"/>
            <a:ext cx="13236416" cy="318611"/>
          </a:xfrm>
          <a:prstGeom prst="rect">
            <a:avLst/>
          </a:prstGeom>
          <a:noFill/>
          <a:ln/>
        </p:spPr>
        <p:txBody>
          <a:bodyPr wrap="non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- 5 кіріктірілген датчик (GPS, микрофон, акселерометр, температура, жарық)</a:t>
            </a:r>
            <a:endParaRPr lang="en-US" sz="1550" dirty="0"/>
          </a:p>
        </p:txBody>
      </p:sp>
      <p:sp>
        <p:nvSpPr>
          <p:cNvPr id="6" name="Text 4"/>
          <p:cNvSpPr/>
          <p:nvPr/>
        </p:nvSpPr>
        <p:spPr>
          <a:xfrm>
            <a:off x="696992" y="3475196"/>
            <a:ext cx="13236416" cy="318611"/>
          </a:xfrm>
          <a:prstGeom prst="rect">
            <a:avLst/>
          </a:prstGeom>
          <a:noFill/>
          <a:ln/>
        </p:spPr>
        <p:txBody>
          <a:bodyPr wrap="non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 Сенсорлық экран</a:t>
            </a:r>
            <a:endParaRPr lang="en-US" sz="1550" dirty="0"/>
          </a:p>
        </p:txBody>
      </p:sp>
      <p:sp>
        <p:nvSpPr>
          <p:cNvPr id="7" name="Text 5"/>
          <p:cNvSpPr/>
          <p:nvPr/>
        </p:nvSpPr>
        <p:spPr>
          <a:xfrm>
            <a:off x="696992" y="4017764"/>
            <a:ext cx="13236416" cy="318611"/>
          </a:xfrm>
          <a:prstGeom prst="rect">
            <a:avLst/>
          </a:prstGeom>
          <a:noFill/>
          <a:ln/>
        </p:spPr>
        <p:txBody>
          <a:bodyPr wrap="non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 Wi-Fi және Bluetooth модульдері</a:t>
            </a:r>
            <a:endParaRPr lang="en-US" sz="1550" dirty="0"/>
          </a:p>
        </p:txBody>
      </p:sp>
      <p:sp>
        <p:nvSpPr>
          <p:cNvPr id="8" name="Text 6"/>
          <p:cNvSpPr/>
          <p:nvPr/>
        </p:nvSpPr>
        <p:spPr>
          <a:xfrm>
            <a:off x="696992" y="4560332"/>
            <a:ext cx="13236416" cy="318611"/>
          </a:xfrm>
          <a:prstGeom prst="rect">
            <a:avLst/>
          </a:prstGeom>
          <a:noFill/>
          <a:ln/>
        </p:spPr>
        <p:txBody>
          <a:bodyPr wrap="non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 Нәтижелерді мобильді құрылғыларға жіберу мүмкіндігі</a:t>
            </a:r>
            <a:endParaRPr lang="en-US" sz="1550" dirty="0"/>
          </a:p>
        </p:txBody>
      </p:sp>
      <p:sp>
        <p:nvSpPr>
          <p:cNvPr id="9" name="Text 7"/>
          <p:cNvSpPr/>
          <p:nvPr/>
        </p:nvSpPr>
        <p:spPr>
          <a:xfrm>
            <a:off x="696992" y="5102900"/>
            <a:ext cx="13236416" cy="318611"/>
          </a:xfrm>
          <a:prstGeom prst="rect">
            <a:avLst/>
          </a:prstGeom>
          <a:noFill/>
          <a:ln/>
        </p:spPr>
        <p:txBody>
          <a:bodyPr wrap="none" lIns="0" tIns="0" rIns="0" bIns="0" rtlCol="0" anchor="t"/>
          <a:lstStyle/>
          <a:p>
            <a:pPr marL="0" indent="0">
              <a:lnSpc>
                <a:spcPts val="2500"/>
              </a:lnSpc>
              <a:buNone/>
            </a:pPr>
            <a:r>
              <a:rPr lang="en-US" sz="1550" dirty="0">
                <a:solidFill>
                  <a:srgbClr val="272525"/>
                </a:solidFill>
                <a:latin typeface="Montserrat" pitchFamily="34" charset="0"/>
                <a:ea typeface="Montserrat" pitchFamily="34" charset="-122"/>
                <a:cs typeface="Montserrat" pitchFamily="34" charset="-120"/>
              </a:rPr>
              <a:t>Бұл мүмкіндіктер оқушыларға күрделі эксперименттер жүргізуге және нәтижелерді оңай талдауға көмектеседі.</a:t>
            </a:r>
            <a:endParaRPr lang="en-US" sz="1550" dirty="0"/>
          </a:p>
        </p:txBody>
      </p:sp>
      <p:pic>
        <p:nvPicPr>
          <p:cNvPr id="10" name="Image 0" descr="preencoded.png"/>
          <p:cNvPicPr>
            <a:picLocks noChangeAspect="1"/>
          </p:cNvPicPr>
          <p:nvPr/>
        </p:nvPicPr>
        <p:blipFill>
          <a:blip r:embed="rId3"/>
          <a:stretch>
            <a:fillRect/>
          </a:stretch>
        </p:blipFill>
        <p:spPr>
          <a:xfrm>
            <a:off x="696992" y="5645468"/>
            <a:ext cx="497800" cy="497800"/>
          </a:xfrm>
          <a:prstGeom prst="rect">
            <a:avLst/>
          </a:prstGeom>
        </p:spPr>
      </p:pic>
      <p:sp>
        <p:nvSpPr>
          <p:cNvPr id="11" name="Text 8"/>
          <p:cNvSpPr/>
          <p:nvPr/>
        </p:nvSpPr>
        <p:spPr>
          <a:xfrm>
            <a:off x="696992" y="6342340"/>
            <a:ext cx="2881313" cy="327541"/>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Barlow Bold" pitchFamily="34" charset="0"/>
                <a:ea typeface="Barlow Bold" pitchFamily="34" charset="-122"/>
                <a:cs typeface="Barlow Bold" pitchFamily="34" charset="-120"/>
              </a:rPr>
              <a:t>Жоғары жылдамдық</a:t>
            </a:r>
            <a:endParaRPr lang="en-US" sz="2050" dirty="0"/>
          </a:p>
        </p:txBody>
      </p:sp>
      <p:sp>
        <p:nvSpPr>
          <p:cNvPr id="12" name="Text 9"/>
          <p:cNvSpPr/>
          <p:nvPr/>
        </p:nvSpPr>
        <p:spPr>
          <a:xfrm>
            <a:off x="696992" y="6789301"/>
            <a:ext cx="3085028" cy="318611"/>
          </a:xfrm>
          <a:prstGeom prst="rect">
            <a:avLst/>
          </a:prstGeom>
          <a:noFill/>
          <a:ln/>
        </p:spPr>
        <p:txBody>
          <a:bodyPr wrap="none" lIns="0" tIns="0" rIns="0" bIns="0" rtlCol="0" anchor="t"/>
          <a:lstStyle/>
          <a:p>
            <a:pPr marL="0" indent="0" algn="l">
              <a:lnSpc>
                <a:spcPts val="2500"/>
              </a:lnSpc>
              <a:buNone/>
            </a:pPr>
            <a:r>
              <a:rPr lang="en-US" sz="1550" dirty="0">
                <a:solidFill>
                  <a:srgbClr val="272525"/>
                </a:solidFill>
                <a:latin typeface="Montserrat" pitchFamily="34" charset="0"/>
                <a:ea typeface="Montserrat" pitchFamily="34" charset="-122"/>
                <a:cs typeface="Montserrat" pitchFamily="34" charset="-120"/>
              </a:rPr>
              <a:t>100 000 Гц дискреттеу жиілігі</a:t>
            </a:r>
            <a:endParaRPr lang="en-US" sz="1550" dirty="0"/>
          </a:p>
        </p:txBody>
      </p:sp>
      <p:pic>
        <p:nvPicPr>
          <p:cNvPr id="13" name="Image 1" descr="preencoded.png"/>
          <p:cNvPicPr>
            <a:picLocks noChangeAspect="1"/>
          </p:cNvPicPr>
          <p:nvPr/>
        </p:nvPicPr>
        <p:blipFill>
          <a:blip r:embed="rId4"/>
          <a:stretch>
            <a:fillRect/>
          </a:stretch>
        </p:blipFill>
        <p:spPr>
          <a:xfrm>
            <a:off x="4080748" y="5645468"/>
            <a:ext cx="497800" cy="497800"/>
          </a:xfrm>
          <a:prstGeom prst="rect">
            <a:avLst/>
          </a:prstGeom>
        </p:spPr>
      </p:pic>
      <p:sp>
        <p:nvSpPr>
          <p:cNvPr id="14" name="Text 10"/>
          <p:cNvSpPr/>
          <p:nvPr/>
        </p:nvSpPr>
        <p:spPr>
          <a:xfrm>
            <a:off x="4080748" y="6342340"/>
            <a:ext cx="3085028" cy="655082"/>
          </a:xfrm>
          <a:prstGeom prst="rect">
            <a:avLst/>
          </a:prstGeom>
          <a:noFill/>
          <a:ln/>
        </p:spPr>
        <p:txBody>
          <a:bodyPr wrap="square" lIns="0" tIns="0" rIns="0" bIns="0" rtlCol="0" anchor="t"/>
          <a:lstStyle/>
          <a:p>
            <a:pPr marL="0" indent="0" algn="l">
              <a:lnSpc>
                <a:spcPts val="2550"/>
              </a:lnSpc>
              <a:buNone/>
            </a:pPr>
            <a:r>
              <a:rPr lang="en-US" sz="2050" b="1" dirty="0">
                <a:solidFill>
                  <a:srgbClr val="272525"/>
                </a:solidFill>
                <a:latin typeface="Barlow Bold" pitchFamily="34" charset="0"/>
                <a:ea typeface="Barlow Bold" pitchFamily="34" charset="-122"/>
                <a:cs typeface="Barlow Bold" pitchFamily="34" charset="-120"/>
              </a:rPr>
              <a:t>Кіріктірілген датчиктер</a:t>
            </a:r>
            <a:endParaRPr lang="en-US" sz="2050" dirty="0"/>
          </a:p>
        </p:txBody>
      </p:sp>
      <p:sp>
        <p:nvSpPr>
          <p:cNvPr id="15" name="Text 11"/>
          <p:cNvSpPr/>
          <p:nvPr/>
        </p:nvSpPr>
        <p:spPr>
          <a:xfrm>
            <a:off x="4080748" y="7116842"/>
            <a:ext cx="3085028" cy="318611"/>
          </a:xfrm>
          <a:prstGeom prst="rect">
            <a:avLst/>
          </a:prstGeom>
          <a:noFill/>
          <a:ln/>
        </p:spPr>
        <p:txBody>
          <a:bodyPr wrap="none" lIns="0" tIns="0" rIns="0" bIns="0" rtlCol="0" anchor="t"/>
          <a:lstStyle/>
          <a:p>
            <a:pPr marL="0" indent="0" algn="l">
              <a:lnSpc>
                <a:spcPts val="2500"/>
              </a:lnSpc>
              <a:buNone/>
            </a:pPr>
            <a:r>
              <a:rPr lang="en-US" sz="1550" dirty="0">
                <a:solidFill>
                  <a:srgbClr val="272525"/>
                </a:solidFill>
                <a:latin typeface="Montserrat" pitchFamily="34" charset="0"/>
                <a:ea typeface="Montserrat" pitchFamily="34" charset="-122"/>
                <a:cs typeface="Montserrat" pitchFamily="34" charset="-120"/>
              </a:rPr>
              <a:t>5 түрлі датчик</a:t>
            </a:r>
            <a:endParaRPr lang="en-US" sz="1550" dirty="0"/>
          </a:p>
        </p:txBody>
      </p:sp>
      <p:pic>
        <p:nvPicPr>
          <p:cNvPr id="16" name="Image 2" descr="preencoded.png"/>
          <p:cNvPicPr>
            <a:picLocks noChangeAspect="1"/>
          </p:cNvPicPr>
          <p:nvPr/>
        </p:nvPicPr>
        <p:blipFill>
          <a:blip r:embed="rId5"/>
          <a:stretch>
            <a:fillRect/>
          </a:stretch>
        </p:blipFill>
        <p:spPr>
          <a:xfrm>
            <a:off x="7464504" y="5645468"/>
            <a:ext cx="497800" cy="497800"/>
          </a:xfrm>
          <a:prstGeom prst="rect">
            <a:avLst/>
          </a:prstGeom>
        </p:spPr>
      </p:pic>
      <p:sp>
        <p:nvSpPr>
          <p:cNvPr id="17" name="Text 12"/>
          <p:cNvSpPr/>
          <p:nvPr/>
        </p:nvSpPr>
        <p:spPr>
          <a:xfrm>
            <a:off x="7464504" y="6342340"/>
            <a:ext cx="2620566" cy="327541"/>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Barlow Bold" pitchFamily="34" charset="0"/>
                <a:ea typeface="Barlow Bold" pitchFamily="34" charset="-122"/>
                <a:cs typeface="Barlow Bold" pitchFamily="34" charset="-120"/>
              </a:rPr>
              <a:t>Сымсыз байланыс</a:t>
            </a:r>
            <a:endParaRPr lang="en-US" sz="2050" dirty="0"/>
          </a:p>
        </p:txBody>
      </p:sp>
      <p:sp>
        <p:nvSpPr>
          <p:cNvPr id="18" name="Text 13"/>
          <p:cNvSpPr/>
          <p:nvPr/>
        </p:nvSpPr>
        <p:spPr>
          <a:xfrm>
            <a:off x="7464504" y="6789301"/>
            <a:ext cx="3085028" cy="318611"/>
          </a:xfrm>
          <a:prstGeom prst="rect">
            <a:avLst/>
          </a:prstGeom>
          <a:noFill/>
          <a:ln/>
        </p:spPr>
        <p:txBody>
          <a:bodyPr wrap="none" lIns="0" tIns="0" rIns="0" bIns="0" rtlCol="0" anchor="t"/>
          <a:lstStyle/>
          <a:p>
            <a:pPr marL="0" indent="0" algn="l">
              <a:lnSpc>
                <a:spcPts val="2500"/>
              </a:lnSpc>
              <a:buNone/>
            </a:pPr>
            <a:r>
              <a:rPr lang="en-US" sz="1550" dirty="0">
                <a:solidFill>
                  <a:srgbClr val="272525"/>
                </a:solidFill>
                <a:latin typeface="Montserrat" pitchFamily="34" charset="0"/>
                <a:ea typeface="Montserrat" pitchFamily="34" charset="-122"/>
                <a:cs typeface="Montserrat" pitchFamily="34" charset="-120"/>
              </a:rPr>
              <a:t>Wi-Fi және Bluetooth</a:t>
            </a:r>
            <a:endParaRPr lang="en-US" sz="1550" dirty="0"/>
          </a:p>
        </p:txBody>
      </p:sp>
      <p:pic>
        <p:nvPicPr>
          <p:cNvPr id="19" name="Image 3" descr="preencoded.png"/>
          <p:cNvPicPr>
            <a:picLocks noChangeAspect="1"/>
          </p:cNvPicPr>
          <p:nvPr/>
        </p:nvPicPr>
        <p:blipFill>
          <a:blip r:embed="rId6"/>
          <a:stretch>
            <a:fillRect/>
          </a:stretch>
        </p:blipFill>
        <p:spPr>
          <a:xfrm>
            <a:off x="10848261" y="5645468"/>
            <a:ext cx="497800" cy="497800"/>
          </a:xfrm>
          <a:prstGeom prst="rect">
            <a:avLst/>
          </a:prstGeom>
        </p:spPr>
      </p:pic>
      <p:sp>
        <p:nvSpPr>
          <p:cNvPr id="20" name="Text 14"/>
          <p:cNvSpPr/>
          <p:nvPr/>
        </p:nvSpPr>
        <p:spPr>
          <a:xfrm>
            <a:off x="10848261" y="6342340"/>
            <a:ext cx="2620566" cy="327541"/>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Barlow Bold" pitchFamily="34" charset="0"/>
                <a:ea typeface="Barlow Bold" pitchFamily="34" charset="-122"/>
                <a:cs typeface="Barlow Bold" pitchFamily="34" charset="-120"/>
              </a:rPr>
              <a:t>Мобильді қолдау</a:t>
            </a:r>
            <a:endParaRPr lang="en-US" sz="2050" dirty="0"/>
          </a:p>
        </p:txBody>
      </p:sp>
      <p:sp>
        <p:nvSpPr>
          <p:cNvPr id="21" name="Text 15"/>
          <p:cNvSpPr/>
          <p:nvPr/>
        </p:nvSpPr>
        <p:spPr>
          <a:xfrm>
            <a:off x="10848261" y="6789301"/>
            <a:ext cx="3085147" cy="637223"/>
          </a:xfrm>
          <a:prstGeom prst="rect">
            <a:avLst/>
          </a:prstGeom>
          <a:noFill/>
          <a:ln/>
        </p:spPr>
        <p:txBody>
          <a:bodyPr wrap="square" lIns="0" tIns="0" rIns="0" bIns="0" rtlCol="0" anchor="t"/>
          <a:lstStyle/>
          <a:p>
            <a:pPr marL="0" indent="0" algn="l">
              <a:lnSpc>
                <a:spcPts val="2500"/>
              </a:lnSpc>
              <a:buNone/>
            </a:pPr>
            <a:r>
              <a:rPr lang="en-US" sz="1550" dirty="0">
                <a:solidFill>
                  <a:srgbClr val="272525"/>
                </a:solidFill>
                <a:latin typeface="Montserrat" pitchFamily="34" charset="0"/>
                <a:ea typeface="Montserrat" pitchFamily="34" charset="-122"/>
                <a:cs typeface="Montserrat" pitchFamily="34" charset="-120"/>
              </a:rPr>
              <a:t>Нәтижелерді смартфондарға жіберу</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0799" y="681871"/>
            <a:ext cx="12461796" cy="639723"/>
          </a:xfrm>
          <a:prstGeom prst="rect">
            <a:avLst/>
          </a:prstGeom>
          <a:noFill/>
          <a:ln/>
        </p:spPr>
        <p:txBody>
          <a:bodyPr wrap="none" lIns="0" tIns="0" rIns="0" bIns="0" rtlCol="0" anchor="t"/>
          <a:lstStyle/>
          <a:p>
            <a:pPr marL="0" indent="0">
              <a:lnSpc>
                <a:spcPts val="5000"/>
              </a:lnSpc>
              <a:buNone/>
            </a:pPr>
            <a:r>
              <a:rPr lang="en-US" sz="4000" b="1" dirty="0">
                <a:solidFill>
                  <a:srgbClr val="7068F4"/>
                </a:solidFill>
                <a:latin typeface="Barlow Bold" pitchFamily="34" charset="0"/>
                <a:ea typeface="Barlow Bold" pitchFamily="34" charset="-122"/>
                <a:cs typeface="Barlow Bold" pitchFamily="34" charset="-120"/>
              </a:rPr>
              <a:t>Цифрлық зертханалардың артықшылықтары</a:t>
            </a:r>
            <a:endParaRPr lang="en-US" sz="4000" dirty="0"/>
          </a:p>
        </p:txBody>
      </p:sp>
      <p:sp>
        <p:nvSpPr>
          <p:cNvPr id="3" name="Text 1"/>
          <p:cNvSpPr/>
          <p:nvPr/>
        </p:nvSpPr>
        <p:spPr>
          <a:xfrm>
            <a:off x="680799" y="1710571"/>
            <a:ext cx="13268801"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Цифрлық зертханаларды қолданудың бірқатар артықшылықтары бар:</a:t>
            </a:r>
            <a:endParaRPr lang="en-US" sz="1500" dirty="0"/>
          </a:p>
        </p:txBody>
      </p:sp>
      <p:sp>
        <p:nvSpPr>
          <p:cNvPr id="4" name="Text 2"/>
          <p:cNvSpPr/>
          <p:nvPr/>
        </p:nvSpPr>
        <p:spPr>
          <a:xfrm>
            <a:off x="680799" y="2240518"/>
            <a:ext cx="13268801"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1. Эксперимент нәтижелерін нақты уақытта көру</a:t>
            </a:r>
            <a:endParaRPr lang="en-US" sz="1500" dirty="0"/>
          </a:p>
        </p:txBody>
      </p:sp>
      <p:sp>
        <p:nvSpPr>
          <p:cNvPr id="5" name="Text 3"/>
          <p:cNvSpPr/>
          <p:nvPr/>
        </p:nvSpPr>
        <p:spPr>
          <a:xfrm>
            <a:off x="680799" y="2770465"/>
            <a:ext cx="13268801"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2. Деректерді автоматты түрде жинау және өңдеу</a:t>
            </a:r>
            <a:endParaRPr lang="en-US" sz="1500" dirty="0"/>
          </a:p>
        </p:txBody>
      </p:sp>
      <p:sp>
        <p:nvSpPr>
          <p:cNvPr id="6" name="Text 4"/>
          <p:cNvSpPr/>
          <p:nvPr/>
        </p:nvSpPr>
        <p:spPr>
          <a:xfrm>
            <a:off x="680799" y="3300412"/>
            <a:ext cx="13268801"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3. Күрделі құбылыстарды зерттеу мүмкіндігі</a:t>
            </a:r>
            <a:endParaRPr lang="en-US" sz="1500" dirty="0"/>
          </a:p>
        </p:txBody>
      </p:sp>
      <p:sp>
        <p:nvSpPr>
          <p:cNvPr id="7" name="Text 5"/>
          <p:cNvSpPr/>
          <p:nvPr/>
        </p:nvSpPr>
        <p:spPr>
          <a:xfrm>
            <a:off x="680799" y="3830360"/>
            <a:ext cx="13268801"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4. Оқушылардың ғылыми-зерттеу дағдыларын дамыту</a:t>
            </a:r>
            <a:endParaRPr lang="en-US" sz="1500" dirty="0"/>
          </a:p>
        </p:txBody>
      </p:sp>
      <p:sp>
        <p:nvSpPr>
          <p:cNvPr id="8" name="Text 6"/>
          <p:cNvSpPr/>
          <p:nvPr/>
        </p:nvSpPr>
        <p:spPr>
          <a:xfrm>
            <a:off x="680799" y="4360307"/>
            <a:ext cx="13268801"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5. Оқу процесін қызықты және интерактивті ету</a:t>
            </a:r>
            <a:endParaRPr lang="en-US" sz="1500" dirty="0"/>
          </a:p>
        </p:txBody>
      </p:sp>
      <p:sp>
        <p:nvSpPr>
          <p:cNvPr id="9" name="Text 7"/>
          <p:cNvSpPr/>
          <p:nvPr/>
        </p:nvSpPr>
        <p:spPr>
          <a:xfrm>
            <a:off x="680799" y="4890254"/>
            <a:ext cx="13268801"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Бұл артықшылықтар физика сабақтарын тиімді және заманауи етеді, оқушылардың пәнге деген қызығушылығын арттырады.</a:t>
            </a:r>
            <a:endParaRPr lang="en-US" sz="1500" dirty="0"/>
          </a:p>
        </p:txBody>
      </p:sp>
      <p:sp>
        <p:nvSpPr>
          <p:cNvPr id="10" name="Shape 8"/>
          <p:cNvSpPr/>
          <p:nvPr/>
        </p:nvSpPr>
        <p:spPr>
          <a:xfrm>
            <a:off x="680799" y="5638919"/>
            <a:ext cx="437555" cy="437555"/>
          </a:xfrm>
          <a:prstGeom prst="roundRect">
            <a:avLst>
              <a:gd name="adj" fmla="val 40010"/>
            </a:avLst>
          </a:prstGeom>
          <a:solidFill>
            <a:srgbClr val="EEEFF5"/>
          </a:solidFill>
          <a:ln/>
          <a:effectLst>
            <a:outerShdw blurRad="48260" dist="24130" dir="13500000" algn="bl" rotWithShape="0">
              <a:srgbClr val="FFFFFF">
                <a:alpha val="70000"/>
              </a:srgbClr>
            </a:outerShdw>
          </a:effectLst>
        </p:spPr>
      </p:sp>
      <p:sp>
        <p:nvSpPr>
          <p:cNvPr id="11" name="Text 9"/>
          <p:cNvSpPr/>
          <p:nvPr/>
        </p:nvSpPr>
        <p:spPr>
          <a:xfrm>
            <a:off x="845225" y="5704046"/>
            <a:ext cx="108704" cy="307181"/>
          </a:xfrm>
          <a:prstGeom prst="rect">
            <a:avLst/>
          </a:prstGeom>
          <a:noFill/>
          <a:ln/>
        </p:spPr>
        <p:txBody>
          <a:bodyPr wrap="none" lIns="0" tIns="0" rIns="0" bIns="0" rtlCol="0" anchor="t"/>
          <a:lstStyle/>
          <a:p>
            <a:pPr marL="0" indent="0" algn="ctr">
              <a:lnSpc>
                <a:spcPts val="2400"/>
              </a:lnSpc>
              <a:buNone/>
            </a:pPr>
            <a:r>
              <a:rPr lang="en-US" sz="2400" b="1" dirty="0">
                <a:solidFill>
                  <a:srgbClr val="272525"/>
                </a:solidFill>
                <a:latin typeface="Barlow Bold" pitchFamily="34" charset="0"/>
                <a:ea typeface="Barlow Bold" pitchFamily="34" charset="-122"/>
                <a:cs typeface="Barlow Bold" pitchFamily="34" charset="-120"/>
              </a:rPr>
              <a:t>1</a:t>
            </a:r>
            <a:endParaRPr lang="en-US" sz="2400" dirty="0"/>
          </a:p>
        </p:txBody>
      </p:sp>
      <p:sp>
        <p:nvSpPr>
          <p:cNvPr id="12" name="Text 10"/>
          <p:cNvSpPr/>
          <p:nvPr/>
        </p:nvSpPr>
        <p:spPr>
          <a:xfrm>
            <a:off x="1312783" y="5638919"/>
            <a:ext cx="2826068" cy="319921"/>
          </a:xfrm>
          <a:prstGeom prst="rect">
            <a:avLst/>
          </a:prstGeom>
          <a:noFill/>
          <a:ln/>
        </p:spPr>
        <p:txBody>
          <a:bodyPr wrap="none" lIns="0" tIns="0" rIns="0" bIns="0" rtlCol="0" anchor="t"/>
          <a:lstStyle/>
          <a:p>
            <a:pPr marL="0" indent="0">
              <a:lnSpc>
                <a:spcPts val="2500"/>
              </a:lnSpc>
              <a:buNone/>
            </a:pPr>
            <a:r>
              <a:rPr lang="en-US" sz="2000" b="1" dirty="0">
                <a:solidFill>
                  <a:srgbClr val="272525"/>
                </a:solidFill>
                <a:latin typeface="Barlow Bold" pitchFamily="34" charset="0"/>
                <a:ea typeface="Barlow Bold" pitchFamily="34" charset="-122"/>
                <a:cs typeface="Barlow Bold" pitchFamily="34" charset="-120"/>
              </a:rPr>
              <a:t>Нақты уақыт режимі</a:t>
            </a:r>
            <a:endParaRPr lang="en-US" sz="2000" dirty="0"/>
          </a:p>
        </p:txBody>
      </p:sp>
      <p:sp>
        <p:nvSpPr>
          <p:cNvPr id="13" name="Text 11"/>
          <p:cNvSpPr/>
          <p:nvPr/>
        </p:nvSpPr>
        <p:spPr>
          <a:xfrm>
            <a:off x="1312783" y="6075521"/>
            <a:ext cx="5905262"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Эксперимент барысын бірден көру мүмкіндігі</a:t>
            </a:r>
            <a:endParaRPr lang="en-US" sz="1500" dirty="0"/>
          </a:p>
        </p:txBody>
      </p:sp>
      <p:sp>
        <p:nvSpPr>
          <p:cNvPr id="14" name="Shape 12"/>
          <p:cNvSpPr/>
          <p:nvPr/>
        </p:nvSpPr>
        <p:spPr>
          <a:xfrm>
            <a:off x="7412474" y="5638919"/>
            <a:ext cx="437555" cy="437555"/>
          </a:xfrm>
          <a:prstGeom prst="roundRect">
            <a:avLst>
              <a:gd name="adj" fmla="val 40010"/>
            </a:avLst>
          </a:prstGeom>
          <a:solidFill>
            <a:srgbClr val="EEEFF5"/>
          </a:solidFill>
          <a:ln/>
          <a:effectLst>
            <a:outerShdw blurRad="48260" dist="24130" dir="13500000" algn="bl" rotWithShape="0">
              <a:srgbClr val="FFFFFF">
                <a:alpha val="70000"/>
              </a:srgbClr>
            </a:outerShdw>
          </a:effectLst>
        </p:spPr>
      </p:sp>
      <p:sp>
        <p:nvSpPr>
          <p:cNvPr id="15" name="Text 13"/>
          <p:cNvSpPr/>
          <p:nvPr/>
        </p:nvSpPr>
        <p:spPr>
          <a:xfrm>
            <a:off x="7545229" y="5704046"/>
            <a:ext cx="172045" cy="307181"/>
          </a:xfrm>
          <a:prstGeom prst="rect">
            <a:avLst/>
          </a:prstGeom>
          <a:noFill/>
          <a:ln/>
        </p:spPr>
        <p:txBody>
          <a:bodyPr wrap="none" lIns="0" tIns="0" rIns="0" bIns="0" rtlCol="0" anchor="t"/>
          <a:lstStyle/>
          <a:p>
            <a:pPr marL="0" indent="0" algn="ctr">
              <a:lnSpc>
                <a:spcPts val="2400"/>
              </a:lnSpc>
              <a:buNone/>
            </a:pPr>
            <a:r>
              <a:rPr lang="en-US" sz="2400" b="1" dirty="0">
                <a:solidFill>
                  <a:srgbClr val="272525"/>
                </a:solidFill>
                <a:latin typeface="Barlow Bold" pitchFamily="34" charset="0"/>
                <a:ea typeface="Barlow Bold" pitchFamily="34" charset="-122"/>
                <a:cs typeface="Barlow Bold" pitchFamily="34" charset="-120"/>
              </a:rPr>
              <a:t>2</a:t>
            </a:r>
            <a:endParaRPr lang="en-US" sz="2400" dirty="0"/>
          </a:p>
        </p:txBody>
      </p:sp>
      <p:sp>
        <p:nvSpPr>
          <p:cNvPr id="16" name="Text 14"/>
          <p:cNvSpPr/>
          <p:nvPr/>
        </p:nvSpPr>
        <p:spPr>
          <a:xfrm>
            <a:off x="8044458" y="5638919"/>
            <a:ext cx="2559368" cy="319921"/>
          </a:xfrm>
          <a:prstGeom prst="rect">
            <a:avLst/>
          </a:prstGeom>
          <a:noFill/>
          <a:ln/>
        </p:spPr>
        <p:txBody>
          <a:bodyPr wrap="none" lIns="0" tIns="0" rIns="0" bIns="0" rtlCol="0" anchor="t"/>
          <a:lstStyle/>
          <a:p>
            <a:pPr marL="0" indent="0">
              <a:lnSpc>
                <a:spcPts val="2500"/>
              </a:lnSpc>
              <a:buNone/>
            </a:pPr>
            <a:r>
              <a:rPr lang="en-US" sz="2000" b="1" dirty="0">
                <a:solidFill>
                  <a:srgbClr val="272525"/>
                </a:solidFill>
                <a:latin typeface="Barlow Bold" pitchFamily="34" charset="0"/>
                <a:ea typeface="Barlow Bold" pitchFamily="34" charset="-122"/>
                <a:cs typeface="Barlow Bold" pitchFamily="34" charset="-120"/>
              </a:rPr>
              <a:t>Автоматтандыру</a:t>
            </a:r>
            <a:endParaRPr lang="en-US" sz="2000" dirty="0"/>
          </a:p>
        </p:txBody>
      </p:sp>
      <p:sp>
        <p:nvSpPr>
          <p:cNvPr id="17" name="Text 15"/>
          <p:cNvSpPr/>
          <p:nvPr/>
        </p:nvSpPr>
        <p:spPr>
          <a:xfrm>
            <a:off x="8044458" y="6075521"/>
            <a:ext cx="5905262"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Деректерді жинау және өңдеу процесін жеңілдету</a:t>
            </a:r>
            <a:endParaRPr lang="en-US" sz="1500" dirty="0"/>
          </a:p>
        </p:txBody>
      </p:sp>
      <p:sp>
        <p:nvSpPr>
          <p:cNvPr id="18" name="Shape 16"/>
          <p:cNvSpPr/>
          <p:nvPr/>
        </p:nvSpPr>
        <p:spPr>
          <a:xfrm>
            <a:off x="680799" y="6799898"/>
            <a:ext cx="437555" cy="437555"/>
          </a:xfrm>
          <a:prstGeom prst="roundRect">
            <a:avLst>
              <a:gd name="adj" fmla="val 40010"/>
            </a:avLst>
          </a:prstGeom>
          <a:solidFill>
            <a:srgbClr val="EEEFF5"/>
          </a:solidFill>
          <a:ln/>
          <a:effectLst>
            <a:outerShdw blurRad="48260" dist="24130" dir="13500000" algn="bl" rotWithShape="0">
              <a:srgbClr val="FFFFFF">
                <a:alpha val="70000"/>
              </a:srgbClr>
            </a:outerShdw>
          </a:effectLst>
        </p:spPr>
      </p:sp>
      <p:sp>
        <p:nvSpPr>
          <p:cNvPr id="19" name="Text 17"/>
          <p:cNvSpPr/>
          <p:nvPr/>
        </p:nvSpPr>
        <p:spPr>
          <a:xfrm>
            <a:off x="816650" y="6865025"/>
            <a:ext cx="165854" cy="307181"/>
          </a:xfrm>
          <a:prstGeom prst="rect">
            <a:avLst/>
          </a:prstGeom>
          <a:noFill/>
          <a:ln/>
        </p:spPr>
        <p:txBody>
          <a:bodyPr wrap="none" lIns="0" tIns="0" rIns="0" bIns="0" rtlCol="0" anchor="t"/>
          <a:lstStyle/>
          <a:p>
            <a:pPr marL="0" indent="0" algn="ctr">
              <a:lnSpc>
                <a:spcPts val="2400"/>
              </a:lnSpc>
              <a:buNone/>
            </a:pPr>
            <a:r>
              <a:rPr lang="en-US" sz="2400" b="1" dirty="0">
                <a:solidFill>
                  <a:srgbClr val="272525"/>
                </a:solidFill>
                <a:latin typeface="Barlow Bold" pitchFamily="34" charset="0"/>
                <a:ea typeface="Barlow Bold" pitchFamily="34" charset="-122"/>
                <a:cs typeface="Barlow Bold" pitchFamily="34" charset="-120"/>
              </a:rPr>
              <a:t>3</a:t>
            </a:r>
            <a:endParaRPr lang="en-US" sz="2400" dirty="0"/>
          </a:p>
        </p:txBody>
      </p:sp>
      <p:sp>
        <p:nvSpPr>
          <p:cNvPr id="20" name="Text 18"/>
          <p:cNvSpPr/>
          <p:nvPr/>
        </p:nvSpPr>
        <p:spPr>
          <a:xfrm>
            <a:off x="1312783" y="6799898"/>
            <a:ext cx="2609255" cy="319921"/>
          </a:xfrm>
          <a:prstGeom prst="rect">
            <a:avLst/>
          </a:prstGeom>
          <a:noFill/>
          <a:ln/>
        </p:spPr>
        <p:txBody>
          <a:bodyPr wrap="none" lIns="0" tIns="0" rIns="0" bIns="0" rtlCol="0" anchor="t"/>
          <a:lstStyle/>
          <a:p>
            <a:pPr marL="0" indent="0">
              <a:lnSpc>
                <a:spcPts val="2500"/>
              </a:lnSpc>
              <a:buNone/>
            </a:pPr>
            <a:r>
              <a:rPr lang="en-US" sz="2000" b="1" dirty="0">
                <a:solidFill>
                  <a:srgbClr val="272525"/>
                </a:solidFill>
                <a:latin typeface="Barlow Bold" pitchFamily="34" charset="0"/>
                <a:ea typeface="Barlow Bold" pitchFamily="34" charset="-122"/>
                <a:cs typeface="Barlow Bold" pitchFamily="34" charset="-120"/>
              </a:rPr>
              <a:t>Күрделі зерттеулер</a:t>
            </a:r>
            <a:endParaRPr lang="en-US" sz="2000" dirty="0"/>
          </a:p>
        </p:txBody>
      </p:sp>
      <p:sp>
        <p:nvSpPr>
          <p:cNvPr id="21" name="Text 19"/>
          <p:cNvSpPr/>
          <p:nvPr/>
        </p:nvSpPr>
        <p:spPr>
          <a:xfrm>
            <a:off x="1312783" y="7236500"/>
            <a:ext cx="5905262"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Қиын физикалық құбылыстарды зерттеу мүмкіндігі</a:t>
            </a:r>
            <a:endParaRPr lang="en-US" sz="1500" dirty="0"/>
          </a:p>
        </p:txBody>
      </p:sp>
      <p:sp>
        <p:nvSpPr>
          <p:cNvPr id="22" name="Shape 20"/>
          <p:cNvSpPr/>
          <p:nvPr/>
        </p:nvSpPr>
        <p:spPr>
          <a:xfrm>
            <a:off x="7412474" y="6799898"/>
            <a:ext cx="437555" cy="437555"/>
          </a:xfrm>
          <a:prstGeom prst="roundRect">
            <a:avLst>
              <a:gd name="adj" fmla="val 40010"/>
            </a:avLst>
          </a:prstGeom>
          <a:solidFill>
            <a:srgbClr val="EEEFF5"/>
          </a:solidFill>
          <a:ln/>
          <a:effectLst>
            <a:outerShdw blurRad="48260" dist="24130" dir="13500000" algn="bl" rotWithShape="0">
              <a:srgbClr val="FFFFFF">
                <a:alpha val="70000"/>
              </a:srgbClr>
            </a:outerShdw>
          </a:effectLst>
        </p:spPr>
      </p:sp>
      <p:sp>
        <p:nvSpPr>
          <p:cNvPr id="23" name="Text 21"/>
          <p:cNvSpPr/>
          <p:nvPr/>
        </p:nvSpPr>
        <p:spPr>
          <a:xfrm>
            <a:off x="7538323" y="6865025"/>
            <a:ext cx="185857" cy="307181"/>
          </a:xfrm>
          <a:prstGeom prst="rect">
            <a:avLst/>
          </a:prstGeom>
          <a:noFill/>
          <a:ln/>
        </p:spPr>
        <p:txBody>
          <a:bodyPr wrap="none" lIns="0" tIns="0" rIns="0" bIns="0" rtlCol="0" anchor="t"/>
          <a:lstStyle/>
          <a:p>
            <a:pPr marL="0" indent="0" algn="ctr">
              <a:lnSpc>
                <a:spcPts val="2400"/>
              </a:lnSpc>
              <a:buNone/>
            </a:pPr>
            <a:r>
              <a:rPr lang="en-US" sz="2400" b="1" dirty="0">
                <a:solidFill>
                  <a:srgbClr val="272525"/>
                </a:solidFill>
                <a:latin typeface="Barlow Bold" pitchFamily="34" charset="0"/>
                <a:ea typeface="Barlow Bold" pitchFamily="34" charset="-122"/>
                <a:cs typeface="Barlow Bold" pitchFamily="34" charset="-120"/>
              </a:rPr>
              <a:t>4</a:t>
            </a:r>
            <a:endParaRPr lang="en-US" sz="2400" dirty="0"/>
          </a:p>
        </p:txBody>
      </p:sp>
      <p:sp>
        <p:nvSpPr>
          <p:cNvPr id="24" name="Text 22"/>
          <p:cNvSpPr/>
          <p:nvPr/>
        </p:nvSpPr>
        <p:spPr>
          <a:xfrm>
            <a:off x="8044458" y="6799898"/>
            <a:ext cx="2828449" cy="319921"/>
          </a:xfrm>
          <a:prstGeom prst="rect">
            <a:avLst/>
          </a:prstGeom>
          <a:noFill/>
          <a:ln/>
        </p:spPr>
        <p:txBody>
          <a:bodyPr wrap="none" lIns="0" tIns="0" rIns="0" bIns="0" rtlCol="0" anchor="t"/>
          <a:lstStyle/>
          <a:p>
            <a:pPr marL="0" indent="0">
              <a:lnSpc>
                <a:spcPts val="2500"/>
              </a:lnSpc>
              <a:buNone/>
            </a:pPr>
            <a:r>
              <a:rPr lang="en-US" sz="2000" b="1" dirty="0">
                <a:solidFill>
                  <a:srgbClr val="272525"/>
                </a:solidFill>
                <a:latin typeface="Barlow Bold" pitchFamily="34" charset="0"/>
                <a:ea typeface="Barlow Bold" pitchFamily="34" charset="-122"/>
                <a:cs typeface="Barlow Bold" pitchFamily="34" charset="-120"/>
              </a:rPr>
              <a:t>Дағдыларды дамыту</a:t>
            </a:r>
            <a:endParaRPr lang="en-US" sz="2000" dirty="0"/>
          </a:p>
        </p:txBody>
      </p:sp>
      <p:sp>
        <p:nvSpPr>
          <p:cNvPr id="25" name="Text 23"/>
          <p:cNvSpPr/>
          <p:nvPr/>
        </p:nvSpPr>
        <p:spPr>
          <a:xfrm>
            <a:off x="8044458" y="7236500"/>
            <a:ext cx="5905262" cy="311229"/>
          </a:xfrm>
          <a:prstGeom prst="rect">
            <a:avLst/>
          </a:prstGeom>
          <a:noFill/>
          <a:ln/>
        </p:spPr>
        <p:txBody>
          <a:bodyPr wrap="none" lIns="0" tIns="0" rIns="0" bIns="0" rtlCol="0" anchor="t"/>
          <a:lstStyle/>
          <a:p>
            <a:pPr marL="0" indent="0">
              <a:lnSpc>
                <a:spcPts val="2450"/>
              </a:lnSpc>
              <a:buNone/>
            </a:pPr>
            <a:r>
              <a:rPr lang="en-US" sz="1500" dirty="0">
                <a:solidFill>
                  <a:srgbClr val="272525"/>
                </a:solidFill>
                <a:latin typeface="Montserrat" pitchFamily="34" charset="0"/>
                <a:ea typeface="Montserrat" pitchFamily="34" charset="-122"/>
                <a:cs typeface="Montserrat" pitchFamily="34" charset="-120"/>
              </a:rPr>
              <a:t>Оқушылардың ғылыми-зерттеу қабілеттерін жетілдіру</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6365" y="677942"/>
            <a:ext cx="5038011" cy="629603"/>
          </a:xfrm>
          <a:prstGeom prst="rect">
            <a:avLst/>
          </a:prstGeom>
          <a:noFill/>
          <a:ln/>
        </p:spPr>
        <p:txBody>
          <a:bodyPr wrap="none" lIns="0" tIns="0" rIns="0" bIns="0" rtlCol="0" anchor="t"/>
          <a:lstStyle/>
          <a:p>
            <a:pPr marL="0" indent="0">
              <a:lnSpc>
                <a:spcPts val="4950"/>
              </a:lnSpc>
              <a:buNone/>
            </a:pPr>
            <a:r>
              <a:rPr lang="en-US" sz="3950" b="1" dirty="0">
                <a:solidFill>
                  <a:srgbClr val="7068F4"/>
                </a:solidFill>
                <a:latin typeface="Barlow Bold" pitchFamily="34" charset="0"/>
                <a:ea typeface="Barlow Bold" pitchFamily="34" charset="-122"/>
                <a:cs typeface="Barlow Bold" pitchFamily="34" charset="-120"/>
              </a:rPr>
              <a:t>Қорытынды</a:t>
            </a:r>
            <a:endParaRPr lang="en-US" sz="3950" dirty="0"/>
          </a:p>
        </p:txBody>
      </p:sp>
      <p:sp>
        <p:nvSpPr>
          <p:cNvPr id="4" name="Text 1"/>
          <p:cNvSpPr/>
          <p:nvPr/>
        </p:nvSpPr>
        <p:spPr>
          <a:xfrm>
            <a:off x="6156365" y="1594604"/>
            <a:ext cx="7804071" cy="1224915"/>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Цифрлық зертханалар мен смарт-технологиялар физика сабақтарын жаңа деңгейге көтереді. Олар оқушыларға физикалық құбылыстарды тереңірек түсінуге, күрделі эксперименттер жүргізуге және нәтижелерді заманауи әдістермен талдауға мүмкіндік береді.</a:t>
            </a:r>
            <a:endParaRPr lang="en-US" sz="1500" dirty="0"/>
          </a:p>
        </p:txBody>
      </p:sp>
      <p:sp>
        <p:nvSpPr>
          <p:cNvPr id="5" name="Text 2"/>
          <p:cNvSpPr/>
          <p:nvPr/>
        </p:nvSpPr>
        <p:spPr>
          <a:xfrm>
            <a:off x="6156365" y="3034784"/>
            <a:ext cx="7804071" cy="1224915"/>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Бұл технологиялар оқу процесін қызықты және интерактивті етеді, оқушылардың ғылыми-зерттеу дағдыларын дамытады. Болашақта цифрлық зертханалардың мүмкіндіктері одан әрі кеңейіп, олар білім берудің ажырамас бөлігіне айналады.</a:t>
            </a:r>
            <a:endParaRPr lang="en-US" sz="1500" dirty="0"/>
          </a:p>
        </p:txBody>
      </p:sp>
      <p:sp>
        <p:nvSpPr>
          <p:cNvPr id="6" name="Shape 3"/>
          <p:cNvSpPr/>
          <p:nvPr/>
        </p:nvSpPr>
        <p:spPr>
          <a:xfrm>
            <a:off x="6156365" y="4474964"/>
            <a:ext cx="7804071" cy="3076575"/>
          </a:xfrm>
          <a:prstGeom prst="roundRect">
            <a:avLst>
              <a:gd name="adj" fmla="val 5600"/>
            </a:avLst>
          </a:prstGeom>
          <a:noFill/>
          <a:ln w="7620">
            <a:solidFill>
              <a:srgbClr val="000000">
                <a:alpha val="8000"/>
              </a:srgbClr>
            </a:solidFill>
            <a:prstDash val="solid"/>
          </a:ln>
        </p:spPr>
      </p:sp>
      <p:sp>
        <p:nvSpPr>
          <p:cNvPr id="7" name="Shape 4"/>
          <p:cNvSpPr/>
          <p:nvPr/>
        </p:nvSpPr>
        <p:spPr>
          <a:xfrm>
            <a:off x="6163985" y="4482584"/>
            <a:ext cx="7788831" cy="551021"/>
          </a:xfrm>
          <a:prstGeom prst="rect">
            <a:avLst/>
          </a:prstGeom>
          <a:solidFill>
            <a:srgbClr val="FFFFFF">
              <a:alpha val="4000"/>
            </a:srgbClr>
          </a:solidFill>
          <a:ln/>
        </p:spPr>
      </p:sp>
      <p:sp>
        <p:nvSpPr>
          <p:cNvPr id="8" name="Text 5"/>
          <p:cNvSpPr/>
          <p:nvPr/>
        </p:nvSpPr>
        <p:spPr>
          <a:xfrm>
            <a:off x="6355318" y="4604980"/>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Артықшылықтары</a:t>
            </a:r>
            <a:endParaRPr lang="en-US" sz="1500" dirty="0"/>
          </a:p>
        </p:txBody>
      </p:sp>
      <p:sp>
        <p:nvSpPr>
          <p:cNvPr id="9" name="Text 6"/>
          <p:cNvSpPr/>
          <p:nvPr/>
        </p:nvSpPr>
        <p:spPr>
          <a:xfrm>
            <a:off x="10253543" y="4604980"/>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Болашақ мүмкіндіктері</a:t>
            </a:r>
            <a:endParaRPr lang="en-US" sz="1500" dirty="0"/>
          </a:p>
        </p:txBody>
      </p:sp>
      <p:sp>
        <p:nvSpPr>
          <p:cNvPr id="10" name="Shape 7"/>
          <p:cNvSpPr/>
          <p:nvPr/>
        </p:nvSpPr>
        <p:spPr>
          <a:xfrm>
            <a:off x="6163985" y="5033605"/>
            <a:ext cx="7788831" cy="551021"/>
          </a:xfrm>
          <a:prstGeom prst="rect">
            <a:avLst/>
          </a:prstGeom>
          <a:solidFill>
            <a:srgbClr val="000000">
              <a:alpha val="4000"/>
            </a:srgbClr>
          </a:solidFill>
          <a:ln/>
        </p:spPr>
      </p:sp>
      <p:sp>
        <p:nvSpPr>
          <p:cNvPr id="11" name="Text 8"/>
          <p:cNvSpPr/>
          <p:nvPr/>
        </p:nvSpPr>
        <p:spPr>
          <a:xfrm>
            <a:off x="6355318" y="5156002"/>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Нақты уақыттағы нәтижелер</a:t>
            </a:r>
            <a:endParaRPr lang="en-US" sz="1500" dirty="0"/>
          </a:p>
        </p:txBody>
      </p:sp>
      <p:sp>
        <p:nvSpPr>
          <p:cNvPr id="12" name="Text 9"/>
          <p:cNvSpPr/>
          <p:nvPr/>
        </p:nvSpPr>
        <p:spPr>
          <a:xfrm>
            <a:off x="10253543" y="5156002"/>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Виртуалды шындық интеграциясы</a:t>
            </a:r>
            <a:endParaRPr lang="en-US" sz="1500" dirty="0"/>
          </a:p>
        </p:txBody>
      </p:sp>
      <p:sp>
        <p:nvSpPr>
          <p:cNvPr id="13" name="Shape 10"/>
          <p:cNvSpPr/>
          <p:nvPr/>
        </p:nvSpPr>
        <p:spPr>
          <a:xfrm>
            <a:off x="6163985" y="5584627"/>
            <a:ext cx="7788831" cy="551021"/>
          </a:xfrm>
          <a:prstGeom prst="rect">
            <a:avLst/>
          </a:prstGeom>
          <a:solidFill>
            <a:srgbClr val="FFFFFF">
              <a:alpha val="4000"/>
            </a:srgbClr>
          </a:solidFill>
          <a:ln/>
        </p:spPr>
      </p:sp>
      <p:sp>
        <p:nvSpPr>
          <p:cNvPr id="14" name="Text 11"/>
          <p:cNvSpPr/>
          <p:nvPr/>
        </p:nvSpPr>
        <p:spPr>
          <a:xfrm>
            <a:off x="6355318" y="5707023"/>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Автоматты деректер жинау</a:t>
            </a:r>
            <a:endParaRPr lang="en-US" sz="1500" dirty="0"/>
          </a:p>
        </p:txBody>
      </p:sp>
      <p:sp>
        <p:nvSpPr>
          <p:cNvPr id="15" name="Text 12"/>
          <p:cNvSpPr/>
          <p:nvPr/>
        </p:nvSpPr>
        <p:spPr>
          <a:xfrm>
            <a:off x="10253543" y="5707023"/>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Жасанды интеллект қолдауы</a:t>
            </a:r>
            <a:endParaRPr lang="en-US" sz="1500" dirty="0"/>
          </a:p>
        </p:txBody>
      </p:sp>
      <p:sp>
        <p:nvSpPr>
          <p:cNvPr id="16" name="Shape 13"/>
          <p:cNvSpPr/>
          <p:nvPr/>
        </p:nvSpPr>
        <p:spPr>
          <a:xfrm>
            <a:off x="6163985" y="6135648"/>
            <a:ext cx="7788831" cy="857250"/>
          </a:xfrm>
          <a:prstGeom prst="rect">
            <a:avLst/>
          </a:prstGeom>
          <a:solidFill>
            <a:srgbClr val="000000">
              <a:alpha val="4000"/>
            </a:srgbClr>
          </a:solidFill>
          <a:ln/>
        </p:spPr>
      </p:sp>
      <p:sp>
        <p:nvSpPr>
          <p:cNvPr id="17" name="Text 14"/>
          <p:cNvSpPr/>
          <p:nvPr/>
        </p:nvSpPr>
        <p:spPr>
          <a:xfrm>
            <a:off x="6355318" y="6258044"/>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Күрделі эксперименттер</a:t>
            </a:r>
            <a:endParaRPr lang="en-US" sz="1500" dirty="0"/>
          </a:p>
        </p:txBody>
      </p:sp>
      <p:sp>
        <p:nvSpPr>
          <p:cNvPr id="18" name="Text 15"/>
          <p:cNvSpPr/>
          <p:nvPr/>
        </p:nvSpPr>
        <p:spPr>
          <a:xfrm>
            <a:off x="10253543" y="6258044"/>
            <a:ext cx="3507938" cy="612458"/>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Бұлттық технологиялар интеграциясы</a:t>
            </a:r>
            <a:endParaRPr lang="en-US" sz="1500" dirty="0"/>
          </a:p>
        </p:txBody>
      </p:sp>
      <p:sp>
        <p:nvSpPr>
          <p:cNvPr id="19" name="Shape 16"/>
          <p:cNvSpPr/>
          <p:nvPr/>
        </p:nvSpPr>
        <p:spPr>
          <a:xfrm>
            <a:off x="6163985" y="6992898"/>
            <a:ext cx="7788831" cy="551021"/>
          </a:xfrm>
          <a:prstGeom prst="rect">
            <a:avLst/>
          </a:prstGeom>
          <a:solidFill>
            <a:srgbClr val="FFFFFF">
              <a:alpha val="4000"/>
            </a:srgbClr>
          </a:solidFill>
          <a:ln/>
        </p:spPr>
      </p:sp>
      <p:sp>
        <p:nvSpPr>
          <p:cNvPr id="20" name="Text 17"/>
          <p:cNvSpPr/>
          <p:nvPr/>
        </p:nvSpPr>
        <p:spPr>
          <a:xfrm>
            <a:off x="6355318" y="7115294"/>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Интерактивті оқыту</a:t>
            </a:r>
            <a:endParaRPr lang="en-US" sz="1500" dirty="0"/>
          </a:p>
        </p:txBody>
      </p:sp>
      <p:sp>
        <p:nvSpPr>
          <p:cNvPr id="21" name="Text 18"/>
          <p:cNvSpPr/>
          <p:nvPr/>
        </p:nvSpPr>
        <p:spPr>
          <a:xfrm>
            <a:off x="10253543" y="7115294"/>
            <a:ext cx="3507938" cy="306229"/>
          </a:xfrm>
          <a:prstGeom prst="rect">
            <a:avLst/>
          </a:prstGeom>
          <a:noFill/>
          <a:ln/>
        </p:spPr>
        <p:txBody>
          <a:bodyPr wrap="none" lIns="0" tIns="0" rIns="0" bIns="0" rtlCol="0" anchor="t"/>
          <a:lstStyle/>
          <a:p>
            <a:pPr marL="0" indent="0">
              <a:lnSpc>
                <a:spcPts val="2400"/>
              </a:lnSpc>
              <a:buNone/>
            </a:pPr>
            <a:r>
              <a:rPr lang="en-US" sz="1500" dirty="0">
                <a:solidFill>
                  <a:srgbClr val="272525"/>
                </a:solidFill>
                <a:latin typeface="Montserrat" pitchFamily="34" charset="0"/>
                <a:ea typeface="Montserrat" pitchFamily="34" charset="-122"/>
                <a:cs typeface="Montserrat" pitchFamily="34" charset="-120"/>
              </a:rPr>
              <a:t>Жаһандық зертханалық желілер</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5286599-91BC-4D9E-8E07-545F3DE1A018}"/>
              </a:ext>
            </a:extLst>
          </p:cNvPr>
          <p:cNvPicPr>
            <a:picLocks noChangeAspect="1"/>
          </p:cNvPicPr>
          <p:nvPr/>
        </p:nvPicPr>
        <p:blipFill>
          <a:blip r:embed="rId2"/>
          <a:stretch>
            <a:fillRect/>
          </a:stretch>
        </p:blipFill>
        <p:spPr>
          <a:xfrm>
            <a:off x="705732" y="436807"/>
            <a:ext cx="13162668" cy="7531536"/>
          </a:xfrm>
          <a:prstGeom prst="rect">
            <a:avLst/>
          </a:prstGeom>
        </p:spPr>
      </p:pic>
    </p:spTree>
    <p:extLst>
      <p:ext uri="{BB962C8B-B14F-4D97-AF65-F5344CB8AC3E}">
        <p14:creationId xmlns:p14="http://schemas.microsoft.com/office/powerpoint/2010/main" val="101884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4020" y="745808"/>
            <a:ext cx="7675959" cy="3808095"/>
          </a:xfrm>
          <a:prstGeom prst="rect">
            <a:avLst/>
          </a:prstGeom>
          <a:noFill/>
          <a:ln/>
        </p:spPr>
        <p:txBody>
          <a:bodyPr wrap="square" lIns="0" tIns="0" rIns="0" bIns="0" rtlCol="0" anchor="t"/>
          <a:lstStyle/>
          <a:p>
            <a:pPr marL="0" indent="0">
              <a:lnSpc>
                <a:spcPts val="7450"/>
              </a:lnSpc>
              <a:buNone/>
            </a:pPr>
            <a:r>
              <a:rPr lang="en-US" sz="5950" b="1" dirty="0">
                <a:solidFill>
                  <a:srgbClr val="7068F4"/>
                </a:solidFill>
                <a:latin typeface="Barlow Bold" pitchFamily="34" charset="0"/>
                <a:ea typeface="Barlow Bold" pitchFamily="34" charset="-122"/>
                <a:cs typeface="Barlow Bold" pitchFamily="34" charset="-120"/>
              </a:rPr>
              <a:t>Оқу процесінде смарт-технологияларды қолдану</a:t>
            </a:r>
            <a:endParaRPr lang="en-US" sz="5950" dirty="0"/>
          </a:p>
        </p:txBody>
      </p:sp>
      <p:sp>
        <p:nvSpPr>
          <p:cNvPr id="4" name="Text 1"/>
          <p:cNvSpPr/>
          <p:nvPr/>
        </p:nvSpPr>
        <p:spPr>
          <a:xfrm>
            <a:off x="734020" y="4868466"/>
            <a:ext cx="7675959" cy="2012394"/>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Цифрлық технологиялар білім беру саласына кеңінен еніп келеді. Олар оқушылардың зерттеу дағдыларын дамытуға және оқу процесін жаңартуға мүмкіндік береді. Бұл дәрісте біз цифрлық зертханалар мен тәжірибелік жұмыстарды ұйымдастыру әдістерін қарастырамыз. Сонымен қатар, смарт-технологиялардың физика сабақтарында қолданылуын талқылаймыз.</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2389E0C-37AB-407A-84CA-68E571D1A473}"/>
              </a:ext>
            </a:extLst>
          </p:cNvPr>
          <p:cNvSpPr/>
          <p:nvPr/>
        </p:nvSpPr>
        <p:spPr>
          <a:xfrm>
            <a:off x="602166" y="230114"/>
            <a:ext cx="13336858" cy="7769371"/>
          </a:xfrm>
          <a:prstGeom prst="rect">
            <a:avLst/>
          </a:prstGeom>
        </p:spPr>
        <p:txBody>
          <a:bodyPr wrap="square">
            <a:spAutoFit/>
          </a:bodyPr>
          <a:lstStyle/>
          <a:p>
            <a:pPr indent="450215" algn="just">
              <a:lnSpc>
                <a:spcPct val="107000"/>
              </a:lnSpc>
              <a:spcAft>
                <a:spcPts val="0"/>
              </a:spcAft>
              <a:tabLst>
                <a:tab pos="630555" algn="l"/>
              </a:tabLst>
            </a:pPr>
            <a:r>
              <a:rPr lang="kk-KZ" sz="3600" dirty="0">
                <a:latin typeface="Times New Roman" panose="02020603050405020304" pitchFamily="18" charset="0"/>
                <a:ea typeface="Calibri" panose="020F0502020204030204" pitchFamily="34" charset="0"/>
                <a:cs typeface="Times New Roman" panose="02020603050405020304" pitchFamily="18" charset="0"/>
              </a:rPr>
              <a:t>Физика пәнінде тәжірибелік жұмыстар – оқушылардың теориялық білімдерін тәжірибе арқылы бекіту әдісі. Цифрлық зертханалар мен сенсорлар тәжірибелерді интерактивті және көрнекі түрде жүргізуге мүмкіндік береді. Мысалы, қозғалыс жылдамдығын, жарықтың сынуын, электр тізбектеріндегі токты зерттеу сияқты тәжірибелер цифрлық құрылғылар арқылы жылдам әрі дәл орындалады.</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600" dirty="0">
                <a:latin typeface="Times New Roman" panose="02020603050405020304" pitchFamily="18" charset="0"/>
                <a:ea typeface="Calibri" panose="020F0502020204030204" pitchFamily="34" charset="0"/>
                <a:cs typeface="Times New Roman" panose="02020603050405020304" pitchFamily="18" charset="0"/>
              </a:rPr>
              <a:t>Цифрлық зертханаларда келесі сенсорлар жиі қолданылады:</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600" dirty="0">
                <a:latin typeface="Times New Roman" panose="02020603050405020304" pitchFamily="18" charset="0"/>
                <a:ea typeface="Calibri" panose="020F0502020204030204" pitchFamily="34" charset="0"/>
                <a:cs typeface="Times New Roman" panose="02020603050405020304" pitchFamily="18" charset="0"/>
              </a:rPr>
              <a:t>Қозғалыс сенсорлары: Денелердің қозғалыс параметрлерін өлшеу.</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600" dirty="0">
                <a:latin typeface="Times New Roman" panose="02020603050405020304" pitchFamily="18" charset="0"/>
                <a:ea typeface="Calibri" panose="020F0502020204030204" pitchFamily="34" charset="0"/>
                <a:cs typeface="Times New Roman" panose="02020603050405020304" pitchFamily="18" charset="0"/>
              </a:rPr>
              <a:t>Жарық сенсорлары: Жарықтың таралуы және сынуын зерттеу.</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3600" dirty="0">
                <a:latin typeface="Times New Roman" panose="02020603050405020304" pitchFamily="18" charset="0"/>
                <a:ea typeface="Calibri" panose="020F0502020204030204" pitchFamily="34" charset="0"/>
                <a:cs typeface="Times New Roman" panose="02020603050405020304" pitchFamily="18" charset="0"/>
              </a:rPr>
              <a:t>Температура сенсорлары: Денелердің жылу сыйымдылығы және жылу алмасу процестерін зерттеу.</a:t>
            </a:r>
            <a:endParaRPr lang="ru-RU"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76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35135"/>
          </a:xfrm>
          <a:prstGeom prst="rect">
            <a:avLst/>
          </a:prstGeom>
        </p:spPr>
      </p:pic>
      <p:sp>
        <p:nvSpPr>
          <p:cNvPr id="3" name="Text 0"/>
          <p:cNvSpPr/>
          <p:nvPr/>
        </p:nvSpPr>
        <p:spPr>
          <a:xfrm>
            <a:off x="569833" y="2614136"/>
            <a:ext cx="5675471" cy="535543"/>
          </a:xfrm>
          <a:prstGeom prst="rect">
            <a:avLst/>
          </a:prstGeom>
          <a:noFill/>
          <a:ln/>
        </p:spPr>
        <p:txBody>
          <a:bodyPr wrap="none" lIns="0" tIns="0" rIns="0" bIns="0" rtlCol="0" anchor="t"/>
          <a:lstStyle/>
          <a:p>
            <a:pPr marL="0" indent="0">
              <a:lnSpc>
                <a:spcPts val="4200"/>
              </a:lnSpc>
              <a:buNone/>
            </a:pPr>
            <a:r>
              <a:rPr lang="en-US" sz="3350" b="1" dirty="0">
                <a:solidFill>
                  <a:srgbClr val="7068F4"/>
                </a:solidFill>
                <a:latin typeface="Barlow Bold" pitchFamily="34" charset="0"/>
                <a:ea typeface="Barlow Bold" pitchFamily="34" charset="-122"/>
                <a:cs typeface="Barlow Bold" pitchFamily="34" charset="-120"/>
              </a:rPr>
              <a:t>Цифрлық технологиялар</a:t>
            </a:r>
            <a:endParaRPr lang="en-US" sz="3350" dirty="0"/>
          </a:p>
        </p:txBody>
      </p:sp>
      <p:sp>
        <p:nvSpPr>
          <p:cNvPr id="4" name="Text 1"/>
          <p:cNvSpPr/>
          <p:nvPr/>
        </p:nvSpPr>
        <p:spPr>
          <a:xfrm>
            <a:off x="569833" y="3393877"/>
            <a:ext cx="13490734" cy="520779"/>
          </a:xfrm>
          <a:prstGeom prst="rect">
            <a:avLst/>
          </a:prstGeom>
          <a:noFill/>
          <a:ln/>
        </p:spPr>
        <p:txBody>
          <a:bodyPr wrap="square" lIns="0" tIns="0" rIns="0" bIns="0" rtlCol="0" anchor="t"/>
          <a:lstStyle/>
          <a:p>
            <a:pPr marL="0" indent="0">
              <a:lnSpc>
                <a:spcPts val="2050"/>
              </a:lnSpc>
              <a:buNone/>
            </a:pPr>
            <a:r>
              <a:rPr lang="en-US" sz="1250" dirty="0">
                <a:solidFill>
                  <a:srgbClr val="272525"/>
                </a:solidFill>
                <a:latin typeface="Montserrat" pitchFamily="34" charset="0"/>
                <a:ea typeface="Montserrat" pitchFamily="34" charset="-122"/>
                <a:cs typeface="Montserrat" pitchFamily="34" charset="-120"/>
              </a:rPr>
              <a:t>Цифрлық технологиялар - бұл ақпаратты кодтау, беру және өңдеу жүйесі. Олар қысқа уақытта көптеген есептеу әрекеттерін жасауға мүмкіндік береді. Бұл технологиялар микропроцессорлық негізде жасалады және арнайы бағдарламалық жасақтамамен жұмыс істейді.</a:t>
            </a:r>
            <a:endParaRPr lang="en-US" sz="1250" dirty="0"/>
          </a:p>
        </p:txBody>
      </p:sp>
      <p:sp>
        <p:nvSpPr>
          <p:cNvPr id="5" name="Text 2"/>
          <p:cNvSpPr/>
          <p:nvPr/>
        </p:nvSpPr>
        <p:spPr>
          <a:xfrm>
            <a:off x="569833" y="4097774"/>
            <a:ext cx="13490734" cy="520779"/>
          </a:xfrm>
          <a:prstGeom prst="rect">
            <a:avLst/>
          </a:prstGeom>
          <a:noFill/>
          <a:ln/>
        </p:spPr>
        <p:txBody>
          <a:bodyPr wrap="square" lIns="0" tIns="0" rIns="0" bIns="0" rtlCol="0" anchor="t"/>
          <a:lstStyle/>
          <a:p>
            <a:pPr marL="0" indent="0">
              <a:lnSpc>
                <a:spcPts val="2050"/>
              </a:lnSpc>
              <a:buNone/>
            </a:pPr>
            <a:r>
              <a:rPr lang="en-US" sz="1250" dirty="0">
                <a:solidFill>
                  <a:srgbClr val="272525"/>
                </a:solidFill>
                <a:latin typeface="Montserrat" pitchFamily="34" charset="0"/>
                <a:ea typeface="Montserrat" pitchFamily="34" charset="-122"/>
                <a:cs typeface="Montserrat" pitchFamily="34" charset="-120"/>
              </a:rPr>
              <a:t>Білім беруде цифрлық технологиялар оқу материалдарын іздеу, құру және визуализациялау құралдары ретінде қолданылады. Олар оқушылардың зияткерлік мүмкіндіктерін ашуға көмектеседі.</a:t>
            </a:r>
            <a:endParaRPr lang="en-US" sz="1250" dirty="0"/>
          </a:p>
        </p:txBody>
      </p:sp>
      <p:sp>
        <p:nvSpPr>
          <p:cNvPr id="6" name="Shape 3"/>
          <p:cNvSpPr/>
          <p:nvPr/>
        </p:nvSpPr>
        <p:spPr>
          <a:xfrm>
            <a:off x="7303770" y="4801672"/>
            <a:ext cx="22860" cy="2848928"/>
          </a:xfrm>
          <a:prstGeom prst="roundRect">
            <a:avLst>
              <a:gd name="adj" fmla="val 641012"/>
            </a:avLst>
          </a:prstGeom>
          <a:solidFill>
            <a:srgbClr val="C1C3D0"/>
          </a:solidFill>
          <a:ln/>
        </p:spPr>
      </p:sp>
      <p:sp>
        <p:nvSpPr>
          <p:cNvPr id="7" name="Shape 4"/>
          <p:cNvSpPr/>
          <p:nvPr/>
        </p:nvSpPr>
        <p:spPr>
          <a:xfrm>
            <a:off x="6585109" y="5156478"/>
            <a:ext cx="569833" cy="22860"/>
          </a:xfrm>
          <a:prstGeom prst="roundRect">
            <a:avLst>
              <a:gd name="adj" fmla="val 641012"/>
            </a:avLst>
          </a:prstGeom>
          <a:solidFill>
            <a:srgbClr val="C1C3D0"/>
          </a:solidFill>
          <a:ln/>
        </p:spPr>
      </p:sp>
      <p:sp>
        <p:nvSpPr>
          <p:cNvPr id="8" name="Shape 5"/>
          <p:cNvSpPr/>
          <p:nvPr/>
        </p:nvSpPr>
        <p:spPr>
          <a:xfrm>
            <a:off x="7132082" y="4984790"/>
            <a:ext cx="366236" cy="366236"/>
          </a:xfrm>
          <a:prstGeom prst="roundRect">
            <a:avLst>
              <a:gd name="adj" fmla="val 40011"/>
            </a:avLst>
          </a:prstGeom>
          <a:solidFill>
            <a:srgbClr val="EEEFF5"/>
          </a:solidFill>
          <a:ln/>
          <a:effectLst>
            <a:outerShdw blurRad="40640" dist="20320" dir="13500000" algn="bl" rotWithShape="0">
              <a:srgbClr val="FFFFFF">
                <a:alpha val="70000"/>
              </a:srgbClr>
            </a:outerShdw>
          </a:effectLst>
        </p:spPr>
      </p:sp>
      <p:sp>
        <p:nvSpPr>
          <p:cNvPr id="9" name="Text 6"/>
          <p:cNvSpPr/>
          <p:nvPr/>
        </p:nvSpPr>
        <p:spPr>
          <a:xfrm>
            <a:off x="7269718" y="5039320"/>
            <a:ext cx="90964" cy="257056"/>
          </a:xfrm>
          <a:prstGeom prst="rect">
            <a:avLst/>
          </a:prstGeom>
          <a:noFill/>
          <a:ln/>
        </p:spPr>
        <p:txBody>
          <a:bodyPr wrap="none" lIns="0" tIns="0" rIns="0" bIns="0" rtlCol="0" anchor="t"/>
          <a:lstStyle/>
          <a:p>
            <a:pPr marL="0" indent="0" algn="ctr">
              <a:lnSpc>
                <a:spcPts val="2000"/>
              </a:lnSpc>
              <a:buNone/>
            </a:pPr>
            <a:r>
              <a:rPr lang="en-US" sz="2000" b="1" dirty="0">
                <a:solidFill>
                  <a:srgbClr val="272525"/>
                </a:solidFill>
                <a:latin typeface="Barlow Bold" pitchFamily="34" charset="0"/>
                <a:ea typeface="Barlow Bold" pitchFamily="34" charset="-122"/>
                <a:cs typeface="Barlow Bold" pitchFamily="34" charset="-120"/>
              </a:rPr>
              <a:t>1</a:t>
            </a:r>
            <a:endParaRPr lang="en-US" sz="2000" dirty="0"/>
          </a:p>
        </p:txBody>
      </p:sp>
      <p:sp>
        <p:nvSpPr>
          <p:cNvPr id="10" name="Text 7"/>
          <p:cNvSpPr/>
          <p:nvPr/>
        </p:nvSpPr>
        <p:spPr>
          <a:xfrm>
            <a:off x="4277439" y="4964430"/>
            <a:ext cx="2142292" cy="267653"/>
          </a:xfrm>
          <a:prstGeom prst="rect">
            <a:avLst/>
          </a:prstGeom>
          <a:noFill/>
          <a:ln/>
        </p:spPr>
        <p:txBody>
          <a:bodyPr wrap="none" lIns="0" tIns="0" rIns="0" bIns="0" rtlCol="0" anchor="t"/>
          <a:lstStyle/>
          <a:p>
            <a:pPr marL="0" indent="0" algn="r">
              <a:lnSpc>
                <a:spcPts val="2100"/>
              </a:lnSpc>
              <a:buNone/>
            </a:pPr>
            <a:r>
              <a:rPr lang="en-US" sz="1650" b="1" dirty="0">
                <a:solidFill>
                  <a:srgbClr val="272525"/>
                </a:solidFill>
                <a:latin typeface="Barlow Bold" pitchFamily="34" charset="0"/>
                <a:ea typeface="Barlow Bold" pitchFamily="34" charset="-122"/>
                <a:cs typeface="Barlow Bold" pitchFamily="34" charset="-120"/>
              </a:rPr>
              <a:t>Ақпаратты кодтау</a:t>
            </a:r>
            <a:endParaRPr lang="en-US" sz="1650" dirty="0"/>
          </a:p>
        </p:txBody>
      </p:sp>
      <p:sp>
        <p:nvSpPr>
          <p:cNvPr id="11" name="Text 8"/>
          <p:cNvSpPr/>
          <p:nvPr/>
        </p:nvSpPr>
        <p:spPr>
          <a:xfrm>
            <a:off x="569833" y="5329714"/>
            <a:ext cx="5849898" cy="260390"/>
          </a:xfrm>
          <a:prstGeom prst="rect">
            <a:avLst/>
          </a:prstGeom>
          <a:noFill/>
          <a:ln/>
        </p:spPr>
        <p:txBody>
          <a:bodyPr wrap="none" lIns="0" tIns="0" rIns="0" bIns="0" rtlCol="0" anchor="t"/>
          <a:lstStyle/>
          <a:p>
            <a:pPr marL="0" indent="0" algn="r">
              <a:lnSpc>
                <a:spcPts val="2050"/>
              </a:lnSpc>
              <a:buNone/>
            </a:pPr>
            <a:r>
              <a:rPr lang="en-US" sz="1250" dirty="0">
                <a:solidFill>
                  <a:srgbClr val="272525"/>
                </a:solidFill>
                <a:latin typeface="Montserrat" pitchFamily="34" charset="0"/>
                <a:ea typeface="Montserrat" pitchFamily="34" charset="-122"/>
                <a:cs typeface="Montserrat" pitchFamily="34" charset="-120"/>
              </a:rPr>
              <a:t>Деректерді цифрлық форматқа түрлендіру</a:t>
            </a:r>
            <a:endParaRPr lang="en-US" sz="1250" dirty="0"/>
          </a:p>
        </p:txBody>
      </p:sp>
      <p:sp>
        <p:nvSpPr>
          <p:cNvPr id="12" name="Shape 9"/>
          <p:cNvSpPr/>
          <p:nvPr/>
        </p:nvSpPr>
        <p:spPr>
          <a:xfrm>
            <a:off x="7475458" y="5970389"/>
            <a:ext cx="569833" cy="22860"/>
          </a:xfrm>
          <a:prstGeom prst="roundRect">
            <a:avLst>
              <a:gd name="adj" fmla="val 641012"/>
            </a:avLst>
          </a:prstGeom>
          <a:solidFill>
            <a:srgbClr val="C1C3D0"/>
          </a:solidFill>
          <a:ln/>
        </p:spPr>
      </p:sp>
      <p:sp>
        <p:nvSpPr>
          <p:cNvPr id="13" name="Shape 10"/>
          <p:cNvSpPr/>
          <p:nvPr/>
        </p:nvSpPr>
        <p:spPr>
          <a:xfrm>
            <a:off x="7132082" y="5798701"/>
            <a:ext cx="366236" cy="366236"/>
          </a:xfrm>
          <a:prstGeom prst="roundRect">
            <a:avLst>
              <a:gd name="adj" fmla="val 40011"/>
            </a:avLst>
          </a:prstGeom>
          <a:solidFill>
            <a:srgbClr val="EEEFF5"/>
          </a:solidFill>
          <a:ln/>
          <a:effectLst>
            <a:outerShdw blurRad="40640" dist="20320" dir="13500000" algn="bl" rotWithShape="0">
              <a:srgbClr val="FFFFFF">
                <a:alpha val="70000"/>
              </a:srgbClr>
            </a:outerShdw>
          </a:effectLst>
        </p:spPr>
      </p:sp>
      <p:sp>
        <p:nvSpPr>
          <p:cNvPr id="14" name="Text 11"/>
          <p:cNvSpPr/>
          <p:nvPr/>
        </p:nvSpPr>
        <p:spPr>
          <a:xfrm>
            <a:off x="7243167" y="5853232"/>
            <a:ext cx="143947" cy="257056"/>
          </a:xfrm>
          <a:prstGeom prst="rect">
            <a:avLst/>
          </a:prstGeom>
          <a:noFill/>
          <a:ln/>
        </p:spPr>
        <p:txBody>
          <a:bodyPr wrap="none" lIns="0" tIns="0" rIns="0" bIns="0" rtlCol="0" anchor="t"/>
          <a:lstStyle/>
          <a:p>
            <a:pPr marL="0" indent="0" algn="ctr">
              <a:lnSpc>
                <a:spcPts val="2000"/>
              </a:lnSpc>
              <a:buNone/>
            </a:pPr>
            <a:r>
              <a:rPr lang="en-US" sz="2000" b="1" dirty="0">
                <a:solidFill>
                  <a:srgbClr val="272525"/>
                </a:solidFill>
                <a:latin typeface="Barlow Bold" pitchFamily="34" charset="0"/>
                <a:ea typeface="Barlow Bold" pitchFamily="34" charset="-122"/>
                <a:cs typeface="Barlow Bold" pitchFamily="34" charset="-120"/>
              </a:rPr>
              <a:t>2</a:t>
            </a:r>
            <a:endParaRPr lang="en-US" sz="2000" dirty="0"/>
          </a:p>
        </p:txBody>
      </p:sp>
      <p:sp>
        <p:nvSpPr>
          <p:cNvPr id="15" name="Text 12"/>
          <p:cNvSpPr/>
          <p:nvPr/>
        </p:nvSpPr>
        <p:spPr>
          <a:xfrm>
            <a:off x="8210669" y="5778341"/>
            <a:ext cx="2142292" cy="267653"/>
          </a:xfrm>
          <a:prstGeom prst="rect">
            <a:avLst/>
          </a:prstGeom>
          <a:noFill/>
          <a:ln/>
        </p:spPr>
        <p:txBody>
          <a:bodyPr wrap="none" lIns="0" tIns="0" rIns="0" bIns="0" rtlCol="0" anchor="t"/>
          <a:lstStyle/>
          <a:p>
            <a:pPr marL="0" indent="0" algn="l">
              <a:lnSpc>
                <a:spcPts val="2100"/>
              </a:lnSpc>
              <a:buNone/>
            </a:pPr>
            <a:r>
              <a:rPr lang="en-US" sz="1650" b="1" dirty="0">
                <a:solidFill>
                  <a:srgbClr val="272525"/>
                </a:solidFill>
                <a:latin typeface="Barlow Bold" pitchFamily="34" charset="0"/>
                <a:ea typeface="Barlow Bold" pitchFamily="34" charset="-122"/>
                <a:cs typeface="Barlow Bold" pitchFamily="34" charset="-120"/>
              </a:rPr>
              <a:t>Ақпаратты беру</a:t>
            </a:r>
            <a:endParaRPr lang="en-US" sz="1650" dirty="0"/>
          </a:p>
        </p:txBody>
      </p:sp>
      <p:sp>
        <p:nvSpPr>
          <p:cNvPr id="16" name="Text 13"/>
          <p:cNvSpPr/>
          <p:nvPr/>
        </p:nvSpPr>
        <p:spPr>
          <a:xfrm>
            <a:off x="8210669" y="6143625"/>
            <a:ext cx="5849898" cy="260390"/>
          </a:xfrm>
          <a:prstGeom prst="rect">
            <a:avLst/>
          </a:prstGeom>
          <a:noFill/>
          <a:ln/>
        </p:spPr>
        <p:txBody>
          <a:bodyPr wrap="none" lIns="0" tIns="0" rIns="0" bIns="0" rtlCol="0" anchor="t"/>
          <a:lstStyle/>
          <a:p>
            <a:pPr marL="0" indent="0" algn="l">
              <a:lnSpc>
                <a:spcPts val="2050"/>
              </a:lnSpc>
              <a:buNone/>
            </a:pPr>
            <a:r>
              <a:rPr lang="en-US" sz="1250" dirty="0">
                <a:solidFill>
                  <a:srgbClr val="272525"/>
                </a:solidFill>
                <a:latin typeface="Montserrat" pitchFamily="34" charset="0"/>
                <a:ea typeface="Montserrat" pitchFamily="34" charset="-122"/>
                <a:cs typeface="Montserrat" pitchFamily="34" charset="-120"/>
              </a:rPr>
              <a:t>Цифрлық деректерді желі арқылы жіберу</a:t>
            </a:r>
            <a:endParaRPr lang="en-US" sz="1250" dirty="0"/>
          </a:p>
        </p:txBody>
      </p:sp>
      <p:sp>
        <p:nvSpPr>
          <p:cNvPr id="17" name="Shape 14"/>
          <p:cNvSpPr/>
          <p:nvPr/>
        </p:nvSpPr>
        <p:spPr>
          <a:xfrm>
            <a:off x="6585109" y="6702981"/>
            <a:ext cx="569833" cy="22860"/>
          </a:xfrm>
          <a:prstGeom prst="roundRect">
            <a:avLst>
              <a:gd name="adj" fmla="val 641012"/>
            </a:avLst>
          </a:prstGeom>
          <a:solidFill>
            <a:srgbClr val="C1C3D0"/>
          </a:solidFill>
          <a:ln/>
        </p:spPr>
      </p:sp>
      <p:sp>
        <p:nvSpPr>
          <p:cNvPr id="18" name="Shape 15"/>
          <p:cNvSpPr/>
          <p:nvPr/>
        </p:nvSpPr>
        <p:spPr>
          <a:xfrm>
            <a:off x="7132082" y="6531293"/>
            <a:ext cx="366236" cy="366236"/>
          </a:xfrm>
          <a:prstGeom prst="roundRect">
            <a:avLst>
              <a:gd name="adj" fmla="val 40011"/>
            </a:avLst>
          </a:prstGeom>
          <a:solidFill>
            <a:srgbClr val="EEEFF5"/>
          </a:solidFill>
          <a:ln/>
          <a:effectLst>
            <a:outerShdw blurRad="40640" dist="20320" dir="13500000" algn="bl" rotWithShape="0">
              <a:srgbClr val="FFFFFF">
                <a:alpha val="70000"/>
              </a:srgbClr>
            </a:outerShdw>
          </a:effectLst>
        </p:spPr>
      </p:sp>
      <p:sp>
        <p:nvSpPr>
          <p:cNvPr id="19" name="Text 16"/>
          <p:cNvSpPr/>
          <p:nvPr/>
        </p:nvSpPr>
        <p:spPr>
          <a:xfrm>
            <a:off x="7245787" y="6585823"/>
            <a:ext cx="138827" cy="257056"/>
          </a:xfrm>
          <a:prstGeom prst="rect">
            <a:avLst/>
          </a:prstGeom>
          <a:noFill/>
          <a:ln/>
        </p:spPr>
        <p:txBody>
          <a:bodyPr wrap="none" lIns="0" tIns="0" rIns="0" bIns="0" rtlCol="0" anchor="t"/>
          <a:lstStyle/>
          <a:p>
            <a:pPr marL="0" indent="0" algn="ctr">
              <a:lnSpc>
                <a:spcPts val="2000"/>
              </a:lnSpc>
              <a:buNone/>
            </a:pPr>
            <a:r>
              <a:rPr lang="en-US" sz="2000" b="1" dirty="0">
                <a:solidFill>
                  <a:srgbClr val="272525"/>
                </a:solidFill>
                <a:latin typeface="Barlow Bold" pitchFamily="34" charset="0"/>
                <a:ea typeface="Barlow Bold" pitchFamily="34" charset="-122"/>
                <a:cs typeface="Barlow Bold" pitchFamily="34" charset="-120"/>
              </a:rPr>
              <a:t>3</a:t>
            </a:r>
            <a:endParaRPr lang="en-US" sz="2000" dirty="0"/>
          </a:p>
        </p:txBody>
      </p:sp>
      <p:sp>
        <p:nvSpPr>
          <p:cNvPr id="20" name="Text 17"/>
          <p:cNvSpPr/>
          <p:nvPr/>
        </p:nvSpPr>
        <p:spPr>
          <a:xfrm>
            <a:off x="4277439" y="6510933"/>
            <a:ext cx="2142292" cy="267653"/>
          </a:xfrm>
          <a:prstGeom prst="rect">
            <a:avLst/>
          </a:prstGeom>
          <a:noFill/>
          <a:ln/>
        </p:spPr>
        <p:txBody>
          <a:bodyPr wrap="none" lIns="0" tIns="0" rIns="0" bIns="0" rtlCol="0" anchor="t"/>
          <a:lstStyle/>
          <a:p>
            <a:pPr marL="0" indent="0" algn="r">
              <a:lnSpc>
                <a:spcPts val="2100"/>
              </a:lnSpc>
              <a:buNone/>
            </a:pPr>
            <a:r>
              <a:rPr lang="en-US" sz="1650" b="1" dirty="0">
                <a:solidFill>
                  <a:srgbClr val="272525"/>
                </a:solidFill>
                <a:latin typeface="Barlow Bold" pitchFamily="34" charset="0"/>
                <a:ea typeface="Barlow Bold" pitchFamily="34" charset="-122"/>
                <a:cs typeface="Barlow Bold" pitchFamily="34" charset="-120"/>
              </a:rPr>
              <a:t>Ақпаратты өңдеу</a:t>
            </a:r>
            <a:endParaRPr lang="en-US" sz="1650" dirty="0"/>
          </a:p>
        </p:txBody>
      </p:sp>
      <p:sp>
        <p:nvSpPr>
          <p:cNvPr id="21" name="Text 18"/>
          <p:cNvSpPr/>
          <p:nvPr/>
        </p:nvSpPr>
        <p:spPr>
          <a:xfrm>
            <a:off x="569833" y="6876217"/>
            <a:ext cx="5849898" cy="260390"/>
          </a:xfrm>
          <a:prstGeom prst="rect">
            <a:avLst/>
          </a:prstGeom>
          <a:noFill/>
          <a:ln/>
        </p:spPr>
        <p:txBody>
          <a:bodyPr wrap="none" lIns="0" tIns="0" rIns="0" bIns="0" rtlCol="0" anchor="t"/>
          <a:lstStyle/>
          <a:p>
            <a:pPr marL="0" indent="0" algn="r">
              <a:lnSpc>
                <a:spcPts val="2050"/>
              </a:lnSpc>
              <a:buNone/>
            </a:pPr>
            <a:r>
              <a:rPr lang="en-US" sz="1250" dirty="0">
                <a:solidFill>
                  <a:srgbClr val="272525"/>
                </a:solidFill>
                <a:latin typeface="Montserrat" pitchFamily="34" charset="0"/>
                <a:ea typeface="Montserrat" pitchFamily="34" charset="-122"/>
                <a:cs typeface="Montserrat" pitchFamily="34" charset="-120"/>
              </a:rPr>
              <a:t>Цифрлық деректерді талдау және түрлендіру</a:t>
            </a:r>
            <a:endParaRPr lang="en-US" sz="1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09D3799-9DEE-48AB-A864-EFF8DEDACC98}"/>
              </a:ext>
            </a:extLst>
          </p:cNvPr>
          <p:cNvPicPr>
            <a:picLocks noChangeAspect="1"/>
          </p:cNvPicPr>
          <p:nvPr/>
        </p:nvPicPr>
        <p:blipFill>
          <a:blip r:embed="rId2"/>
          <a:stretch>
            <a:fillRect/>
          </a:stretch>
        </p:blipFill>
        <p:spPr>
          <a:xfrm>
            <a:off x="1350602" y="300481"/>
            <a:ext cx="11049553" cy="7628638"/>
          </a:xfrm>
          <a:prstGeom prst="rect">
            <a:avLst/>
          </a:prstGeom>
        </p:spPr>
      </p:pic>
    </p:spTree>
    <p:extLst>
      <p:ext uri="{BB962C8B-B14F-4D97-AF65-F5344CB8AC3E}">
        <p14:creationId xmlns:p14="http://schemas.microsoft.com/office/powerpoint/2010/main" val="306676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54512" y="671393"/>
            <a:ext cx="12921377" cy="1606391"/>
          </a:xfrm>
          <a:prstGeom prst="rect">
            <a:avLst/>
          </a:prstGeom>
          <a:noFill/>
          <a:ln/>
        </p:spPr>
        <p:txBody>
          <a:bodyPr wrap="square" lIns="0" tIns="0" rIns="0" bIns="0" rtlCol="0" anchor="t"/>
          <a:lstStyle/>
          <a:p>
            <a:pPr marL="0" indent="0">
              <a:lnSpc>
                <a:spcPts val="6300"/>
              </a:lnSpc>
              <a:buNone/>
            </a:pPr>
            <a:r>
              <a:rPr lang="en-US" sz="5050" b="1" dirty="0">
                <a:solidFill>
                  <a:srgbClr val="7068F4"/>
                </a:solidFill>
                <a:latin typeface="Barlow Bold" pitchFamily="34" charset="0"/>
                <a:ea typeface="Barlow Bold" pitchFamily="34" charset="-122"/>
                <a:cs typeface="Barlow Bold" pitchFamily="34" charset="-120"/>
              </a:rPr>
              <a:t>Цифрлық зертханалар мен тәжірибелік жұмыстар</a:t>
            </a:r>
            <a:endParaRPr lang="en-US" sz="5050" dirty="0"/>
          </a:p>
        </p:txBody>
      </p:sp>
      <p:sp>
        <p:nvSpPr>
          <p:cNvPr id="3" name="Text 1"/>
          <p:cNvSpPr/>
          <p:nvPr/>
        </p:nvSpPr>
        <p:spPr>
          <a:xfrm>
            <a:off x="854512" y="2766060"/>
            <a:ext cx="12921377" cy="1171932"/>
          </a:xfrm>
          <a:prstGeom prst="rect">
            <a:avLst/>
          </a:prstGeom>
          <a:noFill/>
          <a:ln/>
        </p:spPr>
        <p:txBody>
          <a:bodyPr wrap="square" lIns="0" tIns="0" rIns="0" bIns="0" rtlCol="0" anchor="t"/>
          <a:lstStyle/>
          <a:p>
            <a:pPr marL="0" indent="0">
              <a:lnSpc>
                <a:spcPts val="3050"/>
              </a:lnSpc>
              <a:buNone/>
            </a:pPr>
            <a:r>
              <a:rPr lang="en-US" sz="1900" dirty="0">
                <a:solidFill>
                  <a:srgbClr val="272525"/>
                </a:solidFill>
                <a:latin typeface="Montserrat" pitchFamily="34" charset="0"/>
                <a:ea typeface="Montserrat" pitchFamily="34" charset="-122"/>
                <a:cs typeface="Montserrat" pitchFamily="34" charset="-120"/>
              </a:rPr>
              <a:t>Цифрлық зертханалар физика сабақтарында тәжірибелік жұмыстарды жүргізуге арналған. Олар әртүрлі физикалық шамаларды өлшейтін сенсорлардан, деректерді жинайтын интерфейстерден және нәтижелерді көрсететін бағдарламалық жасақтамадан тұрады.</a:t>
            </a:r>
            <a:endParaRPr lang="en-US" sz="1900" dirty="0"/>
          </a:p>
        </p:txBody>
      </p:sp>
      <p:sp>
        <p:nvSpPr>
          <p:cNvPr id="4" name="Text 2"/>
          <p:cNvSpPr/>
          <p:nvPr/>
        </p:nvSpPr>
        <p:spPr>
          <a:xfrm>
            <a:off x="854512" y="4212669"/>
            <a:ext cx="12921377" cy="781288"/>
          </a:xfrm>
          <a:prstGeom prst="rect">
            <a:avLst/>
          </a:prstGeom>
          <a:noFill/>
          <a:ln/>
        </p:spPr>
        <p:txBody>
          <a:bodyPr wrap="square" lIns="0" tIns="0" rIns="0" bIns="0" rtlCol="0" anchor="t"/>
          <a:lstStyle/>
          <a:p>
            <a:pPr marL="0" indent="0">
              <a:lnSpc>
                <a:spcPts val="3050"/>
              </a:lnSpc>
              <a:buNone/>
            </a:pPr>
            <a:r>
              <a:rPr lang="en-US" sz="1900" dirty="0">
                <a:solidFill>
                  <a:srgbClr val="272525"/>
                </a:solidFill>
                <a:latin typeface="Montserrat" pitchFamily="34" charset="0"/>
                <a:ea typeface="Montserrat" pitchFamily="34" charset="-122"/>
                <a:cs typeface="Montserrat" pitchFamily="34" charset="-120"/>
              </a:rPr>
              <a:t>Бұл құралдар оқушыларға физикалық құбылыстарды тереңірек зерттеуге және түсінуге мүмкіндік береді. Олар эксперимент нәтижелерін нақты уақытта көруге және талдауға көмектеседі.</a:t>
            </a:r>
            <a:endParaRPr lang="en-US" sz="1900" dirty="0"/>
          </a:p>
        </p:txBody>
      </p:sp>
      <p:sp>
        <p:nvSpPr>
          <p:cNvPr id="5" name="Text 3"/>
          <p:cNvSpPr/>
          <p:nvPr/>
        </p:nvSpPr>
        <p:spPr>
          <a:xfrm>
            <a:off x="854512" y="5512713"/>
            <a:ext cx="3212783" cy="401479"/>
          </a:xfrm>
          <a:prstGeom prst="rect">
            <a:avLst/>
          </a:prstGeom>
          <a:noFill/>
          <a:ln/>
        </p:spPr>
        <p:txBody>
          <a:bodyPr wrap="none" lIns="0" tIns="0" rIns="0" bIns="0" rtlCol="0" anchor="t"/>
          <a:lstStyle/>
          <a:p>
            <a:pPr marL="0" indent="0">
              <a:lnSpc>
                <a:spcPts val="3150"/>
              </a:lnSpc>
              <a:buNone/>
            </a:pPr>
            <a:r>
              <a:rPr lang="en-US" sz="2500" b="1" dirty="0">
                <a:solidFill>
                  <a:srgbClr val="7068F4"/>
                </a:solidFill>
                <a:latin typeface="Barlow Bold" pitchFamily="34" charset="0"/>
                <a:ea typeface="Barlow Bold" pitchFamily="34" charset="-122"/>
                <a:cs typeface="Barlow Bold" pitchFamily="34" charset="-120"/>
              </a:rPr>
              <a:t>Сенсорлар</a:t>
            </a:r>
            <a:endParaRPr lang="en-US" sz="2500" dirty="0"/>
          </a:p>
        </p:txBody>
      </p:sp>
      <p:sp>
        <p:nvSpPr>
          <p:cNvPr id="6" name="Text 4"/>
          <p:cNvSpPr/>
          <p:nvPr/>
        </p:nvSpPr>
        <p:spPr>
          <a:xfrm>
            <a:off x="854512" y="6158270"/>
            <a:ext cx="3909536" cy="781288"/>
          </a:xfrm>
          <a:prstGeom prst="rect">
            <a:avLst/>
          </a:prstGeom>
          <a:noFill/>
          <a:ln/>
        </p:spPr>
        <p:txBody>
          <a:bodyPr wrap="square" lIns="0" tIns="0" rIns="0" bIns="0" rtlCol="0" anchor="t"/>
          <a:lstStyle/>
          <a:p>
            <a:pPr marL="0" indent="0">
              <a:lnSpc>
                <a:spcPts val="3050"/>
              </a:lnSpc>
              <a:buNone/>
            </a:pPr>
            <a:r>
              <a:rPr lang="en-US" sz="1900" dirty="0">
                <a:solidFill>
                  <a:srgbClr val="272525"/>
                </a:solidFill>
                <a:latin typeface="Montserrat" pitchFamily="34" charset="0"/>
                <a:ea typeface="Montserrat" pitchFamily="34" charset="-122"/>
                <a:cs typeface="Montserrat" pitchFamily="34" charset="-120"/>
              </a:rPr>
              <a:t>Физикалық шамаларды өлшейді</a:t>
            </a:r>
            <a:endParaRPr lang="en-US" sz="1900" dirty="0"/>
          </a:p>
        </p:txBody>
      </p:sp>
      <p:sp>
        <p:nvSpPr>
          <p:cNvPr id="7" name="Text 5"/>
          <p:cNvSpPr/>
          <p:nvPr/>
        </p:nvSpPr>
        <p:spPr>
          <a:xfrm>
            <a:off x="5367218" y="5512713"/>
            <a:ext cx="3212783" cy="401479"/>
          </a:xfrm>
          <a:prstGeom prst="rect">
            <a:avLst/>
          </a:prstGeom>
          <a:noFill/>
          <a:ln/>
        </p:spPr>
        <p:txBody>
          <a:bodyPr wrap="none" lIns="0" tIns="0" rIns="0" bIns="0" rtlCol="0" anchor="t"/>
          <a:lstStyle/>
          <a:p>
            <a:pPr marL="0" indent="0">
              <a:lnSpc>
                <a:spcPts val="3150"/>
              </a:lnSpc>
              <a:buNone/>
            </a:pPr>
            <a:r>
              <a:rPr lang="en-US" sz="2500" b="1" dirty="0">
                <a:solidFill>
                  <a:srgbClr val="7068F4"/>
                </a:solidFill>
                <a:latin typeface="Barlow Bold" pitchFamily="34" charset="0"/>
                <a:ea typeface="Barlow Bold" pitchFamily="34" charset="-122"/>
                <a:cs typeface="Barlow Bold" pitchFamily="34" charset="-120"/>
              </a:rPr>
              <a:t>Интерфейстер</a:t>
            </a:r>
            <a:endParaRPr lang="en-US" sz="2500" dirty="0"/>
          </a:p>
        </p:txBody>
      </p:sp>
      <p:sp>
        <p:nvSpPr>
          <p:cNvPr id="8" name="Text 6"/>
          <p:cNvSpPr/>
          <p:nvPr/>
        </p:nvSpPr>
        <p:spPr>
          <a:xfrm>
            <a:off x="5367218" y="6158270"/>
            <a:ext cx="3909536" cy="781288"/>
          </a:xfrm>
          <a:prstGeom prst="rect">
            <a:avLst/>
          </a:prstGeom>
          <a:noFill/>
          <a:ln/>
        </p:spPr>
        <p:txBody>
          <a:bodyPr wrap="square" lIns="0" tIns="0" rIns="0" bIns="0" rtlCol="0" anchor="t"/>
          <a:lstStyle/>
          <a:p>
            <a:pPr marL="0" indent="0">
              <a:lnSpc>
                <a:spcPts val="3050"/>
              </a:lnSpc>
              <a:buNone/>
            </a:pPr>
            <a:r>
              <a:rPr lang="en-US" sz="1900" dirty="0">
                <a:solidFill>
                  <a:srgbClr val="272525"/>
                </a:solidFill>
                <a:latin typeface="Montserrat" pitchFamily="34" charset="0"/>
                <a:ea typeface="Montserrat" pitchFamily="34" charset="-122"/>
                <a:cs typeface="Montserrat" pitchFamily="34" charset="-120"/>
              </a:rPr>
              <a:t>Деректерді жинайды және сақтайды</a:t>
            </a:r>
            <a:endParaRPr lang="en-US" sz="1900" dirty="0"/>
          </a:p>
        </p:txBody>
      </p:sp>
      <p:sp>
        <p:nvSpPr>
          <p:cNvPr id="9" name="Text 7"/>
          <p:cNvSpPr/>
          <p:nvPr/>
        </p:nvSpPr>
        <p:spPr>
          <a:xfrm>
            <a:off x="9879925" y="5512713"/>
            <a:ext cx="3909536" cy="802958"/>
          </a:xfrm>
          <a:prstGeom prst="rect">
            <a:avLst/>
          </a:prstGeom>
          <a:noFill/>
          <a:ln/>
        </p:spPr>
        <p:txBody>
          <a:bodyPr wrap="square" lIns="0" tIns="0" rIns="0" bIns="0" rtlCol="0" anchor="t"/>
          <a:lstStyle/>
          <a:p>
            <a:pPr marL="0" indent="0">
              <a:lnSpc>
                <a:spcPts val="3150"/>
              </a:lnSpc>
              <a:buNone/>
            </a:pPr>
            <a:r>
              <a:rPr lang="en-US" sz="2500" b="1" dirty="0">
                <a:solidFill>
                  <a:srgbClr val="7068F4"/>
                </a:solidFill>
                <a:latin typeface="Barlow Bold" pitchFamily="34" charset="0"/>
                <a:ea typeface="Barlow Bold" pitchFamily="34" charset="-122"/>
                <a:cs typeface="Barlow Bold" pitchFamily="34" charset="-120"/>
              </a:rPr>
              <a:t>Бағдарламалық жасақтама</a:t>
            </a:r>
            <a:endParaRPr lang="en-US" sz="2500" dirty="0"/>
          </a:p>
        </p:txBody>
      </p:sp>
      <p:sp>
        <p:nvSpPr>
          <p:cNvPr id="10" name="Text 8"/>
          <p:cNvSpPr/>
          <p:nvPr/>
        </p:nvSpPr>
        <p:spPr>
          <a:xfrm>
            <a:off x="9879925" y="6559748"/>
            <a:ext cx="3909536" cy="781288"/>
          </a:xfrm>
          <a:prstGeom prst="rect">
            <a:avLst/>
          </a:prstGeom>
          <a:noFill/>
          <a:ln/>
        </p:spPr>
        <p:txBody>
          <a:bodyPr wrap="square" lIns="0" tIns="0" rIns="0" bIns="0" rtlCol="0" anchor="t"/>
          <a:lstStyle/>
          <a:p>
            <a:pPr marL="0" indent="0">
              <a:lnSpc>
                <a:spcPts val="3050"/>
              </a:lnSpc>
              <a:buNone/>
            </a:pPr>
            <a:r>
              <a:rPr lang="en-US" sz="1900" dirty="0">
                <a:solidFill>
                  <a:srgbClr val="272525"/>
                </a:solidFill>
                <a:latin typeface="Montserrat" pitchFamily="34" charset="0"/>
                <a:ea typeface="Montserrat" pitchFamily="34" charset="-122"/>
                <a:cs typeface="Montserrat" pitchFamily="34" charset="-120"/>
              </a:rPr>
              <a:t>Нәтижелерді көрсетеді және талдайды</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EC73B0E-05AE-4B65-8F34-FB71DA9763F8}"/>
              </a:ext>
            </a:extLst>
          </p:cNvPr>
          <p:cNvPicPr>
            <a:picLocks noChangeAspect="1"/>
          </p:cNvPicPr>
          <p:nvPr/>
        </p:nvPicPr>
        <p:blipFill>
          <a:blip r:embed="rId2"/>
          <a:stretch>
            <a:fillRect/>
          </a:stretch>
        </p:blipFill>
        <p:spPr>
          <a:xfrm>
            <a:off x="586494" y="212486"/>
            <a:ext cx="12616550" cy="7845317"/>
          </a:xfrm>
          <a:prstGeom prst="rect">
            <a:avLst/>
          </a:prstGeom>
        </p:spPr>
      </p:pic>
    </p:spTree>
    <p:extLst>
      <p:ext uri="{BB962C8B-B14F-4D97-AF65-F5344CB8AC3E}">
        <p14:creationId xmlns:p14="http://schemas.microsoft.com/office/powerpoint/2010/main" val="394466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FE78E84-B065-4B0C-8A96-30698A93EBD5}"/>
              </a:ext>
            </a:extLst>
          </p:cNvPr>
          <p:cNvPicPr>
            <a:picLocks noChangeAspect="1"/>
          </p:cNvPicPr>
          <p:nvPr/>
        </p:nvPicPr>
        <p:blipFill>
          <a:blip r:embed="rId2"/>
          <a:stretch>
            <a:fillRect/>
          </a:stretch>
        </p:blipFill>
        <p:spPr>
          <a:xfrm>
            <a:off x="1215623" y="641829"/>
            <a:ext cx="11853605" cy="7375181"/>
          </a:xfrm>
          <a:prstGeom prst="rect">
            <a:avLst/>
          </a:prstGeom>
        </p:spPr>
      </p:pic>
    </p:spTree>
    <p:extLst>
      <p:ext uri="{BB962C8B-B14F-4D97-AF65-F5344CB8AC3E}">
        <p14:creationId xmlns:p14="http://schemas.microsoft.com/office/powerpoint/2010/main" val="176950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CD14B6D-9D2C-48EC-8E5B-410B216B2934}"/>
              </a:ext>
            </a:extLst>
          </p:cNvPr>
          <p:cNvPicPr>
            <a:picLocks noChangeAspect="1"/>
          </p:cNvPicPr>
          <p:nvPr/>
        </p:nvPicPr>
        <p:blipFill>
          <a:blip r:embed="rId2"/>
          <a:stretch>
            <a:fillRect/>
          </a:stretch>
        </p:blipFill>
        <p:spPr>
          <a:xfrm>
            <a:off x="179455" y="753800"/>
            <a:ext cx="13404450" cy="4799507"/>
          </a:xfrm>
          <a:prstGeom prst="rect">
            <a:avLst/>
          </a:prstGeom>
        </p:spPr>
      </p:pic>
    </p:spTree>
    <p:extLst>
      <p:ext uri="{BB962C8B-B14F-4D97-AF65-F5344CB8AC3E}">
        <p14:creationId xmlns:p14="http://schemas.microsoft.com/office/powerpoint/2010/main" val="2806438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716</Words>
  <Application>Microsoft Office PowerPoint</Application>
  <PresentationFormat>Произвольный</PresentationFormat>
  <Paragraphs>114</Paragraphs>
  <Slides>17</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Barlow Bold</vt:lpstr>
      <vt:lpstr>Arial</vt:lpstr>
      <vt:lpstr>Times New Roman</vt:lpstr>
      <vt:lpstr>Montserrat</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2</cp:revision>
  <dcterms:created xsi:type="dcterms:W3CDTF">2024-10-31T19:18:28Z</dcterms:created>
  <dcterms:modified xsi:type="dcterms:W3CDTF">2024-10-31T19:22:45Z</dcterms:modified>
</cp:coreProperties>
</file>