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ru-RU"/>
              <a:t>Образец заголовка</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B480639-5419-4A00-861E-9594E3D1C7BB}" type="datetimeFigureOut">
              <a:rPr lang="ru-KZ" smtClean="0"/>
              <a:t>15.11.2020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100561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B480639-5419-4A00-861E-9594E3D1C7BB}" type="datetimeFigureOut">
              <a:rPr lang="ru-KZ" smtClean="0"/>
              <a:t>15.11.2020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197847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B480639-5419-4A00-861E-9594E3D1C7BB}" type="datetimeFigureOut">
              <a:rPr lang="ru-KZ" smtClean="0"/>
              <a:t>15.11.2020</a:t>
            </a:fld>
            <a:endParaRPr lang="ru-KZ"/>
          </a:p>
        </p:txBody>
      </p:sp>
      <p:sp>
        <p:nvSpPr>
          <p:cNvPr id="5" name="Footer Placeholder 4"/>
          <p:cNvSpPr>
            <a:spLocks noGrp="1"/>
          </p:cNvSpPr>
          <p:nvPr>
            <p:ph type="ftr" sz="quarter" idx="11"/>
          </p:nvPr>
        </p:nvSpPr>
        <p:spPr>
          <a:xfrm>
            <a:off x="3776135" y="6422854"/>
            <a:ext cx="4279669" cy="365125"/>
          </a:xfrm>
        </p:spPr>
        <p:txBody>
          <a:bodyPr/>
          <a:lstStyle/>
          <a:p>
            <a:endParaRPr lang="ru-KZ"/>
          </a:p>
        </p:txBody>
      </p:sp>
      <p:sp>
        <p:nvSpPr>
          <p:cNvPr id="6" name="Slide Number Placeholder 5"/>
          <p:cNvSpPr>
            <a:spLocks noGrp="1"/>
          </p:cNvSpPr>
          <p:nvPr>
            <p:ph type="sldNum" sz="quarter" idx="12"/>
          </p:nvPr>
        </p:nvSpPr>
        <p:spPr>
          <a:xfrm>
            <a:off x="8073048" y="6422854"/>
            <a:ext cx="879759" cy="365125"/>
          </a:xfrm>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21380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B480639-5419-4A00-861E-9594E3D1C7BB}" type="datetimeFigureOut">
              <a:rPr lang="ru-KZ" smtClean="0"/>
              <a:t>15.11.2020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361971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9B480639-5419-4A00-861E-9594E3D1C7BB}" type="datetimeFigureOut">
              <a:rPr lang="ru-KZ" smtClean="0"/>
              <a:t>15.11.2020</a:t>
            </a:fld>
            <a:endParaRPr lang="ru-KZ"/>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KZ"/>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93C7F3-BB9F-438D-BAB4-970ADDC17619}" type="slidenum">
              <a:rPr lang="ru-KZ" smtClean="0"/>
              <a:t>‹#›</a:t>
            </a:fld>
            <a:endParaRPr lang="ru-KZ"/>
          </a:p>
        </p:txBody>
      </p:sp>
    </p:spTree>
    <p:extLst>
      <p:ext uri="{BB962C8B-B14F-4D97-AF65-F5344CB8AC3E}">
        <p14:creationId xmlns:p14="http://schemas.microsoft.com/office/powerpoint/2010/main" val="30951160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B480639-5419-4A00-861E-9594E3D1C7BB}" type="datetimeFigureOut">
              <a:rPr lang="ru-KZ" smtClean="0"/>
              <a:t>15.11.2020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357819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B480639-5419-4A00-861E-9594E3D1C7BB}" type="datetimeFigureOut">
              <a:rPr lang="ru-KZ" smtClean="0"/>
              <a:t>15.11.2020</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108988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B480639-5419-4A00-861E-9594E3D1C7BB}" type="datetimeFigureOut">
              <a:rPr lang="ru-KZ" smtClean="0"/>
              <a:t>15.11.2020</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10684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80639-5419-4A00-861E-9594E3D1C7BB}" type="datetimeFigureOut">
              <a:rPr lang="ru-KZ" smtClean="0"/>
              <a:t>15.11.2020</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32336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B480639-5419-4A00-861E-9594E3D1C7BB}" type="datetimeFigureOut">
              <a:rPr lang="ru-KZ" smtClean="0"/>
              <a:t>15.11.2020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141303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B480639-5419-4A00-861E-9594E3D1C7BB}" type="datetimeFigureOut">
              <a:rPr lang="ru-KZ" smtClean="0"/>
              <a:t>15.11.2020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E93C7F3-BB9F-438D-BAB4-970ADDC17619}" type="slidenum">
              <a:rPr lang="ru-KZ" smtClean="0"/>
              <a:t>‹#›</a:t>
            </a:fld>
            <a:endParaRPr lang="ru-KZ"/>
          </a:p>
        </p:txBody>
      </p:sp>
    </p:spTree>
    <p:extLst>
      <p:ext uri="{BB962C8B-B14F-4D97-AF65-F5344CB8AC3E}">
        <p14:creationId xmlns:p14="http://schemas.microsoft.com/office/powerpoint/2010/main" val="311022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B480639-5419-4A00-861E-9594E3D1C7BB}" type="datetimeFigureOut">
              <a:rPr lang="ru-KZ" smtClean="0"/>
              <a:t>15.11.2020</a:t>
            </a:fld>
            <a:endParaRPr lang="ru-KZ"/>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ru-KZ"/>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E93C7F3-BB9F-438D-BAB4-970ADDC17619}" type="slidenum">
              <a:rPr lang="ru-KZ" smtClean="0"/>
              <a:t>‹#›</a:t>
            </a:fld>
            <a:endParaRPr lang="ru-KZ"/>
          </a:p>
        </p:txBody>
      </p:sp>
    </p:spTree>
    <p:extLst>
      <p:ext uri="{BB962C8B-B14F-4D97-AF65-F5344CB8AC3E}">
        <p14:creationId xmlns:p14="http://schemas.microsoft.com/office/powerpoint/2010/main" val="61170652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54B78-AEC6-4014-BEC9-DA836EB44BD3}"/>
              </a:ext>
            </a:extLst>
          </p:cNvPr>
          <p:cNvSpPr>
            <a:spLocks noGrp="1"/>
          </p:cNvSpPr>
          <p:nvPr>
            <p:ph type="ctrTitle"/>
          </p:nvPr>
        </p:nvSpPr>
        <p:spPr>
          <a:xfrm>
            <a:off x="365759" y="1259840"/>
            <a:ext cx="11471565" cy="2645871"/>
          </a:xfrm>
        </p:spPr>
        <p:txBody>
          <a:bodyPr>
            <a:normAutofit/>
          </a:bodyPr>
          <a:lstStyle/>
          <a:p>
            <a:r>
              <a:rPr lang="en-US" sz="1800" b="1" dirty="0">
                <a:solidFill>
                  <a:schemeClr val="bg1"/>
                </a:solidFill>
                <a:effectLst/>
                <a:latin typeface="Times New Roman" panose="02020603050405020304" pitchFamily="18" charset="0"/>
                <a:ea typeface="Times New Roman" panose="02020603050405020304" pitchFamily="18" charset="0"/>
              </a:rPr>
              <a:t>L.N. </a:t>
            </a:r>
            <a:r>
              <a:rPr lang="en-US" sz="1800" b="1" dirty="0" err="1">
                <a:solidFill>
                  <a:schemeClr val="bg1"/>
                </a:solidFill>
                <a:effectLst/>
                <a:latin typeface="Times New Roman" panose="02020603050405020304" pitchFamily="18" charset="0"/>
                <a:ea typeface="Times New Roman" panose="02020603050405020304" pitchFamily="18" charset="0"/>
              </a:rPr>
              <a:t>Gumilyov</a:t>
            </a:r>
            <a:r>
              <a:rPr lang="en-US" sz="1800" b="1" dirty="0">
                <a:solidFill>
                  <a:schemeClr val="bg1"/>
                </a:solidFill>
                <a:effectLst/>
                <a:latin typeface="Times New Roman" panose="02020603050405020304" pitchFamily="18" charset="0"/>
                <a:ea typeface="Times New Roman" panose="02020603050405020304" pitchFamily="18" charset="0"/>
              </a:rPr>
              <a:t> Eurasian National University</a:t>
            </a:r>
            <a:br>
              <a:rPr lang="en-US" sz="1800" b="1" dirty="0">
                <a:solidFill>
                  <a:schemeClr val="bg1"/>
                </a:solidFill>
                <a:effectLst/>
                <a:latin typeface="Times New Roman" panose="02020603050405020304" pitchFamily="18" charset="0"/>
                <a:ea typeface="Times New Roman" panose="02020603050405020304" pitchFamily="18" charset="0"/>
              </a:rPr>
            </a:br>
            <a:r>
              <a:rPr lang="en-US" sz="1800" b="1" dirty="0">
                <a:solidFill>
                  <a:schemeClr val="bg1"/>
                </a:solidFill>
                <a:latin typeface="Times New Roman" panose="02020603050405020304" pitchFamily="18" charset="0"/>
                <a:cs typeface="Times New Roman" panose="02020603050405020304" pitchFamily="18" charset="0"/>
              </a:rPr>
              <a:t>Department of State Audit</a:t>
            </a:r>
            <a:br>
              <a:rPr lang="ru-RU" sz="2800" dirty="0">
                <a:latin typeface="Times New Roman" panose="02020603050405020304" pitchFamily="18" charset="0"/>
                <a:cs typeface="Times New Roman" panose="02020603050405020304" pitchFamily="18" charset="0"/>
              </a:rPr>
            </a:br>
            <a:br>
              <a:rPr lang="ru-RU" sz="2800" b="1" dirty="0">
                <a:solidFill>
                  <a:schemeClr val="bg1"/>
                </a:solidFill>
                <a:effectLst/>
                <a:latin typeface="Times New Roman" panose="02020603050405020304" pitchFamily="18" charset="0"/>
                <a:ea typeface="Times New Roman" panose="02020603050405020304" pitchFamily="18" charset="0"/>
              </a:rPr>
            </a:br>
            <a:br>
              <a:rPr lang="ru-RU" sz="2800" b="1" dirty="0">
                <a:solidFill>
                  <a:schemeClr val="bg1"/>
                </a:solidFill>
                <a:effectLst/>
                <a:latin typeface="Times New Roman" panose="02020603050405020304" pitchFamily="18" charset="0"/>
                <a:ea typeface="Times New Roman" panose="02020603050405020304" pitchFamily="18" charset="0"/>
              </a:rPr>
            </a:br>
            <a:r>
              <a:rPr lang="en-US" sz="2800" b="1" dirty="0">
                <a:solidFill>
                  <a:schemeClr val="bg1"/>
                </a:solidFill>
                <a:effectLst/>
                <a:latin typeface="Times New Roman" panose="02020603050405020304" pitchFamily="18" charset="0"/>
                <a:ea typeface="Times New Roman" panose="02020603050405020304" pitchFamily="18" charset="0"/>
              </a:rPr>
              <a:t> </a:t>
            </a:r>
            <a:br>
              <a:rPr lang="ru-RU" sz="2800" b="1" dirty="0">
                <a:solidFill>
                  <a:schemeClr val="bg1"/>
                </a:solidFill>
                <a:effectLst/>
                <a:latin typeface="Times New Roman" panose="02020603050405020304" pitchFamily="18" charset="0"/>
                <a:ea typeface="Times New Roman" panose="02020603050405020304" pitchFamily="18" charset="0"/>
              </a:rPr>
            </a:br>
            <a:r>
              <a:rPr lang="en-GB" sz="2800" b="1" dirty="0">
                <a:solidFill>
                  <a:schemeClr val="bg1"/>
                </a:solidFill>
                <a:effectLst/>
                <a:latin typeface="Times New Roman" panose="02020603050405020304" pitchFamily="18" charset="0"/>
                <a:ea typeface="Times New Roman" panose="02020603050405020304" pitchFamily="18" charset="0"/>
              </a:rPr>
              <a:t>Examination phase of performance audit</a:t>
            </a:r>
            <a:br>
              <a:rPr lang="ru-KZ" sz="2800" dirty="0">
                <a:solidFill>
                  <a:schemeClr val="bg1"/>
                </a:solidFill>
                <a:effectLst/>
                <a:latin typeface="Times New Roman" panose="02020603050405020304" pitchFamily="18" charset="0"/>
                <a:ea typeface="Times New Roman" panose="02020603050405020304" pitchFamily="18" charset="0"/>
              </a:rPr>
            </a:br>
            <a:endParaRPr lang="ru-KZ" dirty="0"/>
          </a:p>
        </p:txBody>
      </p:sp>
      <p:sp>
        <p:nvSpPr>
          <p:cNvPr id="3" name="Подзаголовок 2">
            <a:extLst>
              <a:ext uri="{FF2B5EF4-FFF2-40B4-BE49-F238E27FC236}">
                <a16:creationId xmlns:a16="http://schemas.microsoft.com/office/drawing/2014/main" id="{212A602C-2175-4512-9A7D-C8EEBC3ACBD1}"/>
              </a:ext>
            </a:extLst>
          </p:cNvPr>
          <p:cNvSpPr>
            <a:spLocks noGrp="1"/>
          </p:cNvSpPr>
          <p:nvPr>
            <p:ph type="subTitle" idx="1"/>
          </p:nvPr>
        </p:nvSpPr>
        <p:spPr/>
        <p:txBody>
          <a:bodyPr/>
          <a:lstStyle/>
          <a:p>
            <a:r>
              <a:rPr lang="en-US" sz="2000" dirty="0">
                <a:solidFill>
                  <a:schemeClr val="bg1"/>
                </a:solidFill>
                <a:latin typeface="Times New Roman" panose="02020603050405020304" pitchFamily="18" charset="0"/>
                <a:cs typeface="Times New Roman" panose="02020603050405020304" pitchFamily="18" charset="0"/>
              </a:rPr>
              <a:t>Subject</a:t>
            </a:r>
            <a:r>
              <a:rPr lang="ru-RU" sz="2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Performance audit fundamentals</a:t>
            </a:r>
            <a:endParaRPr lang="ru-RU"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Lecturer  : doctor PhD </a:t>
            </a:r>
            <a:r>
              <a:rPr lang="en-US" sz="2000" dirty="0" err="1">
                <a:solidFill>
                  <a:schemeClr val="bg1"/>
                </a:solidFill>
                <a:latin typeface="Times New Roman" panose="02020603050405020304" pitchFamily="18" charset="0"/>
                <a:cs typeface="Times New Roman" panose="02020603050405020304" pitchFamily="18" charset="0"/>
              </a:rPr>
              <a:t>Serikova</a:t>
            </a:r>
            <a:r>
              <a:rPr lang="en-US" sz="2000" dirty="0">
                <a:solidFill>
                  <a:schemeClr val="bg1"/>
                </a:solidFill>
                <a:latin typeface="Times New Roman" panose="02020603050405020304" pitchFamily="18" charset="0"/>
                <a:cs typeface="Times New Roman" panose="02020603050405020304" pitchFamily="18" charset="0"/>
              </a:rPr>
              <a:t> M.A. </a:t>
            </a:r>
          </a:p>
          <a:p>
            <a:endParaRPr lang="ru-KZ" dirty="0"/>
          </a:p>
        </p:txBody>
      </p:sp>
      <p:pic>
        <p:nvPicPr>
          <p:cNvPr id="5" name="Picture 4" descr="1200px-L.N.Gumilyov_Eurasian_National_University_logo.svg.png">
            <a:extLst>
              <a:ext uri="{FF2B5EF4-FFF2-40B4-BE49-F238E27FC236}">
                <a16:creationId xmlns:a16="http://schemas.microsoft.com/office/drawing/2014/main" id="{485F23B5-12A6-4220-81E2-16B269754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391" y="213359"/>
            <a:ext cx="1322729" cy="793403"/>
          </a:xfrm>
          <a:prstGeom prst="rect">
            <a:avLst/>
          </a:prstGeom>
        </p:spPr>
      </p:pic>
    </p:spTree>
    <p:extLst>
      <p:ext uri="{BB962C8B-B14F-4D97-AF65-F5344CB8AC3E}">
        <p14:creationId xmlns:p14="http://schemas.microsoft.com/office/powerpoint/2010/main" val="343270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7CED09-D8D8-42AD-8135-4EC0F2C4443E}"/>
              </a:ext>
            </a:extLst>
          </p:cNvPr>
          <p:cNvSpPr>
            <a:spLocks noGrp="1"/>
          </p:cNvSpPr>
          <p:nvPr>
            <p:ph type="title"/>
          </p:nvPr>
        </p:nvSpPr>
        <p:spPr>
          <a:xfrm>
            <a:off x="1076961" y="264160"/>
            <a:ext cx="9910038" cy="1528776"/>
          </a:xfrm>
          <a:solidFill>
            <a:srgbClr val="92D050"/>
          </a:solidFill>
        </p:spPr>
        <p:txBody>
          <a:bodyPr/>
          <a:lstStyle/>
          <a:p>
            <a:r>
              <a:rPr lang="en-US" sz="1800" b="0" i="0" u="none" strike="noStrike" baseline="0" dirty="0">
                <a:solidFill>
                  <a:srgbClr val="000000"/>
                </a:solidFill>
                <a:latin typeface="Arial" panose="020B0604020202020204" pitchFamily="34" charset="0"/>
              </a:rPr>
              <a:t> Sources of evidence</a:t>
            </a:r>
            <a:endParaRPr lang="ru-KZ" dirty="0"/>
          </a:p>
        </p:txBody>
      </p:sp>
      <p:pic>
        <p:nvPicPr>
          <p:cNvPr id="4" name="Рисунок 3">
            <a:extLst>
              <a:ext uri="{FF2B5EF4-FFF2-40B4-BE49-F238E27FC236}">
                <a16:creationId xmlns:a16="http://schemas.microsoft.com/office/drawing/2014/main" id="{1FCE9B0F-2871-4A5C-87FF-593450B9AC62}"/>
              </a:ext>
            </a:extLst>
          </p:cNvPr>
          <p:cNvPicPr/>
          <p:nvPr/>
        </p:nvPicPr>
        <p:blipFill rotWithShape="1">
          <a:blip r:embed="rId2"/>
          <a:srcRect l="38191" t="25927" r="22614" b="9426"/>
          <a:stretch/>
        </p:blipFill>
        <p:spPr bwMode="auto">
          <a:xfrm>
            <a:off x="1076960" y="1920240"/>
            <a:ext cx="9910038" cy="4795520"/>
          </a:xfrm>
          <a:prstGeom prst="rect">
            <a:avLst/>
          </a:prstGeom>
          <a:solidFill>
            <a:srgbClr val="00B050"/>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080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F6DD96-7529-4140-88EB-3E2E063C2EA0}"/>
              </a:ext>
            </a:extLst>
          </p:cNvPr>
          <p:cNvSpPr>
            <a:spLocks noGrp="1"/>
          </p:cNvSpPr>
          <p:nvPr>
            <p:ph type="title"/>
          </p:nvPr>
        </p:nvSpPr>
        <p:spPr>
          <a:xfrm>
            <a:off x="762000" y="284176"/>
            <a:ext cx="10566399" cy="1508760"/>
          </a:xfrm>
          <a:solidFill>
            <a:srgbClr val="92D050"/>
          </a:solidFill>
        </p:spPr>
        <p:txBody>
          <a:bodyPr/>
          <a:lstStyle/>
          <a:p>
            <a:r>
              <a:rPr lang="en-US" sz="1800" b="0" i="0" u="none" strike="noStrike" baseline="0" dirty="0">
                <a:solidFill>
                  <a:srgbClr val="000000"/>
                </a:solidFill>
                <a:latin typeface="Arial" panose="020B0604020202020204" pitchFamily="34" charset="0"/>
              </a:rPr>
              <a:t>Types of evidence</a:t>
            </a:r>
            <a:endParaRPr lang="ru-KZ" dirty="0"/>
          </a:p>
        </p:txBody>
      </p:sp>
      <p:pic>
        <p:nvPicPr>
          <p:cNvPr id="5" name="Рисунок 4">
            <a:extLst>
              <a:ext uri="{FF2B5EF4-FFF2-40B4-BE49-F238E27FC236}">
                <a16:creationId xmlns:a16="http://schemas.microsoft.com/office/drawing/2014/main" id="{34114995-AA1E-4345-B4DC-839E1027DD7A}"/>
              </a:ext>
            </a:extLst>
          </p:cNvPr>
          <p:cNvPicPr>
            <a:picLocks noChangeAspect="1"/>
          </p:cNvPicPr>
          <p:nvPr/>
        </p:nvPicPr>
        <p:blipFill>
          <a:blip r:embed="rId2"/>
          <a:stretch>
            <a:fillRect/>
          </a:stretch>
        </p:blipFill>
        <p:spPr>
          <a:xfrm>
            <a:off x="762000" y="1107744"/>
            <a:ext cx="10566400" cy="5466080"/>
          </a:xfrm>
          <a:prstGeom prst="rect">
            <a:avLst/>
          </a:prstGeom>
        </p:spPr>
      </p:pic>
    </p:spTree>
    <p:extLst>
      <p:ext uri="{BB962C8B-B14F-4D97-AF65-F5344CB8AC3E}">
        <p14:creationId xmlns:p14="http://schemas.microsoft.com/office/powerpoint/2010/main" val="35402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E76711-46D3-461E-945E-EA93EF12FA6D}"/>
              </a:ext>
            </a:extLst>
          </p:cNvPr>
          <p:cNvSpPr>
            <a:spLocks noGrp="1"/>
          </p:cNvSpPr>
          <p:nvPr>
            <p:ph type="title"/>
          </p:nvPr>
        </p:nvSpPr>
        <p:spPr/>
        <p:txBody>
          <a:bodyPr/>
          <a:lstStyle/>
          <a:p>
            <a:r>
              <a:rPr lang="en-US" sz="1800" b="0" i="0" u="none" strike="noStrike" baseline="0" dirty="0">
                <a:solidFill>
                  <a:srgbClr val="000000"/>
                </a:solidFill>
                <a:latin typeface="Arial" panose="020B0604020202020204" pitchFamily="34" charset="0"/>
              </a:rPr>
              <a:t> Purpose of and approach to data collection and analysis</a:t>
            </a:r>
            <a:endParaRPr lang="ru-KZ" dirty="0"/>
          </a:p>
        </p:txBody>
      </p:sp>
      <p:sp>
        <p:nvSpPr>
          <p:cNvPr id="5" name="Объект 4">
            <a:extLst>
              <a:ext uri="{FF2B5EF4-FFF2-40B4-BE49-F238E27FC236}">
                <a16:creationId xmlns:a16="http://schemas.microsoft.com/office/drawing/2014/main" id="{0CCE7F07-A86C-4394-A3EB-10F09CA9C198}"/>
              </a:ext>
            </a:extLst>
          </p:cNvPr>
          <p:cNvSpPr>
            <a:spLocks noGrp="1"/>
          </p:cNvSpPr>
          <p:nvPr>
            <p:ph idx="1"/>
          </p:nvPr>
        </p:nvSpPr>
        <p:spPr>
          <a:xfrm>
            <a:off x="1202919" y="2032000"/>
            <a:ext cx="10074680" cy="4185920"/>
          </a:xfrm>
          <a:solidFill>
            <a:srgbClr val="92D050"/>
          </a:solidFill>
        </p:spPr>
        <p:txBody>
          <a:bodyPr>
            <a:noAutofit/>
          </a:bodyPr>
          <a:lstStyle/>
          <a:p>
            <a:pPr algn="just"/>
            <a:r>
              <a:rPr lang="en-US" sz="3200" i="1" dirty="0">
                <a:solidFill>
                  <a:schemeClr val="bg1"/>
                </a:solidFill>
                <a:latin typeface="Times New Roman" panose="02020603050405020304" pitchFamily="18" charset="0"/>
                <a:cs typeface="Times New Roman" panose="02020603050405020304" pitchFamily="18" charset="0"/>
              </a:rPr>
              <a:t>Both quantitative and qualitative data may be collected for different purposes, whether as part of the learning process to understand the audit subject, to  assess and measure performance, or to document errors or problems already known (e.g. from the planning phase).</a:t>
            </a:r>
          </a:p>
          <a:p>
            <a:pPr algn="just"/>
            <a:r>
              <a:rPr lang="en-US" sz="3200" dirty="0">
                <a:solidFill>
                  <a:schemeClr val="bg1"/>
                </a:solidFill>
                <a:latin typeface="Times New Roman" panose="02020603050405020304" pitchFamily="18" charset="0"/>
                <a:cs typeface="Times New Roman" panose="02020603050405020304" pitchFamily="18" charset="0"/>
              </a:rPr>
              <a:t>Prior to data collection, a general assessment of the internal control system, including IT, should be performed in order to identify risks that could  compromise the integrity of the data</a:t>
            </a:r>
            <a:endParaRPr lang="ru-KZ"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43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40689B-2649-43DA-9893-224DC8136A80}"/>
              </a:ext>
            </a:extLst>
          </p:cNvPr>
          <p:cNvSpPr>
            <a:spLocks noGrp="1"/>
          </p:cNvSpPr>
          <p:nvPr>
            <p:ph type="title"/>
          </p:nvPr>
        </p:nvSpPr>
        <p:spPr/>
        <p:txBody>
          <a:bodyPr/>
          <a:lstStyle/>
          <a:p>
            <a:r>
              <a:rPr lang="en-US" sz="1800" b="0" i="0" u="none" strike="noStrike" baseline="0" dirty="0">
                <a:solidFill>
                  <a:srgbClr val="000000"/>
                </a:solidFill>
                <a:latin typeface="Arial" panose="020B0604020202020204" pitchFamily="34" charset="0"/>
              </a:rPr>
              <a:t> Data collection process</a:t>
            </a:r>
            <a:endParaRPr lang="ru-KZ" dirty="0"/>
          </a:p>
        </p:txBody>
      </p:sp>
      <p:sp>
        <p:nvSpPr>
          <p:cNvPr id="3" name="Объект 2">
            <a:extLst>
              <a:ext uri="{FF2B5EF4-FFF2-40B4-BE49-F238E27FC236}">
                <a16:creationId xmlns:a16="http://schemas.microsoft.com/office/drawing/2014/main" id="{F255205E-9D6A-4157-A4D2-95EE52F490A9}"/>
              </a:ext>
            </a:extLst>
          </p:cNvPr>
          <p:cNvSpPr>
            <a:spLocks noGrp="1"/>
          </p:cNvSpPr>
          <p:nvPr>
            <p:ph idx="1"/>
          </p:nvPr>
        </p:nvSpPr>
        <p:spPr>
          <a:solidFill>
            <a:srgbClr val="92D050"/>
          </a:solidFill>
        </p:spPr>
        <p:txBody>
          <a:bodyPr>
            <a:normAutofit/>
          </a:bodyPr>
          <a:lstStyle/>
          <a:p>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Evidence</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collection</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follows</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iterative</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decision-making</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process</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whereby</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auditors</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obtain</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data</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examine</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completeness</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appropriateness</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analyse</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make</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decisions</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on</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whether</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additional</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evidence</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is</a:t>
            </a:r>
            <a:r>
              <a:rPr lang="ru-KZ"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sz="3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required</a:t>
            </a:r>
            <a:endParaRPr lang="ru-KZ"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Auditors are encouraged to use computer-assisted audit techniques (CAATs) for collecting and </a:t>
            </a:r>
            <a:r>
              <a:rPr lang="en-US" sz="3200" dirty="0" err="1">
                <a:solidFill>
                  <a:schemeClr val="bg1"/>
                </a:solidFill>
                <a:latin typeface="Times New Roman" panose="02020603050405020304" pitchFamily="18" charset="0"/>
                <a:cs typeface="Times New Roman" panose="02020603050405020304" pitchFamily="18" charset="0"/>
              </a:rPr>
              <a:t>analysing</a:t>
            </a:r>
            <a:r>
              <a:rPr lang="en-US" sz="3200" dirty="0">
                <a:solidFill>
                  <a:schemeClr val="bg1"/>
                </a:solidFill>
                <a:latin typeface="Times New Roman" panose="02020603050405020304" pitchFamily="18" charset="0"/>
                <a:cs typeface="Times New Roman" panose="02020603050405020304" pitchFamily="18" charset="0"/>
              </a:rPr>
              <a:t> audit evidence whenever their use will increase the efficiency of the audit.</a:t>
            </a:r>
            <a:endParaRPr lang="ru-KZ"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21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EDF100-4DB5-4A79-8973-4856CA242A79}"/>
              </a:ext>
            </a:extLst>
          </p:cNvPr>
          <p:cNvSpPr>
            <a:spLocks noGrp="1"/>
          </p:cNvSpPr>
          <p:nvPr>
            <p:ph type="title"/>
          </p:nvPr>
        </p:nvSpPr>
        <p:spPr/>
        <p:txBody>
          <a:bodyPr/>
          <a:lstStyle/>
          <a:p>
            <a:r>
              <a:rPr lang="en-US" sz="1800" b="0" i="0" u="none" strike="noStrike" baseline="0" dirty="0">
                <a:solidFill>
                  <a:schemeClr val="bg1"/>
                </a:solidFill>
                <a:latin typeface="Arial Narrow" panose="020B0606020202030204" pitchFamily="34" charset="0"/>
              </a:rPr>
              <a:t>DOCUMENTING THE AUDIT</a:t>
            </a:r>
            <a:endParaRPr lang="ru-KZ" dirty="0">
              <a:solidFill>
                <a:schemeClr val="bg1"/>
              </a:solidFill>
            </a:endParaRPr>
          </a:p>
        </p:txBody>
      </p:sp>
      <p:sp>
        <p:nvSpPr>
          <p:cNvPr id="3" name="Объект 2">
            <a:extLst>
              <a:ext uri="{FF2B5EF4-FFF2-40B4-BE49-F238E27FC236}">
                <a16:creationId xmlns:a16="http://schemas.microsoft.com/office/drawing/2014/main" id="{B1753AFB-11A8-4246-88F4-EE4927839B3E}"/>
              </a:ext>
            </a:extLst>
          </p:cNvPr>
          <p:cNvSpPr>
            <a:spLocks noGrp="1"/>
          </p:cNvSpPr>
          <p:nvPr>
            <p:ph idx="1"/>
          </p:nvPr>
        </p:nvSpPr>
        <p:spPr>
          <a:solidFill>
            <a:srgbClr val="92D050"/>
          </a:solidFill>
        </p:spPr>
        <p:txBody>
          <a:bodyPr>
            <a:normAutofit/>
          </a:bodyPr>
          <a:lstStyle/>
          <a:p>
            <a:pPr algn="just"/>
            <a:r>
              <a:rPr lang="en-US" sz="2400" dirty="0">
                <a:solidFill>
                  <a:schemeClr val="bg1"/>
                </a:solidFill>
                <a:latin typeface="Times New Roman" panose="02020603050405020304" pitchFamily="18" charset="0"/>
                <a:cs typeface="Times New Roman" panose="02020603050405020304" pitchFamily="18" charset="0"/>
              </a:rPr>
              <a:t>Good documentation of audit evidence helps to ensure that:</a:t>
            </a:r>
          </a:p>
          <a:p>
            <a:pPr algn="just"/>
            <a:r>
              <a:rPr lang="en-US" sz="2400" dirty="0">
                <a:solidFill>
                  <a:schemeClr val="bg1"/>
                </a:solidFill>
                <a:latin typeface="Times New Roman" panose="02020603050405020304" pitchFamily="18" charset="0"/>
                <a:cs typeface="Times New Roman" panose="02020603050405020304" pitchFamily="18" charset="0"/>
              </a:rPr>
              <a:t>• a defensible basis exists for the audit findings and draft final report </a:t>
            </a:r>
          </a:p>
          <a:p>
            <a:pPr algn="just"/>
            <a:r>
              <a:rPr lang="en-US" sz="2400" dirty="0">
                <a:solidFill>
                  <a:schemeClr val="bg1"/>
                </a:solidFill>
                <a:latin typeface="Times New Roman" panose="02020603050405020304" pitchFamily="18" charset="0"/>
                <a:cs typeface="Times New Roman" panose="02020603050405020304" pitchFamily="18" charset="0"/>
              </a:rPr>
              <a:t>contents (which is particularly important during the adversarial procedure);</a:t>
            </a:r>
          </a:p>
          <a:p>
            <a:pPr algn="just"/>
            <a:r>
              <a:rPr lang="en-US" sz="2400" dirty="0">
                <a:solidFill>
                  <a:schemeClr val="bg1"/>
                </a:solidFill>
                <a:latin typeface="Times New Roman" panose="02020603050405020304" pitchFamily="18" charset="0"/>
                <a:cs typeface="Times New Roman" panose="02020603050405020304" pitchFamily="18" charset="0"/>
              </a:rPr>
              <a:t>• the audit findings, conclusions and recommendations can be explained;</a:t>
            </a:r>
          </a:p>
          <a:p>
            <a:pPr algn="just"/>
            <a:r>
              <a:rPr lang="en-US" sz="2400" dirty="0">
                <a:solidFill>
                  <a:schemeClr val="bg1"/>
                </a:solidFill>
                <a:latin typeface="Times New Roman" panose="02020603050405020304" pitchFamily="18" charset="0"/>
                <a:cs typeface="Times New Roman" panose="02020603050405020304" pitchFamily="18" charset="0"/>
              </a:rPr>
              <a:t>• an appropriate basis exists for quality control both during the audit and for subsequent reviews (Quality Assurance, peer reviews).</a:t>
            </a:r>
            <a:endParaRPr lang="ru-KZ"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30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7345BC-6FF6-44B2-BA21-2529488C42DC}"/>
              </a:ext>
            </a:extLst>
          </p:cNvPr>
          <p:cNvSpPr>
            <a:spLocks noGrp="1"/>
          </p:cNvSpPr>
          <p:nvPr>
            <p:ph type="title"/>
          </p:nvPr>
        </p:nvSpPr>
        <p:spPr>
          <a:xfrm>
            <a:off x="1202919" y="284176"/>
            <a:ext cx="9784080" cy="355904"/>
          </a:xfrm>
          <a:solidFill>
            <a:schemeClr val="accent2"/>
          </a:solidFill>
        </p:spPr>
        <p:txBody>
          <a:bodyPr>
            <a:normAutofit fontScale="90000"/>
          </a:bodyPr>
          <a:lstStyle/>
          <a:p>
            <a:r>
              <a:rPr lang="ru-RU" dirty="0"/>
              <a:t> </a:t>
            </a:r>
            <a:r>
              <a:rPr lang="en-US" dirty="0"/>
              <a:t>Case </a:t>
            </a:r>
            <a:endParaRPr lang="ru-KZ" dirty="0"/>
          </a:p>
        </p:txBody>
      </p:sp>
      <p:sp>
        <p:nvSpPr>
          <p:cNvPr id="3" name="Объект 2">
            <a:extLst>
              <a:ext uri="{FF2B5EF4-FFF2-40B4-BE49-F238E27FC236}">
                <a16:creationId xmlns:a16="http://schemas.microsoft.com/office/drawing/2014/main" id="{99EE1E00-3520-46DD-A36E-138FED76D3C8}"/>
              </a:ext>
            </a:extLst>
          </p:cNvPr>
          <p:cNvSpPr>
            <a:spLocks noGrp="1"/>
          </p:cNvSpPr>
          <p:nvPr>
            <p:ph idx="1"/>
          </p:nvPr>
        </p:nvSpPr>
        <p:spPr>
          <a:xfrm>
            <a:off x="1088618" y="853204"/>
            <a:ext cx="9976545" cy="5720619"/>
          </a:xfrm>
          <a:solidFill>
            <a:srgbClr val="FFFF00"/>
          </a:solidFill>
        </p:spPr>
        <p:txBody>
          <a:bodyPr>
            <a:normAutofit/>
          </a:bodyPr>
          <a:lstStyle/>
          <a:p>
            <a:pPr>
              <a:lnSpc>
                <a:spcPct val="100000"/>
              </a:lnSpc>
              <a:spcBef>
                <a:spcPts val="0"/>
              </a:spcBef>
              <a:spcAft>
                <a:spcPts val="0"/>
              </a:spcAft>
            </a:pPr>
            <a:r>
              <a:rPr lang="en-US" sz="1800" dirty="0">
                <a:solidFill>
                  <a:schemeClr val="bg1"/>
                </a:solidFill>
                <a:latin typeface="Times New Roman" panose="02020603050405020304" pitchFamily="18" charset="0"/>
                <a:cs typeface="Times New Roman" panose="02020603050405020304" pitchFamily="18" charset="0"/>
              </a:rPr>
              <a:t>The auditor should evaluate the effectiveness of the execution of the state program for 2018-2020 according to the following criteria: </a:t>
            </a:r>
          </a:p>
          <a:p>
            <a:pPr>
              <a:lnSpc>
                <a:spcPct val="100000"/>
              </a:lnSpc>
              <a:spcBef>
                <a:spcPts val="0"/>
              </a:spcBef>
              <a:spcAft>
                <a:spcPts val="0"/>
              </a:spcAft>
            </a:pPr>
            <a:r>
              <a:rPr lang="en-US" sz="1800" dirty="0">
                <a:solidFill>
                  <a:schemeClr val="bg1"/>
                </a:solidFill>
                <a:latin typeface="Times New Roman" panose="02020603050405020304" pitchFamily="18" charset="0"/>
                <a:cs typeface="Times New Roman" panose="02020603050405020304" pitchFamily="18" charset="0"/>
              </a:rPr>
              <a:t>- achievement of indicators  </a:t>
            </a:r>
            <a:r>
              <a:rPr lang="en-US" sz="1800" b="1" dirty="0">
                <a:solidFill>
                  <a:schemeClr val="bg1"/>
                </a:solidFill>
                <a:highlight>
                  <a:srgbClr val="00FF00"/>
                </a:highlight>
                <a:latin typeface="Times New Roman" panose="02020603050405020304" pitchFamily="18" charset="0"/>
                <a:cs typeface="Times New Roman" panose="02020603050405020304" pitchFamily="18" charset="0"/>
              </a:rPr>
              <a:t>0, 60 </a:t>
            </a:r>
            <a:r>
              <a:rPr lang="en-US" sz="1800" dirty="0">
                <a:solidFill>
                  <a:schemeClr val="bg1"/>
                </a:solidFill>
                <a:highlight>
                  <a:srgbClr val="00FF00"/>
                </a:highlight>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 100% </a:t>
            </a:r>
          </a:p>
          <a:p>
            <a:pPr>
              <a:lnSpc>
                <a:spcPct val="100000"/>
              </a:lnSpc>
              <a:spcBef>
                <a:spcPts val="0"/>
              </a:spcBef>
              <a:spcAft>
                <a:spcPts val="0"/>
              </a:spcAft>
            </a:pPr>
            <a:r>
              <a:rPr lang="en-US" sz="1800" dirty="0">
                <a:solidFill>
                  <a:schemeClr val="bg1"/>
                </a:solidFill>
                <a:latin typeface="Times New Roman" panose="02020603050405020304" pitchFamily="18" charset="0"/>
                <a:cs typeface="Times New Roman" panose="02020603050405020304" pitchFamily="18" charset="0"/>
              </a:rPr>
              <a:t>-parameters of implementation of the program </a:t>
            </a:r>
            <a:r>
              <a:rPr lang="en-US" sz="1800" b="1" dirty="0">
                <a:solidFill>
                  <a:schemeClr val="bg1"/>
                </a:solidFill>
                <a:highlight>
                  <a:srgbClr val="00FF00"/>
                </a:highlight>
                <a:latin typeface="Times New Roman" panose="02020603050405020304" pitchFamily="18" charset="0"/>
                <a:cs typeface="Times New Roman" panose="02020603050405020304" pitchFamily="18" charset="0"/>
              </a:rPr>
              <a:t>0,40</a:t>
            </a:r>
            <a:endParaRPr lang="ru-RU" sz="1800" b="1" dirty="0">
              <a:solidFill>
                <a:schemeClr val="bg1"/>
              </a:solidFill>
              <a:highlight>
                <a:srgbClr val="00FF00"/>
              </a:highlight>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1800" dirty="0">
                <a:solidFill>
                  <a:schemeClr val="bg1"/>
                </a:solidFill>
                <a:latin typeface="Times New Roman" panose="02020603050405020304" pitchFamily="18" charset="0"/>
                <a:cs typeface="Times New Roman" panose="02020603050405020304" pitchFamily="18" charset="0"/>
              </a:rPr>
              <a:t>Task: Determine the effectiveness of the program implementation using the arithmetic mean formula and the specific weight of each criterion.</a:t>
            </a: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ru-RU" sz="1800" dirty="0">
                <a:solidFill>
                  <a:schemeClr val="bg1"/>
                </a:solidFill>
                <a:latin typeface="Times New Roman" panose="02020603050405020304" pitchFamily="18" charset="0"/>
                <a:cs typeface="Times New Roman" panose="02020603050405020304" pitchFamily="18" charset="0"/>
              </a:rPr>
              <a:t>1)</a:t>
            </a:r>
            <a:r>
              <a:rPr lang="en-US" sz="1800" dirty="0">
                <a:solidFill>
                  <a:schemeClr val="bg1"/>
                </a:solidFill>
                <a:latin typeface="Times New Roman" panose="02020603050405020304" pitchFamily="18" charset="0"/>
                <a:cs typeface="Times New Roman" panose="02020603050405020304" pitchFamily="18" charset="0"/>
              </a:rPr>
              <a:t>(0,924 +1 +0,62+1+ 0,625)/5= 0,83 </a:t>
            </a:r>
          </a:p>
          <a:p>
            <a:pPr>
              <a:lnSpc>
                <a:spcPct val="100000"/>
              </a:lnSpc>
              <a:spcBef>
                <a:spcPts val="0"/>
              </a:spcBef>
              <a:spcAft>
                <a:spcPts val="0"/>
              </a:spcAft>
            </a:pPr>
            <a:r>
              <a:rPr lang="en-US" sz="1800" dirty="0">
                <a:solidFill>
                  <a:schemeClr val="bg1"/>
                </a:solidFill>
                <a:latin typeface="Times New Roman" panose="02020603050405020304" pitchFamily="18" charset="0"/>
                <a:cs typeface="Times New Roman" panose="02020603050405020304" pitchFamily="18" charset="0"/>
              </a:rPr>
              <a:t>2 ) (0,986 +1+0, 73+0,70 + 0,50 )/5= 0,78</a:t>
            </a:r>
          </a:p>
          <a:p>
            <a:pPr>
              <a:lnSpc>
                <a:spcPct val="100000"/>
              </a:lnSpc>
              <a:spcBef>
                <a:spcPts val="0"/>
              </a:spcBef>
              <a:spcAft>
                <a:spcPts val="0"/>
              </a:spcAft>
            </a:pPr>
            <a:r>
              <a:rPr lang="en-US" sz="1800" dirty="0">
                <a:solidFill>
                  <a:schemeClr val="bg1"/>
                </a:solidFill>
                <a:latin typeface="Times New Roman" panose="02020603050405020304" pitchFamily="18" charset="0"/>
                <a:cs typeface="Times New Roman" panose="02020603050405020304" pitchFamily="18" charset="0"/>
              </a:rPr>
              <a:t>3) </a:t>
            </a:r>
            <a:r>
              <a:rPr lang="en-US" sz="1800" dirty="0">
                <a:solidFill>
                  <a:schemeClr val="bg1"/>
                </a:solidFill>
                <a:highlight>
                  <a:srgbClr val="00FF00"/>
                </a:highlight>
                <a:latin typeface="Times New Roman" panose="02020603050405020304" pitchFamily="18" charset="0"/>
                <a:cs typeface="Times New Roman" panose="02020603050405020304" pitchFamily="18" charset="0"/>
              </a:rPr>
              <a:t>0,83 </a:t>
            </a:r>
            <a:r>
              <a:rPr lang="en-US" sz="1800">
                <a:solidFill>
                  <a:schemeClr val="bg1"/>
                </a:solidFill>
                <a:highlight>
                  <a:srgbClr val="00FF00"/>
                </a:highlight>
                <a:latin typeface="Times New Roman" panose="02020603050405020304" pitchFamily="18" charset="0"/>
                <a:cs typeface="Times New Roman" panose="02020603050405020304" pitchFamily="18" charset="0"/>
              </a:rPr>
              <a:t>* 0,60</a:t>
            </a:r>
            <a:r>
              <a:rPr lang="en-US" sz="1800" dirty="0">
                <a:solidFill>
                  <a:schemeClr val="bg1"/>
                </a:solidFill>
                <a:highlight>
                  <a:srgbClr val="00FF00"/>
                </a:highlight>
                <a:latin typeface="Times New Roman" panose="02020603050405020304" pitchFamily="18" charset="0"/>
                <a:cs typeface="Times New Roman" panose="02020603050405020304" pitchFamily="18" charset="0"/>
              </a:rPr>
              <a:t>+ 0,78 </a:t>
            </a:r>
            <a:r>
              <a:rPr lang="en-US" sz="1800">
                <a:solidFill>
                  <a:schemeClr val="bg1"/>
                </a:solidFill>
                <a:highlight>
                  <a:srgbClr val="00FF00"/>
                </a:highlight>
                <a:latin typeface="Times New Roman" panose="02020603050405020304" pitchFamily="18" charset="0"/>
                <a:cs typeface="Times New Roman" panose="02020603050405020304" pitchFamily="18" charset="0"/>
              </a:rPr>
              <a:t>*0,40 </a:t>
            </a:r>
            <a:r>
              <a:rPr lang="en-US" sz="1800" dirty="0">
                <a:solidFill>
                  <a:schemeClr val="bg1"/>
                </a:solidFill>
                <a:highlight>
                  <a:srgbClr val="00FF00"/>
                </a:highlight>
                <a:latin typeface="Times New Roman" panose="02020603050405020304" pitchFamily="18" charset="0"/>
                <a:cs typeface="Times New Roman" panose="02020603050405020304" pitchFamily="18" charset="0"/>
              </a:rPr>
              <a:t>= 0</a:t>
            </a:r>
            <a:r>
              <a:rPr lang="en-US" sz="1800">
                <a:solidFill>
                  <a:schemeClr val="bg1"/>
                </a:solidFill>
                <a:highlight>
                  <a:srgbClr val="00FF00"/>
                </a:highlight>
                <a:latin typeface="Times New Roman" panose="02020603050405020304" pitchFamily="18" charset="0"/>
                <a:cs typeface="Times New Roman" panose="02020603050405020304" pitchFamily="18" charset="0"/>
              </a:rPr>
              <a:t>, 81 = 81% </a:t>
            </a:r>
            <a:r>
              <a:rPr lang="en-US" sz="1800" dirty="0">
                <a:solidFill>
                  <a:schemeClr val="bg1"/>
                </a:solidFill>
                <a:latin typeface="Times New Roman" panose="02020603050405020304" pitchFamily="18" charset="0"/>
                <a:cs typeface="Times New Roman" panose="02020603050405020304" pitchFamily="18" charset="0"/>
              </a:rPr>
              <a:t>- average level of effectiveness </a:t>
            </a:r>
            <a:endParaRPr lang="ru-RU" sz="1800" dirty="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ru-KZ" sz="18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A746BCF7-9EE0-488C-A2A4-C019E30F9ABB}"/>
              </a:ext>
            </a:extLst>
          </p:cNvPr>
          <p:cNvGraphicFramePr>
            <a:graphicFrameLocks noGrp="1"/>
          </p:cNvGraphicFramePr>
          <p:nvPr>
            <p:extLst>
              <p:ext uri="{D42A27DB-BD31-4B8C-83A1-F6EECF244321}">
                <p14:modId xmlns:p14="http://schemas.microsoft.com/office/powerpoint/2010/main" val="4058169114"/>
              </p:ext>
            </p:extLst>
          </p:nvPr>
        </p:nvGraphicFramePr>
        <p:xfrm>
          <a:off x="1561580" y="2107539"/>
          <a:ext cx="3726179" cy="2916080"/>
        </p:xfrm>
        <a:graphic>
          <a:graphicData uri="http://schemas.openxmlformats.org/drawingml/2006/table">
            <a:tbl>
              <a:tblPr firstRow="1" firstCol="1" bandRow="1">
                <a:tableStyleId>{5C22544A-7EE6-4342-B048-85BDC9FD1C3A}</a:tableStyleId>
              </a:tblPr>
              <a:tblGrid>
                <a:gridCol w="237176">
                  <a:extLst>
                    <a:ext uri="{9D8B030D-6E8A-4147-A177-3AD203B41FA5}">
                      <a16:colId xmlns:a16="http://schemas.microsoft.com/office/drawing/2014/main" val="520211746"/>
                    </a:ext>
                  </a:extLst>
                </a:gridCol>
                <a:gridCol w="1591584">
                  <a:extLst>
                    <a:ext uri="{9D8B030D-6E8A-4147-A177-3AD203B41FA5}">
                      <a16:colId xmlns:a16="http://schemas.microsoft.com/office/drawing/2014/main" val="3311348853"/>
                    </a:ext>
                  </a:extLst>
                </a:gridCol>
                <a:gridCol w="549253">
                  <a:extLst>
                    <a:ext uri="{9D8B030D-6E8A-4147-A177-3AD203B41FA5}">
                      <a16:colId xmlns:a16="http://schemas.microsoft.com/office/drawing/2014/main" val="1598644384"/>
                    </a:ext>
                  </a:extLst>
                </a:gridCol>
                <a:gridCol w="674083">
                  <a:extLst>
                    <a:ext uri="{9D8B030D-6E8A-4147-A177-3AD203B41FA5}">
                      <a16:colId xmlns:a16="http://schemas.microsoft.com/office/drawing/2014/main" val="3223020091"/>
                    </a:ext>
                  </a:extLst>
                </a:gridCol>
                <a:gridCol w="674083">
                  <a:extLst>
                    <a:ext uri="{9D8B030D-6E8A-4147-A177-3AD203B41FA5}">
                      <a16:colId xmlns:a16="http://schemas.microsoft.com/office/drawing/2014/main" val="4140548267"/>
                    </a:ext>
                  </a:extLst>
                </a:gridCol>
              </a:tblGrid>
              <a:tr h="291889">
                <a:tc>
                  <a:txBody>
                    <a:bodyPr/>
                    <a:lstStyle/>
                    <a:p>
                      <a:pPr marL="0" indent="0" algn="just">
                        <a:lnSpc>
                          <a:spcPct val="100000"/>
                        </a:lnSpc>
                        <a:spcAft>
                          <a:spcPts val="0"/>
                        </a:spcAft>
                        <a:buFont typeface="+mj-lt"/>
                        <a:buNone/>
                      </a:pPr>
                      <a:r>
                        <a:rPr lang="ru-RU" sz="1100" dirty="0">
                          <a:solidFill>
                            <a:schemeClr val="bg1"/>
                          </a:solidFill>
                          <a:effectLst/>
                          <a:latin typeface="Times New Roman" panose="02020603050405020304" pitchFamily="18" charset="0"/>
                          <a:cs typeface="Times New Roman" panose="02020603050405020304" pitchFamily="18" charset="0"/>
                        </a:rPr>
                        <a:t>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Main indicators</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Plan</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factual</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813795"/>
                  </a:ext>
                </a:extLst>
              </a:tr>
              <a:tr h="674314">
                <a:tc>
                  <a:txBody>
                    <a:bodyPr/>
                    <a:lstStyle/>
                    <a:p>
                      <a:pPr marL="0" lvl="0" indent="0" algn="just">
                        <a:lnSpc>
                          <a:spcPct val="100000"/>
                        </a:lnSpc>
                        <a:spcAft>
                          <a:spcPts val="0"/>
                        </a:spcAft>
                        <a:buFont typeface="+mj-lt"/>
                        <a:buNone/>
                      </a:pPr>
                      <a:r>
                        <a:rPr lang="ru-RU" sz="1100" dirty="0">
                          <a:solidFill>
                            <a:schemeClr val="bg1"/>
                          </a:solidFill>
                          <a:effectLst/>
                          <a:latin typeface="Times New Roman" panose="02020603050405020304" pitchFamily="18" charset="0"/>
                          <a:cs typeface="Times New Roman" panose="02020603050405020304" pitchFamily="18" charset="0"/>
                        </a:rPr>
                        <a:t> 1</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The increase in GDP in real terms in 2009 to 2019</a:t>
                      </a:r>
                      <a:r>
                        <a:rPr lang="ru-RU" sz="1100" dirty="0">
                          <a:solidFill>
                            <a:schemeClr val="bg1"/>
                          </a:solidFill>
                          <a:effectLst/>
                          <a:latin typeface="Times New Roman" panose="02020603050405020304" pitchFamily="18" charset="0"/>
                          <a:cs typeface="Times New Roman" panose="02020603050405020304" pitchFamily="18" charset="0"/>
                        </a:rPr>
                        <a:t>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a:solidFill>
                            <a:schemeClr val="bg1"/>
                          </a:solidFill>
                          <a:effectLst/>
                          <a:latin typeface="Times New Roman" panose="02020603050405020304" pitchFamily="18" charset="0"/>
                          <a:cs typeface="Times New Roman" panose="02020603050405020304" pitchFamily="18" charset="0"/>
                        </a:rPr>
                        <a:t>38,4 %</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dirty="0">
                          <a:solidFill>
                            <a:schemeClr val="bg1"/>
                          </a:solidFill>
                          <a:effectLst/>
                          <a:latin typeface="Times New Roman" panose="02020603050405020304" pitchFamily="18" charset="0"/>
                          <a:cs typeface="Times New Roman" panose="02020603050405020304" pitchFamily="18" charset="0"/>
                        </a:rPr>
                        <a:t>35,5 %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35,5/38</a:t>
                      </a: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92,4 </a:t>
                      </a:r>
                    </a:p>
                    <a:p>
                      <a:pPr algn="just">
                        <a:lnSpc>
                          <a:spcPct val="100000"/>
                        </a:lnSpc>
                        <a:spcAft>
                          <a:spcPts val="0"/>
                        </a:spcAft>
                      </a:pPr>
                      <a:r>
                        <a:rPr lang="en-US"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0, 924 </a:t>
                      </a:r>
                      <a:endParaRPr lang="ru-KZ"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5578986"/>
                  </a:ext>
                </a:extLst>
              </a:tr>
              <a:tr h="404587">
                <a:tc>
                  <a:txBody>
                    <a:bodyPr/>
                    <a:lstStyle/>
                    <a:p>
                      <a:pPr marL="0" lvl="0" indent="0" algn="just">
                        <a:lnSpc>
                          <a:spcPct val="100000"/>
                        </a:lnSpc>
                        <a:spcAft>
                          <a:spcPts val="0"/>
                        </a:spcAft>
                        <a:buFont typeface="+mj-lt"/>
                        <a:buNone/>
                      </a:pPr>
                      <a:r>
                        <a:rPr lang="ru-RU" sz="1100" dirty="0">
                          <a:solidFill>
                            <a:schemeClr val="bg1"/>
                          </a:solidFill>
                          <a:effectLst/>
                          <a:latin typeface="Times New Roman" panose="02020603050405020304" pitchFamily="18" charset="0"/>
                          <a:cs typeface="Times New Roman" panose="02020603050405020304" pitchFamily="18" charset="0"/>
                        </a:rPr>
                        <a:t> 2</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Increase in the GVA of the non-resource sector</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Growth is positive</a:t>
                      </a:r>
                      <a:endParaRPr lang="ru-RU" sz="1100" dirty="0">
                        <a:solidFill>
                          <a:schemeClr val="bg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100" dirty="0">
                          <a:solidFill>
                            <a:schemeClr val="bg1"/>
                          </a:solidFill>
                          <a:effectLst/>
                          <a:latin typeface="Times New Roman" panose="02020603050405020304" pitchFamily="18" charset="0"/>
                          <a:cs typeface="Times New Roman" panose="02020603050405020304" pitchFamily="18" charset="0"/>
                        </a:rPr>
                        <a:t>100%</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340100"/>
                  </a:ext>
                </a:extLst>
              </a:tr>
              <a:tr h="539450">
                <a:tc>
                  <a:txBody>
                    <a:bodyPr/>
                    <a:lstStyle/>
                    <a:p>
                      <a:pPr marL="0" lvl="0" indent="0" algn="just">
                        <a:lnSpc>
                          <a:spcPct val="100000"/>
                        </a:lnSpc>
                        <a:spcAft>
                          <a:spcPts val="0"/>
                        </a:spcAft>
                        <a:buFont typeface="+mj-lt"/>
                        <a:buNone/>
                      </a:pPr>
                      <a:r>
                        <a:rPr lang="ru-RU" sz="1100" dirty="0">
                          <a:solidFill>
                            <a:schemeClr val="bg1"/>
                          </a:solidFill>
                          <a:effectLst/>
                          <a:latin typeface="Times New Roman" panose="02020603050405020304" pitchFamily="18" charset="0"/>
                          <a:cs typeface="Times New Roman" panose="02020603050405020304" pitchFamily="18" charset="0"/>
                        </a:rPr>
                        <a:t> 3</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The increase in the manufacturing industry to 2019- 2009</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a:solidFill>
                            <a:schemeClr val="bg1"/>
                          </a:solidFill>
                          <a:effectLst/>
                          <a:latin typeface="Times New Roman" panose="02020603050405020304" pitchFamily="18" charset="0"/>
                          <a:cs typeface="Times New Roman" panose="02020603050405020304" pitchFamily="18" charset="0"/>
                        </a:rPr>
                        <a:t>43,6 </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a:solidFill>
                            <a:schemeClr val="bg1"/>
                          </a:solidFill>
                          <a:effectLst/>
                          <a:latin typeface="Times New Roman" panose="02020603050405020304" pitchFamily="18" charset="0"/>
                          <a:cs typeface="Times New Roman" panose="02020603050405020304" pitchFamily="18" charset="0"/>
                        </a:rPr>
                        <a:t>27, 1</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0,62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523206"/>
                  </a:ext>
                </a:extLst>
              </a:tr>
              <a:tr h="404587">
                <a:tc>
                  <a:txBody>
                    <a:bodyPr/>
                    <a:lstStyle/>
                    <a:p>
                      <a:pPr marL="0" lvl="0" indent="0" algn="just">
                        <a:lnSpc>
                          <a:spcPct val="100000"/>
                        </a:lnSpc>
                        <a:spcAft>
                          <a:spcPts val="0"/>
                        </a:spcAft>
                        <a:buFont typeface="+mj-lt"/>
                        <a:buNone/>
                      </a:pPr>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Increase in labor productivity</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a:solidFill>
                            <a:schemeClr val="bg1"/>
                          </a:solidFill>
                          <a:effectLst/>
                          <a:latin typeface="Times New Roman" panose="02020603050405020304" pitchFamily="18" charset="0"/>
                          <a:cs typeface="Times New Roman" panose="02020603050405020304" pitchFamily="18" charset="0"/>
                        </a:rPr>
                        <a:t>1,5</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a:solidFill>
                            <a:schemeClr val="bg1"/>
                          </a:solidFill>
                          <a:effectLst/>
                          <a:latin typeface="Times New Roman" panose="02020603050405020304" pitchFamily="18" charset="0"/>
                          <a:cs typeface="Times New Roman" panose="02020603050405020304" pitchFamily="18" charset="0"/>
                        </a:rPr>
                        <a:t>1,52</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1,52/1,5= 1, 01 </a:t>
                      </a:r>
                    </a:p>
                    <a:p>
                      <a:pPr algn="just">
                        <a:lnSpc>
                          <a:spcPct val="100000"/>
                        </a:lnSpc>
                        <a:spcAft>
                          <a:spcPts val="0"/>
                        </a:spcAft>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756732"/>
                  </a:ext>
                </a:extLst>
              </a:tr>
              <a:tr h="404587">
                <a:tc>
                  <a:txBody>
                    <a:bodyPr/>
                    <a:lstStyle/>
                    <a:p>
                      <a:pPr marL="0" lvl="0" indent="0" algn="just">
                        <a:lnSpc>
                          <a:spcPct val="100000"/>
                        </a:lnSpc>
                        <a:spcAft>
                          <a:spcPts val="0"/>
                        </a:spcAft>
                        <a:buFont typeface="+mj-lt"/>
                        <a:buNone/>
                      </a:pPr>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cs typeface="Times New Roman" panose="02020603050405020304" pitchFamily="18" charset="0"/>
                        </a:rPr>
                        <a:t>Share of non-primary exports in the volume of exports</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dirty="0">
                          <a:solidFill>
                            <a:schemeClr val="bg1"/>
                          </a:solidFill>
                          <a:effectLst/>
                          <a:latin typeface="Times New Roman" panose="02020603050405020304" pitchFamily="18" charset="0"/>
                          <a:cs typeface="Times New Roman" panose="02020603050405020304" pitchFamily="18" charset="0"/>
                        </a:rPr>
                        <a:t>40 %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ru-RU" sz="1100" dirty="0">
                          <a:solidFill>
                            <a:schemeClr val="bg1"/>
                          </a:solidFill>
                          <a:effectLst/>
                          <a:latin typeface="Times New Roman" panose="02020603050405020304" pitchFamily="18" charset="0"/>
                          <a:cs typeface="Times New Roman" panose="02020603050405020304" pitchFamily="18" charset="0"/>
                        </a:rPr>
                        <a:t>25%</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25/40= 0,625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9909881"/>
                  </a:ext>
                </a:extLst>
              </a:tr>
            </a:tbl>
          </a:graphicData>
        </a:graphic>
      </p:graphicFrame>
      <p:graphicFrame>
        <p:nvGraphicFramePr>
          <p:cNvPr id="6" name="Таблица 5">
            <a:extLst>
              <a:ext uri="{FF2B5EF4-FFF2-40B4-BE49-F238E27FC236}">
                <a16:creationId xmlns:a16="http://schemas.microsoft.com/office/drawing/2014/main" id="{0B3C18E0-9E39-43CE-B057-6A82506B9CB9}"/>
              </a:ext>
            </a:extLst>
          </p:cNvPr>
          <p:cNvGraphicFramePr>
            <a:graphicFrameLocks noGrp="1"/>
          </p:cNvGraphicFramePr>
          <p:nvPr>
            <p:extLst>
              <p:ext uri="{D42A27DB-BD31-4B8C-83A1-F6EECF244321}">
                <p14:modId xmlns:p14="http://schemas.microsoft.com/office/powerpoint/2010/main" val="4029249028"/>
              </p:ext>
            </p:extLst>
          </p:nvPr>
        </p:nvGraphicFramePr>
        <p:xfrm>
          <a:off x="5760720" y="2205872"/>
          <a:ext cx="4130040" cy="2719414"/>
        </p:xfrm>
        <a:graphic>
          <a:graphicData uri="http://schemas.openxmlformats.org/drawingml/2006/table">
            <a:tbl>
              <a:tblPr firstRow="1" firstCol="1" bandRow="1">
                <a:tableStyleId>{5C22544A-7EE6-4342-B048-85BDC9FD1C3A}</a:tableStyleId>
              </a:tblPr>
              <a:tblGrid>
                <a:gridCol w="449580">
                  <a:extLst>
                    <a:ext uri="{9D8B030D-6E8A-4147-A177-3AD203B41FA5}">
                      <a16:colId xmlns:a16="http://schemas.microsoft.com/office/drawing/2014/main" val="4075338357"/>
                    </a:ext>
                  </a:extLst>
                </a:gridCol>
                <a:gridCol w="2320654">
                  <a:extLst>
                    <a:ext uri="{9D8B030D-6E8A-4147-A177-3AD203B41FA5}">
                      <a16:colId xmlns:a16="http://schemas.microsoft.com/office/drawing/2014/main" val="1329265773"/>
                    </a:ext>
                  </a:extLst>
                </a:gridCol>
                <a:gridCol w="1359806">
                  <a:extLst>
                    <a:ext uri="{9D8B030D-6E8A-4147-A177-3AD203B41FA5}">
                      <a16:colId xmlns:a16="http://schemas.microsoft.com/office/drawing/2014/main" val="4124498343"/>
                    </a:ext>
                  </a:extLst>
                </a:gridCol>
              </a:tblGrid>
              <a:tr h="391197">
                <a:tc>
                  <a:txBody>
                    <a:bodyPr/>
                    <a:lstStyle/>
                    <a:p>
                      <a:pPr algn="just">
                        <a:lnSpc>
                          <a:spcPct val="107000"/>
                        </a:lnSpc>
                        <a:spcAft>
                          <a:spcPts val="800"/>
                        </a:spcAft>
                      </a:pPr>
                      <a:r>
                        <a:rPr lang="ru-RU" sz="1100">
                          <a:solidFill>
                            <a:schemeClr val="bg1"/>
                          </a:solidFill>
                          <a:effectLst/>
                          <a:latin typeface="Times New Roman" panose="02020603050405020304" pitchFamily="18" charset="0"/>
                          <a:cs typeface="Times New Roman" panose="02020603050405020304" pitchFamily="18" charset="0"/>
                        </a:rPr>
                        <a:t>№</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dirty="0">
                          <a:solidFill>
                            <a:schemeClr val="bg1"/>
                          </a:solidFill>
                          <a:effectLst/>
                          <a:latin typeface="Times New Roman" panose="02020603050405020304" pitchFamily="18" charset="0"/>
                          <a:cs typeface="Times New Roman" panose="02020603050405020304" pitchFamily="18" charset="0"/>
                        </a:rPr>
                        <a:t>Implementation settings the program</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100">
                          <a:solidFill>
                            <a:schemeClr val="bg1"/>
                          </a:solidFill>
                          <a:effectLst/>
                          <a:latin typeface="Times New Roman" panose="02020603050405020304" pitchFamily="18" charset="0"/>
                          <a:cs typeface="Times New Roman" panose="02020603050405020304" pitchFamily="18" charset="0"/>
                        </a:rPr>
                        <a:t> </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0585356"/>
                  </a:ext>
                </a:extLst>
              </a:tr>
              <a:tr h="391197">
                <a:tc>
                  <a:txBody>
                    <a:bodyPr/>
                    <a:lstStyle/>
                    <a:p>
                      <a:pPr marL="342900" lvl="0" indent="-342900" algn="just">
                        <a:lnSpc>
                          <a:spcPct val="107000"/>
                        </a:lnSpc>
                        <a:spcAft>
                          <a:spcPts val="800"/>
                        </a:spcAft>
                        <a:buFont typeface="+mj-lt"/>
                        <a:buAutoNum type="arabicPeriod"/>
                      </a:pPr>
                      <a:r>
                        <a:rPr lang="ru-RU" sz="1100">
                          <a:solidFill>
                            <a:schemeClr val="bg1"/>
                          </a:solidFill>
                          <a:effectLst/>
                          <a:latin typeface="Times New Roman" panose="02020603050405020304" pitchFamily="18" charset="0"/>
                          <a:cs typeface="Times New Roman" panose="02020603050405020304" pitchFamily="18" charset="0"/>
                        </a:rPr>
                        <a:t> </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dirty="0">
                          <a:solidFill>
                            <a:schemeClr val="bg1"/>
                          </a:solidFill>
                          <a:effectLst/>
                          <a:latin typeface="Times New Roman" panose="02020603050405020304" pitchFamily="18" charset="0"/>
                          <a:cs typeface="Times New Roman" panose="02020603050405020304" pitchFamily="18" charset="0"/>
                        </a:rPr>
                        <a:t>Republican budget expenditures have been disbursed</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100">
                          <a:solidFill>
                            <a:schemeClr val="bg1"/>
                          </a:solidFill>
                          <a:effectLst/>
                          <a:latin typeface="Times New Roman" panose="02020603050405020304" pitchFamily="18" charset="0"/>
                          <a:cs typeface="Times New Roman" panose="02020603050405020304" pitchFamily="18" charset="0"/>
                        </a:rPr>
                        <a:t>98,6 %</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7716331"/>
                  </a:ext>
                </a:extLst>
              </a:tr>
              <a:tr h="391197">
                <a:tc>
                  <a:txBody>
                    <a:bodyPr/>
                    <a:lstStyle/>
                    <a:p>
                      <a:pPr marL="0" lvl="0" indent="0" algn="just">
                        <a:lnSpc>
                          <a:spcPct val="107000"/>
                        </a:lnSpc>
                        <a:spcAft>
                          <a:spcPts val="800"/>
                        </a:spcAft>
                        <a:buFont typeface="+mj-lt"/>
                        <a:buNone/>
                      </a:pPr>
                      <a:r>
                        <a:rPr lang="ru-RU" sz="1100" dirty="0">
                          <a:solidFill>
                            <a:schemeClr val="bg1"/>
                          </a:solidFill>
                          <a:effectLst/>
                          <a:latin typeface="Times New Roman" panose="02020603050405020304" pitchFamily="18" charset="0"/>
                          <a:cs typeface="Times New Roman" panose="02020603050405020304" pitchFamily="18" charset="0"/>
                        </a:rPr>
                        <a:t>2 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dirty="0">
                          <a:solidFill>
                            <a:schemeClr val="bg1"/>
                          </a:solidFill>
                          <a:effectLst/>
                          <a:latin typeface="Times New Roman" panose="02020603050405020304" pitchFamily="18" charset="0"/>
                          <a:cs typeface="Times New Roman" panose="02020603050405020304" pitchFamily="18" charset="0"/>
                        </a:rPr>
                        <a:t>employment creation</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100">
                          <a:solidFill>
                            <a:schemeClr val="bg1"/>
                          </a:solidFill>
                          <a:effectLst/>
                          <a:latin typeface="Times New Roman" panose="02020603050405020304" pitchFamily="18" charset="0"/>
                          <a:cs typeface="Times New Roman" panose="02020603050405020304" pitchFamily="18" charset="0"/>
                        </a:rPr>
                        <a:t>100 % </a:t>
                      </a:r>
                      <a:endParaRPr lang="ru-KZ"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271047"/>
                  </a:ext>
                </a:extLst>
              </a:tr>
              <a:tr h="600137">
                <a:tc>
                  <a:txBody>
                    <a:bodyPr/>
                    <a:lstStyle/>
                    <a:p>
                      <a:pPr marL="0" lvl="0" indent="0" algn="just">
                        <a:lnSpc>
                          <a:spcPct val="107000"/>
                        </a:lnSpc>
                        <a:spcAft>
                          <a:spcPts val="800"/>
                        </a:spcAft>
                        <a:buFont typeface="+mj-lt"/>
                        <a:buNone/>
                      </a:pPr>
                      <a:r>
                        <a:rPr lang="ru-RU" sz="1100" dirty="0">
                          <a:solidFill>
                            <a:schemeClr val="bg1"/>
                          </a:solidFill>
                          <a:effectLst/>
                          <a:latin typeface="Times New Roman" panose="02020603050405020304" pitchFamily="18" charset="0"/>
                          <a:cs typeface="Times New Roman" panose="02020603050405020304" pitchFamily="18" charset="0"/>
                        </a:rPr>
                        <a:t>3 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dirty="0">
                          <a:solidFill>
                            <a:schemeClr val="bg1"/>
                          </a:solidFill>
                          <a:effectLst/>
                          <a:latin typeface="Times New Roman" panose="02020603050405020304" pitchFamily="18" charset="0"/>
                          <a:cs typeface="Times New Roman" panose="02020603050405020304" pitchFamily="18" charset="0"/>
                        </a:rPr>
                        <a:t>Ensuring timely receipt of borrowed funds</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100" dirty="0">
                          <a:solidFill>
                            <a:schemeClr val="bg1"/>
                          </a:solidFill>
                          <a:effectLst/>
                          <a:latin typeface="Times New Roman" panose="02020603050405020304" pitchFamily="18" charset="0"/>
                          <a:cs typeface="Times New Roman" panose="02020603050405020304" pitchFamily="18" charset="0"/>
                        </a:rPr>
                        <a:t>73%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076000"/>
                  </a:ext>
                </a:extLst>
              </a:tr>
              <a:tr h="391197">
                <a:tc>
                  <a:txBody>
                    <a:bodyPr/>
                    <a:lstStyle/>
                    <a:p>
                      <a:pPr marL="0" lvl="0" indent="0" algn="just">
                        <a:lnSpc>
                          <a:spcPct val="107000"/>
                        </a:lnSpc>
                        <a:spcAft>
                          <a:spcPts val="800"/>
                        </a:spcAft>
                        <a:buFont typeface="+mj-lt"/>
                        <a:buNone/>
                      </a:pPr>
                      <a:r>
                        <a:rPr lang="ru-RU" sz="1100" dirty="0">
                          <a:solidFill>
                            <a:schemeClr val="bg1"/>
                          </a:solidFill>
                          <a:effectLst/>
                          <a:latin typeface="Times New Roman" panose="02020603050405020304" pitchFamily="18" charset="0"/>
                          <a:cs typeface="Times New Roman" panose="02020603050405020304" pitchFamily="18" charset="0"/>
                        </a:rPr>
                        <a:t>4 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dirty="0">
                          <a:solidFill>
                            <a:schemeClr val="bg1"/>
                          </a:solidFill>
                          <a:effectLst/>
                          <a:latin typeface="Times New Roman" panose="02020603050405020304" pitchFamily="18" charset="0"/>
                          <a:cs typeface="Times New Roman" panose="02020603050405020304" pitchFamily="18" charset="0"/>
                        </a:rPr>
                        <a:t>The increase in tax revenues for projects</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100" dirty="0">
                          <a:solidFill>
                            <a:schemeClr val="bg1"/>
                          </a:solidFill>
                          <a:effectLst/>
                          <a:latin typeface="Times New Roman" panose="02020603050405020304" pitchFamily="18" charset="0"/>
                          <a:cs typeface="Times New Roman" panose="02020603050405020304" pitchFamily="18" charset="0"/>
                        </a:rPr>
                        <a:t>70%</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3038960"/>
                  </a:ext>
                </a:extLst>
              </a:tr>
              <a:tr h="554489">
                <a:tc>
                  <a:txBody>
                    <a:bodyPr/>
                    <a:lstStyle/>
                    <a:p>
                      <a:pPr marL="0" lvl="0" indent="0" algn="just">
                        <a:lnSpc>
                          <a:spcPct val="107000"/>
                        </a:lnSpc>
                        <a:spcAft>
                          <a:spcPts val="800"/>
                        </a:spcAft>
                        <a:buFont typeface="+mj-lt"/>
                        <a:buNone/>
                      </a:pPr>
                      <a:r>
                        <a:rPr lang="ru-RU" sz="1100" dirty="0">
                          <a:solidFill>
                            <a:schemeClr val="bg1"/>
                          </a:solidFill>
                          <a:effectLst/>
                          <a:latin typeface="Times New Roman" panose="02020603050405020304" pitchFamily="18" charset="0"/>
                          <a:cs typeface="Times New Roman" panose="02020603050405020304" pitchFamily="18" charset="0"/>
                        </a:rPr>
                        <a:t>5 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100" dirty="0">
                          <a:solidFill>
                            <a:schemeClr val="bg1"/>
                          </a:solidFill>
                          <a:effectLst/>
                          <a:latin typeface="Times New Roman" panose="02020603050405020304" pitchFamily="18" charset="0"/>
                          <a:cs typeface="Times New Roman" panose="02020603050405020304" pitchFamily="18" charset="0"/>
                        </a:rPr>
                        <a:t>Share of industrial and innovative projects</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100" dirty="0">
                          <a:solidFill>
                            <a:schemeClr val="bg1"/>
                          </a:solidFill>
                          <a:effectLst/>
                          <a:latin typeface="Times New Roman" panose="02020603050405020304" pitchFamily="18" charset="0"/>
                          <a:cs typeface="Times New Roman" panose="02020603050405020304" pitchFamily="18" charset="0"/>
                        </a:rPr>
                        <a:t>50 % </a:t>
                      </a:r>
                      <a:endParaRPr lang="ru-KZ"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9615277"/>
                  </a:ext>
                </a:extLst>
              </a:tr>
            </a:tbl>
          </a:graphicData>
        </a:graphic>
      </p:graphicFrame>
    </p:spTree>
    <p:extLst>
      <p:ext uri="{BB962C8B-B14F-4D97-AF65-F5344CB8AC3E}">
        <p14:creationId xmlns:p14="http://schemas.microsoft.com/office/powerpoint/2010/main" val="139815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080AA3-01BB-4EFD-A2F5-21F91B1A14A3}"/>
              </a:ext>
            </a:extLst>
          </p:cNvPr>
          <p:cNvSpPr>
            <a:spLocks noGrp="1"/>
          </p:cNvSpPr>
          <p:nvPr>
            <p:ph type="title"/>
          </p:nvPr>
        </p:nvSpPr>
        <p:spPr/>
        <p:txBody>
          <a:bodyPr/>
          <a:lstStyle/>
          <a:p>
            <a:r>
              <a:rPr lang="en-US" dirty="0"/>
              <a:t>Agenda </a:t>
            </a:r>
            <a:endParaRPr lang="ru-KZ" dirty="0"/>
          </a:p>
        </p:txBody>
      </p:sp>
      <p:sp>
        <p:nvSpPr>
          <p:cNvPr id="3" name="Объект 2">
            <a:extLst>
              <a:ext uri="{FF2B5EF4-FFF2-40B4-BE49-F238E27FC236}">
                <a16:creationId xmlns:a16="http://schemas.microsoft.com/office/drawing/2014/main" id="{7182A88A-DF60-4169-AB91-AB925119FFF2}"/>
              </a:ext>
            </a:extLst>
          </p:cNvPr>
          <p:cNvSpPr>
            <a:spLocks noGrp="1"/>
          </p:cNvSpPr>
          <p:nvPr>
            <p:ph idx="1"/>
          </p:nvPr>
        </p:nvSpPr>
        <p:spPr/>
        <p:txBody>
          <a:bodyPr/>
          <a:lstStyle/>
          <a:p>
            <a:pPr algn="just">
              <a:spcAft>
                <a:spcPts val="600"/>
              </a:spcAft>
              <a:tabLst>
                <a:tab pos="180340" algn="l"/>
              </a:tabLst>
            </a:pPr>
            <a:r>
              <a:rPr lang="en-GB" sz="1800" dirty="0">
                <a:effectLst/>
                <a:latin typeface="Times New Roman" panose="02020603050405020304" pitchFamily="18" charset="0"/>
                <a:ea typeface="Times New Roman" panose="02020603050405020304" pitchFamily="18" charset="0"/>
              </a:rPr>
              <a:t>Managing the audit engagement</a:t>
            </a:r>
            <a:endParaRPr lang="ru-KZ" sz="1800" dirty="0">
              <a:effectLst/>
              <a:latin typeface="Times New Roman" panose="02020603050405020304" pitchFamily="18" charset="0"/>
              <a:ea typeface="Times New Roman" panose="02020603050405020304" pitchFamily="18" charset="0"/>
            </a:endParaRPr>
          </a:p>
          <a:p>
            <a:pPr algn="just">
              <a:spcAft>
                <a:spcPts val="600"/>
              </a:spcAft>
              <a:tabLst>
                <a:tab pos="180340" algn="l"/>
              </a:tabLst>
            </a:pPr>
            <a:r>
              <a:rPr lang="en-GB" sz="1800" dirty="0">
                <a:effectLst/>
                <a:latin typeface="Times New Roman" panose="02020603050405020304" pitchFamily="18" charset="0"/>
                <a:ea typeface="Times New Roman" panose="02020603050405020304" pitchFamily="18" charset="0"/>
              </a:rPr>
              <a:t>Documenting the audit process and the audit evidence </a:t>
            </a:r>
            <a:endParaRPr lang="ru-KZ" sz="1800" dirty="0">
              <a:effectLst/>
              <a:latin typeface="Times New Roman" panose="02020603050405020304" pitchFamily="18" charset="0"/>
              <a:ea typeface="Times New Roman" panose="02020603050405020304" pitchFamily="18" charset="0"/>
            </a:endParaRPr>
          </a:p>
          <a:p>
            <a:endParaRPr lang="ru-KZ" dirty="0"/>
          </a:p>
        </p:txBody>
      </p:sp>
    </p:spTree>
    <p:extLst>
      <p:ext uri="{BB962C8B-B14F-4D97-AF65-F5344CB8AC3E}">
        <p14:creationId xmlns:p14="http://schemas.microsoft.com/office/powerpoint/2010/main" val="78330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B21A64-9BCA-421C-946F-1BA872389E33}"/>
              </a:ext>
            </a:extLst>
          </p:cNvPr>
          <p:cNvSpPr>
            <a:spLocks noGrp="1"/>
          </p:cNvSpPr>
          <p:nvPr>
            <p:ph type="title"/>
          </p:nvPr>
        </p:nvSpPr>
        <p:spPr>
          <a:xfrm>
            <a:off x="975360" y="284176"/>
            <a:ext cx="10454639" cy="589584"/>
          </a:xfrm>
          <a:solidFill>
            <a:schemeClr val="accent2"/>
          </a:solidFill>
        </p:spPr>
        <p:txBody>
          <a:bodyPr>
            <a:normAutofit fontScale="90000"/>
          </a:bodyPr>
          <a:lstStyle/>
          <a:p>
            <a:r>
              <a:rPr lang="en-US" dirty="0"/>
              <a:t>Audit examination Phase </a:t>
            </a:r>
            <a:endParaRPr lang="ru-KZ" dirty="0"/>
          </a:p>
        </p:txBody>
      </p:sp>
      <p:pic>
        <p:nvPicPr>
          <p:cNvPr id="5" name="Рисунок 4">
            <a:extLst>
              <a:ext uri="{FF2B5EF4-FFF2-40B4-BE49-F238E27FC236}">
                <a16:creationId xmlns:a16="http://schemas.microsoft.com/office/drawing/2014/main" id="{B0E9332B-3A8D-4A13-8167-42D170777360}"/>
              </a:ext>
            </a:extLst>
          </p:cNvPr>
          <p:cNvPicPr/>
          <p:nvPr/>
        </p:nvPicPr>
        <p:blipFill rotWithShape="1">
          <a:blip r:embed="rId2"/>
          <a:srcRect l="33846" t="20342" r="36193" b="14673"/>
          <a:stretch/>
        </p:blipFill>
        <p:spPr bwMode="auto">
          <a:xfrm>
            <a:off x="975360" y="985520"/>
            <a:ext cx="10454640" cy="5588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860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B633FD-5BDC-49EA-9125-7F7753F64F8A}"/>
              </a:ext>
            </a:extLst>
          </p:cNvPr>
          <p:cNvSpPr>
            <a:spLocks noGrp="1"/>
          </p:cNvSpPr>
          <p:nvPr>
            <p:ph type="title"/>
          </p:nvPr>
        </p:nvSpPr>
        <p:spPr/>
        <p:txBody>
          <a:bodyPr/>
          <a:lstStyle/>
          <a:p>
            <a:r>
              <a:rPr lang="en-US" sz="1800" b="0" i="0" u="none" strike="noStrike" baseline="0" dirty="0">
                <a:solidFill>
                  <a:srgbClr val="000000"/>
                </a:solidFill>
                <a:latin typeface="Arial" panose="020B0604020202020204" pitchFamily="34" charset="0"/>
              </a:rPr>
              <a:t> Purpose of and approach to the examination phase</a:t>
            </a:r>
            <a:br>
              <a:rPr lang="en-US" sz="1800" b="0" i="0" u="none" strike="noStrike" baseline="0" dirty="0">
                <a:solidFill>
                  <a:srgbClr val="000000"/>
                </a:solidFill>
                <a:latin typeface="Arial" panose="020B0604020202020204" pitchFamily="34" charset="0"/>
              </a:rPr>
            </a:br>
            <a:endParaRPr lang="ru-KZ" dirty="0"/>
          </a:p>
        </p:txBody>
      </p:sp>
      <p:sp>
        <p:nvSpPr>
          <p:cNvPr id="3" name="Объект 2">
            <a:extLst>
              <a:ext uri="{FF2B5EF4-FFF2-40B4-BE49-F238E27FC236}">
                <a16:creationId xmlns:a16="http://schemas.microsoft.com/office/drawing/2014/main" id="{E909EC39-31EE-430C-B2F7-BEB205218CD5}"/>
              </a:ext>
            </a:extLst>
          </p:cNvPr>
          <p:cNvSpPr>
            <a:spLocks noGrp="1"/>
          </p:cNvSpPr>
          <p:nvPr>
            <p:ph idx="1"/>
          </p:nvPr>
        </p:nvSpPr>
        <p:spPr>
          <a:solidFill>
            <a:schemeClr val="accent2"/>
          </a:solidFill>
        </p:spPr>
        <p:txBody>
          <a:bodyPr>
            <a:normAutofit/>
          </a:bodyPr>
          <a:lstStyle/>
          <a:p>
            <a:pPr algn="just"/>
            <a:r>
              <a:rPr lang="en-US" sz="4400" i="1" dirty="0">
                <a:solidFill>
                  <a:schemeClr val="bg1"/>
                </a:solidFill>
                <a:latin typeface="Times New Roman" panose="02020603050405020304" pitchFamily="18" charset="0"/>
                <a:cs typeface="Times New Roman" panose="02020603050405020304" pitchFamily="18" charset="0"/>
              </a:rPr>
              <a:t>The purpose of the examination stage is to gather sufficient, relevant and reliable audit evidence to allow the auditor to conclude on the audit questions and to support all the statements made in the audit report.</a:t>
            </a:r>
            <a:endParaRPr lang="ru-KZ" sz="4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75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4613C4-6B7C-4AAA-A41D-74AD10873C5D}"/>
              </a:ext>
            </a:extLst>
          </p:cNvPr>
          <p:cNvSpPr>
            <a:spLocks noGrp="1"/>
          </p:cNvSpPr>
          <p:nvPr>
            <p:ph type="title"/>
          </p:nvPr>
        </p:nvSpPr>
        <p:spPr>
          <a:solidFill>
            <a:schemeClr val="accent2"/>
          </a:solidFill>
        </p:spPr>
        <p:txBody>
          <a:bodyPr/>
          <a:lstStyle/>
          <a:p>
            <a:r>
              <a:rPr lang="en-US" sz="1800" b="0" i="0" u="none" strike="noStrike" baseline="0" dirty="0">
                <a:solidFill>
                  <a:srgbClr val="000000"/>
                </a:solidFill>
                <a:latin typeface="Arial" panose="020B0604020202020204" pitchFamily="34" charset="0"/>
              </a:rPr>
              <a:t>The nature of evidence in performance audits</a:t>
            </a:r>
            <a:br>
              <a:rPr lang="en-US" sz="1800" b="0" i="0" u="none" strike="noStrike" baseline="0" dirty="0">
                <a:solidFill>
                  <a:srgbClr val="000000"/>
                </a:solidFill>
                <a:latin typeface="Arial" panose="020B0604020202020204" pitchFamily="34" charset="0"/>
              </a:rPr>
            </a:br>
            <a:br>
              <a:rPr lang="en-US" sz="1800" b="0" i="0" u="none" strike="noStrike" baseline="0" dirty="0">
                <a:solidFill>
                  <a:srgbClr val="000000"/>
                </a:solidFill>
                <a:latin typeface="Arial" panose="020B0604020202020204" pitchFamily="34" charset="0"/>
              </a:rPr>
            </a:br>
            <a:br>
              <a:rPr lang="en-US" sz="1800" b="0" i="0" u="none" strike="noStrike" baseline="0" dirty="0">
                <a:solidFill>
                  <a:srgbClr val="000000"/>
                </a:solidFill>
                <a:latin typeface="Arial" panose="020B0604020202020204" pitchFamily="34" charset="0"/>
              </a:rPr>
            </a:br>
            <a:r>
              <a:rPr lang="en-US" sz="1800" b="0" i="0" u="none" strike="noStrike" baseline="30000" dirty="0">
                <a:solidFill>
                  <a:srgbClr val="000000"/>
                </a:solidFill>
                <a:latin typeface="Arial" panose="020B0604020202020204" pitchFamily="34" charset="0"/>
              </a:rPr>
              <a:t>Data, information and audit evidence are interrelated, as follows:</a:t>
            </a:r>
            <a:endParaRPr lang="ru-KZ" dirty="0"/>
          </a:p>
        </p:txBody>
      </p:sp>
      <p:pic>
        <p:nvPicPr>
          <p:cNvPr id="4" name="Рисунок 3">
            <a:extLst>
              <a:ext uri="{FF2B5EF4-FFF2-40B4-BE49-F238E27FC236}">
                <a16:creationId xmlns:a16="http://schemas.microsoft.com/office/drawing/2014/main" id="{405219B4-E80D-4267-8F3B-31DBAF714B70}"/>
              </a:ext>
            </a:extLst>
          </p:cNvPr>
          <p:cNvPicPr/>
          <p:nvPr/>
        </p:nvPicPr>
        <p:blipFill rotWithShape="1">
          <a:blip r:embed="rId2"/>
          <a:srcRect l="37968" t="38927" r="22730" b="20820"/>
          <a:stretch/>
        </p:blipFill>
        <p:spPr bwMode="auto">
          <a:xfrm>
            <a:off x="1202919" y="1899920"/>
            <a:ext cx="9784080" cy="4673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544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674A2C-D376-449B-9D4F-8AD9BCD423BC}"/>
              </a:ext>
            </a:extLst>
          </p:cNvPr>
          <p:cNvSpPr>
            <a:spLocks noGrp="1"/>
          </p:cNvSpPr>
          <p:nvPr>
            <p:ph type="title"/>
          </p:nvPr>
        </p:nvSpPr>
        <p:spPr/>
        <p:txBody>
          <a:bodyPr>
            <a:normAutofit/>
          </a:bodyPr>
          <a:lstStyle/>
          <a:p>
            <a:r>
              <a:rPr lang="en-US" sz="1800" b="0" i="0" u="none" strike="noStrike" baseline="0" dirty="0">
                <a:solidFill>
                  <a:srgbClr val="000000"/>
                </a:solidFill>
                <a:latin typeface="Arial" panose="020B0604020202020204" pitchFamily="34" charset="0"/>
              </a:rPr>
              <a:t>Purpose of and approach to the examination phase</a:t>
            </a:r>
            <a:endParaRPr lang="ru-KZ" sz="1800" dirty="0"/>
          </a:p>
        </p:txBody>
      </p:sp>
      <p:sp>
        <p:nvSpPr>
          <p:cNvPr id="3" name="Объект 2">
            <a:extLst>
              <a:ext uri="{FF2B5EF4-FFF2-40B4-BE49-F238E27FC236}">
                <a16:creationId xmlns:a16="http://schemas.microsoft.com/office/drawing/2014/main" id="{5D4DF133-D450-4032-BAC7-8FC67018EB3A}"/>
              </a:ext>
            </a:extLst>
          </p:cNvPr>
          <p:cNvSpPr>
            <a:spLocks noGrp="1"/>
          </p:cNvSpPr>
          <p:nvPr>
            <p:ph idx="1"/>
          </p:nvPr>
        </p:nvSpPr>
        <p:spPr>
          <a:solidFill>
            <a:schemeClr val="accent2"/>
          </a:solidFill>
        </p:spPr>
        <p:txBody>
          <a:bodyPr>
            <a:normAutofit lnSpcReduction="10000"/>
          </a:bodyPr>
          <a:lstStyle/>
          <a:p>
            <a:pPr algn="just"/>
            <a:r>
              <a:rPr lang="en-US" sz="2800" i="1" dirty="0">
                <a:solidFill>
                  <a:schemeClr val="bg1"/>
                </a:solidFill>
                <a:latin typeface="Times New Roman" panose="02020603050405020304" pitchFamily="18" charset="0"/>
                <a:cs typeface="Times New Roman" panose="02020603050405020304" pitchFamily="18" charset="0"/>
              </a:rPr>
              <a:t>Detailed assessments of information needs should be carried out at both the audit planning and examination phases so that the auditors are not swamped by excessive data. </a:t>
            </a:r>
          </a:p>
          <a:p>
            <a:pPr algn="just"/>
            <a:r>
              <a:rPr lang="en-US" sz="2800" i="1" dirty="0">
                <a:solidFill>
                  <a:schemeClr val="bg1"/>
                </a:solidFill>
                <a:latin typeface="Times New Roman" panose="02020603050405020304" pitchFamily="18" charset="0"/>
                <a:cs typeface="Times New Roman" panose="02020603050405020304" pitchFamily="18" charset="0"/>
              </a:rPr>
              <a:t>As well as facilitating the elimination of incidental details and irrelevant approaches, this will also contribute to the sorting and  structuring of data collected.</a:t>
            </a:r>
          </a:p>
          <a:p>
            <a:pPr algn="just"/>
            <a:r>
              <a:rPr lang="en-US" sz="2800" i="1" dirty="0">
                <a:solidFill>
                  <a:schemeClr val="bg1"/>
                </a:solidFill>
                <a:latin typeface="Times New Roman" panose="02020603050405020304" pitchFamily="18" charset="0"/>
                <a:cs typeface="Times New Roman" panose="02020603050405020304" pitchFamily="18" charset="0"/>
              </a:rPr>
              <a:t> It might be useful to hold discussions in advance with experts regarding the nature of the data to be obtained and the way in which it will be </a:t>
            </a:r>
            <a:r>
              <a:rPr lang="en-US" sz="2800" i="1" dirty="0" err="1">
                <a:solidFill>
                  <a:schemeClr val="bg1"/>
                </a:solidFill>
                <a:latin typeface="Times New Roman" panose="02020603050405020304" pitchFamily="18" charset="0"/>
                <a:cs typeface="Times New Roman" panose="02020603050405020304" pitchFamily="18" charset="0"/>
              </a:rPr>
              <a:t>analysed</a:t>
            </a:r>
            <a:r>
              <a:rPr lang="en-US" sz="2800" i="1" dirty="0">
                <a:solidFill>
                  <a:schemeClr val="bg1"/>
                </a:solidFill>
                <a:latin typeface="Times New Roman" panose="02020603050405020304" pitchFamily="18" charset="0"/>
                <a:cs typeface="Times New Roman" panose="02020603050405020304" pitchFamily="18" charset="0"/>
              </a:rPr>
              <a:t> and interpreted by the auditor, in order to reduce the risk of misunderstanding and potentially speed up the process.</a:t>
            </a:r>
            <a:endParaRPr lang="ru-KZ" sz="2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78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4145A2-66EB-4758-B050-7EC760B075AA}"/>
              </a:ext>
            </a:extLst>
          </p:cNvPr>
          <p:cNvSpPr>
            <a:spLocks noGrp="1"/>
          </p:cNvSpPr>
          <p:nvPr>
            <p:ph type="title"/>
          </p:nvPr>
        </p:nvSpPr>
        <p:spPr/>
        <p:txBody>
          <a:bodyPr/>
          <a:lstStyle/>
          <a:p>
            <a:r>
              <a:rPr lang="en-US" sz="1800" b="0" i="0" u="none" strike="noStrike" baseline="0" dirty="0">
                <a:solidFill>
                  <a:srgbClr val="000000"/>
                </a:solidFill>
                <a:latin typeface="Arial" panose="020B0604020202020204" pitchFamily="34" charset="0"/>
              </a:rPr>
              <a:t>Sufficiency, relevance and reliability of evidence</a:t>
            </a:r>
            <a:endParaRPr lang="ru-KZ" dirty="0"/>
          </a:p>
        </p:txBody>
      </p:sp>
      <p:sp>
        <p:nvSpPr>
          <p:cNvPr id="3" name="Объект 2">
            <a:extLst>
              <a:ext uri="{FF2B5EF4-FFF2-40B4-BE49-F238E27FC236}">
                <a16:creationId xmlns:a16="http://schemas.microsoft.com/office/drawing/2014/main" id="{135D59D4-F9BC-4520-9AEB-B3088E03E2AA}"/>
              </a:ext>
            </a:extLst>
          </p:cNvPr>
          <p:cNvSpPr>
            <a:spLocks noGrp="1"/>
          </p:cNvSpPr>
          <p:nvPr>
            <p:ph idx="1"/>
          </p:nvPr>
        </p:nvSpPr>
        <p:spPr>
          <a:solidFill>
            <a:schemeClr val="accent2"/>
          </a:solidFill>
        </p:spPr>
        <p:txBody>
          <a:bodyPr>
            <a:normAutofit/>
          </a:bodyPr>
          <a:lstStyle/>
          <a:p>
            <a:pPr algn="just"/>
            <a:r>
              <a:rPr lang="en-US" sz="2800" i="1" dirty="0">
                <a:solidFill>
                  <a:schemeClr val="bg1"/>
                </a:solidFill>
                <a:latin typeface="Times New Roman" panose="02020603050405020304" pitchFamily="18" charset="0"/>
                <a:cs typeface="Times New Roman" panose="02020603050405020304" pitchFamily="18" charset="0"/>
              </a:rPr>
              <a:t>The concepts of quantity (sufficiency) and quality (relevance and reliability) in relation to audit evidence must be considered together, as an inverse relationship exists between them. </a:t>
            </a:r>
          </a:p>
          <a:p>
            <a:pPr algn="just"/>
            <a:r>
              <a:rPr lang="en-US" sz="2800" i="1" dirty="0">
                <a:solidFill>
                  <a:schemeClr val="bg1"/>
                </a:solidFill>
                <a:latin typeface="Times New Roman" panose="02020603050405020304" pitchFamily="18" charset="0"/>
                <a:cs typeface="Times New Roman" panose="02020603050405020304" pitchFamily="18" charset="0"/>
              </a:rPr>
              <a:t>Thus, high-quality evidence can lead to a reduction in the need for a large quantity of evidence; a large quantity of evidence can sometimes, but not always, be persuasive, even though individual pieces of evidence are not of high quality. </a:t>
            </a:r>
          </a:p>
          <a:p>
            <a:pPr algn="just"/>
            <a:r>
              <a:rPr lang="en-US" sz="2800" i="1" dirty="0">
                <a:solidFill>
                  <a:schemeClr val="bg1"/>
                </a:solidFill>
                <a:latin typeface="Times New Roman" panose="02020603050405020304" pitchFamily="18" charset="0"/>
                <a:cs typeface="Times New Roman" panose="02020603050405020304" pitchFamily="18" charset="0"/>
              </a:rPr>
              <a:t>the exercise of professional judgement is essential here as there are no precise guidelines to measure the degree of proof required.</a:t>
            </a:r>
            <a:endParaRPr lang="ru-KZ" sz="2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47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636F54-4927-40ED-A819-A53B8822AE67}"/>
              </a:ext>
            </a:extLst>
          </p:cNvPr>
          <p:cNvSpPr>
            <a:spLocks noGrp="1"/>
          </p:cNvSpPr>
          <p:nvPr>
            <p:ph type="title"/>
          </p:nvPr>
        </p:nvSpPr>
        <p:spPr/>
        <p:txBody>
          <a:bodyPr>
            <a:normAutofit/>
          </a:bodyPr>
          <a:lstStyle/>
          <a:p>
            <a:r>
              <a:rPr lang="en-US" sz="2400" dirty="0">
                <a:solidFill>
                  <a:schemeClr val="bg1"/>
                </a:solidFill>
              </a:rPr>
              <a:t>Whilst the following concepts are often useful in assessing the quality of audit evidence, certain constraints may exist in their practical application: </a:t>
            </a:r>
            <a:endParaRPr lang="ru-KZ" sz="2400" dirty="0">
              <a:solidFill>
                <a:schemeClr val="bg1"/>
              </a:solidFill>
            </a:endParaRPr>
          </a:p>
        </p:txBody>
      </p:sp>
      <p:sp>
        <p:nvSpPr>
          <p:cNvPr id="5" name="Прямоугольник 4">
            <a:extLst>
              <a:ext uri="{FF2B5EF4-FFF2-40B4-BE49-F238E27FC236}">
                <a16:creationId xmlns:a16="http://schemas.microsoft.com/office/drawing/2014/main" id="{CEDEF0B8-5587-4B36-972D-0D62B6AF9C1A}"/>
              </a:ext>
            </a:extLst>
          </p:cNvPr>
          <p:cNvSpPr/>
          <p:nvPr/>
        </p:nvSpPr>
        <p:spPr>
          <a:xfrm>
            <a:off x="1202918" y="2005387"/>
            <a:ext cx="10277881"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Times New Roman" panose="02020603050405020304" pitchFamily="18" charset="0"/>
                <a:cs typeface="Times New Roman" panose="02020603050405020304" pitchFamily="18" charset="0"/>
              </a:rPr>
              <a:t>original evidence is superior to photocopies, facsimiles, etc.;</a:t>
            </a:r>
          </a:p>
        </p:txBody>
      </p:sp>
      <p:sp>
        <p:nvSpPr>
          <p:cNvPr id="8" name="Прямоугольник 7">
            <a:extLst>
              <a:ext uri="{FF2B5EF4-FFF2-40B4-BE49-F238E27FC236}">
                <a16:creationId xmlns:a16="http://schemas.microsoft.com/office/drawing/2014/main" id="{1D9816B0-CEC6-49DA-8000-D16ADE011A10}"/>
              </a:ext>
            </a:extLst>
          </p:cNvPr>
          <p:cNvSpPr/>
          <p:nvPr/>
        </p:nvSpPr>
        <p:spPr>
          <a:xfrm>
            <a:off x="1202919" y="2774286"/>
            <a:ext cx="10277881" cy="1162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bg1"/>
                </a:solidFill>
                <a:latin typeface="Times New Roman" panose="02020603050405020304" pitchFamily="18" charset="0"/>
                <a:cs typeface="Times New Roman" panose="02020603050405020304" pitchFamily="18" charset="0"/>
              </a:rPr>
              <a:t>documentary evidence is preferable to oral evidence.</a:t>
            </a:r>
          </a:p>
          <a:p>
            <a:pPr algn="just"/>
            <a:r>
              <a:rPr lang="en-US" sz="1600" dirty="0">
                <a:solidFill>
                  <a:schemeClr val="bg1"/>
                </a:solidFill>
                <a:latin typeface="Times New Roman" panose="02020603050405020304" pitchFamily="18" charset="0"/>
                <a:cs typeface="Times New Roman" panose="02020603050405020304" pitchFamily="18" charset="0"/>
              </a:rPr>
              <a:t>However, correspondence, memos and reports may be incomplete, ambiguous or even incorrect, whilst interviews can provide an in-depth understanding not only of facts, but also of constraints and the environment. Nevertheless,  evidence collected from interviews needs to be corroborated from other sources;</a:t>
            </a:r>
          </a:p>
        </p:txBody>
      </p:sp>
      <p:sp>
        <p:nvSpPr>
          <p:cNvPr id="10" name="Объект 9">
            <a:extLst>
              <a:ext uri="{FF2B5EF4-FFF2-40B4-BE49-F238E27FC236}">
                <a16:creationId xmlns:a16="http://schemas.microsoft.com/office/drawing/2014/main" id="{EA8403DE-604D-4CAC-91D8-A511B1BDC950}"/>
              </a:ext>
            </a:extLst>
          </p:cNvPr>
          <p:cNvSpPr>
            <a:spLocks noGrp="1"/>
          </p:cNvSpPr>
          <p:nvPr>
            <p:ph idx="1"/>
          </p:nvPr>
        </p:nvSpPr>
        <p:spPr>
          <a:xfrm>
            <a:off x="1202919" y="4083714"/>
            <a:ext cx="10277881" cy="1218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indent="0" algn="just">
              <a:lnSpc>
                <a:spcPct val="120000"/>
              </a:lnSpc>
              <a:spcBef>
                <a:spcPts val="0"/>
              </a:spcBef>
              <a:spcAft>
                <a:spcPts val="0"/>
              </a:spcAft>
              <a:buNone/>
            </a:pPr>
            <a:r>
              <a:rPr lang="en-US" b="1" dirty="0">
                <a:solidFill>
                  <a:schemeClr val="bg1"/>
                </a:solidFill>
                <a:latin typeface="Times New Roman" panose="02020603050405020304" pitchFamily="18" charset="0"/>
                <a:cs typeface="Times New Roman" panose="02020603050405020304" pitchFamily="18" charset="0"/>
              </a:rPr>
              <a:t>third-party evidence is better than that generated within the auditee organization. </a:t>
            </a:r>
          </a:p>
          <a:p>
            <a:pPr marL="0" indent="0" algn="just">
              <a:lnSpc>
                <a:spcPct val="120000"/>
              </a:lnSpc>
              <a:spcBef>
                <a:spcPts val="0"/>
              </a:spcBef>
              <a:spcAft>
                <a:spcPts val="0"/>
              </a:spcAft>
              <a:buNone/>
            </a:pPr>
            <a:r>
              <a:rPr lang="en-US" dirty="0">
                <a:solidFill>
                  <a:schemeClr val="bg1"/>
                </a:solidFill>
                <a:latin typeface="Times New Roman" panose="02020603050405020304" pitchFamily="18" charset="0"/>
                <a:cs typeface="Times New Roman" panose="02020603050405020304" pitchFamily="18" charset="0"/>
              </a:rPr>
              <a:t>However, in performance audits, limited use may be made of third-party confirmations, as information may only be available within the entity being audited. Furthermore, strong internal controls within the  auditee </a:t>
            </a:r>
            <a:r>
              <a:rPr lang="en-US" dirty="0" err="1">
                <a:solidFill>
                  <a:schemeClr val="bg1"/>
                </a:solidFill>
                <a:latin typeface="Times New Roman" panose="02020603050405020304" pitchFamily="18" charset="0"/>
                <a:cs typeface="Times New Roman" panose="02020603050405020304" pitchFamily="18" charset="0"/>
              </a:rPr>
              <a:t>organisation</a:t>
            </a:r>
            <a:r>
              <a:rPr lang="en-US" dirty="0">
                <a:solidFill>
                  <a:schemeClr val="bg1"/>
                </a:solidFill>
                <a:latin typeface="Times New Roman" panose="02020603050405020304" pitchFamily="18" charset="0"/>
                <a:cs typeface="Times New Roman" panose="02020603050405020304" pitchFamily="18" charset="0"/>
              </a:rPr>
              <a:t> can improve the quality of information obtained;</a:t>
            </a:r>
          </a:p>
          <a:p>
            <a:pPr marL="0" indent="0" algn="ctr">
              <a:lnSpc>
                <a:spcPct val="120000"/>
              </a:lnSpc>
              <a:spcBef>
                <a:spcPts val="0"/>
              </a:spcBef>
              <a:spcAft>
                <a:spcPts val="0"/>
              </a:spcAft>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5891A3F8-A361-4405-BD56-5D01C1C733F7}"/>
              </a:ext>
            </a:extLst>
          </p:cNvPr>
          <p:cNvSpPr/>
          <p:nvPr/>
        </p:nvSpPr>
        <p:spPr>
          <a:xfrm>
            <a:off x="1202919" y="5608320"/>
            <a:ext cx="10277881"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bg1"/>
                </a:solidFill>
                <a:latin typeface="Times New Roman" panose="02020603050405020304" pitchFamily="18" charset="0"/>
                <a:cs typeface="Times New Roman" panose="02020603050405020304" pitchFamily="18" charset="0"/>
              </a:rPr>
              <a:t>evidence generated through the auditor's direct observation, inspection and computation is superior </a:t>
            </a:r>
            <a:r>
              <a:rPr lang="en-US" dirty="0">
                <a:solidFill>
                  <a:schemeClr val="bg1"/>
                </a:solidFill>
                <a:latin typeface="Times New Roman" panose="02020603050405020304" pitchFamily="18" charset="0"/>
                <a:cs typeface="Times New Roman" panose="02020603050405020304" pitchFamily="18" charset="0"/>
              </a:rPr>
              <a:t>to evidence obtained indirectly.</a:t>
            </a:r>
            <a:endParaRPr lang="ru-KZ"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25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AF2482-C270-4274-9B66-C05D09597C3D}"/>
              </a:ext>
            </a:extLst>
          </p:cNvPr>
          <p:cNvSpPr>
            <a:spLocks noGrp="1"/>
          </p:cNvSpPr>
          <p:nvPr>
            <p:ph type="title"/>
          </p:nvPr>
        </p:nvSpPr>
        <p:spPr>
          <a:xfrm>
            <a:off x="1202918" y="284176"/>
            <a:ext cx="10277879" cy="1508760"/>
          </a:xfrm>
          <a:solidFill>
            <a:srgbClr val="92D050"/>
          </a:solidFill>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In assessing the quantity and quality of audit evidence, the auditor needs to consider the following:</a:t>
            </a:r>
            <a:endParaRPr lang="ru-KZ" sz="2400"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ECD8CF0-DE50-4CE2-A1AC-492C5CEC5B4D}"/>
              </a:ext>
            </a:extLst>
          </p:cNvPr>
          <p:cNvPicPr/>
          <p:nvPr/>
        </p:nvPicPr>
        <p:blipFill rotWithShape="1">
          <a:blip r:embed="rId2"/>
          <a:srcRect l="38080" t="26466" r="21510" b="9958"/>
          <a:stretch/>
        </p:blipFill>
        <p:spPr bwMode="auto">
          <a:xfrm>
            <a:off x="1202920" y="1910080"/>
            <a:ext cx="10277880" cy="4866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466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каймление">
  <a:themeElements>
    <a:clrScheme name="Окаймление">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Окаймление">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каймление">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À bandes</Template>
  <TotalTime>587</TotalTime>
  <Words>1016</Words>
  <Application>Microsoft Office PowerPoint</Application>
  <PresentationFormat>Широкоэкранный</PresentationFormat>
  <Paragraphs>108</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Arial Narrow</vt:lpstr>
      <vt:lpstr>Corbel</vt:lpstr>
      <vt:lpstr>Times New Roman</vt:lpstr>
      <vt:lpstr>Wingdings</vt:lpstr>
      <vt:lpstr>Окаймление</vt:lpstr>
      <vt:lpstr>L.N. Gumilyov Eurasian National University Department of State Audit     Examination phase of performance audit </vt:lpstr>
      <vt:lpstr>Agenda </vt:lpstr>
      <vt:lpstr>Audit examination Phase </vt:lpstr>
      <vt:lpstr> Purpose of and approach to the examination phase </vt:lpstr>
      <vt:lpstr>The nature of evidence in performance audits   Data, information and audit evidence are interrelated, as follows:</vt:lpstr>
      <vt:lpstr>Purpose of and approach to the examination phase</vt:lpstr>
      <vt:lpstr>Sufficiency, relevance and reliability of evidence</vt:lpstr>
      <vt:lpstr>Whilst the following concepts are often useful in assessing the quality of audit evidence, certain constraints may exist in their practical application: </vt:lpstr>
      <vt:lpstr>In assessing the quantity and quality of audit evidence, the auditor needs to consider the following:</vt:lpstr>
      <vt:lpstr> Sources of evidence</vt:lpstr>
      <vt:lpstr>Types of evidence</vt:lpstr>
      <vt:lpstr> Purpose of and approach to data collection and analysis</vt:lpstr>
      <vt:lpstr> Data collection process</vt:lpstr>
      <vt:lpstr>DOCUMENTING THE AUDIT</vt:lpstr>
      <vt:lpstr> Case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64</cp:revision>
  <dcterms:created xsi:type="dcterms:W3CDTF">2020-11-08T08:53:37Z</dcterms:created>
  <dcterms:modified xsi:type="dcterms:W3CDTF">2020-11-15T03:16:30Z</dcterms:modified>
</cp:coreProperties>
</file>