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396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355" r:id="rId26"/>
    <p:sldId id="308" r:id="rId27"/>
    <p:sldId id="25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4FFCF-9139-44EF-B97C-D124C18DE344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98629-36D3-4ACC-A1E4-95791B4876DA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системы позиционирования GPS являются одной из технологий сбора данных в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геоинформатике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Более полное название этой системы — «Сетевая спутниковая радионавигационная система (ССРНС)»  связано с американской разработкой GPS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Global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Navigation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Satellite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with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Time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Ranging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В нашей стране чаще употребляют ее упрощенное название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Global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(GPS) — глобальная система позиционирования. Она относится к спутниковым навигационным системам 2-го поколения.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DE75A-6505-492D-B9DA-388BE129CF73}" type="parTrans" cxnId="{9C4A2679-9FBE-49FD-9FD1-2147EAD0DFC0}">
      <dgm:prSet/>
      <dgm:spPr/>
      <dgm:t>
        <a:bodyPr/>
        <a:lstStyle/>
        <a:p>
          <a:endParaRPr lang="ru-RU"/>
        </a:p>
      </dgm:t>
    </dgm:pt>
    <dgm:pt modelId="{1158BE9F-4F81-4A42-980C-E7D4F5F19D53}" type="sibTrans" cxnId="{9C4A2679-9FBE-49FD-9FD1-2147EAD0DFC0}">
      <dgm:prSet/>
      <dgm:spPr/>
      <dgm:t>
        <a:bodyPr/>
        <a:lstStyle/>
        <a:p>
          <a:endParaRPr lang="ru-RU"/>
        </a:p>
      </dgm:t>
    </dgm:pt>
    <dgm:pt modelId="{24109761-E2CD-4DDD-90E5-2361BA1EBA9E}" type="pres">
      <dgm:prSet presAssocID="{7FE4FFCF-9139-44EF-B97C-D124C18DE3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187A11-15B7-4D56-A496-BF62EDE64EBA}" type="pres">
      <dgm:prSet presAssocID="{7FE4FFCF-9139-44EF-B97C-D124C18DE344}" presName="bkgdShp" presStyleLbl="alignAccFollowNode1" presStyleIdx="0" presStyleCnt="1"/>
      <dgm:spPr/>
    </dgm:pt>
    <dgm:pt modelId="{BCAB8FEE-28FB-4099-BC43-2060D4597CD5}" type="pres">
      <dgm:prSet presAssocID="{7FE4FFCF-9139-44EF-B97C-D124C18DE344}" presName="linComp" presStyleCnt="0"/>
      <dgm:spPr/>
    </dgm:pt>
    <dgm:pt modelId="{E46B01F1-E38D-4ACB-951A-214A4DD5BC47}" type="pres">
      <dgm:prSet presAssocID="{F0498629-36D3-4ACC-A1E4-95791B4876DA}" presName="compNode" presStyleCnt="0"/>
      <dgm:spPr/>
    </dgm:pt>
    <dgm:pt modelId="{5B188ABD-A6D1-4A8F-9268-7CFD152D5F24}" type="pres">
      <dgm:prSet presAssocID="{F0498629-36D3-4ACC-A1E4-95791B4876DA}" presName="node" presStyleLbl="node1" presStyleIdx="0" presStyleCnt="1" custScaleY="79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4E698-32E5-48E5-BD2B-7C218E5465D2}" type="pres">
      <dgm:prSet presAssocID="{F0498629-36D3-4ACC-A1E4-95791B4876DA}" presName="invisiNode" presStyleLbl="node1" presStyleIdx="0" presStyleCnt="1"/>
      <dgm:spPr/>
    </dgm:pt>
    <dgm:pt modelId="{EF3D318F-8616-422D-94CF-413FD14688D2}" type="pres">
      <dgm:prSet presAssocID="{F0498629-36D3-4ACC-A1E4-95791B4876DA}" presName="imagNode" presStyleLbl="fgImgPlace1" presStyleIdx="0" presStyleCnt="1" custScaleX="73700" custScaleY="1680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C4A2679-9FBE-49FD-9FD1-2147EAD0DFC0}" srcId="{7FE4FFCF-9139-44EF-B97C-D124C18DE344}" destId="{F0498629-36D3-4ACC-A1E4-95791B4876DA}" srcOrd="0" destOrd="0" parTransId="{035DE75A-6505-492D-B9DA-388BE129CF73}" sibTransId="{1158BE9F-4F81-4A42-980C-E7D4F5F19D53}"/>
    <dgm:cxn modelId="{F89C241B-4737-4727-A344-0B2746B6314A}" type="presOf" srcId="{F0498629-36D3-4ACC-A1E4-95791B4876DA}" destId="{5B188ABD-A6D1-4A8F-9268-7CFD152D5F24}" srcOrd="0" destOrd="0" presId="urn:microsoft.com/office/officeart/2005/8/layout/pList2"/>
    <dgm:cxn modelId="{84FF0EED-B8F6-4A6E-A0EB-F2D871C54568}" type="presOf" srcId="{7FE4FFCF-9139-44EF-B97C-D124C18DE344}" destId="{24109761-E2CD-4DDD-90E5-2361BA1EBA9E}" srcOrd="0" destOrd="0" presId="urn:microsoft.com/office/officeart/2005/8/layout/pList2"/>
    <dgm:cxn modelId="{AF207197-2106-440F-A57B-7FFB33B528A6}" type="presParOf" srcId="{24109761-E2CD-4DDD-90E5-2361BA1EBA9E}" destId="{97187A11-15B7-4D56-A496-BF62EDE64EBA}" srcOrd="0" destOrd="0" presId="urn:microsoft.com/office/officeart/2005/8/layout/pList2"/>
    <dgm:cxn modelId="{F91F1972-D9EF-4294-8AF8-8195CD416945}" type="presParOf" srcId="{24109761-E2CD-4DDD-90E5-2361BA1EBA9E}" destId="{BCAB8FEE-28FB-4099-BC43-2060D4597CD5}" srcOrd="1" destOrd="0" presId="urn:microsoft.com/office/officeart/2005/8/layout/pList2"/>
    <dgm:cxn modelId="{40BD485D-0AF4-4189-AA8F-96109B892C81}" type="presParOf" srcId="{BCAB8FEE-28FB-4099-BC43-2060D4597CD5}" destId="{E46B01F1-E38D-4ACB-951A-214A4DD5BC47}" srcOrd="0" destOrd="0" presId="urn:microsoft.com/office/officeart/2005/8/layout/pList2"/>
    <dgm:cxn modelId="{5E9C67D6-56B9-4A8C-8C42-172BA702C06B}" type="presParOf" srcId="{E46B01F1-E38D-4ACB-951A-214A4DD5BC47}" destId="{5B188ABD-A6D1-4A8F-9268-7CFD152D5F24}" srcOrd="0" destOrd="0" presId="urn:microsoft.com/office/officeart/2005/8/layout/pList2"/>
    <dgm:cxn modelId="{1B26B6F5-B9A6-4EB4-8672-953D92BBDB5D}" type="presParOf" srcId="{E46B01F1-E38D-4ACB-951A-214A4DD5BC47}" destId="{E1C4E698-32E5-48E5-BD2B-7C218E5465D2}" srcOrd="1" destOrd="0" presId="urn:microsoft.com/office/officeart/2005/8/layout/pList2"/>
    <dgm:cxn modelId="{A3F4C475-0CE5-4D3F-89CA-AE409E47954D}" type="presParOf" srcId="{E46B01F1-E38D-4ACB-951A-214A4DD5BC47}" destId="{EF3D318F-8616-422D-94CF-413FD14688D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9318E-38CE-4DE5-8BBB-1710448CF0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DD81D-2ED7-4969-9FFD-1F03A2CF5558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космический сегмент (24 искусственных спутника Земли, или ИСЗ, на околоземных орбитах);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93E7A-B4FA-4296-9D0F-DC7AFC033C41}" type="parTrans" cxnId="{467D29D7-8A58-454E-81A9-9D99D6A9112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0E937-3F6C-433D-835E-5F63B1EBB14B}" type="sibTrans" cxnId="{467D29D7-8A58-454E-81A9-9D99D6A9112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A0C8B-5D2B-4806-B0CD-F57692E8C730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наземный сегмент (станции слежения);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33787-4E65-40FC-B2B1-E9C48B679009}" type="parTrans" cxnId="{B87D50E3-0AA8-4A2F-A989-C131EADF072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9FAA2-F662-4FDA-B6D9-F0C996E19055}" type="sibTrans" cxnId="{B87D50E3-0AA8-4A2F-A989-C131EADF072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7367E-351F-44EE-9AC3-2FF5583DCB21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аппаратуру потребителя (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-приемники).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9C3D1-EA4F-4687-9221-AD0CAAA7C02C}" type="parTrans" cxnId="{41E79EA1-0946-4712-A8F3-10F3D89BF1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077EF-C8ED-48C9-8B7D-EED454EF2B87}" type="sibTrans" cxnId="{41E79EA1-0946-4712-A8F3-10F3D89BF1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DCA0C-309D-41DB-81C1-767DFF12495A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Орбиты </a:t>
          </a:r>
          <a:r>
            <a:rPr lang="en-US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GPS NAVSTAR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расположены таким обра­зом, что, используя </a:t>
          </a:r>
          <a:r>
            <a:rPr lang="en-US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-приемник, можно определить собственное местоположение, почти на всей территории Земли (примерно до 80-х градусов широт) и в те­чение всех суток.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54A26-BC29-491C-91D6-E7310B4F841F}" type="parTrans" cxnId="{25FCDF49-7AD1-46AA-A024-02BA45E51CE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CBB2B-B170-4AC7-AD23-37D97A8B7CB7}" type="sibTrans" cxnId="{25FCDF49-7AD1-46AA-A024-02BA45E51CE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04C61-0A3C-40D9-A89B-744FF29D84BA}" type="pres">
      <dgm:prSet presAssocID="{A6B9318E-38CE-4DE5-8BBB-1710448CF0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CA55E-64E8-427D-B19B-17195CAE39D2}" type="pres">
      <dgm:prSet presAssocID="{3AADD81D-2ED7-4969-9FFD-1F03A2CF5558}" presName="composite" presStyleCnt="0"/>
      <dgm:spPr/>
    </dgm:pt>
    <dgm:pt modelId="{213448A9-0331-4D8F-8395-46917E063E3F}" type="pres">
      <dgm:prSet presAssocID="{3AADD81D-2ED7-4969-9FFD-1F03A2CF555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8C7088-E630-4678-8DA9-E29E5819AC8A}" type="pres">
      <dgm:prSet presAssocID="{3AADD81D-2ED7-4969-9FFD-1F03A2CF555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B222-CE97-4FED-9982-857424132950}" type="pres">
      <dgm:prSet presAssocID="{B740E937-3F6C-433D-835E-5F63B1EBB14B}" presName="spacing" presStyleCnt="0"/>
      <dgm:spPr/>
    </dgm:pt>
    <dgm:pt modelId="{CB016818-376A-4905-B7A7-66842EEE8240}" type="pres">
      <dgm:prSet presAssocID="{EADA0C8B-5D2B-4806-B0CD-F57692E8C730}" presName="composite" presStyleCnt="0"/>
      <dgm:spPr/>
    </dgm:pt>
    <dgm:pt modelId="{C6E67A40-3CA8-47FE-99A8-F71940661185}" type="pres">
      <dgm:prSet presAssocID="{EADA0C8B-5D2B-4806-B0CD-F57692E8C73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6859D4B-D25B-4336-AF90-B138F9E64AD2}" type="pres">
      <dgm:prSet presAssocID="{EADA0C8B-5D2B-4806-B0CD-F57692E8C73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6782C-533F-403D-ACDF-A0BCDAF47C3D}" type="pres">
      <dgm:prSet presAssocID="{5599FAA2-F662-4FDA-B6D9-F0C996E19055}" presName="spacing" presStyleCnt="0"/>
      <dgm:spPr/>
    </dgm:pt>
    <dgm:pt modelId="{FC6B37F7-9E16-41B1-97F5-37E7C83F254F}" type="pres">
      <dgm:prSet presAssocID="{4427367E-351F-44EE-9AC3-2FF5583DCB21}" presName="composite" presStyleCnt="0"/>
      <dgm:spPr/>
    </dgm:pt>
    <dgm:pt modelId="{085CED0E-4C20-476E-80EE-FA9708464119}" type="pres">
      <dgm:prSet presAssocID="{4427367E-351F-44EE-9AC3-2FF5583DCB2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790FCA-B66F-4AB0-9F57-0F6D552DF050}" type="pres">
      <dgm:prSet presAssocID="{4427367E-351F-44EE-9AC3-2FF5583DCB2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42D89-0F6F-481A-9104-2317C329413F}" type="presOf" srcId="{3AADD81D-2ED7-4969-9FFD-1F03A2CF5558}" destId="{638C7088-E630-4678-8DA9-E29E5819AC8A}" srcOrd="0" destOrd="0" presId="urn:microsoft.com/office/officeart/2005/8/layout/vList3"/>
    <dgm:cxn modelId="{DD884F1E-02A4-41DD-81D4-CA872BC5EB8C}" type="presOf" srcId="{EADA0C8B-5D2B-4806-B0CD-F57692E8C730}" destId="{E6859D4B-D25B-4336-AF90-B138F9E64AD2}" srcOrd="0" destOrd="0" presId="urn:microsoft.com/office/officeart/2005/8/layout/vList3"/>
    <dgm:cxn modelId="{3245B068-5D78-4E5B-9C1B-B1F0AE83EB0B}" type="presOf" srcId="{FD5DCA0C-309D-41DB-81C1-767DFF12495A}" destId="{58790FCA-B66F-4AB0-9F57-0F6D552DF050}" srcOrd="0" destOrd="1" presId="urn:microsoft.com/office/officeart/2005/8/layout/vList3"/>
    <dgm:cxn modelId="{41E79EA1-0946-4712-A8F3-10F3D89BF155}" srcId="{A6B9318E-38CE-4DE5-8BBB-1710448CF088}" destId="{4427367E-351F-44EE-9AC3-2FF5583DCB21}" srcOrd="2" destOrd="0" parTransId="{4BF9C3D1-EA4F-4687-9221-AD0CAAA7C02C}" sibTransId="{44F077EF-C8ED-48C9-8B7D-EED454EF2B87}"/>
    <dgm:cxn modelId="{467D29D7-8A58-454E-81A9-9D99D6A91122}" srcId="{A6B9318E-38CE-4DE5-8BBB-1710448CF088}" destId="{3AADD81D-2ED7-4969-9FFD-1F03A2CF5558}" srcOrd="0" destOrd="0" parTransId="{4E493E7A-B4FA-4296-9D0F-DC7AFC033C41}" sibTransId="{B740E937-3F6C-433D-835E-5F63B1EBB14B}"/>
    <dgm:cxn modelId="{79A8A825-5B5A-49A0-8153-968FF832317C}" type="presOf" srcId="{4427367E-351F-44EE-9AC3-2FF5583DCB21}" destId="{58790FCA-B66F-4AB0-9F57-0F6D552DF050}" srcOrd="0" destOrd="0" presId="urn:microsoft.com/office/officeart/2005/8/layout/vList3"/>
    <dgm:cxn modelId="{B87D50E3-0AA8-4A2F-A989-C131EADF072B}" srcId="{A6B9318E-38CE-4DE5-8BBB-1710448CF088}" destId="{EADA0C8B-5D2B-4806-B0CD-F57692E8C730}" srcOrd="1" destOrd="0" parTransId="{6E733787-4E65-40FC-B2B1-E9C48B679009}" sibTransId="{5599FAA2-F662-4FDA-B6D9-F0C996E19055}"/>
    <dgm:cxn modelId="{DB35B681-D0FD-4EF0-AF2B-F44C9763A9F3}" type="presOf" srcId="{A6B9318E-38CE-4DE5-8BBB-1710448CF088}" destId="{F9504C61-0A3C-40D9-A89B-744FF29D84BA}" srcOrd="0" destOrd="0" presId="urn:microsoft.com/office/officeart/2005/8/layout/vList3"/>
    <dgm:cxn modelId="{25FCDF49-7AD1-46AA-A024-02BA45E51CE3}" srcId="{4427367E-351F-44EE-9AC3-2FF5583DCB21}" destId="{FD5DCA0C-309D-41DB-81C1-767DFF12495A}" srcOrd="0" destOrd="0" parTransId="{E2654A26-BC29-491C-91D6-E7310B4F841F}" sibTransId="{3B9CBB2B-B170-4AC7-AD23-37D97A8B7CB7}"/>
    <dgm:cxn modelId="{5338F772-6E0E-463C-B704-5FE3D207D971}" type="presParOf" srcId="{F9504C61-0A3C-40D9-A89B-744FF29D84BA}" destId="{FD8CA55E-64E8-427D-B19B-17195CAE39D2}" srcOrd="0" destOrd="0" presId="urn:microsoft.com/office/officeart/2005/8/layout/vList3"/>
    <dgm:cxn modelId="{E27B3C12-0317-4D53-BD5A-42FF4FACDCB8}" type="presParOf" srcId="{FD8CA55E-64E8-427D-B19B-17195CAE39D2}" destId="{213448A9-0331-4D8F-8395-46917E063E3F}" srcOrd="0" destOrd="0" presId="urn:microsoft.com/office/officeart/2005/8/layout/vList3"/>
    <dgm:cxn modelId="{E32F1866-9467-4A57-A698-6711A30A3682}" type="presParOf" srcId="{FD8CA55E-64E8-427D-B19B-17195CAE39D2}" destId="{638C7088-E630-4678-8DA9-E29E5819AC8A}" srcOrd="1" destOrd="0" presId="urn:microsoft.com/office/officeart/2005/8/layout/vList3"/>
    <dgm:cxn modelId="{93AEFEA9-947D-4AD0-A67A-17C465DCDD47}" type="presParOf" srcId="{F9504C61-0A3C-40D9-A89B-744FF29D84BA}" destId="{20FFB222-CE97-4FED-9982-857424132950}" srcOrd="1" destOrd="0" presId="urn:microsoft.com/office/officeart/2005/8/layout/vList3"/>
    <dgm:cxn modelId="{FB4C0BF7-A455-47F1-9ABD-CC419002FDB7}" type="presParOf" srcId="{F9504C61-0A3C-40D9-A89B-744FF29D84BA}" destId="{CB016818-376A-4905-B7A7-66842EEE8240}" srcOrd="2" destOrd="0" presId="urn:microsoft.com/office/officeart/2005/8/layout/vList3"/>
    <dgm:cxn modelId="{591FE2E4-D345-4595-B677-C5E7D871C21D}" type="presParOf" srcId="{CB016818-376A-4905-B7A7-66842EEE8240}" destId="{C6E67A40-3CA8-47FE-99A8-F71940661185}" srcOrd="0" destOrd="0" presId="urn:microsoft.com/office/officeart/2005/8/layout/vList3"/>
    <dgm:cxn modelId="{E9554307-8512-4D6C-8765-4995F3DDA2F9}" type="presParOf" srcId="{CB016818-376A-4905-B7A7-66842EEE8240}" destId="{E6859D4B-D25B-4336-AF90-B138F9E64AD2}" srcOrd="1" destOrd="0" presId="urn:microsoft.com/office/officeart/2005/8/layout/vList3"/>
    <dgm:cxn modelId="{B73F0D94-B53F-4C79-8761-930855B9D59E}" type="presParOf" srcId="{F9504C61-0A3C-40D9-A89B-744FF29D84BA}" destId="{82A6782C-533F-403D-ACDF-A0BCDAF47C3D}" srcOrd="3" destOrd="0" presId="urn:microsoft.com/office/officeart/2005/8/layout/vList3"/>
    <dgm:cxn modelId="{2AF89D04-9036-4275-BF56-BD78B2C05D15}" type="presParOf" srcId="{F9504C61-0A3C-40D9-A89B-744FF29D84BA}" destId="{FC6B37F7-9E16-41B1-97F5-37E7C83F254F}" srcOrd="4" destOrd="0" presId="urn:microsoft.com/office/officeart/2005/8/layout/vList3"/>
    <dgm:cxn modelId="{9372A92C-8488-4842-9E4A-36DFD3606486}" type="presParOf" srcId="{FC6B37F7-9E16-41B1-97F5-37E7C83F254F}" destId="{085CED0E-4C20-476E-80EE-FA9708464119}" srcOrd="0" destOrd="0" presId="urn:microsoft.com/office/officeart/2005/8/layout/vList3"/>
    <dgm:cxn modelId="{9CE87395-EDC3-455C-B6A8-969C53543B2F}" type="presParOf" srcId="{FC6B37F7-9E16-41B1-97F5-37E7C83F254F}" destId="{58790FCA-B66F-4AB0-9F57-0F6D552DF0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1480F-A415-4822-9A6A-19FA7C2C12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3629EE-FAA1-42FB-A41C-C7B8062A096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GPS NAVSTAR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и осуществ­лена фирмой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Rockwell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, к 1993 г. она была выведена на проектную мощность и включает:</a:t>
          </a:r>
          <a:r>
            <a:rPr lang="kk-KZ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29352-238F-42BB-9670-CFB6A77111A1}" type="parTrans" cxnId="{546CCECB-E452-4C7C-BB59-01BEBB973B2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FD1CF-FF4E-410F-9520-44F2B59631AB}" type="sibTrans" cxnId="{546CCECB-E452-4C7C-BB59-01BEBB973B2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D15EB-91A3-4CA6-9240-0D5D71D12495}" type="pres">
      <dgm:prSet presAssocID="{6301480F-A415-4822-9A6A-19FA7C2C12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C15C5-15AA-4F06-B2F5-99FD989BA649}" type="pres">
      <dgm:prSet presAssocID="{DE3629EE-FAA1-42FB-A41C-C7B8062A09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F9AF2A-A77C-4B31-A6A5-12872E2EE35D}" type="presOf" srcId="{6301480F-A415-4822-9A6A-19FA7C2C12CC}" destId="{A7DD15EB-91A3-4CA6-9240-0D5D71D12495}" srcOrd="0" destOrd="0" presId="urn:microsoft.com/office/officeart/2005/8/layout/vList2"/>
    <dgm:cxn modelId="{546CCECB-E452-4C7C-BB59-01BEBB973B21}" srcId="{6301480F-A415-4822-9A6A-19FA7C2C12CC}" destId="{DE3629EE-FAA1-42FB-A41C-C7B8062A096C}" srcOrd="0" destOrd="0" parTransId="{34A29352-238F-42BB-9670-CFB6A77111A1}" sibTransId="{4E6FD1CF-FF4E-410F-9520-44F2B59631AB}"/>
    <dgm:cxn modelId="{D7E1873C-6FA8-4421-8A8C-63ACB9888919}" type="presOf" srcId="{DE3629EE-FAA1-42FB-A41C-C7B8062A096C}" destId="{2A9C15C5-15AA-4F06-B2F5-99FD989BA649}" srcOrd="0" destOrd="0" presId="urn:microsoft.com/office/officeart/2005/8/layout/vList2"/>
    <dgm:cxn modelId="{AF792FBD-ACEC-4E10-9279-EEA5B5074BDE}" type="presParOf" srcId="{A7DD15EB-91A3-4CA6-9240-0D5D71D12495}" destId="{2A9C15C5-15AA-4F06-B2F5-99FD989BA6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D86CE-87DF-4BFE-940E-492394CC36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C5E618-9B3D-41FF-B06A-87B807EE7CB0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Оболочка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пользовательский интер­фейс системы и предоставляет возможность любому программному расширению дополнять его. Она содер­жит код управления окнами, содержащими картогра­фическую информацию и отображает на них ПО.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68135-B38C-42CC-8E69-2B6B1EA0D0C8}" type="parTrans" cxnId="{F0EF67CE-A53D-499F-9909-147CE1A5C4D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CCF26-1FCA-41F4-8B57-D60B25CD1984}" type="sibTrans" cxnId="{F0EF67CE-A53D-499F-9909-147CE1A5C4D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D7F40-625F-4221-9F90-35687B4BC5A6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Ядро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связь между любыми компонен­тами системы, как существующими, так и теми, кото­рые будут разработаны в будущем. Это реализуется при помощи двух механизмов — сервисов и интерфей­сов. Сервис можно рассматривать как шлюз, гаран­тирующий доставку данных от одного модуля к друго­му, а идея интерфейсов позаимствована из СОМ (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Component Object Model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5B2E4-C9DD-4C2F-9D97-4F338A9FABA6}" type="parTrans" cxnId="{6C6D547D-1766-499F-B022-AD198BFCA379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EAC67-903B-4AFD-B232-96193A4E054A}" type="sibTrans" cxnId="{6C6D547D-1766-499F-B022-AD198BFCA379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6A5B9-F37D-43BA-AF3C-6659DDD62168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Диспетчер расширений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служит для того, чтобы расширение системы не привело к изменению кода какого-либо из существующих компонентов, в особен­ности ядра.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C9510-5D50-4931-8889-39774770BF3F}" type="parTrans" cxnId="{4BECF147-027E-435A-90A8-B662D0E7A9ED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73D4C-FE26-43FB-BEBE-0649B91A04C7}" type="sibTrans" cxnId="{4BECF147-027E-435A-90A8-B662D0E7A9ED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8A532-9213-4F55-A652-CD5D6D65E832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— это загружаемый исполняемый мо­дуль, способный интегрироваться в среду навигацион­ной системы и выполняющий какую-либо функцию. При этом система построена таким образом, что новое расширение может взаимодействовать с любым из имеющихся компонентов или полносгью переопреде­лить его функцию. Все части системы (за исключени­ем оболочки и ядра) построены в виде расширений, и их интерфейсы строго стандартизированы.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3C46B-1AF1-48B4-9550-FAD2134AA44E}" type="parTrans" cxnId="{0276B301-BBDD-4BC4-9F8D-FA4C08732CE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127A8-8536-4812-8BEB-E0559A5C8198}" type="sibTrans" cxnId="{0276B301-BBDD-4BC4-9F8D-FA4C08732CE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B117D-3665-4D53-BFCA-B8FD6C823CB9}" type="pres">
      <dgm:prSet presAssocID="{263D86CE-87DF-4BFE-940E-492394CC36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5BB9D-D956-4FCD-94A7-C7170589749A}" type="pres">
      <dgm:prSet presAssocID="{97C5E618-9B3D-41FF-B06A-87B807EE7CB0}" presName="composite" presStyleCnt="0"/>
      <dgm:spPr/>
    </dgm:pt>
    <dgm:pt modelId="{17F60879-0462-4997-AB88-D58F176687E6}" type="pres">
      <dgm:prSet presAssocID="{97C5E618-9B3D-41FF-B06A-87B807EE7CB0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22122E-7FCA-42A0-9904-EFDA6A0EA15E}" type="pres">
      <dgm:prSet presAssocID="{97C5E618-9B3D-41FF-B06A-87B807EE7CB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5C357-0815-4D9C-B9B9-D4C8D1CAB1B0}" type="pres">
      <dgm:prSet presAssocID="{00ACCF26-1FCA-41F4-8B57-D60B25CD1984}" presName="spacing" presStyleCnt="0"/>
      <dgm:spPr/>
    </dgm:pt>
    <dgm:pt modelId="{D5D3C0E1-FF04-446D-B6D4-A93C9C2E7D5C}" type="pres">
      <dgm:prSet presAssocID="{6F0D7F40-625F-4221-9F90-35687B4BC5A6}" presName="composite" presStyleCnt="0"/>
      <dgm:spPr/>
    </dgm:pt>
    <dgm:pt modelId="{E4B41A0D-15A7-40D9-90BF-8C2BC14A5158}" type="pres">
      <dgm:prSet presAssocID="{6F0D7F40-625F-4221-9F90-35687B4BC5A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0FE56E-9F96-4DE7-9E7D-9338A44C2D1C}" type="pres">
      <dgm:prSet presAssocID="{6F0D7F40-625F-4221-9F90-35687B4BC5A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14F59-904C-44CE-B38C-CBB154BBEDB9}" type="pres">
      <dgm:prSet presAssocID="{10AEAC67-903B-4AFD-B232-96193A4E054A}" presName="spacing" presStyleCnt="0"/>
      <dgm:spPr/>
    </dgm:pt>
    <dgm:pt modelId="{C67201AD-3E03-4A6C-8968-263D32B95A31}" type="pres">
      <dgm:prSet presAssocID="{A176A5B9-F37D-43BA-AF3C-6659DDD62168}" presName="composite" presStyleCnt="0"/>
      <dgm:spPr/>
    </dgm:pt>
    <dgm:pt modelId="{8BF8332D-4AFC-4117-B24D-4F522E6D41B0}" type="pres">
      <dgm:prSet presAssocID="{A176A5B9-F37D-43BA-AF3C-6659DDD62168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6BE5471-12D0-4B0C-BB8D-8846FF587CAE}" type="pres">
      <dgm:prSet presAssocID="{A176A5B9-F37D-43BA-AF3C-6659DDD6216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112AC-E810-4A69-9ED2-570DE7DF8D0F}" type="pres">
      <dgm:prSet presAssocID="{E3473D4C-FE26-43FB-BEBE-0649B91A04C7}" presName="spacing" presStyleCnt="0"/>
      <dgm:spPr/>
    </dgm:pt>
    <dgm:pt modelId="{15EB7C37-3E3D-4F6E-8A0B-A0D9783EB20B}" type="pres">
      <dgm:prSet presAssocID="{4B58A532-9213-4F55-A652-CD5D6D65E832}" presName="composite" presStyleCnt="0"/>
      <dgm:spPr/>
    </dgm:pt>
    <dgm:pt modelId="{86D12F34-6C06-4E5E-A294-C50E4CBB7B51}" type="pres">
      <dgm:prSet presAssocID="{4B58A532-9213-4F55-A652-CD5D6D65E832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D79196E-4936-4C5D-A0F4-641D2C5D3ABE}" type="pres">
      <dgm:prSet presAssocID="{4B58A532-9213-4F55-A652-CD5D6D65E83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D547D-1766-499F-B022-AD198BFCA379}" srcId="{263D86CE-87DF-4BFE-940E-492394CC364E}" destId="{6F0D7F40-625F-4221-9F90-35687B4BC5A6}" srcOrd="1" destOrd="0" parTransId="{58D5B2E4-C9DD-4C2F-9D97-4F338A9FABA6}" sibTransId="{10AEAC67-903B-4AFD-B232-96193A4E054A}"/>
    <dgm:cxn modelId="{C319287B-B306-45A5-A7D0-D71885896A78}" type="presOf" srcId="{4B58A532-9213-4F55-A652-CD5D6D65E832}" destId="{2D79196E-4936-4C5D-A0F4-641D2C5D3ABE}" srcOrd="0" destOrd="0" presId="urn:microsoft.com/office/officeart/2005/8/layout/vList3"/>
    <dgm:cxn modelId="{04C2FCC1-3350-43C7-A74A-244EF22B603D}" type="presOf" srcId="{97C5E618-9B3D-41FF-B06A-87B807EE7CB0}" destId="{B922122E-7FCA-42A0-9904-EFDA6A0EA15E}" srcOrd="0" destOrd="0" presId="urn:microsoft.com/office/officeart/2005/8/layout/vList3"/>
    <dgm:cxn modelId="{EC133855-2433-4B02-B794-C649E54BCBD2}" type="presOf" srcId="{6F0D7F40-625F-4221-9F90-35687B4BC5A6}" destId="{880FE56E-9F96-4DE7-9E7D-9338A44C2D1C}" srcOrd="0" destOrd="0" presId="urn:microsoft.com/office/officeart/2005/8/layout/vList3"/>
    <dgm:cxn modelId="{13C3AEA0-3912-42BA-AE3A-51CEC4F26CCA}" type="presOf" srcId="{263D86CE-87DF-4BFE-940E-492394CC364E}" destId="{984B117D-3665-4D53-BFCA-B8FD6C823CB9}" srcOrd="0" destOrd="0" presId="urn:microsoft.com/office/officeart/2005/8/layout/vList3"/>
    <dgm:cxn modelId="{0276B301-BBDD-4BC4-9F8D-FA4C08732CE2}" srcId="{263D86CE-87DF-4BFE-940E-492394CC364E}" destId="{4B58A532-9213-4F55-A652-CD5D6D65E832}" srcOrd="3" destOrd="0" parTransId="{FBB3C46B-1AF1-48B4-9550-FAD2134AA44E}" sibTransId="{EE5127A8-8536-4812-8BEB-E0559A5C8198}"/>
    <dgm:cxn modelId="{4BECF147-027E-435A-90A8-B662D0E7A9ED}" srcId="{263D86CE-87DF-4BFE-940E-492394CC364E}" destId="{A176A5B9-F37D-43BA-AF3C-6659DDD62168}" srcOrd="2" destOrd="0" parTransId="{E58C9510-5D50-4931-8889-39774770BF3F}" sibTransId="{E3473D4C-FE26-43FB-BEBE-0649B91A04C7}"/>
    <dgm:cxn modelId="{F0EF67CE-A53D-499F-9909-147CE1A5C4D0}" srcId="{263D86CE-87DF-4BFE-940E-492394CC364E}" destId="{97C5E618-9B3D-41FF-B06A-87B807EE7CB0}" srcOrd="0" destOrd="0" parTransId="{D3068135-B38C-42CC-8E69-2B6B1EA0D0C8}" sibTransId="{00ACCF26-1FCA-41F4-8B57-D60B25CD1984}"/>
    <dgm:cxn modelId="{2B5BDDBF-7EA1-4210-9ADB-14E0B35EC203}" type="presOf" srcId="{A176A5B9-F37D-43BA-AF3C-6659DDD62168}" destId="{F6BE5471-12D0-4B0C-BB8D-8846FF587CAE}" srcOrd="0" destOrd="0" presId="urn:microsoft.com/office/officeart/2005/8/layout/vList3"/>
    <dgm:cxn modelId="{396F9F04-28EC-416A-94FC-84236913110F}" type="presParOf" srcId="{984B117D-3665-4D53-BFCA-B8FD6C823CB9}" destId="{DED5BB9D-D956-4FCD-94A7-C7170589749A}" srcOrd="0" destOrd="0" presId="urn:microsoft.com/office/officeart/2005/8/layout/vList3"/>
    <dgm:cxn modelId="{76122920-2659-4BEB-888B-0ACE67D77B6A}" type="presParOf" srcId="{DED5BB9D-D956-4FCD-94A7-C7170589749A}" destId="{17F60879-0462-4997-AB88-D58F176687E6}" srcOrd="0" destOrd="0" presId="urn:microsoft.com/office/officeart/2005/8/layout/vList3"/>
    <dgm:cxn modelId="{74289A52-595D-426B-8D53-35CEDECBF36C}" type="presParOf" srcId="{DED5BB9D-D956-4FCD-94A7-C7170589749A}" destId="{B922122E-7FCA-42A0-9904-EFDA6A0EA15E}" srcOrd="1" destOrd="0" presId="urn:microsoft.com/office/officeart/2005/8/layout/vList3"/>
    <dgm:cxn modelId="{140B187A-8664-4D9D-8AAC-3313B87334C7}" type="presParOf" srcId="{984B117D-3665-4D53-BFCA-B8FD6C823CB9}" destId="{F3E5C357-0815-4D9C-B9B9-D4C8D1CAB1B0}" srcOrd="1" destOrd="0" presId="urn:microsoft.com/office/officeart/2005/8/layout/vList3"/>
    <dgm:cxn modelId="{7AEAD618-33DA-4B96-9990-357E1BBBD515}" type="presParOf" srcId="{984B117D-3665-4D53-BFCA-B8FD6C823CB9}" destId="{D5D3C0E1-FF04-446D-B6D4-A93C9C2E7D5C}" srcOrd="2" destOrd="0" presId="urn:microsoft.com/office/officeart/2005/8/layout/vList3"/>
    <dgm:cxn modelId="{61232D82-89EB-4862-8125-AA1F71AFFA6A}" type="presParOf" srcId="{D5D3C0E1-FF04-446D-B6D4-A93C9C2E7D5C}" destId="{E4B41A0D-15A7-40D9-90BF-8C2BC14A5158}" srcOrd="0" destOrd="0" presId="urn:microsoft.com/office/officeart/2005/8/layout/vList3"/>
    <dgm:cxn modelId="{36402F19-BB3A-44C8-A3B8-B75B1B07B4FC}" type="presParOf" srcId="{D5D3C0E1-FF04-446D-B6D4-A93C9C2E7D5C}" destId="{880FE56E-9F96-4DE7-9E7D-9338A44C2D1C}" srcOrd="1" destOrd="0" presId="urn:microsoft.com/office/officeart/2005/8/layout/vList3"/>
    <dgm:cxn modelId="{80CC472C-95BF-4195-93C9-61D9DFED44A9}" type="presParOf" srcId="{984B117D-3665-4D53-BFCA-B8FD6C823CB9}" destId="{43014F59-904C-44CE-B38C-CBB154BBEDB9}" srcOrd="3" destOrd="0" presId="urn:microsoft.com/office/officeart/2005/8/layout/vList3"/>
    <dgm:cxn modelId="{38240A2E-7F6C-4525-8C88-3ECB036A7A2A}" type="presParOf" srcId="{984B117D-3665-4D53-BFCA-B8FD6C823CB9}" destId="{C67201AD-3E03-4A6C-8968-263D32B95A31}" srcOrd="4" destOrd="0" presId="urn:microsoft.com/office/officeart/2005/8/layout/vList3"/>
    <dgm:cxn modelId="{AC1F0794-33E4-450C-89A0-95813562F62C}" type="presParOf" srcId="{C67201AD-3E03-4A6C-8968-263D32B95A31}" destId="{8BF8332D-4AFC-4117-B24D-4F522E6D41B0}" srcOrd="0" destOrd="0" presId="urn:microsoft.com/office/officeart/2005/8/layout/vList3"/>
    <dgm:cxn modelId="{CDEA6B4C-20C8-442A-87E0-F50C27C1E407}" type="presParOf" srcId="{C67201AD-3E03-4A6C-8968-263D32B95A31}" destId="{F6BE5471-12D0-4B0C-BB8D-8846FF587CAE}" srcOrd="1" destOrd="0" presId="urn:microsoft.com/office/officeart/2005/8/layout/vList3"/>
    <dgm:cxn modelId="{A86015A1-B5F4-4AA7-8EA0-19CA56B349AC}" type="presParOf" srcId="{984B117D-3665-4D53-BFCA-B8FD6C823CB9}" destId="{889112AC-E810-4A69-9ED2-570DE7DF8D0F}" srcOrd="5" destOrd="0" presId="urn:microsoft.com/office/officeart/2005/8/layout/vList3"/>
    <dgm:cxn modelId="{832DCD6A-DBD3-4185-9B7B-DEA89FC00129}" type="presParOf" srcId="{984B117D-3665-4D53-BFCA-B8FD6C823CB9}" destId="{15EB7C37-3E3D-4F6E-8A0B-A0D9783EB20B}" srcOrd="6" destOrd="0" presId="urn:microsoft.com/office/officeart/2005/8/layout/vList3"/>
    <dgm:cxn modelId="{EB62791B-AAEE-4C6E-B48D-BFF1A49785C7}" type="presParOf" srcId="{15EB7C37-3E3D-4F6E-8A0B-A0D9783EB20B}" destId="{86D12F34-6C06-4E5E-A294-C50E4CBB7B51}" srcOrd="0" destOrd="0" presId="urn:microsoft.com/office/officeart/2005/8/layout/vList3"/>
    <dgm:cxn modelId="{C9E2F0A4-DA7D-4FEA-AC9E-EF1ED1969EA6}" type="presParOf" srcId="{15EB7C37-3E3D-4F6E-8A0B-A0D9783EB20B}" destId="{2D79196E-4936-4C5D-A0F4-641D2C5D3A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05346-6320-42F5-969C-047B0F7E7A6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27193-F0BF-44AC-ADD3-B96F7DE9AE46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система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доступна для гражданских организаций и широко используется в геодезии, картографии, землепользовании, экологии, образовании, метеорологии, демографии, здравоохра­нении и т. д. Она применяется для организации дис­петчерских систем, позволяющих контролировать из единого центра перемещение подвижных объектов в границах определенной территории. Железнодорож­ные компании использовали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первой в исто­рии точной съемки железных дорог США и для сле­жения за движением поездов. С помощью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 были уточнены высоты многих горных вершин, включая Монблан.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C0077-DCA5-418C-9D9C-C934AB9758A8}" type="parTrans" cxnId="{FE045E18-4EBB-4DB6-95B4-5AE27E2A7CD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6D83D-5D35-47A0-A9C7-F2B50D000B7B}" type="sibTrans" cxnId="{FE045E18-4EBB-4DB6-95B4-5AE27E2A7CD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DCCFC-13E5-4A7D-AC93-ABAB681B393B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Достаточно эффективно применение данной систе­мы для решения задач землеустройства, поскольку точность определения координат пунктов с помощью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 выше, чем в случае применения традиционной съемки, а временные затраты меньше за счет исклю­чения прокладки теодолитного хода. Кроме того, име­ются возможности проведения работ при отсутствии прямой видимости между измеряемыми пунктами; за­писи в процессе измерения координат во внутреннюю память приемника любой семантической информации; экспорта результатов обработки в удобном для после­дующего использования ГИС-формате. Необходимо отметить хорошее сочетание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-съемки с тахеомет­рической.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8914A-CFC0-4660-BA73-145B2161AF16}" type="parTrans" cxnId="{D9F3B1EE-F0A8-4057-B84C-1A2403BCEA3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74D2F-404A-4995-B468-1A7A39D694F1}" type="sibTrans" cxnId="{D9F3B1EE-F0A8-4057-B84C-1A2403BCEA3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082DA-CBCD-4110-ADB4-3E1A5CC1D3DF}" type="pres">
      <dgm:prSet presAssocID="{7ED05346-6320-42F5-969C-047B0F7E7A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9954C-B720-4323-973D-246EFE9638C4}" type="pres">
      <dgm:prSet presAssocID="{7ED05346-6320-42F5-969C-047B0F7E7A69}" presName="fgShape" presStyleLbl="fgShp" presStyleIdx="0" presStyleCnt="1"/>
      <dgm:spPr/>
    </dgm:pt>
    <dgm:pt modelId="{9D504396-7EDF-427B-96F1-AC05D579D233}" type="pres">
      <dgm:prSet presAssocID="{7ED05346-6320-42F5-969C-047B0F7E7A69}" presName="linComp" presStyleCnt="0"/>
      <dgm:spPr/>
    </dgm:pt>
    <dgm:pt modelId="{B7A3EFB2-8B01-4284-9192-28182FEA438D}" type="pres">
      <dgm:prSet presAssocID="{03727193-F0BF-44AC-ADD3-B96F7DE9AE46}" presName="compNode" presStyleCnt="0"/>
      <dgm:spPr/>
    </dgm:pt>
    <dgm:pt modelId="{1853BD35-61D2-43D0-8842-CFA70709BD33}" type="pres">
      <dgm:prSet presAssocID="{03727193-F0BF-44AC-ADD3-B96F7DE9AE46}" presName="bkgdShape" presStyleLbl="node1" presStyleIdx="0" presStyleCnt="2"/>
      <dgm:spPr/>
      <dgm:t>
        <a:bodyPr/>
        <a:lstStyle/>
        <a:p>
          <a:endParaRPr lang="ru-RU"/>
        </a:p>
      </dgm:t>
    </dgm:pt>
    <dgm:pt modelId="{F177FA00-D370-4B35-88FB-3F9244731976}" type="pres">
      <dgm:prSet presAssocID="{03727193-F0BF-44AC-ADD3-B96F7DE9AE4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FEBC5-BBD5-415F-A506-21E4D506036C}" type="pres">
      <dgm:prSet presAssocID="{03727193-F0BF-44AC-ADD3-B96F7DE9AE46}" presName="invisiNode" presStyleLbl="node1" presStyleIdx="0" presStyleCnt="2"/>
      <dgm:spPr/>
    </dgm:pt>
    <dgm:pt modelId="{6AC96A6F-330C-4999-9EDF-A2875AC88A88}" type="pres">
      <dgm:prSet presAssocID="{03727193-F0BF-44AC-ADD3-B96F7DE9AE46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88BF72-5955-40DB-94E7-DBA947E840EB}" type="pres">
      <dgm:prSet presAssocID="{6506D83D-5D35-47A0-A9C7-F2B50D000B7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98EC6A-F341-4220-8205-584F0874209C}" type="pres">
      <dgm:prSet presAssocID="{A84DCCFC-13E5-4A7D-AC93-ABAB681B393B}" presName="compNode" presStyleCnt="0"/>
      <dgm:spPr/>
    </dgm:pt>
    <dgm:pt modelId="{39689BA8-8D68-4B98-9300-7DAC6C87347A}" type="pres">
      <dgm:prSet presAssocID="{A84DCCFC-13E5-4A7D-AC93-ABAB681B393B}" presName="bkgdShape" presStyleLbl="node1" presStyleIdx="1" presStyleCnt="2"/>
      <dgm:spPr/>
      <dgm:t>
        <a:bodyPr/>
        <a:lstStyle/>
        <a:p>
          <a:endParaRPr lang="ru-RU"/>
        </a:p>
      </dgm:t>
    </dgm:pt>
    <dgm:pt modelId="{27C0F562-C9F2-45DB-85B1-A5C0ADF0776C}" type="pres">
      <dgm:prSet presAssocID="{A84DCCFC-13E5-4A7D-AC93-ABAB681B393B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EB94B-B698-4B8C-8B29-D7BF33792F8D}" type="pres">
      <dgm:prSet presAssocID="{A84DCCFC-13E5-4A7D-AC93-ABAB681B393B}" presName="invisiNode" presStyleLbl="node1" presStyleIdx="1" presStyleCnt="2"/>
      <dgm:spPr/>
    </dgm:pt>
    <dgm:pt modelId="{2C86DEA9-B0E0-4B85-8213-FE3F8730D9CD}" type="pres">
      <dgm:prSet presAssocID="{A84DCCFC-13E5-4A7D-AC93-ABAB681B393B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9051FD-02FC-4539-8BEC-F9B3E0A4E376}" type="presOf" srcId="{03727193-F0BF-44AC-ADD3-B96F7DE9AE46}" destId="{F177FA00-D370-4B35-88FB-3F9244731976}" srcOrd="1" destOrd="0" presId="urn:microsoft.com/office/officeart/2005/8/layout/hList7"/>
    <dgm:cxn modelId="{FE045E18-4EBB-4DB6-95B4-5AE27E2A7CDA}" srcId="{7ED05346-6320-42F5-969C-047B0F7E7A69}" destId="{03727193-F0BF-44AC-ADD3-B96F7DE9AE46}" srcOrd="0" destOrd="0" parTransId="{86EC0077-DCA5-418C-9D9C-C934AB9758A8}" sibTransId="{6506D83D-5D35-47A0-A9C7-F2B50D000B7B}"/>
    <dgm:cxn modelId="{B0AE8C94-8214-47C7-A50A-1E128BFD3FF8}" type="presOf" srcId="{7ED05346-6320-42F5-969C-047B0F7E7A69}" destId="{F4A082DA-CBCD-4110-ADB4-3E1A5CC1D3DF}" srcOrd="0" destOrd="0" presId="urn:microsoft.com/office/officeart/2005/8/layout/hList7"/>
    <dgm:cxn modelId="{37BAC00D-24B3-4ACC-8F01-B8E0A7074726}" type="presOf" srcId="{03727193-F0BF-44AC-ADD3-B96F7DE9AE46}" destId="{1853BD35-61D2-43D0-8842-CFA70709BD33}" srcOrd="0" destOrd="0" presId="urn:microsoft.com/office/officeart/2005/8/layout/hList7"/>
    <dgm:cxn modelId="{9317857B-3ACE-432B-B16B-E161E5AD66AF}" type="presOf" srcId="{A84DCCFC-13E5-4A7D-AC93-ABAB681B393B}" destId="{39689BA8-8D68-4B98-9300-7DAC6C87347A}" srcOrd="0" destOrd="0" presId="urn:microsoft.com/office/officeart/2005/8/layout/hList7"/>
    <dgm:cxn modelId="{C6CDEB34-E565-4A17-860D-8A9997D4F557}" type="presOf" srcId="{6506D83D-5D35-47A0-A9C7-F2B50D000B7B}" destId="{8588BF72-5955-40DB-94E7-DBA947E840EB}" srcOrd="0" destOrd="0" presId="urn:microsoft.com/office/officeart/2005/8/layout/hList7"/>
    <dgm:cxn modelId="{D9F3B1EE-F0A8-4057-B84C-1A2403BCEA3F}" srcId="{7ED05346-6320-42F5-969C-047B0F7E7A69}" destId="{A84DCCFC-13E5-4A7D-AC93-ABAB681B393B}" srcOrd="1" destOrd="0" parTransId="{82F8914A-CFC0-4660-BA73-145B2161AF16}" sibTransId="{BDC74D2F-404A-4995-B468-1A7A39D694F1}"/>
    <dgm:cxn modelId="{D33F5665-7862-49E1-96A8-2CCD35EFD39C}" type="presOf" srcId="{A84DCCFC-13E5-4A7D-AC93-ABAB681B393B}" destId="{27C0F562-C9F2-45DB-85B1-A5C0ADF0776C}" srcOrd="1" destOrd="0" presId="urn:microsoft.com/office/officeart/2005/8/layout/hList7"/>
    <dgm:cxn modelId="{ECD6610A-23E1-42C4-9B62-2FF4FC4952C7}" type="presParOf" srcId="{F4A082DA-CBCD-4110-ADB4-3E1A5CC1D3DF}" destId="{13E9954C-B720-4323-973D-246EFE9638C4}" srcOrd="0" destOrd="0" presId="urn:microsoft.com/office/officeart/2005/8/layout/hList7"/>
    <dgm:cxn modelId="{0C5FF359-0A57-4AE5-A493-D2EA502CEC6A}" type="presParOf" srcId="{F4A082DA-CBCD-4110-ADB4-3E1A5CC1D3DF}" destId="{9D504396-7EDF-427B-96F1-AC05D579D233}" srcOrd="1" destOrd="0" presId="urn:microsoft.com/office/officeart/2005/8/layout/hList7"/>
    <dgm:cxn modelId="{6B981E42-1586-4543-AE33-D47DFDD752E5}" type="presParOf" srcId="{9D504396-7EDF-427B-96F1-AC05D579D233}" destId="{B7A3EFB2-8B01-4284-9192-28182FEA438D}" srcOrd="0" destOrd="0" presId="urn:microsoft.com/office/officeart/2005/8/layout/hList7"/>
    <dgm:cxn modelId="{ADCED970-8443-48E9-A0DC-79FAD60C4B08}" type="presParOf" srcId="{B7A3EFB2-8B01-4284-9192-28182FEA438D}" destId="{1853BD35-61D2-43D0-8842-CFA70709BD33}" srcOrd="0" destOrd="0" presId="urn:microsoft.com/office/officeart/2005/8/layout/hList7"/>
    <dgm:cxn modelId="{AD594A96-8E0A-454D-8F3E-E474500F581A}" type="presParOf" srcId="{B7A3EFB2-8B01-4284-9192-28182FEA438D}" destId="{F177FA00-D370-4B35-88FB-3F9244731976}" srcOrd="1" destOrd="0" presId="urn:microsoft.com/office/officeart/2005/8/layout/hList7"/>
    <dgm:cxn modelId="{45006D98-CFB5-43B5-98DF-E3B217B80FBD}" type="presParOf" srcId="{B7A3EFB2-8B01-4284-9192-28182FEA438D}" destId="{37BFEBC5-BBD5-415F-A506-21E4D506036C}" srcOrd="2" destOrd="0" presId="urn:microsoft.com/office/officeart/2005/8/layout/hList7"/>
    <dgm:cxn modelId="{132EFC53-39C8-48DD-BFDE-08FEE8D968EC}" type="presParOf" srcId="{B7A3EFB2-8B01-4284-9192-28182FEA438D}" destId="{6AC96A6F-330C-4999-9EDF-A2875AC88A88}" srcOrd="3" destOrd="0" presId="urn:microsoft.com/office/officeart/2005/8/layout/hList7"/>
    <dgm:cxn modelId="{BE2805AC-9044-46DE-BE82-334C127FDFA7}" type="presParOf" srcId="{9D504396-7EDF-427B-96F1-AC05D579D233}" destId="{8588BF72-5955-40DB-94E7-DBA947E840EB}" srcOrd="1" destOrd="0" presId="urn:microsoft.com/office/officeart/2005/8/layout/hList7"/>
    <dgm:cxn modelId="{5C36642E-36AE-41F9-9EC0-8A1AE2A80518}" type="presParOf" srcId="{9D504396-7EDF-427B-96F1-AC05D579D233}" destId="{3B98EC6A-F341-4220-8205-584F0874209C}" srcOrd="2" destOrd="0" presId="urn:microsoft.com/office/officeart/2005/8/layout/hList7"/>
    <dgm:cxn modelId="{77A64EC4-F5DE-4E17-BAED-BA258553E5B4}" type="presParOf" srcId="{3B98EC6A-F341-4220-8205-584F0874209C}" destId="{39689BA8-8D68-4B98-9300-7DAC6C87347A}" srcOrd="0" destOrd="0" presId="urn:microsoft.com/office/officeart/2005/8/layout/hList7"/>
    <dgm:cxn modelId="{8B774ED2-9E65-4076-AAD6-00E256A55656}" type="presParOf" srcId="{3B98EC6A-F341-4220-8205-584F0874209C}" destId="{27C0F562-C9F2-45DB-85B1-A5C0ADF0776C}" srcOrd="1" destOrd="0" presId="urn:microsoft.com/office/officeart/2005/8/layout/hList7"/>
    <dgm:cxn modelId="{31A51898-F546-426D-8908-990AE68AC79B}" type="presParOf" srcId="{3B98EC6A-F341-4220-8205-584F0874209C}" destId="{D38EB94B-B698-4B8C-8B29-D7BF33792F8D}" srcOrd="2" destOrd="0" presId="urn:microsoft.com/office/officeart/2005/8/layout/hList7"/>
    <dgm:cxn modelId="{9BB16C45-2159-4072-A60C-05A4B9F6DC00}" type="presParOf" srcId="{3B98EC6A-F341-4220-8205-584F0874209C}" destId="{2C86DEA9-B0E0-4B85-8213-FE3F8730D9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7A11-15B7-4D56-A496-BF62EDE64EBA}">
      <dsp:nvSpPr>
        <dsp:cNvPr id="0" name=""/>
        <dsp:cNvSpPr/>
      </dsp:nvSpPr>
      <dsp:spPr>
        <a:xfrm>
          <a:off x="0" y="5151"/>
          <a:ext cx="9363075" cy="27389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D318F-8616-422D-94CF-413FD14688D2}">
      <dsp:nvSpPr>
        <dsp:cNvPr id="0" name=""/>
        <dsp:cNvSpPr/>
      </dsp:nvSpPr>
      <dsp:spPr>
        <a:xfrm>
          <a:off x="1438261" y="15455"/>
          <a:ext cx="6486551" cy="3374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88ABD-A6D1-4A8F-9268-7CFD152D5F24}">
      <dsp:nvSpPr>
        <dsp:cNvPr id="0" name=""/>
        <dsp:cNvSpPr/>
      </dsp:nvSpPr>
      <dsp:spPr>
        <a:xfrm rot="10800000">
          <a:off x="280892" y="3410705"/>
          <a:ext cx="8801290" cy="2670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системы позиционирования GPS являются одной из технологий сбора данных в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геоинформатике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Более полное название этой системы — «Сетевая спутниковая радионавигационная система (ССРНС)»  связано с американской разработкой GPS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Global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Navigation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Satellite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with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Time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Ranging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В нашей стране чаще употребляют ее упрощенное название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Global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(GPS) — глобальная система позиционирования. Она относится к спутниковым навигационным системам 2-го поколения.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023" y="3410705"/>
        <a:ext cx="8637028" cy="2588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C7088-E630-4678-8DA9-E29E5819AC8A}">
      <dsp:nvSpPr>
        <dsp:cNvPr id="0" name=""/>
        <dsp:cNvSpPr/>
      </dsp:nvSpPr>
      <dsp:spPr>
        <a:xfrm rot="10800000">
          <a:off x="2025120" y="2900"/>
          <a:ext cx="6733174" cy="13166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19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космический сегмент (24 искусственных спутника Земли, или ИСЗ, на околоземных орбитах);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54290" y="2900"/>
        <a:ext cx="6404004" cy="1316679"/>
      </dsp:txXfrm>
    </dsp:sp>
    <dsp:sp modelId="{213448A9-0331-4D8F-8395-46917E063E3F}">
      <dsp:nvSpPr>
        <dsp:cNvPr id="0" name=""/>
        <dsp:cNvSpPr/>
      </dsp:nvSpPr>
      <dsp:spPr>
        <a:xfrm>
          <a:off x="1366780" y="2900"/>
          <a:ext cx="1316679" cy="13166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59D4B-D25B-4336-AF90-B138F9E64AD2}">
      <dsp:nvSpPr>
        <dsp:cNvPr id="0" name=""/>
        <dsp:cNvSpPr/>
      </dsp:nvSpPr>
      <dsp:spPr>
        <a:xfrm rot="10800000">
          <a:off x="2025120" y="1795935"/>
          <a:ext cx="6733174" cy="13166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19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наземный сегмент (станции слежения);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54290" y="1795935"/>
        <a:ext cx="6404004" cy="1316679"/>
      </dsp:txXfrm>
    </dsp:sp>
    <dsp:sp modelId="{C6E67A40-3CA8-47FE-99A8-F71940661185}">
      <dsp:nvSpPr>
        <dsp:cNvPr id="0" name=""/>
        <dsp:cNvSpPr/>
      </dsp:nvSpPr>
      <dsp:spPr>
        <a:xfrm>
          <a:off x="1366780" y="1795935"/>
          <a:ext cx="1316679" cy="13166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90FCA-B66F-4AB0-9F57-0F6D552DF050}">
      <dsp:nvSpPr>
        <dsp:cNvPr id="0" name=""/>
        <dsp:cNvSpPr/>
      </dsp:nvSpPr>
      <dsp:spPr>
        <a:xfrm rot="10800000">
          <a:off x="2025120" y="3588969"/>
          <a:ext cx="6733174" cy="13166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19" tIns="53340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аппаратуру потребителя (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-приемники).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Орбиты </a:t>
          </a:r>
          <a:r>
            <a:rPr lang="en-US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 NAVSTAR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расположены таким обра­зом, что, используя </a:t>
          </a:r>
          <a:r>
            <a:rPr lang="en-US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-приемник, можно определить собственное местоположение, почти на всей территории Земли (примерно до 80-х градусов широт) и в те­чение всех суток.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54290" y="3588969"/>
        <a:ext cx="6404004" cy="1316679"/>
      </dsp:txXfrm>
    </dsp:sp>
    <dsp:sp modelId="{085CED0E-4C20-476E-80EE-FA9708464119}">
      <dsp:nvSpPr>
        <dsp:cNvPr id="0" name=""/>
        <dsp:cNvSpPr/>
      </dsp:nvSpPr>
      <dsp:spPr>
        <a:xfrm>
          <a:off x="1366780" y="3588969"/>
          <a:ext cx="1316679" cy="13166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C15C5-15AA-4F06-B2F5-99FD989BA649}">
      <dsp:nvSpPr>
        <dsp:cNvPr id="0" name=""/>
        <dsp:cNvSpPr/>
      </dsp:nvSpPr>
      <dsp:spPr>
        <a:xfrm>
          <a:off x="0" y="133479"/>
          <a:ext cx="7439025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</a:t>
          </a:r>
          <a:r>
            <a:rPr lang="en-US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 NAVSTAR </a:t>
          </a: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и осуществ­лена фирмой </a:t>
          </a:r>
          <a:r>
            <a:rPr lang="en-US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Rockwell</a:t>
          </a: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 к 1993 г. она была выведена на проектную мощность и включает:</a:t>
          </a:r>
          <a:r>
            <a:rPr lang="kk-KZ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41" y="165520"/>
        <a:ext cx="7374943" cy="592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2122E-7FCA-42A0-9904-EFDA6A0EA15E}">
      <dsp:nvSpPr>
        <dsp:cNvPr id="0" name=""/>
        <dsp:cNvSpPr/>
      </dsp:nvSpPr>
      <dsp:spPr>
        <a:xfrm rot="10800000">
          <a:off x="2029499" y="333"/>
          <a:ext cx="6835787" cy="1230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55" tIns="49530" rIns="92456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Оболочка 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пользовательский интер­фейс системы и предоставляет возможность любому программному расширению дополнять его. Она содер­жит код управления окнами, содержащими картогра­фическую информацию и отображает на них ПО.</a:t>
          </a: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7203" y="333"/>
        <a:ext cx="6528083" cy="1230815"/>
      </dsp:txXfrm>
    </dsp:sp>
    <dsp:sp modelId="{17F60879-0462-4997-AB88-D58F176687E6}">
      <dsp:nvSpPr>
        <dsp:cNvPr id="0" name=""/>
        <dsp:cNvSpPr/>
      </dsp:nvSpPr>
      <dsp:spPr>
        <a:xfrm>
          <a:off x="1414092" y="333"/>
          <a:ext cx="1230815" cy="12308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FE56E-9F96-4DE7-9E7D-9338A44C2D1C}">
      <dsp:nvSpPr>
        <dsp:cNvPr id="0" name=""/>
        <dsp:cNvSpPr/>
      </dsp:nvSpPr>
      <dsp:spPr>
        <a:xfrm rot="10800000">
          <a:off x="2029499" y="1598556"/>
          <a:ext cx="6835787" cy="1230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55" tIns="49530" rIns="92456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Ядро 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связь между любыми компонен­тами системы, как существующими, так и теми, кото­рые будут разработаны в будущем. Это реализуется при помощи двух механизмов — сервисов и интерфей­сов. Сервис можно рассматривать как шлюз, гаран­тирующий доставку данных от одного модуля к друго­му, а идея интерфейсов позаимствована из СОМ (</a:t>
          </a:r>
          <a:r>
            <a:rPr lang="en-US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Component Object Model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7203" y="1598556"/>
        <a:ext cx="6528083" cy="1230815"/>
      </dsp:txXfrm>
    </dsp:sp>
    <dsp:sp modelId="{E4B41A0D-15A7-40D9-90BF-8C2BC14A5158}">
      <dsp:nvSpPr>
        <dsp:cNvPr id="0" name=""/>
        <dsp:cNvSpPr/>
      </dsp:nvSpPr>
      <dsp:spPr>
        <a:xfrm>
          <a:off x="1414092" y="1598556"/>
          <a:ext cx="1230815" cy="123081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E5471-12D0-4B0C-BB8D-8846FF587CAE}">
      <dsp:nvSpPr>
        <dsp:cNvPr id="0" name=""/>
        <dsp:cNvSpPr/>
      </dsp:nvSpPr>
      <dsp:spPr>
        <a:xfrm rot="10800000">
          <a:off x="2029499" y="3196778"/>
          <a:ext cx="6835787" cy="1230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55" tIns="49530" rIns="92456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Диспетчер расширений 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служит для того, чтобы расширение системы не привело к изменению кода какого-либо из существующих компонентов, в особен­ности ядра.</a:t>
          </a: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7203" y="3196778"/>
        <a:ext cx="6528083" cy="1230815"/>
      </dsp:txXfrm>
    </dsp:sp>
    <dsp:sp modelId="{8BF8332D-4AFC-4117-B24D-4F522E6D41B0}">
      <dsp:nvSpPr>
        <dsp:cNvPr id="0" name=""/>
        <dsp:cNvSpPr/>
      </dsp:nvSpPr>
      <dsp:spPr>
        <a:xfrm>
          <a:off x="1414092" y="3196778"/>
          <a:ext cx="1230815" cy="123081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9196E-4936-4C5D-A0F4-641D2C5D3ABE}">
      <dsp:nvSpPr>
        <dsp:cNvPr id="0" name=""/>
        <dsp:cNvSpPr/>
      </dsp:nvSpPr>
      <dsp:spPr>
        <a:xfrm rot="10800000">
          <a:off x="2029499" y="4795001"/>
          <a:ext cx="6835787" cy="1230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55" tIns="49530" rIns="92456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— это загружаемый исполняемый мо­дуль, способный интегрироваться в среду навигацион­ной системы и выполняющий какую-либо функцию. При этом система построена таким образом, что новое расширение может взаимодействовать с любым из имеющихся компонентов или полносгью переопреде­лить его функцию. Все части системы (за исключени­ем оболочки и ядра) построены в виде расширений, и их интерфейсы строго стандартизированы.</a:t>
          </a: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7203" y="4795001"/>
        <a:ext cx="6528083" cy="1230815"/>
      </dsp:txXfrm>
    </dsp:sp>
    <dsp:sp modelId="{86D12F34-6C06-4E5E-A294-C50E4CBB7B51}">
      <dsp:nvSpPr>
        <dsp:cNvPr id="0" name=""/>
        <dsp:cNvSpPr/>
      </dsp:nvSpPr>
      <dsp:spPr>
        <a:xfrm>
          <a:off x="1414092" y="4795001"/>
          <a:ext cx="1230815" cy="123081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BD35-61D2-43D0-8842-CFA70709BD33}">
      <dsp:nvSpPr>
        <dsp:cNvPr id="0" name=""/>
        <dsp:cNvSpPr/>
      </dsp:nvSpPr>
      <dsp:spPr>
        <a:xfrm>
          <a:off x="4780" y="0"/>
          <a:ext cx="5475684" cy="4916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система </a:t>
          </a:r>
          <a:r>
            <a:rPr lang="en-US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доступна для гражданских организаций и широко используется в геодезии, картографии, землепользовании, экологии, образовании, метеорологии, демографии, здравоохра­нении и т. д. Она применяется для организации дис­петчерских систем, позволяющих контролировать из единого центра перемещение подвижных объектов в границах определенной территории. Железнодорож­ные компании использовали </a:t>
          </a:r>
          <a:r>
            <a:rPr lang="en-US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первой в исто­рии точной съемки железных дорог США и для сле­жения за движением поездов. С помощью </a:t>
          </a:r>
          <a:r>
            <a:rPr lang="en-US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были уточнены высоты многих горных вершин, включая Монблан.</a:t>
          </a: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0" y="1966694"/>
        <a:ext cx="5475684" cy="1966694"/>
      </dsp:txXfrm>
    </dsp:sp>
    <dsp:sp modelId="{6AC96A6F-330C-4999-9EDF-A2875AC88A88}">
      <dsp:nvSpPr>
        <dsp:cNvPr id="0" name=""/>
        <dsp:cNvSpPr/>
      </dsp:nvSpPr>
      <dsp:spPr>
        <a:xfrm>
          <a:off x="1923986" y="295004"/>
          <a:ext cx="1637272" cy="16372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89BA8-8D68-4B98-9300-7DAC6C87347A}">
      <dsp:nvSpPr>
        <dsp:cNvPr id="0" name=""/>
        <dsp:cNvSpPr/>
      </dsp:nvSpPr>
      <dsp:spPr>
        <a:xfrm>
          <a:off x="5644735" y="0"/>
          <a:ext cx="5475684" cy="4916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Достаточно эффективно применение данной систе­мы для решения задач землеустройства, поскольку точность определения координат пунктов с помощью </a:t>
          </a:r>
          <a:r>
            <a:rPr lang="en-US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выше, чем в случае применения традиционной съемки, а временные затраты меньше за счет исклю­чения прокладки теодолитного хода. Кроме того, име­ются возможности проведения работ при отсутствии прямой видимости между измеряемыми пунктами; за­писи в процессе измерения координат во внутреннюю память приемника любой семантической информации; экспорта результатов обработки в удобном для после­дующего использования ГИС-формате. Необходимо отметить хорошее сочетание </a:t>
          </a:r>
          <a:r>
            <a:rPr lang="en-US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GPS</a:t>
          </a: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-съемки с тахеомет­рической.</a:t>
          </a: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4735" y="1966694"/>
        <a:ext cx="5475684" cy="1966694"/>
      </dsp:txXfrm>
    </dsp:sp>
    <dsp:sp modelId="{2C86DEA9-B0E0-4B85-8213-FE3F8730D9CD}">
      <dsp:nvSpPr>
        <dsp:cNvPr id="0" name=""/>
        <dsp:cNvSpPr/>
      </dsp:nvSpPr>
      <dsp:spPr>
        <a:xfrm>
          <a:off x="7563941" y="295004"/>
          <a:ext cx="1637272" cy="16372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9954C-B720-4323-973D-246EFE9638C4}">
      <dsp:nvSpPr>
        <dsp:cNvPr id="0" name=""/>
        <dsp:cNvSpPr/>
      </dsp:nvSpPr>
      <dsp:spPr>
        <a:xfrm>
          <a:off x="445008" y="3933388"/>
          <a:ext cx="10235184" cy="7375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глобального позиционирования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984" t="3818" r="10047" b="11739"/>
          <a:stretch/>
        </p:blipFill>
        <p:spPr>
          <a:xfrm>
            <a:off x="10215783" y="181070"/>
            <a:ext cx="1499402" cy="1403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15" y="389300"/>
            <a:ext cx="9184336" cy="4799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5207676"/>
            <a:ext cx="10715624" cy="11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11020425" cy="58673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11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12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333328"/>
            <a:ext cx="9877425" cy="58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7900" y="445294"/>
            <a:ext cx="9220200" cy="51355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13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25884"/>
            <a:ext cx="10353676" cy="61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14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6" y="625470"/>
            <a:ext cx="10334624" cy="5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15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05936"/>
            <a:ext cx="10120312" cy="60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3150" y="285750"/>
            <a:ext cx="9429750" cy="5476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88703"/>
            <a:ext cx="10220325" cy="60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17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477256"/>
            <a:ext cx="9896475" cy="58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117" y="703264"/>
            <a:ext cx="9640358" cy="5964236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18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324121"/>
            <a:ext cx="9810750" cy="60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19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4339"/>
            <a:ext cx="10353674" cy="62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584" y="1352302"/>
            <a:ext cx="5948831" cy="43346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Навигационные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391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560EB4-47BF-4799-0CD7-3B064B0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2700" y="703264"/>
            <a:ext cx="8801100" cy="59547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597826"/>
            <a:ext cx="9839325" cy="60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21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2450"/>
            <a:ext cx="10420349" cy="5907335"/>
          </a:xfrm>
        </p:spPr>
      </p:pic>
    </p:spTree>
    <p:extLst>
      <p:ext uri="{BB962C8B-B14F-4D97-AF65-F5344CB8AC3E}">
        <p14:creationId xmlns:p14="http://schemas.microsoft.com/office/powerpoint/2010/main" val="37456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22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539044"/>
            <a:ext cx="10763250" cy="5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23</a:t>
            </a:fld>
            <a:endParaRPr lang="ru-RU" altLang="ru-RU">
              <a:solidFill>
                <a:srgbClr val="000066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07204"/>
              </p:ext>
            </p:extLst>
          </p:nvPr>
        </p:nvGraphicFramePr>
        <p:xfrm>
          <a:off x="752475" y="695325"/>
          <a:ext cx="10279380" cy="602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12780" y="325993"/>
            <a:ext cx="380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авигационных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59740"/>
              </p:ext>
            </p:extLst>
          </p:nvPr>
        </p:nvGraphicFramePr>
        <p:xfrm>
          <a:off x="400049" y="1543049"/>
          <a:ext cx="11125201" cy="491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24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7047" y="663059"/>
            <a:ext cx="2280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GPS</a:t>
            </a:r>
          </a:p>
        </p:txBody>
      </p:sp>
    </p:spTree>
    <p:extLst>
      <p:ext uri="{BB962C8B-B14F-4D97-AF65-F5344CB8AC3E}">
        <p14:creationId xmlns:p14="http://schemas.microsoft.com/office/powerpoint/2010/main" val="6262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чего предназначена система глобального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позиционирования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какие сведения можно получить, используя GPS-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приемпик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картографический модуль.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навигационные системы.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авиационные системы.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F032F-4C3C-776B-2C83-79A45E62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74687759"/>
              </p:ext>
            </p:extLst>
          </p:nvPr>
        </p:nvGraphicFramePr>
        <p:xfrm>
          <a:off x="1362075" y="476249"/>
          <a:ext cx="9363075" cy="608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24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6" y="123824"/>
            <a:ext cx="8467072" cy="6219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4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75" y="394692"/>
            <a:ext cx="36957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GPS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ведёт своё начало с 1973 г., когда Управление совместных программ, входящее в состав Центра космических и ракетных исследований США, получило указание Министерства обороны США разработать, испытать и развернуть навигационную систему космического базирования. 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данной работы стала система, получившая первоначальное название NAVSTAR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из которого прямо следовало, что система предназначена для решения двух главных задач – навигации, т. е. определения мгновенного положения и скорости потребителей, и синхронизации шкал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3848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5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91076"/>
            <a:ext cx="8181975" cy="6491872"/>
          </a:xfrm>
        </p:spPr>
      </p:pic>
    </p:spTree>
    <p:extLst>
      <p:ext uri="{BB962C8B-B14F-4D97-AF65-F5344CB8AC3E}">
        <p14:creationId xmlns:p14="http://schemas.microsoft.com/office/powerpoint/2010/main" val="16600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558" y="261939"/>
            <a:ext cx="9550400" cy="5937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6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867025" y="2428875"/>
            <a:ext cx="2162175" cy="14287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39572846"/>
              </p:ext>
            </p:extLst>
          </p:nvPr>
        </p:nvGraphicFramePr>
        <p:xfrm>
          <a:off x="1257300" y="1447800"/>
          <a:ext cx="10125075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44432915"/>
              </p:ext>
            </p:extLst>
          </p:nvPr>
        </p:nvGraphicFramePr>
        <p:xfrm>
          <a:off x="3095624" y="613599"/>
          <a:ext cx="74390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559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100" y="990600"/>
            <a:ext cx="8877300" cy="51355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7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598178"/>
            <a:ext cx="9563100" cy="5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Спутниковые радионавигационные системы: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NAVSTAR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Блок лекций 3: Системы глобального позиционирования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BFF57-4107-4BF5-987C-6B561FD8B0B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294" name="Picture 7" descr="ОрбитыG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6722" y="1737361"/>
            <a:ext cx="5132378" cy="45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809625" y="1628775"/>
          <a:ext cx="5907097" cy="46482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9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03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03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полуось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орбиты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26560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Наклонение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орбиты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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03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высота над земной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поверхностью, </a:t>
                      </a:r>
                      <a:r>
                        <a:rPr lang="en-US" sz="20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20182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03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11:57:58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03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полета по орбите </a:t>
                      </a:r>
                      <a:endParaRPr lang="ru-RU" sz="2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3.874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034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пребывание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зоне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видимости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54083" y="-37847"/>
            <a:ext cx="10058400" cy="1450757"/>
          </a:xfrm>
        </p:spPr>
        <p:txBody>
          <a:bodyPr/>
          <a:lstStyle/>
          <a:p>
            <a:pPr algn="ctr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Спутниковые радионавигационные системы: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NAVSTAR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Блок лекций 3: Системы глобального позиционирования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6A351-1C84-4D4A-9198-48B8A5A8B60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270" name="Picture 8" descr="Block IIA I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7275" y="1412910"/>
            <a:ext cx="276066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638173" y="1628775"/>
          <a:ext cx="7870815" cy="43624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27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IIR/IIR-M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IIF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7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7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2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7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2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2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28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солнечных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батарей (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20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24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с</a:t>
                      </a:r>
                      <a:r>
                        <a:rPr lang="en-US" sz="20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</a:t>
                      </a:r>
                      <a:r>
                        <a:rPr lang="en-US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en-US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en-US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24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</a:t>
                      </a:r>
                      <a:r>
                        <a:rPr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$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5825</TotalTime>
  <Words>789</Words>
  <Application>Microsoft Office PowerPoint</Application>
  <PresentationFormat>Широкоэкранный</PresentationFormat>
  <Paragraphs>114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Спутниковые радионавигационные системы: GPS «NAVSTAR» </vt:lpstr>
      <vt:lpstr>Спутниковые радионавигационные системы: GPS «NAVSTAR»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203</cp:revision>
  <dcterms:created xsi:type="dcterms:W3CDTF">2021-11-16T03:16:23Z</dcterms:created>
  <dcterms:modified xsi:type="dcterms:W3CDTF">2023-11-05T17:46:53Z</dcterms:modified>
</cp:coreProperties>
</file>