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88" r:id="rId13"/>
    <p:sldId id="268" r:id="rId14"/>
    <p:sldId id="289" r:id="rId15"/>
    <p:sldId id="269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8E25-B07A-408D-8B7D-8C6504BBA24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5B566-2B8E-4B7E-A95C-56816B6C20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arlb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276872"/>
            <a:ext cx="5976664" cy="57606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Лекция 7.</a:t>
            </a:r>
            <a:br>
              <a:rPr lang="ru-RU" sz="6000" b="1" dirty="0" smtClean="0"/>
            </a:br>
            <a:r>
              <a:rPr lang="ru-RU" sz="6000" b="1" dirty="0" smtClean="0"/>
              <a:t>Модель </a:t>
            </a:r>
            <a:r>
              <a:rPr lang="ru-RU" sz="6000" b="1" dirty="0"/>
              <a:t>сущность-связь (</a:t>
            </a:r>
            <a:r>
              <a:rPr lang="en-US" sz="6000" b="1" dirty="0"/>
              <a:t>ER-</a:t>
            </a:r>
            <a:r>
              <a:rPr lang="ru-RU" sz="6000" b="1" dirty="0"/>
              <a:t>модель)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692696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Дисциплина: </a:t>
            </a:r>
            <a:r>
              <a:rPr lang="kk-KZ" b="1" dirty="0"/>
              <a:t>Корпоративные информационные системы</a:t>
            </a:r>
            <a:br>
              <a:rPr lang="kk-KZ" b="1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И.о</a:t>
            </a:r>
            <a:r>
              <a:rPr lang="ru-RU" dirty="0"/>
              <a:t>. доцента, </a:t>
            </a:r>
            <a:r>
              <a:rPr lang="en-US" dirty="0"/>
              <a:t>PhD: </a:t>
            </a:r>
            <a:r>
              <a:rPr lang="kk-KZ" dirty="0"/>
              <a:t>Муханова Аягоз Асанбековна</a:t>
            </a:r>
            <a:endParaRPr lang="ru-RU" dirty="0"/>
          </a:p>
          <a:p>
            <a:r>
              <a:rPr lang="ru-RU" dirty="0"/>
              <a:t>8 7755305977</a:t>
            </a:r>
          </a:p>
          <a:p>
            <a:r>
              <a:rPr lang="en-US" dirty="0">
                <a:hlinkClick r:id="rId2"/>
              </a:rPr>
              <a:t>ayagoz198302@mail.ru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таблице атрибуты Фирма-производитель процессора и Телефон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фирмы-произ-водителя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процессора зависят от первичного ключа транзитивно через атрибут Тип процессора. Для приведения таблицы к 3 НФ таблица декомпозируется следующим образом:</a:t>
            </a:r>
          </a:p>
          <a:p>
            <a:pPr marL="0" indent="0" algn="just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Компьютер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90680"/>
              </p:ext>
            </p:extLst>
          </p:nvPr>
        </p:nvGraphicFramePr>
        <p:xfrm>
          <a:off x="1115616" y="4297925"/>
          <a:ext cx="3267710" cy="548640"/>
        </p:xfrm>
        <a:graphic>
          <a:graphicData uri="http://schemas.openxmlformats.org/drawingml/2006/table">
            <a:tbl>
              <a:tblPr/>
              <a:tblGrid>
                <a:gridCol w="699135"/>
                <a:gridCol w="629920"/>
                <a:gridCol w="899795"/>
                <a:gridCol w="10388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Номер компь-ютера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Тип 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жесткого диска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8525" y="4844333"/>
            <a:ext cx="2767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Процессор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24912"/>
              </p:ext>
            </p:extLst>
          </p:nvPr>
        </p:nvGraphicFramePr>
        <p:xfrm>
          <a:off x="827584" y="5445224"/>
          <a:ext cx="3865245" cy="548640"/>
        </p:xfrm>
        <a:graphic>
          <a:graphicData uri="http://schemas.openxmlformats.org/drawingml/2006/table">
            <a:tbl>
              <a:tblPr/>
              <a:tblGrid>
                <a:gridCol w="899795"/>
                <a:gridCol w="1170305"/>
                <a:gridCol w="179514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Тип 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Фирма-произ-водитель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процессора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фирмы-произ-водителя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процесс проектирования реляционной модели данных можно описать в виде последовательности действий: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информационные объекты моделируемой системы.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каждый информационный объект набором характеристик (атрибутов), которые представляют важность с точки зрения выполняемых  системой функций.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информационного объекта определить первичный ключ - атрибут или совокупность  атрибутов.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каждого информационного объекта описать в виде таблицы так, чтобы   данные в каждом поле таблицы были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атомарны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привести каждую таблицу к 1 нормальной  форме.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отношения ко второй нормальной форме. Для этого декомпозировать при необходимости каждую таблицу  так, чтобы в ней остались только атрибуты, которые зависят от всего первичного ключа.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третьей нормальной форме. Для этого в новые отношения  вынести  элементы данных (атрибуты), которые зависят от атрибутов первичного ключа транзитивно. 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из  полученных отношений описать в виде: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&lt;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Имя_отношения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&gt;(&lt;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 являющийся первичным ключом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&lt;атрибут&gt;,....&lt;атрибут&gt;).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первичный ключ поставить в списке атрибутов первым и подчеркнуть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модели данных в стандарте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выполняется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реляционной модели данных.  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672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 </a:t>
            </a:r>
            <a:r>
              <a:rPr lang="ru-RU" dirty="0"/>
              <a:t>данных двух основных типов: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логические </a:t>
            </a:r>
            <a:r>
              <a:rPr lang="ru-RU" dirty="0"/>
              <a:t>модели данных</a:t>
            </a:r>
          </a:p>
          <a:p>
            <a:pPr lvl="0"/>
            <a:r>
              <a:rPr lang="ru-RU" dirty="0"/>
              <a:t>физические модели данных. 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Логические модели </a:t>
            </a:r>
            <a:r>
              <a:rPr lang="ru-RU" b="1" dirty="0" smtClean="0"/>
              <a:t>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Логические </a:t>
            </a:r>
            <a:r>
              <a:rPr lang="ru-RU" dirty="0"/>
              <a:t>модели данных универсальны. Посредством этих моделей отображается абстрактный взгляд на данные. Объекты логической модели  соответствуют объектам реального мира и могут носить такие же названия. Например: Отдел, Сотрудник, Ведомость и т.п.</a:t>
            </a:r>
          </a:p>
          <a:p>
            <a:r>
              <a:rPr lang="ru-RU" dirty="0"/>
              <a:t>Логическая модель независима и  не связана с конкретной СУБД. Сущности в логической модели описываются набором атрибутов, но при этом не указывается тип данных атрибутов. </a:t>
            </a:r>
          </a:p>
        </p:txBody>
      </p:sp>
    </p:spTree>
    <p:extLst>
      <p:ext uri="{BB962C8B-B14F-4D97-AF65-F5344CB8AC3E}">
        <p14:creationId xmlns:p14="http://schemas.microsoft.com/office/powerpoint/2010/main" val="3662421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Диаграмма Сущность</a:t>
            </a:r>
            <a:r>
              <a:rPr lang="en-US" b="1" dirty="0"/>
              <a:t>-</a:t>
            </a:r>
            <a:r>
              <a:rPr lang="ru-RU" b="1" dirty="0"/>
              <a:t>Связь</a:t>
            </a:r>
            <a:r>
              <a:rPr lang="en-US" b="1" dirty="0"/>
              <a:t>(Entity Relationship Diagram).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Представляет самый высокий уровень  в модели данных. Моделируемая система описывается набором сущностей и связей между ними.   Диаграмма представляет данные системы в целом для их дальнейшей детализации.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b="1" dirty="0"/>
              <a:t>Модель данных, основанная на ключах (</a:t>
            </a:r>
            <a:r>
              <a:rPr lang="en-US" b="1" dirty="0"/>
              <a:t>Key</a:t>
            </a:r>
            <a:r>
              <a:rPr lang="ru-RU" b="1" dirty="0"/>
              <a:t>-</a:t>
            </a:r>
            <a:r>
              <a:rPr lang="en-US" b="1" dirty="0"/>
              <a:t>Based Model</a:t>
            </a:r>
            <a:r>
              <a:rPr lang="ru-RU" b="1" dirty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Представляет более подробное описание данных системы. Модель включает сущности и их ключевые атрибуты и связи между сущностями.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b="1" dirty="0"/>
              <a:t>Полная атрибутивная модель</a:t>
            </a:r>
            <a:r>
              <a:rPr lang="en-US" b="1" dirty="0"/>
              <a:t>(Fully Attributed Model).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Представляет подробное описание всех атрибутов сущностей и связи между сущностями. Соответствует реляционному представлению данных в третьей нормальной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Физические модели данных.</a:t>
            </a:r>
            <a:endParaRPr lang="ru-RU" dirty="0"/>
          </a:p>
          <a:p>
            <a:r>
              <a:rPr lang="ru-RU" dirty="0"/>
              <a:t>Физическая модель данных представляет всю информацию о данных, необходимую для  реализации модели  в конкретной СУБД.  Различают два уровня физической модели: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b="1" dirty="0"/>
              <a:t>Трансформационная модель (</a:t>
            </a:r>
            <a:r>
              <a:rPr lang="en-US" b="1" dirty="0"/>
              <a:t>Transformation Model</a:t>
            </a:r>
            <a:r>
              <a:rPr lang="ru-RU" b="1" dirty="0"/>
              <a:t>).</a:t>
            </a:r>
            <a:endParaRPr lang="ru-RU" dirty="0"/>
          </a:p>
          <a:p>
            <a:r>
              <a:rPr lang="ru-RU" dirty="0"/>
              <a:t>Модель содержит всю информацию, необходимую для реализации в среде конкретной СУБД. Модель дает возможность проверить соответствие физической модели данных требованиям моделируемой системы.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b="1" dirty="0"/>
              <a:t>Модель СУБД (</a:t>
            </a:r>
            <a:r>
              <a:rPr lang="en-US" b="1" dirty="0"/>
              <a:t>DBMS Model</a:t>
            </a:r>
            <a:r>
              <a:rPr lang="ru-RU" b="1" dirty="0"/>
              <a:t>).</a:t>
            </a:r>
            <a:endParaRPr lang="ru-RU" dirty="0"/>
          </a:p>
          <a:p>
            <a:r>
              <a:rPr lang="ru-RU" dirty="0"/>
              <a:t>Модель получается путем автоматической генерации из трансформационной модели и является отображением системного каталога  СУБД.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Инструменты </a:t>
            </a:r>
            <a:r>
              <a:rPr lang="en-US" b="1" dirty="0" smtClean="0"/>
              <a:t>ER</a:t>
            </a:r>
            <a:r>
              <a:rPr lang="ru-RU" b="1" dirty="0" smtClean="0"/>
              <a:t>. 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r>
              <a:rPr lang="ru-RU" dirty="0"/>
              <a:t>Наиболее важными и используемыми в процессе разработки логической и </a:t>
            </a:r>
            <a:r>
              <a:rPr lang="ru-RU" dirty="0" smtClean="0"/>
              <a:t>физической </a:t>
            </a:r>
            <a:r>
              <a:rPr lang="ru-RU" dirty="0"/>
              <a:t>моделей являются следующие инструменты </a:t>
            </a:r>
            <a:r>
              <a:rPr lang="en-US" dirty="0" smtClean="0"/>
              <a:t>ER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64896" cy="545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Создание логической модели.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Основными </a:t>
            </a:r>
            <a:r>
              <a:rPr lang="ru-RU" dirty="0"/>
              <a:t>компонентами логической модели являются </a:t>
            </a:r>
            <a:r>
              <a:rPr lang="ru-RU" b="1" u="sng" dirty="0"/>
              <a:t>сущности, атрибуты и связи.</a:t>
            </a:r>
          </a:p>
          <a:p>
            <a:endParaRPr lang="ru-RU" b="1" dirty="0" smtClean="0"/>
          </a:p>
          <a:p>
            <a:r>
              <a:rPr lang="ru-RU" b="1" dirty="0" smtClean="0"/>
              <a:t>Сущности.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качестве сущности может выступать</a:t>
            </a:r>
            <a:r>
              <a:rPr lang="ru-RU" b="1" dirty="0"/>
              <a:t> </a:t>
            </a:r>
            <a:r>
              <a:rPr lang="ru-RU" dirty="0" err="1"/>
              <a:t>обьект</a:t>
            </a:r>
            <a:r>
              <a:rPr lang="ru-RU" dirty="0"/>
              <a:t>, событие, процесс или концепция. Именуется существительным в единственном числе. Имя сущности дается по имени ее экземпляра. Например: Студент, Класс, Отдел.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Реляционная модель </a:t>
            </a:r>
            <a:r>
              <a:rPr lang="ru-RU" b="1" dirty="0" smtClean="0"/>
              <a:t>данных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Реляционная </a:t>
            </a:r>
            <a:r>
              <a:rPr lang="ru-RU" dirty="0"/>
              <a:t>модель данных предполагает описание данных с учетом определенной совокупности правил и ограничений</a:t>
            </a:r>
            <a:r>
              <a:rPr lang="ru-RU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ru-RU" dirty="0" smtClean="0"/>
              <a:t>Главным </a:t>
            </a:r>
            <a:r>
              <a:rPr lang="ru-RU" dirty="0"/>
              <a:t>из них является требование отсутствия избыточности и дублирования данных.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Требования </a:t>
            </a:r>
            <a:r>
              <a:rPr lang="ru-RU" dirty="0"/>
              <a:t>к проектированию реляционной модели данных отражены в процессе декомпозиции данных, которая выполняется с целью исключения избыточности данных и называется нормализацией. </a:t>
            </a:r>
            <a:endParaRPr lang="en-US" dirty="0" smtClean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22740"/>
            <a:ext cx="8229600" cy="4525963"/>
          </a:xfrm>
        </p:spPr>
        <p:txBody>
          <a:bodyPr/>
          <a:lstStyle/>
          <a:p>
            <a:r>
              <a:rPr lang="ru-RU" dirty="0"/>
              <a:t>На диаграмме сущность изображается в виде прямоугольника, разделенного горизонтальной линией на две части. Верхняя часть служит для изображения ключевых атрибутов и называется областью ключа. Нижняя часть отводится для не ключевых атрибутов и называется областью данных.</a:t>
            </a:r>
          </a:p>
          <a:p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013176"/>
            <a:ext cx="6076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Зависимые и независимые сущности.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Сущность </a:t>
            </a:r>
            <a:r>
              <a:rPr lang="ru-RU" dirty="0"/>
              <a:t>называется независимой (родительской) если для идентификации ее экземпляров (записей) не требуются атрибуты других сущностей. </a:t>
            </a:r>
            <a:endParaRPr lang="ru-RU" dirty="0" smtClean="0"/>
          </a:p>
          <a:p>
            <a:pPr algn="just"/>
            <a:r>
              <a:rPr lang="ru-RU" dirty="0" smtClean="0"/>
              <a:t>Независимые </a:t>
            </a:r>
            <a:r>
              <a:rPr lang="ru-RU" dirty="0"/>
              <a:t>сущности отображаются на диаграмме в виде прямоугольника с прямыми углами. Зависимые сущности изображаются на диаграмме в виде прямоугольника со скругленными углами. Вид сущности устанавливается в момент создания связи между сущностями.  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Идентифицирующая связь.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3365" y="94138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Сущности </a:t>
            </a:r>
            <a:r>
              <a:rPr lang="ru-RU" dirty="0"/>
              <a:t>делятся на зависимые и независимые в зависимости от типа связей между ними. Идентифицирующая связь, установленная от родительской сущности к дочерней, превращает дочернюю сущность в зависимую.  Установление идентифицирующей связи сопровождается миграцией ключевого атрибута  родительской сущности в область ключа дочерней сущности.  Мигрирующий ключ в дочерней сущности помечается справа как внешний ключ (</a:t>
            </a:r>
            <a:r>
              <a:rPr lang="en-US" dirty="0"/>
              <a:t>FK</a:t>
            </a:r>
            <a:r>
              <a:rPr lang="ru-RU" dirty="0"/>
              <a:t>). Идентифицирующая связь изображается в виде сплошной линии с точкой на конце связи на стороне дочерней сущности. </a:t>
            </a:r>
          </a:p>
          <a:p>
            <a:endParaRPr lang="ru-RU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214" y="5085183"/>
            <a:ext cx="4875258" cy="18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Неидентифицирующая</a:t>
            </a:r>
            <a:r>
              <a:rPr lang="ru-RU" b="1" dirty="0"/>
              <a:t> связь.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установлении </a:t>
            </a:r>
            <a:r>
              <a:rPr lang="ru-RU" dirty="0" err="1"/>
              <a:t>неидентифицирующей</a:t>
            </a:r>
            <a:r>
              <a:rPr lang="ru-RU" dirty="0"/>
              <a:t> связи атрибуты родительской сущности мигрируют в область данных, где также помечаются справа как внешний ключ(</a:t>
            </a:r>
            <a:r>
              <a:rPr lang="en-US" dirty="0"/>
              <a:t>FK</a:t>
            </a:r>
            <a:r>
              <a:rPr lang="ru-RU" dirty="0"/>
              <a:t>).</a:t>
            </a:r>
          </a:p>
          <a:p>
            <a:r>
              <a:rPr lang="ru-RU" dirty="0" err="1"/>
              <a:t>Неидентифицирующая</a:t>
            </a:r>
            <a:r>
              <a:rPr lang="ru-RU" dirty="0"/>
              <a:t> связь изображается в виде пунктирной  линии с точкой на конце связи на стороне дочерней сущности. В случае, когда при характеристике связи разрешаются значения </a:t>
            </a:r>
            <a:r>
              <a:rPr lang="en-US" dirty="0"/>
              <a:t>Null</a:t>
            </a:r>
            <a:r>
              <a:rPr lang="ru-RU" dirty="0"/>
              <a:t>, на стороне родительской сущности возможно изображение неокрашенного ромба. </a:t>
            </a:r>
          </a:p>
          <a:p>
            <a:endParaRPr lang="ru-RU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8690" y="5122556"/>
            <a:ext cx="4941009" cy="172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Мощность связи(</a:t>
            </a:r>
            <a:r>
              <a:rPr lang="en-US" sz="1800" b="1" dirty="0"/>
              <a:t>Cardinality</a:t>
            </a:r>
            <a:r>
              <a:rPr lang="ru-RU" sz="1800" b="1" dirty="0"/>
              <a:t>).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Отношение числа экземпляров родительской сущности к числу экземпляров дочерней отображается при помощи </a:t>
            </a:r>
            <a:r>
              <a:rPr lang="ru-RU" sz="1800" dirty="0" smtClean="0"/>
              <a:t>Мощности. </a:t>
            </a:r>
            <a:r>
              <a:rPr lang="ru-RU" sz="1800" dirty="0"/>
              <a:t>Различают 4 типа мощности связи: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56467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5112568"/>
          </a:xfrm>
        </p:spPr>
        <p:txBody>
          <a:bodyPr>
            <a:normAutofit/>
          </a:bodyPr>
          <a:lstStyle/>
          <a:p>
            <a:r>
              <a:rPr lang="ru-RU" dirty="0"/>
              <a:t>Связь типа </a:t>
            </a:r>
            <a:r>
              <a:rPr lang="ru-RU" dirty="0" err="1"/>
              <a:t>многие-ко-многим</a:t>
            </a:r>
            <a:r>
              <a:rPr lang="ru-RU" dirty="0"/>
              <a:t> возможна только в логической модели. При переходе к физической модели эта связь автоматически разрешается в связи типа </a:t>
            </a:r>
            <a:r>
              <a:rPr lang="ru-RU" dirty="0" err="1"/>
              <a:t>один-комногим</a:t>
            </a:r>
            <a:r>
              <a:rPr lang="ru-RU" dirty="0"/>
              <a:t>.</a:t>
            </a:r>
          </a:p>
          <a:p>
            <a:r>
              <a:rPr lang="ru-RU" dirty="0"/>
              <a:t>Преобразование выполняется путем добавления новой таблицы, отображающей взаимодействие между исходными сущностями. Например:</a:t>
            </a:r>
          </a:p>
          <a:p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4591"/>
            <a:ext cx="6861930" cy="64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b="1" dirty="0"/>
              <a:t>Типы зависимых сущностей и иерархия наследования.</a:t>
            </a:r>
            <a:endParaRPr lang="ru-RU" dirty="0"/>
          </a:p>
          <a:p>
            <a:r>
              <a:rPr lang="ru-RU" dirty="0"/>
              <a:t>Зависимые дочерние сущности бывают следующих типов:</a:t>
            </a:r>
          </a:p>
          <a:p>
            <a:r>
              <a:rPr lang="ru-RU" b="1" dirty="0"/>
              <a:t>Характеристическая. </a:t>
            </a:r>
            <a:r>
              <a:rPr lang="ru-RU" dirty="0"/>
              <a:t>Связана только с одной родительской и хранит информацию о характеристиках родительской сущности.</a:t>
            </a:r>
          </a:p>
          <a:p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6973152" cy="121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Ассоциативная. </a:t>
            </a:r>
            <a:r>
              <a:rPr lang="ru-RU" dirty="0"/>
              <a:t>Связана с несколькими родительскими сущностями. Хранит информацию о связях сущностей.</a:t>
            </a:r>
          </a:p>
          <a:p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38926"/>
            <a:ext cx="5918643" cy="94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49685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Именующая. </a:t>
            </a:r>
            <a:r>
              <a:rPr lang="ru-RU" dirty="0" smtClean="0"/>
              <a:t>Частный случай Ассоциативной сущности. Содержит только атрибуты родительских сущностей, мигрировавшие в качестве внешнего ключа.</a:t>
            </a:r>
            <a:endParaRPr lang="ru-RU" dirty="0"/>
          </a:p>
          <a:p>
            <a:r>
              <a:rPr lang="ru-RU" b="1" dirty="0"/>
              <a:t>Категориальная.  </a:t>
            </a:r>
            <a:r>
              <a:rPr lang="ru-RU" dirty="0"/>
              <a:t>Дочерняя сущность в иерархии наследования(категорий).</a:t>
            </a:r>
          </a:p>
          <a:p>
            <a:r>
              <a:rPr lang="ru-RU" dirty="0"/>
              <a:t>Для каждой категории можно указать дискриминатор – атрибут родового предка, по которому можно определить, как одна категориальная сущность отличается от другой.</a:t>
            </a:r>
          </a:p>
          <a:p>
            <a:r>
              <a:rPr lang="ru-RU" dirty="0"/>
              <a:t>Различают полную и неполную иерархии категорий. В случае полной категории экземпляру родового предка обязательно соответствует экземпляр в каком-то потомке, </a:t>
            </a:r>
          </a:p>
          <a:p>
            <a:r>
              <a:rPr lang="ru-RU" dirty="0"/>
              <a:t>В случае неполной категории в родовом предке могут быть экземпляры, не имеющие соответствия в потомках.</a:t>
            </a:r>
          </a:p>
          <a:p>
            <a:r>
              <a:rPr lang="ru-RU" dirty="0"/>
              <a:t>Например, для родового предка Сотрудник иерархия категорий в составе потомков Постоянный сотрудник, Совместитель  будет полной, если сотрудников других категорий нет. Если же среди сотрудников встречаются  еще и Консультанты, то категория будет неполной.  </a:t>
            </a:r>
          </a:p>
          <a:p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968" y="4941168"/>
            <a:ext cx="473489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неполной иерархии категорий: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403486"/>
            <a:ext cx="7534309" cy="461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Проектирование реляционной модели.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Основные </a:t>
            </a:r>
            <a:r>
              <a:rPr lang="ru-RU" b="1" dirty="0"/>
              <a:t>понятия  реляционной модели.</a:t>
            </a:r>
          </a:p>
          <a:p>
            <a:r>
              <a:rPr lang="ru-RU" dirty="0"/>
              <a:t>Данные в реляционной модели хранятся в виде таблиц.</a:t>
            </a:r>
          </a:p>
          <a:p>
            <a:r>
              <a:rPr lang="ru-RU" dirty="0"/>
              <a:t>Таблица  состоит из заголовка (столбцов или атрибутов) и строк или записей(кортежей). </a:t>
            </a:r>
          </a:p>
          <a:p>
            <a:r>
              <a:rPr lang="ru-RU" dirty="0"/>
              <a:t>Поле таблицы -  это значение, лежащее на пересечении строки и столбца.</a:t>
            </a:r>
          </a:p>
          <a:p>
            <a:r>
              <a:rPr lang="ru-RU" dirty="0"/>
              <a:t>Множество значений, которые может принимать атрибут (или все встречающихся в столбце таблицы значения), называется домен атрибута.</a:t>
            </a:r>
          </a:p>
          <a:p>
            <a:r>
              <a:rPr lang="ru-RU" dirty="0"/>
              <a:t>Реляционные таблицы называются отношениями. (</a:t>
            </a:r>
            <a:r>
              <a:rPr lang="ru-RU" dirty="0" err="1"/>
              <a:t>Relation</a:t>
            </a:r>
            <a:r>
              <a:rPr lang="ru-RU" dirty="0"/>
              <a:t> – отношение).</a:t>
            </a:r>
          </a:p>
          <a:p>
            <a:r>
              <a:rPr lang="ru-RU" dirty="0"/>
              <a:t>Число столбцов или атрибутов таблицы называется степенью отношения.</a:t>
            </a:r>
          </a:p>
          <a:p>
            <a:r>
              <a:rPr lang="ru-RU" dirty="0"/>
              <a:t>Число строк или записей таблицы называется мощностью отношения.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Тип </a:t>
            </a:r>
            <a:r>
              <a:rPr lang="ru-RU" sz="2800" dirty="0"/>
              <a:t>– пример неполной категории, Пол – пример полной категории.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7029635" cy="445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Внутренние ограничения реляционной модели данных.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Данные </a:t>
            </a:r>
            <a:r>
              <a:rPr lang="ru-RU" dirty="0"/>
              <a:t>в реляционной модели должны удовлетворять следующим требованиям, которые называются внутренними ограничениями модели:</a:t>
            </a:r>
          </a:p>
          <a:p>
            <a:r>
              <a:rPr lang="ru-RU" dirty="0"/>
              <a:t> 1. В таблице каждая запись должна быть уникальна (не должно быть повторяющихся записей).</a:t>
            </a:r>
          </a:p>
          <a:p>
            <a:r>
              <a:rPr lang="ru-RU" dirty="0"/>
              <a:t>2. Конкретные данные  должны храниться только в одной таблице (каждый факт хранится  в одном месте).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Уникальность записи в таблице. Первичный ключ отношения.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идентификации  записи  в таблице служит атрибут, или совокупность атрибутов, которая носит название </a:t>
            </a:r>
            <a:r>
              <a:rPr lang="ru-RU" b="1" dirty="0"/>
              <a:t>первичного ключа отношения</a:t>
            </a:r>
            <a:r>
              <a:rPr lang="ru-RU" dirty="0"/>
              <a:t>. Для каждой записи таблицы значение первичного ключа уникально.  Декомпозиция (нормализация) таблиц основана на исследовании зависимостей не ключевых атрибутов таблицы от атрибутов первичного ключа.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Нормализация. Нормальные формы.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Первая нормальная форма (1НФ).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Таблица (Отношение) находится в первой нормальной форме,  если значение каждого атрибута в каждом поле таблицы имеет атомарное значение,  то есть оно неделимо, не является списком, не содержит вложенности значений.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Вторая  нормальная форма(2НФ).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Отношение находится во второй нормальной  форме,  если оно  уже находится в первой нормальной форме, и все </a:t>
            </a:r>
            <a:r>
              <a:rPr lang="ru-RU" dirty="0" err="1"/>
              <a:t>неключевые</a:t>
            </a:r>
            <a:r>
              <a:rPr lang="ru-RU" dirty="0"/>
              <a:t> атрибуты функционально полно зависят от атрибутов первичного ключа, то есть полностью ими определяются.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Таблица находится в 1 НФ, так как значение каждого атрибута в каждом поле атомарно. В данной таблице первичный ключ составной. Это совокупность атрибутов Номер </a:t>
            </a:r>
            <a:r>
              <a:rPr lang="ru-RU" dirty="0" err="1"/>
              <a:t>компьютера+Номер</a:t>
            </a:r>
            <a:r>
              <a:rPr lang="ru-RU" dirty="0"/>
              <a:t> класса. Атрибуты ФИО администратора класса и Телефон администратора класса зависят только от части ключа - от атрибута Номер класса. Для приведения  таблицы ко 2-й нормальной форме ее надо декомпозировать на два </a:t>
            </a:r>
            <a:r>
              <a:rPr lang="ru-RU" dirty="0" smtClean="0"/>
              <a:t>отношения.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793541"/>
              </p:ext>
            </p:extLst>
          </p:nvPr>
        </p:nvGraphicFramePr>
        <p:xfrm>
          <a:off x="1043608" y="5229200"/>
          <a:ext cx="7272810" cy="1080120"/>
        </p:xfrm>
        <a:graphic>
          <a:graphicData uri="http://schemas.openxmlformats.org/drawingml/2006/table">
            <a:tbl>
              <a:tblPr/>
              <a:tblGrid>
                <a:gridCol w="1212135"/>
                <a:gridCol w="1212135"/>
                <a:gridCol w="1212135"/>
                <a:gridCol w="1212135"/>
                <a:gridCol w="1212135"/>
                <a:gridCol w="1212135"/>
              </a:tblGrid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компьютера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ФИО администра-тора класса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Телефон администра-тора класса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Тип процессора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жесткого диска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1600" u="sng" dirty="0"/>
              <a:t>Таблица Компьютер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010927"/>
              </p:ext>
            </p:extLst>
          </p:nvPr>
        </p:nvGraphicFramePr>
        <p:xfrm>
          <a:off x="1835695" y="3645024"/>
          <a:ext cx="4248472" cy="720080"/>
        </p:xfrm>
        <a:graphic>
          <a:graphicData uri="http://schemas.openxmlformats.org/drawingml/2006/table">
            <a:tbl>
              <a:tblPr/>
              <a:tblGrid>
                <a:gridCol w="1370907"/>
                <a:gridCol w="1370907"/>
                <a:gridCol w="1506658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ФИО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администра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-тора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администра-тора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3799" y="3077181"/>
            <a:ext cx="14282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Таблица Класс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16611" y="5774487"/>
            <a:ext cx="7305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Атрибут Номер класса является общим для таблиц, полученных в результате декомпозиции.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декомпозиции он мигрирует в таблицу Компьютер.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2895"/>
              </p:ext>
            </p:extLst>
          </p:nvPr>
        </p:nvGraphicFramePr>
        <p:xfrm>
          <a:off x="1763688" y="1980602"/>
          <a:ext cx="4248472" cy="800325"/>
        </p:xfrm>
        <a:graphic>
          <a:graphicData uri="http://schemas.openxmlformats.org/drawingml/2006/table">
            <a:tbl>
              <a:tblPr/>
              <a:tblGrid>
                <a:gridCol w="1062118"/>
                <a:gridCol w="1062118"/>
                <a:gridCol w="1062118"/>
                <a:gridCol w="1062118"/>
              </a:tblGrid>
              <a:tr h="80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компьютера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Тип процессора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жесткого диска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Третья  нормальная форма (3НФ).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Отношение </a:t>
            </a:r>
            <a:r>
              <a:rPr lang="ru-RU" dirty="0"/>
              <a:t>находится в третьей нормальной форме,  если</a:t>
            </a:r>
          </a:p>
          <a:p>
            <a:r>
              <a:rPr lang="ru-RU" dirty="0"/>
              <a:t>оно уже находится во второй,  и в нем отсутствуют транзитивные зависимости  между атрибутами.  Транзитивная зависимость – это зависимость одного атрибута от другого через третий.  Если А зависит от В (В         </a:t>
            </a:r>
            <a:r>
              <a:rPr lang="ru-RU" dirty="0" smtClean="0"/>
              <a:t>-</a:t>
            </a:r>
            <a:r>
              <a:rPr lang="en-US" dirty="0" smtClean="0"/>
              <a:t>&gt;</a:t>
            </a:r>
            <a:r>
              <a:rPr lang="ru-RU" dirty="0" smtClean="0"/>
              <a:t>А</a:t>
            </a:r>
            <a:r>
              <a:rPr lang="ru-RU" dirty="0"/>
              <a:t>), а С зависит от А (</a:t>
            </a:r>
            <a:r>
              <a:rPr lang="ru-RU" dirty="0" smtClean="0"/>
              <a:t>А</a:t>
            </a:r>
            <a:r>
              <a:rPr lang="en-US" dirty="0" smtClean="0"/>
              <a:t>-&gt;</a:t>
            </a:r>
            <a:r>
              <a:rPr lang="ru-RU" dirty="0" smtClean="0"/>
              <a:t>C), то  </a:t>
            </a:r>
            <a:r>
              <a:rPr lang="ru-RU" dirty="0"/>
              <a:t>С зависит от В </a:t>
            </a:r>
            <a:r>
              <a:rPr lang="ru-RU" dirty="0" smtClean="0"/>
              <a:t>транзитивно. </a:t>
            </a:r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/>
              <a:t>исключения транзитивной зависимости атрибуты, которые зависят от первичного ключа транзитивно,  выносятся  в отдельную таблицу, где им  сопоставляется атрибут, через который они зависят от ключа.</a:t>
            </a:r>
          </a:p>
          <a:p>
            <a:r>
              <a:rPr lang="ru-RU" dirty="0" smtClean="0"/>
              <a:t>Например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75265"/>
              </p:ext>
            </p:extLst>
          </p:nvPr>
        </p:nvGraphicFramePr>
        <p:xfrm>
          <a:off x="1115616" y="5589240"/>
          <a:ext cx="6480722" cy="936104"/>
        </p:xfrm>
        <a:graphic>
          <a:graphicData uri="http://schemas.openxmlformats.org/drawingml/2006/table">
            <a:tbl>
              <a:tblPr/>
              <a:tblGrid>
                <a:gridCol w="726903"/>
                <a:gridCol w="654939"/>
                <a:gridCol w="935532"/>
                <a:gridCol w="1216786"/>
                <a:gridCol w="1866442"/>
                <a:gridCol w="1080120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класса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компь-ютера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Тип 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Фирма-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произ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-водитель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Телефон фирмы-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произ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-водителя Процессора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жесткого диска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071" marR="6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1481</Words>
  <Application>Microsoft Office PowerPoint</Application>
  <PresentationFormat>Экран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Лекция 7. Модель сущность-связь (ER-модель)</vt:lpstr>
      <vt:lpstr>Реляционная модель данных    </vt:lpstr>
      <vt:lpstr>Проектирование реляционной модели.  </vt:lpstr>
      <vt:lpstr>Внутренние ограничения реляционной модели данных. </vt:lpstr>
      <vt:lpstr>Уникальность записи в таблице. Первичный ключ отношения.  </vt:lpstr>
      <vt:lpstr>Нормализация. Нормальные формы.  </vt:lpstr>
      <vt:lpstr>Презентация PowerPoint</vt:lpstr>
      <vt:lpstr>Таблица Компьютер </vt:lpstr>
      <vt:lpstr>Третья  нормальная форма (3НФ). </vt:lpstr>
      <vt:lpstr>Презентация PowerPoint</vt:lpstr>
      <vt:lpstr>Презентация PowerPoint</vt:lpstr>
      <vt:lpstr>Проектирование модели данных в стандарте ER модели выполняется в соответствии с требованиями реляционной модели данных.    </vt:lpstr>
      <vt:lpstr>Модели данных двух основных типов: </vt:lpstr>
      <vt:lpstr>Логические модели данных </vt:lpstr>
      <vt:lpstr>Презентация PowerPoint</vt:lpstr>
      <vt:lpstr>Презентация PowerPoint</vt:lpstr>
      <vt:lpstr>Презентация PowerPoint</vt:lpstr>
      <vt:lpstr>Презентация PowerPoint</vt:lpstr>
      <vt:lpstr>Создание логической модели. </vt:lpstr>
      <vt:lpstr>Презентация PowerPoint</vt:lpstr>
      <vt:lpstr>Зависимые и независимые сущности. </vt:lpstr>
      <vt:lpstr>Идентифицирующая связь. </vt:lpstr>
      <vt:lpstr>Неидентифицирующая связь. </vt:lpstr>
      <vt:lpstr>Мощность связи(Cardinality). Отношение числа экземпляров родительской сущности к числу экземпляров дочерней отображается при помощи Мощности. Различают 4 типа мощности связи: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неполной иерархии категорий: </vt:lpstr>
      <vt:lpstr>Тип – пример неполной категории, Пол – пример полной категории. </vt:lpstr>
    </vt:vector>
  </TitlesOfParts>
  <Company>------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Domnina</dc:creator>
  <cp:lastModifiedBy>77755</cp:lastModifiedBy>
  <cp:revision>23</cp:revision>
  <dcterms:created xsi:type="dcterms:W3CDTF">2015-10-05T07:43:48Z</dcterms:created>
  <dcterms:modified xsi:type="dcterms:W3CDTF">2022-11-01T15:41:17Z</dcterms:modified>
</cp:coreProperties>
</file>