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1" r:id="rId5"/>
    <p:sldId id="277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2" autoAdjust="0"/>
    <p:restoredTop sz="94694" autoAdjust="0"/>
  </p:normalViewPr>
  <p:slideViewPr>
    <p:cSldViewPr snapToGrid="0" snapToObjects="1">
      <p:cViewPr varScale="1">
        <p:scale>
          <a:sx n="81" d="100"/>
          <a:sy n="81" d="100"/>
        </p:scale>
        <p:origin x="-148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9876-2B9E-0E4D-8C56-D5B39B1023E8}" type="datetimeFigureOut">
              <a:rPr lang="ru-RU" smtClean="0"/>
              <a:t>13.04.21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ADABE-E825-4049-AE0A-B3AB8DF6D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611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9876-2B9E-0E4D-8C56-D5B39B1023E8}" type="datetimeFigureOut">
              <a:rPr lang="ru-RU" smtClean="0"/>
              <a:t>13.04.21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ADABE-E825-4049-AE0A-B3AB8DF6D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036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9876-2B9E-0E4D-8C56-D5B39B1023E8}" type="datetimeFigureOut">
              <a:rPr lang="ru-RU" smtClean="0"/>
              <a:t>13.04.21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ADABE-E825-4049-AE0A-B3AB8DF6D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16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9876-2B9E-0E4D-8C56-D5B39B1023E8}" type="datetimeFigureOut">
              <a:rPr lang="ru-RU" smtClean="0"/>
              <a:t>13.04.21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ADABE-E825-4049-AE0A-B3AB8DF6D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818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9876-2B9E-0E4D-8C56-D5B39B1023E8}" type="datetimeFigureOut">
              <a:rPr lang="ru-RU" smtClean="0"/>
              <a:t>13.04.21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ADABE-E825-4049-AE0A-B3AB8DF6D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59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9876-2B9E-0E4D-8C56-D5B39B1023E8}" type="datetimeFigureOut">
              <a:rPr lang="ru-RU" smtClean="0"/>
              <a:t>13.04.21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ADABE-E825-4049-AE0A-B3AB8DF6D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605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9876-2B9E-0E4D-8C56-D5B39B1023E8}" type="datetimeFigureOut">
              <a:rPr lang="ru-RU" smtClean="0"/>
              <a:t>13.04.21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ADABE-E825-4049-AE0A-B3AB8DF6D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801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9876-2B9E-0E4D-8C56-D5B39B1023E8}" type="datetimeFigureOut">
              <a:rPr lang="ru-RU" smtClean="0"/>
              <a:t>13.04.21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ADABE-E825-4049-AE0A-B3AB8DF6D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316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9876-2B9E-0E4D-8C56-D5B39B1023E8}" type="datetimeFigureOut">
              <a:rPr lang="ru-RU" smtClean="0"/>
              <a:t>13.04.21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ADABE-E825-4049-AE0A-B3AB8DF6D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782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9876-2B9E-0E4D-8C56-D5B39B1023E8}" type="datetimeFigureOut">
              <a:rPr lang="ru-RU" smtClean="0"/>
              <a:t>13.04.21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ADABE-E825-4049-AE0A-B3AB8DF6D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22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9876-2B9E-0E4D-8C56-D5B39B1023E8}" type="datetimeFigureOut">
              <a:rPr lang="ru-RU" smtClean="0"/>
              <a:t>13.04.21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ADABE-E825-4049-AE0A-B3AB8DF6D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991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9876-2B9E-0E4D-8C56-D5B39B1023E8}" type="datetimeFigureOut">
              <a:rPr lang="ru-RU" smtClean="0"/>
              <a:t>13.04.21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ADABE-E825-4049-AE0A-B3AB8DF6D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39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gif"/><Relationship Id="rId3" Type="http://schemas.openxmlformats.org/officeDocument/2006/relationships/image" Target="../media/image5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135468"/>
            <a:ext cx="8229600" cy="1099582"/>
          </a:xfrm>
        </p:spPr>
        <p:txBody>
          <a:bodyPr>
            <a:noAutofit/>
          </a:bodyPr>
          <a:lstStyle/>
          <a:p>
            <a:r>
              <a:rPr lang="ru-RU" sz="2400" b="1" dirty="0"/>
              <a:t>Методы создания </a:t>
            </a:r>
            <a:r>
              <a:rPr lang="ru-RU" sz="2400" b="1" dirty="0" err="1"/>
              <a:t>самотестирующихся</a:t>
            </a:r>
            <a:r>
              <a:rPr lang="ru-RU" sz="2400" b="1" dirty="0"/>
              <a:t> и самокорректирующихся программ для решения вычислительных задач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6569" y="1113283"/>
            <a:ext cx="8819990" cy="5744717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7200" dirty="0">
                <a:latin typeface="Times New Roman"/>
                <a:cs typeface="Times New Roman"/>
              </a:rPr>
              <a:t>Одним из главных методических вопросов создания безопасного программного обеспечения является постановка задачи </a:t>
            </a:r>
            <a:r>
              <a:rPr lang="ru-RU" sz="7200" dirty="0" smtClean="0">
                <a:latin typeface="Times New Roman"/>
                <a:cs typeface="Times New Roman"/>
              </a:rPr>
              <a:t>ее </a:t>
            </a:r>
            <a:r>
              <a:rPr lang="ru-RU" sz="7200" dirty="0">
                <a:latin typeface="Times New Roman"/>
                <a:cs typeface="Times New Roman"/>
              </a:rPr>
              <a:t>разработки. </a:t>
            </a:r>
            <a:endParaRPr lang="ru-RU" sz="7200" dirty="0" smtClean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r>
              <a:rPr lang="ru-RU" sz="7200" dirty="0">
                <a:latin typeface="Times New Roman"/>
                <a:cs typeface="Times New Roman"/>
              </a:rPr>
              <a:t>Предположим, некоторому разработчику (коллективу разработчиков) предписывается разработать программу </a:t>
            </a:r>
            <a:r>
              <a:rPr lang="ru-RU" sz="7200" dirty="0" err="1">
                <a:latin typeface="Times New Roman"/>
                <a:cs typeface="Times New Roman"/>
              </a:rPr>
              <a:t>P</a:t>
            </a:r>
            <a:r>
              <a:rPr lang="ru-RU" sz="7200" dirty="0">
                <a:latin typeface="Times New Roman"/>
                <a:cs typeface="Times New Roman"/>
              </a:rPr>
              <a:t> для некоторого объекта автоматизации. </a:t>
            </a:r>
            <a:endParaRPr lang="ru-RU" sz="7200" dirty="0" smtClean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r>
              <a:rPr lang="ru-RU" sz="7200" i="1" dirty="0">
                <a:latin typeface="Times New Roman"/>
                <a:cs typeface="Times New Roman"/>
              </a:rPr>
              <a:t>Постановка 1.</a:t>
            </a:r>
            <a:r>
              <a:rPr lang="ru-RU" sz="7200" dirty="0">
                <a:latin typeface="Times New Roman"/>
                <a:cs typeface="Times New Roman"/>
              </a:rPr>
              <a:t> "При некоторых условиях и ограничениях необходимо разработать программу </a:t>
            </a:r>
            <a:r>
              <a:rPr lang="ru-RU" sz="7200" i="1" dirty="0" err="1">
                <a:latin typeface="Times New Roman"/>
                <a:cs typeface="Times New Roman"/>
              </a:rPr>
              <a:t>P</a:t>
            </a:r>
            <a:r>
              <a:rPr lang="ru-RU" sz="7200" dirty="0">
                <a:latin typeface="Times New Roman"/>
                <a:cs typeface="Times New Roman"/>
              </a:rPr>
              <a:t>, которая корректно вычисляет результат </a:t>
            </a:r>
            <a:r>
              <a:rPr lang="ru-RU" sz="7200" i="1" dirty="0">
                <a:latin typeface="Times New Roman"/>
                <a:cs typeface="Times New Roman"/>
              </a:rPr>
              <a:t>почти</a:t>
            </a:r>
            <a:r>
              <a:rPr lang="ru-RU" sz="7200" dirty="0">
                <a:latin typeface="Times New Roman"/>
                <a:cs typeface="Times New Roman"/>
              </a:rPr>
              <a:t> для всех своих входных значений"</a:t>
            </a:r>
            <a:r>
              <a:rPr lang="ru-RU" sz="7200" dirty="0" smtClean="0">
                <a:latin typeface="Times New Roman"/>
                <a:cs typeface="Times New Roman"/>
              </a:rPr>
              <a:t>.</a:t>
            </a:r>
          </a:p>
          <a:p>
            <a:pPr marL="0" indent="0" algn="just">
              <a:buNone/>
            </a:pPr>
            <a:r>
              <a:rPr lang="ru-RU" sz="7200" i="1" dirty="0">
                <a:latin typeface="Times New Roman"/>
                <a:cs typeface="Times New Roman"/>
              </a:rPr>
              <a:t>Постановка 2.</a:t>
            </a:r>
            <a:r>
              <a:rPr lang="ru-RU" sz="7200" dirty="0">
                <a:latin typeface="Times New Roman"/>
                <a:cs typeface="Times New Roman"/>
              </a:rPr>
              <a:t> "При некоторых условиях и ограничениях необходимо разработать программу </a:t>
            </a:r>
            <a:r>
              <a:rPr lang="ru-RU" sz="7200" i="1" dirty="0" err="1">
                <a:latin typeface="Times New Roman"/>
                <a:cs typeface="Times New Roman"/>
              </a:rPr>
              <a:t>P</a:t>
            </a:r>
            <a:r>
              <a:rPr lang="ru-RU" sz="7200" i="1" dirty="0">
                <a:latin typeface="Times New Roman"/>
                <a:cs typeface="Times New Roman"/>
              </a:rPr>
              <a:t>*</a:t>
            </a:r>
            <a:r>
              <a:rPr lang="ru-RU" sz="7200" dirty="0">
                <a:latin typeface="Times New Roman"/>
                <a:cs typeface="Times New Roman"/>
              </a:rPr>
              <a:t>, которая корректно вычисляет результат для всех своих входных значений с </a:t>
            </a:r>
            <a:r>
              <a:rPr lang="ru-RU" sz="7200" i="1" dirty="0">
                <a:latin typeface="Times New Roman"/>
                <a:cs typeface="Times New Roman"/>
              </a:rPr>
              <a:t>пренебрежимо малой</a:t>
            </a:r>
            <a:r>
              <a:rPr lang="ru-RU" sz="7200" dirty="0">
                <a:latin typeface="Times New Roman"/>
                <a:cs typeface="Times New Roman"/>
              </a:rPr>
              <a:t> вероятностью ошибки". </a:t>
            </a:r>
            <a:endParaRPr lang="ru-RU" sz="7200" dirty="0" smtClean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r>
              <a:rPr lang="ru-RU" sz="7200" i="1" dirty="0">
                <a:latin typeface="Times New Roman"/>
                <a:cs typeface="Times New Roman"/>
              </a:rPr>
              <a:t>Постановка 3.</a:t>
            </a:r>
            <a:r>
              <a:rPr lang="ru-RU" sz="7200" dirty="0">
                <a:latin typeface="Times New Roman"/>
                <a:cs typeface="Times New Roman"/>
              </a:rPr>
              <a:t> "При некоторых условиях и ограничениях необходимо разработать программу </a:t>
            </a:r>
            <a:r>
              <a:rPr lang="ru-RU" sz="7200" i="1" dirty="0" err="1">
                <a:latin typeface="Times New Roman"/>
                <a:cs typeface="Times New Roman"/>
              </a:rPr>
              <a:t>P</a:t>
            </a:r>
            <a:r>
              <a:rPr lang="ru-RU" sz="7200" dirty="0">
                <a:latin typeface="Times New Roman"/>
                <a:cs typeface="Times New Roman"/>
              </a:rPr>
              <a:t>, которая некорректно вычисляет результат </a:t>
            </a:r>
            <a:r>
              <a:rPr lang="ru-RU" sz="7200" i="1" dirty="0">
                <a:latin typeface="Times New Roman"/>
                <a:cs typeface="Times New Roman"/>
              </a:rPr>
              <a:t>лишь для некоторого</a:t>
            </a:r>
            <a:r>
              <a:rPr lang="ru-RU" sz="7200" dirty="0">
                <a:latin typeface="Times New Roman"/>
                <a:cs typeface="Times New Roman"/>
              </a:rPr>
              <a:t> частного распределения вероятностей своих входных величин". </a:t>
            </a:r>
          </a:p>
          <a:p>
            <a:pPr marL="0" indent="0" algn="just">
              <a:buNone/>
            </a:pPr>
            <a:r>
              <a:rPr lang="ru-RU" sz="7200" i="1" dirty="0">
                <a:latin typeface="Times New Roman"/>
                <a:cs typeface="Times New Roman"/>
              </a:rPr>
              <a:t>Постановка 4.</a:t>
            </a:r>
            <a:r>
              <a:rPr lang="ru-RU" sz="7200" dirty="0">
                <a:latin typeface="Times New Roman"/>
                <a:cs typeface="Times New Roman"/>
              </a:rPr>
              <a:t> "При некоторых условиях и ограничениях необходимо разработать программу </a:t>
            </a:r>
            <a:r>
              <a:rPr lang="ru-RU" sz="7200" i="1" dirty="0" err="1">
                <a:latin typeface="Times New Roman"/>
                <a:cs typeface="Times New Roman"/>
              </a:rPr>
              <a:t>P</a:t>
            </a:r>
            <a:r>
              <a:rPr lang="ru-RU" sz="7200" i="1" dirty="0">
                <a:latin typeface="Times New Roman"/>
                <a:cs typeface="Times New Roman"/>
              </a:rPr>
              <a:t>*</a:t>
            </a:r>
            <a:r>
              <a:rPr lang="ru-RU" sz="7200" dirty="0">
                <a:latin typeface="Times New Roman"/>
                <a:cs typeface="Times New Roman"/>
              </a:rPr>
              <a:t>, которая корректно вычисляет результат для любого распределения вероятностей своих входных величин с пренебрежимо малой вероятностью ошибки".</a:t>
            </a:r>
          </a:p>
          <a:p>
            <a:pPr marL="0" indent="0" algn="just">
              <a:buNone/>
            </a:pPr>
            <a:r>
              <a:rPr lang="ru-RU" sz="7200" i="1" dirty="0">
                <a:latin typeface="Times New Roman"/>
                <a:cs typeface="Times New Roman"/>
              </a:rPr>
              <a:t>Постановка 5. </a:t>
            </a:r>
            <a:r>
              <a:rPr lang="ru-RU" sz="7200" dirty="0">
                <a:latin typeface="Times New Roman"/>
                <a:cs typeface="Times New Roman"/>
              </a:rPr>
              <a:t>"При некоторых условиях и ограничениях необходимо разработать программу </a:t>
            </a:r>
            <a:r>
              <a:rPr lang="ru-RU" sz="7200" i="1" dirty="0" err="1">
                <a:latin typeface="Times New Roman"/>
                <a:cs typeface="Times New Roman"/>
              </a:rPr>
              <a:t>P</a:t>
            </a:r>
            <a:r>
              <a:rPr lang="ru-RU" sz="7200" dirty="0">
                <a:latin typeface="Times New Roman"/>
                <a:cs typeface="Times New Roman"/>
              </a:rPr>
              <a:t>, которая корректно вычисляет результат почти на всех тестах полной системы тестов программы относительно заданного структурного критерия тестирования".</a:t>
            </a:r>
          </a:p>
          <a:p>
            <a:pPr marL="0" indent="0" algn="just">
              <a:buNone/>
            </a:pPr>
            <a:r>
              <a:rPr lang="ru-RU" sz="7200" i="1" dirty="0">
                <a:latin typeface="Times New Roman"/>
                <a:cs typeface="Times New Roman"/>
              </a:rPr>
              <a:t>Постановка 6.</a:t>
            </a:r>
            <a:r>
              <a:rPr lang="ru-RU" sz="7200" dirty="0">
                <a:latin typeface="Times New Roman"/>
                <a:cs typeface="Times New Roman"/>
              </a:rPr>
              <a:t> "При некоторых условиях и ограничениях необходимо разработать программу </a:t>
            </a:r>
            <a:r>
              <a:rPr lang="ru-RU" sz="7200" i="1" dirty="0" err="1">
                <a:latin typeface="Times New Roman"/>
                <a:cs typeface="Times New Roman"/>
              </a:rPr>
              <a:t>P</a:t>
            </a:r>
            <a:r>
              <a:rPr lang="ru-RU" sz="7200" i="1" dirty="0">
                <a:latin typeface="Times New Roman"/>
                <a:cs typeface="Times New Roman"/>
              </a:rPr>
              <a:t>*</a:t>
            </a:r>
            <a:r>
              <a:rPr lang="ru-RU" sz="7200" dirty="0">
                <a:latin typeface="Times New Roman"/>
                <a:cs typeface="Times New Roman"/>
              </a:rPr>
              <a:t>, которая корректно с пренебрежимо малой вероятностью ошибки вычисляет результат на всех тестах полной системы тестов относительно заданного структурного критерия тестирования".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093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7" y="304800"/>
            <a:ext cx="8517466" cy="628226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err="1"/>
              <a:t>Пусть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[1,...,</a:t>
            </a:r>
            <a:r>
              <a:rPr lang="en-US" i="1" dirty="0"/>
              <a:t>n</a:t>
            </a:r>
            <a:r>
              <a:rPr lang="en-US" dirty="0"/>
              <a:t>] - </a:t>
            </a:r>
            <a:r>
              <a:rPr lang="en-US" dirty="0" err="1"/>
              <a:t>двоичное</a:t>
            </a:r>
            <a:r>
              <a:rPr lang="en-US" dirty="0"/>
              <a:t> </a:t>
            </a:r>
            <a:r>
              <a:rPr lang="en-US" dirty="0" err="1"/>
              <a:t>представление</a:t>
            </a:r>
            <a:r>
              <a:rPr lang="en-US" dirty="0"/>
              <a:t> </a:t>
            </a:r>
            <a:r>
              <a:rPr lang="en-US" dirty="0" err="1"/>
              <a:t>положительного</a:t>
            </a:r>
            <a:r>
              <a:rPr lang="en-US" dirty="0"/>
              <a:t> </a:t>
            </a:r>
            <a:r>
              <a:rPr lang="en-US" dirty="0" err="1"/>
              <a:t>числа</a:t>
            </a:r>
            <a:r>
              <a:rPr lang="en-US" dirty="0"/>
              <a:t> </a:t>
            </a:r>
            <a:r>
              <a:rPr lang="en-US" i="1" dirty="0"/>
              <a:t>x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B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i="1" dirty="0"/>
              <a:t>N </a:t>
            </a:r>
            <a:r>
              <a:rPr lang="en-US" dirty="0"/>
              <a:t>- </a:t>
            </a:r>
            <a:r>
              <a:rPr lang="en-US" dirty="0" err="1"/>
              <a:t>положительные</a:t>
            </a:r>
            <a:r>
              <a:rPr lang="en-US" dirty="0"/>
              <a:t> </a:t>
            </a:r>
            <a:r>
              <a:rPr lang="en-US" dirty="0" err="1"/>
              <a:t>целые</a:t>
            </a:r>
            <a:r>
              <a:rPr lang="en-US" dirty="0"/>
              <a:t> </a:t>
            </a:r>
            <a:r>
              <a:rPr lang="en-US" dirty="0" err="1"/>
              <a:t>числа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i="1" dirty="0"/>
              <a:t>r</a:t>
            </a:r>
            <a:r>
              <a:rPr lang="en-US" dirty="0"/>
              <a:t>-</a:t>
            </a:r>
            <a:r>
              <a:rPr lang="en-US" dirty="0" err="1"/>
              <a:t>ичнои</a:t>
            </a:r>
            <a:r>
              <a:rPr lang="en-US" dirty="0"/>
              <a:t>̆ </a:t>
            </a:r>
            <a:r>
              <a:rPr lang="en-US" dirty="0" err="1"/>
              <a:t>системе</a:t>
            </a:r>
            <a:r>
              <a:rPr lang="en-US" dirty="0"/>
              <a:t> </a:t>
            </a:r>
            <a:r>
              <a:rPr lang="en-US" dirty="0" err="1"/>
              <a:t>счисления</a:t>
            </a:r>
            <a:r>
              <a:rPr lang="en-US" dirty="0"/>
              <a:t>, </a:t>
            </a:r>
            <a:r>
              <a:rPr lang="en-US" dirty="0" err="1"/>
              <a:t>тогда</a:t>
            </a:r>
            <a:r>
              <a:rPr lang="en-US" dirty="0"/>
              <a:t> </a:t>
            </a:r>
            <a:r>
              <a:rPr lang="en-US" dirty="0" err="1"/>
              <a:t>псевдокод</a:t>
            </a:r>
            <a:r>
              <a:rPr lang="en-US" dirty="0"/>
              <a:t> </a:t>
            </a:r>
            <a:r>
              <a:rPr lang="en-US" dirty="0" err="1"/>
              <a:t>алгоритма</a:t>
            </a:r>
            <a:r>
              <a:rPr lang="en-US" dirty="0"/>
              <a:t> </a:t>
            </a:r>
            <a:r>
              <a:rPr lang="en-US" i="1" dirty="0" err="1"/>
              <a:t>A</a:t>
            </a:r>
            <a:r>
              <a:rPr lang="en-US" i="1" baseline="30000" dirty="0" err="1"/>
              <a:t>x</a:t>
            </a:r>
            <a:r>
              <a:rPr lang="en-US" dirty="0" err="1"/>
              <a:t>modulo</a:t>
            </a:r>
            <a:r>
              <a:rPr lang="en-US" dirty="0"/>
              <a:t> </a:t>
            </a:r>
            <a:r>
              <a:rPr lang="en-US" i="1" dirty="0"/>
              <a:t>N</a:t>
            </a:r>
            <a:r>
              <a:rPr lang="en-US" dirty="0"/>
              <a:t>, </a:t>
            </a:r>
            <a:r>
              <a:rPr lang="en-US" dirty="0" err="1"/>
              <a:t>реализованного</a:t>
            </a:r>
            <a:r>
              <a:rPr lang="en-US" dirty="0"/>
              <a:t> </a:t>
            </a:r>
            <a:r>
              <a:rPr lang="en-US" dirty="0" err="1"/>
              <a:t>программои</a:t>
            </a:r>
            <a:r>
              <a:rPr lang="en-US" dirty="0"/>
              <a:t>̆ </a:t>
            </a:r>
            <a:r>
              <a:rPr lang="en-US" dirty="0" err="1"/>
              <a:t>Exp</a:t>
            </a:r>
            <a:r>
              <a:rPr lang="en-US" dirty="0"/>
              <a:t>(</a:t>
            </a:r>
            <a:r>
              <a:rPr lang="en-US" i="1" dirty="0"/>
              <a:t>∙</a:t>
            </a:r>
            <a:r>
              <a:rPr lang="en-US" dirty="0"/>
              <a:t>) </a:t>
            </a:r>
            <a:r>
              <a:rPr lang="en-US" dirty="0" err="1"/>
              <a:t>имеет</a:t>
            </a:r>
            <a:r>
              <a:rPr lang="en-US" dirty="0"/>
              <a:t> </a:t>
            </a:r>
            <a:r>
              <a:rPr lang="en-US" dirty="0" err="1"/>
              <a:t>следующии</a:t>
            </a:r>
            <a:r>
              <a:rPr lang="en-US" dirty="0"/>
              <a:t>̆ </a:t>
            </a:r>
            <a:r>
              <a:rPr lang="en-US" dirty="0" err="1"/>
              <a:t>вид</a:t>
            </a:r>
            <a:r>
              <a:rPr lang="en-US" dirty="0"/>
              <a:t>.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Program </a:t>
            </a:r>
            <a:r>
              <a:rPr lang="en-US" dirty="0" err="1"/>
              <a:t>Exp</a:t>
            </a:r>
            <a:r>
              <a:rPr lang="en-US" dirty="0"/>
              <a:t>(</a:t>
            </a:r>
            <a:r>
              <a:rPr lang="en-US" i="1" dirty="0" err="1"/>
              <a:t>x</a:t>
            </a:r>
            <a:r>
              <a:rPr lang="en-US" dirty="0" err="1"/>
              <a:t>,</a:t>
            </a:r>
            <a:r>
              <a:rPr lang="en-US" i="1" dirty="0" err="1"/>
              <a:t>N</a:t>
            </a:r>
            <a:r>
              <a:rPr lang="en-US" dirty="0" err="1"/>
              <a:t>,</a:t>
            </a:r>
            <a:r>
              <a:rPr lang="en-US" i="1" dirty="0" err="1"/>
              <a:t>A</a:t>
            </a:r>
            <a:r>
              <a:rPr lang="en-US" dirty="0" err="1"/>
              <a:t>,</a:t>
            </a:r>
            <a:r>
              <a:rPr lang="en-US" i="1" dirty="0" err="1"/>
              <a:t>R</a:t>
            </a:r>
            <a:r>
              <a:rPr lang="en-US" dirty="0"/>
              <a:t>); {</a:t>
            </a:r>
            <a:r>
              <a:rPr lang="en-US" dirty="0" err="1"/>
              <a:t>вход</a:t>
            </a:r>
            <a:r>
              <a:rPr lang="en-US" dirty="0"/>
              <a:t> </a:t>
            </a:r>
            <a:r>
              <a:rPr lang="en-US" i="1" dirty="0" err="1"/>
              <a:t>x</a:t>
            </a:r>
            <a:r>
              <a:rPr lang="en-US" dirty="0" err="1"/>
              <a:t>,</a:t>
            </a:r>
            <a:r>
              <a:rPr lang="en-US" i="1" dirty="0" err="1"/>
              <a:t>N</a:t>
            </a:r>
            <a:r>
              <a:rPr lang="en-US" dirty="0" err="1"/>
              <a:t>,</a:t>
            </a:r>
            <a:r>
              <a:rPr lang="en-US" i="1" dirty="0" err="1"/>
              <a:t>A</a:t>
            </a:r>
            <a:r>
              <a:rPr lang="en-US" dirty="0"/>
              <a:t>, </a:t>
            </a:r>
            <a:r>
              <a:rPr lang="en-US" dirty="0" err="1"/>
              <a:t>выход</a:t>
            </a:r>
            <a:r>
              <a:rPr lang="en-US" dirty="0"/>
              <a:t> </a:t>
            </a:r>
            <a:r>
              <a:rPr lang="en-US" i="1" dirty="0"/>
              <a:t>R</a:t>
            </a:r>
            <a:r>
              <a:rPr lang="en-US" dirty="0"/>
              <a:t>}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begin </a:t>
            </a:r>
            <a:endParaRPr lang="ru-RU" dirty="0"/>
          </a:p>
          <a:p>
            <a:pPr marL="0" indent="0">
              <a:buNone/>
            </a:pPr>
            <a:r>
              <a:rPr lang="en-US" i="1" dirty="0"/>
              <a:t>B</a:t>
            </a:r>
            <a:r>
              <a:rPr lang="en-US" dirty="0"/>
              <a:t>:=1; for </a:t>
            </a:r>
            <a:r>
              <a:rPr lang="en-US" i="1" dirty="0" err="1"/>
              <a:t>i</a:t>
            </a:r>
            <a:r>
              <a:rPr lang="en-US" dirty="0"/>
              <a:t>:=1 to </a:t>
            </a:r>
            <a:r>
              <a:rPr lang="en-US" i="1" dirty="0"/>
              <a:t>n </a:t>
            </a:r>
            <a:r>
              <a:rPr lang="en-US" dirty="0"/>
              <a:t>do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begin </a:t>
            </a:r>
            <a:endParaRPr lang="ru-RU" dirty="0"/>
          </a:p>
          <a:p>
            <a:pPr marL="0" indent="0">
              <a:buNone/>
            </a:pPr>
            <a:r>
              <a:rPr lang="en-US" i="1" dirty="0"/>
              <a:t>B</a:t>
            </a:r>
            <a:r>
              <a:rPr lang="en-US" dirty="0"/>
              <a:t>:=(</a:t>
            </a:r>
            <a:r>
              <a:rPr lang="en-US" i="1" dirty="0"/>
              <a:t>B</a:t>
            </a:r>
            <a:r>
              <a:rPr lang="en-US" dirty="0"/>
              <a:t>*</a:t>
            </a:r>
            <a:r>
              <a:rPr lang="en-US" i="1" dirty="0"/>
              <a:t>B</a:t>
            </a:r>
            <a:r>
              <a:rPr lang="en-US" dirty="0"/>
              <a:t>)</a:t>
            </a:r>
            <a:r>
              <a:rPr lang="en-US" dirty="0" err="1"/>
              <a:t>mod</a:t>
            </a:r>
            <a:r>
              <a:rPr lang="en-US" i="1" dirty="0" err="1"/>
              <a:t>N</a:t>
            </a:r>
            <a:r>
              <a:rPr lang="en-US" dirty="0"/>
              <a:t>; 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if [</a:t>
            </a:r>
            <a:r>
              <a:rPr lang="en-US" i="1" dirty="0" err="1"/>
              <a:t>i</a:t>
            </a:r>
            <a:r>
              <a:rPr lang="en-US" dirty="0"/>
              <a:t>]=1 then </a:t>
            </a:r>
            <a:r>
              <a:rPr lang="en-US" i="1" dirty="0"/>
              <a:t>B</a:t>
            </a:r>
            <a:r>
              <a:rPr lang="en-US" dirty="0"/>
              <a:t>:=(</a:t>
            </a:r>
            <a:r>
              <a:rPr lang="en-US" i="1" dirty="0"/>
              <a:t>A</a:t>
            </a:r>
            <a:r>
              <a:rPr lang="en-US" dirty="0"/>
              <a:t>*</a:t>
            </a:r>
            <a:r>
              <a:rPr lang="en-US" i="1" dirty="0"/>
              <a:t>B</a:t>
            </a:r>
            <a:r>
              <a:rPr lang="en-US" dirty="0"/>
              <a:t>)</a:t>
            </a:r>
            <a:r>
              <a:rPr lang="en-US" dirty="0" err="1"/>
              <a:t>mod</a:t>
            </a:r>
            <a:r>
              <a:rPr lang="en-US" i="1" dirty="0" err="1"/>
              <a:t>N</a:t>
            </a:r>
            <a:r>
              <a:rPr lang="en-US" dirty="0"/>
              <a:t>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end; </a:t>
            </a:r>
            <a:endParaRPr lang="ru-RU" dirty="0"/>
          </a:p>
          <a:p>
            <a:pPr marL="0" indent="0">
              <a:buNone/>
            </a:pPr>
            <a:r>
              <a:rPr lang="en-US" i="1" dirty="0"/>
              <a:t>R</a:t>
            </a:r>
            <a:r>
              <a:rPr lang="en-US" dirty="0"/>
              <a:t>:=</a:t>
            </a:r>
            <a:r>
              <a:rPr lang="en-US" i="1" dirty="0"/>
              <a:t>B</a:t>
            </a:r>
            <a:r>
              <a:rPr lang="en-US" dirty="0"/>
              <a:t>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end. </a:t>
            </a:r>
            <a:endParaRPr lang="ru-RU" dirty="0"/>
          </a:p>
          <a:p>
            <a:pPr marL="0" indent="0">
              <a:buNone/>
            </a:pPr>
            <a:r>
              <a:rPr lang="en-US" dirty="0" err="1" smtClean="0"/>
              <a:t>Из</a:t>
            </a:r>
            <a:r>
              <a:rPr lang="en-US" dirty="0" smtClean="0"/>
              <a:t> </a:t>
            </a:r>
            <a:r>
              <a:rPr lang="en-US" dirty="0" err="1"/>
              <a:t>описания</a:t>
            </a:r>
            <a:r>
              <a:rPr lang="en-US" dirty="0"/>
              <a:t> </a:t>
            </a:r>
            <a:r>
              <a:rPr lang="en-US" dirty="0" err="1"/>
              <a:t>алгоритма</a:t>
            </a:r>
            <a:r>
              <a:rPr lang="en-US" dirty="0"/>
              <a:t> </a:t>
            </a:r>
            <a:r>
              <a:rPr lang="en-US" dirty="0" err="1"/>
              <a:t>видно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число</a:t>
            </a:r>
            <a:r>
              <a:rPr lang="en-US" dirty="0"/>
              <a:t> </a:t>
            </a:r>
            <a:r>
              <a:rPr lang="en-US" dirty="0" err="1"/>
              <a:t>обращении</a:t>
            </a:r>
            <a:r>
              <a:rPr lang="en-US" dirty="0"/>
              <a:t>̆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dirty="0" err="1"/>
              <a:t>операции</a:t>
            </a:r>
            <a:r>
              <a:rPr lang="en-US" dirty="0"/>
              <a:t> </a:t>
            </a:r>
            <a:r>
              <a:rPr lang="en-US" dirty="0" err="1"/>
              <a:t>вида</a:t>
            </a:r>
            <a:r>
              <a:rPr lang="en-US" dirty="0"/>
              <a:t> (</a:t>
            </a:r>
            <a:r>
              <a:rPr lang="en-US" i="1" dirty="0"/>
              <a:t>A</a:t>
            </a:r>
            <a:r>
              <a:rPr lang="en-US" dirty="0"/>
              <a:t>*</a:t>
            </a:r>
            <a:r>
              <a:rPr lang="en-US" i="1" dirty="0"/>
              <a:t>B</a:t>
            </a:r>
            <a:r>
              <a:rPr lang="en-US" dirty="0"/>
              <a:t>)</a:t>
            </a:r>
            <a:r>
              <a:rPr lang="en-US" dirty="0" err="1"/>
              <a:t>modulo</a:t>
            </a:r>
            <a:r>
              <a:rPr lang="en-US" i="1" dirty="0" err="1"/>
              <a:t>N</a:t>
            </a:r>
            <a:r>
              <a:rPr lang="en-US" i="1" dirty="0"/>
              <a:t> </a:t>
            </a:r>
            <a:r>
              <a:rPr lang="en-US" dirty="0" err="1"/>
              <a:t>будет</a:t>
            </a:r>
            <a:r>
              <a:rPr lang="en-US" dirty="0"/>
              <a:t> </a:t>
            </a:r>
            <a:r>
              <a:rPr lang="en-US" dirty="0" err="1"/>
              <a:t>log</a:t>
            </a:r>
            <a:r>
              <a:rPr lang="en-US" i="1" dirty="0" err="1"/>
              <a:t>x</a:t>
            </a:r>
            <a:r>
              <a:rPr lang="en-US" dirty="0"/>
              <a:t>+β(</a:t>
            </a:r>
            <a:r>
              <a:rPr lang="en-US" i="1" dirty="0"/>
              <a:t>x</a:t>
            </a:r>
            <a:r>
              <a:rPr lang="en-US" dirty="0"/>
              <a:t>), </a:t>
            </a:r>
            <a:r>
              <a:rPr lang="en-US" dirty="0" err="1"/>
              <a:t>где</a:t>
            </a:r>
            <a:r>
              <a:rPr lang="en-US" dirty="0"/>
              <a:t> β(</a:t>
            </a:r>
            <a:r>
              <a:rPr lang="en-US" i="1" dirty="0"/>
              <a:t>x</a:t>
            </a:r>
            <a:r>
              <a:rPr lang="en-US" dirty="0"/>
              <a:t>) </a:t>
            </a:r>
            <a:r>
              <a:rPr lang="en-US" dirty="0" err="1"/>
              <a:t>число</a:t>
            </a:r>
            <a:r>
              <a:rPr lang="en-US" dirty="0"/>
              <a:t> </a:t>
            </a:r>
            <a:r>
              <a:rPr lang="en-US" dirty="0" err="1"/>
              <a:t>единиц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двоичном</a:t>
            </a:r>
            <a:r>
              <a:rPr lang="en-US" dirty="0"/>
              <a:t> </a:t>
            </a:r>
            <a:r>
              <a:rPr lang="en-US" dirty="0" err="1" smtClean="0"/>
              <a:t>представлении</a:t>
            </a:r>
            <a:r>
              <a:rPr lang="en-US" dirty="0" smtClean="0"/>
              <a:t> </a:t>
            </a:r>
            <a:r>
              <a:rPr lang="en-US" dirty="0" err="1"/>
              <a:t>операнда</a:t>
            </a:r>
            <a:r>
              <a:rPr lang="en-US" dirty="0"/>
              <a:t> </a:t>
            </a:r>
            <a:r>
              <a:rPr lang="en-US" i="1" dirty="0"/>
              <a:t>x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вес</a:t>
            </a:r>
            <a:r>
              <a:rPr lang="en-US" dirty="0"/>
              <a:t> </a:t>
            </a:r>
            <a:r>
              <a:rPr lang="en-US" dirty="0" err="1"/>
              <a:t>Хэмминга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.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493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7" y="304800"/>
            <a:ext cx="8517466" cy="628226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en-US" b="1" dirty="0" err="1"/>
              <a:t>Метод</a:t>
            </a:r>
            <a:r>
              <a:rPr lang="en-US" b="1" dirty="0"/>
              <a:t> </a:t>
            </a:r>
            <a:r>
              <a:rPr lang="en-US" b="1" dirty="0" err="1"/>
              <a:t>создания</a:t>
            </a:r>
            <a:r>
              <a:rPr lang="en-US" b="1" dirty="0"/>
              <a:t> </a:t>
            </a:r>
            <a:r>
              <a:rPr lang="en-US" b="1" dirty="0" err="1"/>
              <a:t>самотестирующейся</a:t>
            </a:r>
            <a:r>
              <a:rPr lang="en-US" b="1" dirty="0"/>
              <a:t> </a:t>
            </a:r>
            <a:r>
              <a:rPr lang="en-US" b="1" dirty="0" err="1"/>
              <a:t>расчетнои</a:t>
            </a:r>
            <a:r>
              <a:rPr lang="en-US" b="1" dirty="0"/>
              <a:t>̆ </a:t>
            </a:r>
            <a:r>
              <a:rPr lang="en-US" b="1" dirty="0" err="1"/>
              <a:t>программы</a:t>
            </a:r>
            <a:r>
              <a:rPr lang="en-US" b="1" dirty="0"/>
              <a:t> </a:t>
            </a:r>
            <a:r>
              <a:rPr lang="en-US" b="1" dirty="0" err="1"/>
              <a:t>с</a:t>
            </a:r>
            <a:r>
              <a:rPr lang="en-US" b="1" dirty="0"/>
              <a:t> </a:t>
            </a:r>
            <a:r>
              <a:rPr lang="en-US" b="1" dirty="0" err="1"/>
              <a:t>эффективным</a:t>
            </a:r>
            <a:r>
              <a:rPr lang="en-US" b="1" dirty="0"/>
              <a:t> </a:t>
            </a:r>
            <a:r>
              <a:rPr lang="en-US" b="1" dirty="0" err="1"/>
              <a:t>тестирующим</a:t>
            </a:r>
            <a:r>
              <a:rPr lang="en-US" b="1" dirty="0"/>
              <a:t> </a:t>
            </a:r>
            <a:r>
              <a:rPr lang="en-US" b="1" dirty="0" err="1"/>
              <a:t>модулем</a:t>
            </a:r>
            <a:r>
              <a:rPr lang="en-US" b="1" dirty="0"/>
              <a:t> </a:t>
            </a:r>
            <a:endParaRPr lang="ru-RU" dirty="0"/>
          </a:p>
          <a:p>
            <a:pPr marL="0" indent="0" algn="just">
              <a:buNone/>
            </a:pP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качестве</a:t>
            </a:r>
            <a:r>
              <a:rPr lang="en-US" dirty="0"/>
              <a:t> </a:t>
            </a:r>
            <a:r>
              <a:rPr lang="en-US" dirty="0" err="1"/>
              <a:t>расчетнои</a:t>
            </a:r>
            <a:r>
              <a:rPr lang="en-US" dirty="0"/>
              <a:t>̆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dirty="0" err="1"/>
              <a:t>рассматривается</a:t>
            </a:r>
            <a:r>
              <a:rPr lang="en-US" dirty="0"/>
              <a:t> </a:t>
            </a:r>
            <a:r>
              <a:rPr lang="en-US" dirty="0" err="1"/>
              <a:t>любая</a:t>
            </a:r>
            <a:r>
              <a:rPr lang="en-US" dirty="0"/>
              <a:t> </a:t>
            </a:r>
            <a:r>
              <a:rPr lang="en-US" dirty="0" err="1"/>
              <a:t>программа</a:t>
            </a:r>
            <a:r>
              <a:rPr lang="en-US" dirty="0"/>
              <a:t>, </a:t>
            </a:r>
            <a:r>
              <a:rPr lang="en-US" dirty="0" err="1"/>
              <a:t>решающая</a:t>
            </a:r>
            <a:r>
              <a:rPr lang="en-US" dirty="0"/>
              <a:t> </a:t>
            </a:r>
            <a:r>
              <a:rPr lang="en-US" dirty="0" err="1"/>
              <a:t>задачу</a:t>
            </a:r>
            <a:r>
              <a:rPr lang="en-US" dirty="0"/>
              <a:t> </a:t>
            </a:r>
            <a:r>
              <a:rPr lang="en-US" dirty="0" err="1"/>
              <a:t>получения</a:t>
            </a:r>
            <a:r>
              <a:rPr lang="en-US" dirty="0"/>
              <a:t> </a:t>
            </a:r>
            <a:r>
              <a:rPr lang="en-US" dirty="0" err="1"/>
              <a:t>значения</a:t>
            </a:r>
            <a:r>
              <a:rPr lang="en-US" dirty="0"/>
              <a:t> </a:t>
            </a:r>
            <a:r>
              <a:rPr lang="en-US" dirty="0" err="1"/>
              <a:t>некоторои</a:t>
            </a:r>
            <a:r>
              <a:rPr lang="en-US" dirty="0"/>
              <a:t>̆ </a:t>
            </a:r>
            <a:r>
              <a:rPr lang="en-US" dirty="0" err="1"/>
              <a:t>вычислимои</a:t>
            </a:r>
            <a:r>
              <a:rPr lang="en-US" dirty="0"/>
              <a:t>̆ </a:t>
            </a:r>
            <a:r>
              <a:rPr lang="en-US" dirty="0" err="1"/>
              <a:t>функции</a:t>
            </a:r>
            <a:r>
              <a:rPr lang="en-US" dirty="0"/>
              <a:t>. </a:t>
            </a:r>
            <a:endParaRPr lang="ru-RU" dirty="0"/>
          </a:p>
          <a:p>
            <a:pPr marL="0" indent="0" algn="just">
              <a:buNone/>
            </a:pP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этом</a:t>
            </a:r>
            <a:r>
              <a:rPr lang="en-US" dirty="0"/>
              <a:t> </a:t>
            </a:r>
            <a:r>
              <a:rPr lang="en-US" dirty="0" err="1"/>
              <a:t>под</a:t>
            </a:r>
            <a:r>
              <a:rPr lang="en-US" dirty="0"/>
              <a:t> </a:t>
            </a:r>
            <a:r>
              <a:rPr lang="en-US" dirty="0" err="1"/>
              <a:t>верификациеи</a:t>
            </a:r>
            <a:r>
              <a:rPr lang="en-US" dirty="0"/>
              <a:t>̆ </a:t>
            </a:r>
            <a:r>
              <a:rPr lang="en-US" dirty="0" err="1"/>
              <a:t>расчетнои</a:t>
            </a:r>
            <a:r>
              <a:rPr lang="en-US" dirty="0"/>
              <a:t>̆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dirty="0" err="1"/>
              <a:t>понимается</a:t>
            </a:r>
            <a:r>
              <a:rPr lang="en-US" dirty="0"/>
              <a:t> </a:t>
            </a:r>
            <a:r>
              <a:rPr lang="en-US" dirty="0" err="1"/>
              <a:t>процесс</a:t>
            </a:r>
            <a:r>
              <a:rPr lang="en-US" dirty="0"/>
              <a:t> </a:t>
            </a:r>
            <a:r>
              <a:rPr lang="en-US" dirty="0" err="1"/>
              <a:t>доказательства</a:t>
            </a:r>
            <a:r>
              <a:rPr lang="en-US" dirty="0"/>
              <a:t> </a:t>
            </a:r>
            <a:r>
              <a:rPr lang="en-US" dirty="0" err="1"/>
              <a:t>того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программа</a:t>
            </a:r>
            <a:r>
              <a:rPr lang="en-US" dirty="0"/>
              <a:t> </a:t>
            </a:r>
            <a:r>
              <a:rPr lang="en-US" dirty="0" err="1"/>
              <a:t>будет</a:t>
            </a:r>
            <a:r>
              <a:rPr lang="en-US" dirty="0"/>
              <a:t> </a:t>
            </a:r>
            <a:r>
              <a:rPr lang="en-US" dirty="0" err="1"/>
              <a:t>получать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некотором</a:t>
            </a:r>
            <a:r>
              <a:rPr lang="en-US" dirty="0"/>
              <a:t> </a:t>
            </a:r>
            <a:r>
              <a:rPr lang="en-US" dirty="0" err="1"/>
              <a:t>входе</a:t>
            </a:r>
            <a:r>
              <a:rPr lang="en-US" dirty="0"/>
              <a:t> </a:t>
            </a:r>
            <a:r>
              <a:rPr lang="en-US" dirty="0" err="1"/>
              <a:t>истинные</a:t>
            </a:r>
            <a:r>
              <a:rPr lang="en-US" dirty="0"/>
              <a:t> </a:t>
            </a:r>
            <a:r>
              <a:rPr lang="en-US" dirty="0" err="1"/>
              <a:t>значения</a:t>
            </a:r>
            <a:r>
              <a:rPr lang="en-US" dirty="0"/>
              <a:t> </a:t>
            </a:r>
            <a:r>
              <a:rPr lang="en-US" dirty="0" err="1"/>
              <a:t>исследуемои</a:t>
            </a:r>
            <a:r>
              <a:rPr lang="en-US" dirty="0"/>
              <a:t>̆ </a:t>
            </a:r>
            <a:r>
              <a:rPr lang="en-US" dirty="0" err="1"/>
              <a:t>функции</a:t>
            </a:r>
            <a:r>
              <a:rPr lang="en-US" dirty="0"/>
              <a:t>.</a:t>
            </a:r>
            <a:r>
              <a:rPr lang="ru-RU" dirty="0" smtClean="0">
                <a:effectLst/>
              </a:rPr>
              <a:t> </a:t>
            </a:r>
          </a:p>
          <a:p>
            <a:pPr marL="0" indent="0">
              <a:buNone/>
            </a:pPr>
            <a:r>
              <a:rPr lang="en-US" dirty="0" err="1"/>
              <a:t>Пусть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 </a:t>
            </a:r>
            <a:r>
              <a:rPr lang="en-US" i="1" dirty="0"/>
              <a:t>Y = f 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 </a:t>
            </a:r>
            <a:r>
              <a:rPr lang="en-US" dirty="0" err="1"/>
              <a:t>существует</a:t>
            </a:r>
            <a:r>
              <a:rPr lang="en-US" dirty="0"/>
              <a:t> </a:t>
            </a:r>
            <a:r>
              <a:rPr lang="en-US" dirty="0" err="1"/>
              <a:t>пара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̆ (</a:t>
            </a:r>
            <a:r>
              <a:rPr lang="en-US" i="1" dirty="0" err="1"/>
              <a:t>g</a:t>
            </a:r>
            <a:r>
              <a:rPr lang="en-US" i="1" baseline="-25000" dirty="0" err="1"/>
              <a:t>c</a:t>
            </a:r>
            <a:r>
              <a:rPr lang="en-US" dirty="0"/>
              <a:t>, </a:t>
            </a:r>
            <a:r>
              <a:rPr lang="en-US" i="1" dirty="0" err="1"/>
              <a:t>h</a:t>
            </a:r>
            <a:r>
              <a:rPr lang="en-US" i="1" baseline="-25000" dirty="0" err="1"/>
              <a:t>c</a:t>
            </a:r>
            <a:r>
              <a:rPr lang="en-US" dirty="0"/>
              <a:t>)</a:t>
            </a:r>
            <a:r>
              <a:rPr lang="en-US" i="1" baseline="30000" dirty="0"/>
              <a:t>Y</a:t>
            </a:r>
            <a:r>
              <a:rPr lang="en-US" i="1" dirty="0"/>
              <a:t> </a:t>
            </a:r>
            <a:r>
              <a:rPr lang="en-US" dirty="0" err="1"/>
              <a:t>таких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: </a:t>
            </a:r>
            <a:endParaRPr lang="ru-RU" dirty="0"/>
          </a:p>
          <a:p>
            <a:pPr marL="0" indent="0" algn="just">
              <a:buNone/>
            </a:pPr>
            <a:r>
              <a:rPr lang="en-US" i="1" dirty="0"/>
              <a:t>Y </a:t>
            </a:r>
            <a:r>
              <a:rPr lang="en-US" dirty="0"/>
              <a:t>= </a:t>
            </a:r>
            <a:r>
              <a:rPr lang="en-US" i="1" dirty="0" err="1"/>
              <a:t>g</a:t>
            </a:r>
            <a:r>
              <a:rPr lang="en-US" i="1" baseline="-25000" dirty="0" err="1"/>
              <a:t>c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i="1" dirty="0"/>
              <a:t>f </a:t>
            </a:r>
            <a:r>
              <a:rPr lang="en-US" dirty="0"/>
              <a:t>(</a:t>
            </a:r>
            <a:r>
              <a:rPr lang="en-US" i="1" dirty="0"/>
              <a:t>a</a:t>
            </a:r>
            <a:r>
              <a:rPr lang="en-US" baseline="-25000" dirty="0"/>
              <a:t>1</a:t>
            </a:r>
            <a:r>
              <a:rPr lang="en-US" dirty="0"/>
              <a:t>), ..., </a:t>
            </a:r>
            <a:r>
              <a:rPr lang="en-US" i="1" dirty="0"/>
              <a:t>f </a:t>
            </a:r>
            <a:r>
              <a:rPr lang="en-US" dirty="0"/>
              <a:t>(</a:t>
            </a:r>
            <a:r>
              <a:rPr lang="en-US" i="1" dirty="0"/>
              <a:t>a</a:t>
            </a:r>
            <a:r>
              <a:rPr lang="en-US" i="1" baseline="-25000" dirty="0"/>
              <a:t>c</a:t>
            </a:r>
            <a:r>
              <a:rPr lang="en-US" dirty="0"/>
              <a:t>)), </a:t>
            </a:r>
            <a:r>
              <a:rPr lang="en-US" i="1" dirty="0"/>
              <a:t>X </a:t>
            </a:r>
            <a:r>
              <a:rPr lang="en-US" dirty="0"/>
              <a:t>= </a:t>
            </a:r>
            <a:r>
              <a:rPr lang="en-US" i="1" dirty="0" err="1"/>
              <a:t>h</a:t>
            </a:r>
            <a:r>
              <a:rPr lang="en-US" i="1" baseline="-25000" dirty="0" err="1"/>
              <a:t>c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i="1" dirty="0"/>
              <a:t>a</a:t>
            </a:r>
            <a:r>
              <a:rPr lang="en-US" i="1" baseline="-25000" dirty="0"/>
              <a:t>1</a:t>
            </a:r>
            <a:r>
              <a:rPr lang="en-US" dirty="0"/>
              <a:t>, ..., </a:t>
            </a:r>
            <a:r>
              <a:rPr lang="en-US" i="1" dirty="0"/>
              <a:t>a</a:t>
            </a:r>
            <a:r>
              <a:rPr lang="en-US" i="1" baseline="-25000" dirty="0"/>
              <a:t>c</a:t>
            </a:r>
            <a:r>
              <a:rPr lang="en-US" dirty="0"/>
              <a:t>). </a:t>
            </a:r>
            <a:r>
              <a:rPr lang="en-US" dirty="0" err="1"/>
              <a:t>Легко</a:t>
            </a:r>
            <a:r>
              <a:rPr lang="en-US" dirty="0"/>
              <a:t> </a:t>
            </a:r>
            <a:r>
              <a:rPr lang="en-US" dirty="0" err="1"/>
              <a:t>увидеть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если</a:t>
            </a:r>
            <a:r>
              <a:rPr lang="en-US" dirty="0"/>
              <a:t> </a:t>
            </a:r>
            <a:r>
              <a:rPr lang="en-US" dirty="0" err="1"/>
              <a:t>значения</a:t>
            </a:r>
            <a:r>
              <a:rPr lang="en-US" dirty="0"/>
              <a:t> </a:t>
            </a:r>
            <a:r>
              <a:rPr lang="en-US" i="1" dirty="0" err="1"/>
              <a:t>a</a:t>
            </a:r>
            <a:r>
              <a:rPr lang="en-US" i="1" baseline="-25000" dirty="0" err="1"/>
              <a:t>i</a:t>
            </a:r>
            <a:r>
              <a:rPr lang="en-US" i="1" dirty="0"/>
              <a:t> </a:t>
            </a:r>
            <a:r>
              <a:rPr lang="en-US" dirty="0" err="1"/>
              <a:t>выбраны</a:t>
            </a:r>
            <a:r>
              <a:rPr lang="en-US" dirty="0"/>
              <a:t> </a:t>
            </a:r>
            <a:r>
              <a:rPr lang="en-US" dirty="0" err="1"/>
              <a:t>из</a:t>
            </a:r>
            <a:r>
              <a:rPr lang="en-US" dirty="0"/>
              <a:t> </a:t>
            </a:r>
            <a:r>
              <a:rPr lang="en-US" i="1" dirty="0"/>
              <a:t>In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соответствии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распределением</a:t>
            </a:r>
            <a:r>
              <a:rPr lang="en-US" dirty="0"/>
              <a:t> </a:t>
            </a:r>
            <a:r>
              <a:rPr lang="en-US" i="1" dirty="0" err="1"/>
              <a:t>D</a:t>
            </a:r>
            <a:r>
              <a:rPr lang="en-US" i="1" baseline="30000" dirty="0" err="1"/>
              <a:t>p</a:t>
            </a:r>
            <a:r>
              <a:rPr lang="en-US" dirty="0"/>
              <a:t>, </a:t>
            </a:r>
            <a:r>
              <a:rPr lang="en-US" dirty="0" err="1"/>
              <a:t>тогда</a:t>
            </a:r>
            <a:r>
              <a:rPr lang="en-US" dirty="0"/>
              <a:t> </a:t>
            </a:r>
            <a:r>
              <a:rPr lang="en-US" dirty="0" err="1"/>
              <a:t>пара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̆ (</a:t>
            </a:r>
            <a:r>
              <a:rPr lang="en-US" i="1" dirty="0" err="1"/>
              <a:t>g</a:t>
            </a:r>
            <a:r>
              <a:rPr lang="en-US" i="1" baseline="-25000" dirty="0" err="1"/>
              <a:t>c</a:t>
            </a:r>
            <a:r>
              <a:rPr lang="en-US" dirty="0"/>
              <a:t>, </a:t>
            </a:r>
            <a:r>
              <a:rPr lang="en-US" i="1" dirty="0" err="1"/>
              <a:t>h</a:t>
            </a:r>
            <a:r>
              <a:rPr lang="en-US" i="1" baseline="-25000" dirty="0" err="1"/>
              <a:t>c</a:t>
            </a:r>
            <a:r>
              <a:rPr lang="en-US" dirty="0"/>
              <a:t>)</a:t>
            </a:r>
            <a:r>
              <a:rPr lang="en-US" baseline="30000" dirty="0"/>
              <a:t>Y </a:t>
            </a:r>
            <a:r>
              <a:rPr lang="en-US" dirty="0" err="1"/>
              <a:t>обеспечивает</a:t>
            </a:r>
            <a:r>
              <a:rPr lang="en-US" dirty="0"/>
              <a:t> </a:t>
            </a:r>
            <a:r>
              <a:rPr lang="en-US" dirty="0" err="1"/>
              <a:t>выполнение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 </a:t>
            </a:r>
            <a:r>
              <a:rPr lang="en-US" i="1" dirty="0"/>
              <a:t>Y = f 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 </a:t>
            </a:r>
            <a:r>
              <a:rPr lang="en-US" dirty="0" err="1"/>
              <a:t>свойства</a:t>
            </a:r>
            <a:r>
              <a:rPr lang="en-US" dirty="0"/>
              <a:t> </a:t>
            </a:r>
            <a:r>
              <a:rPr lang="en-US" dirty="0" err="1"/>
              <a:t>случайнои</a:t>
            </a:r>
            <a:r>
              <a:rPr lang="en-US" dirty="0"/>
              <a:t>̆ </a:t>
            </a:r>
            <a:r>
              <a:rPr lang="en-US" dirty="0" err="1"/>
              <a:t>самосводимости</a:t>
            </a:r>
            <a:r>
              <a:rPr lang="en-US" dirty="0"/>
              <a:t>. </a:t>
            </a:r>
            <a:r>
              <a:rPr lang="en-US" dirty="0" err="1"/>
              <a:t>Пару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̆ (</a:t>
            </a:r>
            <a:r>
              <a:rPr lang="en-US" i="1" dirty="0" err="1"/>
              <a:t>g</a:t>
            </a:r>
            <a:r>
              <a:rPr lang="en-US" i="1" baseline="-25000" dirty="0" err="1"/>
              <a:t>c</a:t>
            </a:r>
            <a:r>
              <a:rPr lang="en-US" dirty="0"/>
              <a:t>, </a:t>
            </a:r>
            <a:r>
              <a:rPr lang="en-US" i="1" dirty="0" err="1"/>
              <a:t>h</a:t>
            </a:r>
            <a:r>
              <a:rPr lang="en-US" i="1" baseline="-25000" dirty="0" err="1"/>
              <a:t>c</a:t>
            </a:r>
            <a:r>
              <a:rPr lang="en-US" dirty="0"/>
              <a:t>)</a:t>
            </a:r>
            <a:r>
              <a:rPr lang="en-US" baseline="30000" dirty="0"/>
              <a:t>Y</a:t>
            </a:r>
            <a:r>
              <a:rPr lang="en-US" dirty="0"/>
              <a:t> </a:t>
            </a:r>
            <a:r>
              <a:rPr lang="en-US" dirty="0" err="1"/>
              <a:t>будем</a:t>
            </a:r>
            <a:r>
              <a:rPr lang="en-US" dirty="0"/>
              <a:t> </a:t>
            </a:r>
            <a:r>
              <a:rPr lang="en-US" dirty="0" err="1"/>
              <a:t>называть</a:t>
            </a:r>
            <a:r>
              <a:rPr lang="en-US" dirty="0"/>
              <a:t> </a:t>
            </a:r>
            <a:r>
              <a:rPr lang="en-US" i="1" dirty="0"/>
              <a:t>ST-</a:t>
            </a:r>
            <a:r>
              <a:rPr lang="en-US" i="1" dirty="0" err="1"/>
              <a:t>парои</a:t>
            </a:r>
            <a:r>
              <a:rPr lang="en-US" i="1" dirty="0"/>
              <a:t>̆ </a:t>
            </a:r>
            <a:r>
              <a:rPr lang="en-US" i="1" dirty="0" err="1"/>
              <a:t>функции</a:t>
            </a:r>
            <a:r>
              <a:rPr lang="en-US" i="1" dirty="0"/>
              <a:t>̆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 </a:t>
            </a:r>
            <a:r>
              <a:rPr lang="en-US" i="1" dirty="0"/>
              <a:t>Y = f 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). </a:t>
            </a:r>
            <a:endParaRPr lang="ru-RU" dirty="0"/>
          </a:p>
          <a:p>
            <a:pPr marL="0" indent="0" algn="just">
              <a:buNone/>
            </a:pPr>
            <a:r>
              <a:rPr lang="en-US" dirty="0" err="1"/>
              <a:t>Предположим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i="1" dirty="0"/>
              <a:t>ST</a:t>
            </a:r>
            <a:r>
              <a:rPr lang="en-US" dirty="0"/>
              <a:t>-</a:t>
            </a:r>
            <a:r>
              <a:rPr lang="en-US" dirty="0" err="1"/>
              <a:t>пару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̆ </a:t>
            </a:r>
            <a:r>
              <a:rPr lang="en-US" dirty="0" err="1"/>
              <a:t>можно</a:t>
            </a:r>
            <a:r>
              <a:rPr lang="en-US" dirty="0"/>
              <a:t> </a:t>
            </a:r>
            <a:r>
              <a:rPr lang="en-US" dirty="0" err="1"/>
              <a:t>наложить</a:t>
            </a:r>
            <a:r>
              <a:rPr lang="en-US" dirty="0"/>
              <a:t> </a:t>
            </a:r>
            <a:r>
              <a:rPr lang="en-US" dirty="0" err="1"/>
              <a:t>некоторую</a:t>
            </a:r>
            <a:r>
              <a:rPr lang="en-US" dirty="0"/>
              <a:t> </a:t>
            </a:r>
            <a:r>
              <a:rPr lang="en-US" dirty="0" err="1"/>
              <a:t>совокупность</a:t>
            </a:r>
            <a:r>
              <a:rPr lang="en-US" dirty="0"/>
              <a:t> </a:t>
            </a:r>
            <a:r>
              <a:rPr lang="en-US" dirty="0" err="1"/>
              <a:t>ограничении</a:t>
            </a:r>
            <a:r>
              <a:rPr lang="en-US" dirty="0"/>
              <a:t>̆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сложность</a:t>
            </a:r>
            <a:r>
              <a:rPr lang="en-US" dirty="0"/>
              <a:t> </a:t>
            </a:r>
            <a:r>
              <a:rPr lang="en-US" dirty="0" err="1"/>
              <a:t>программнои</a:t>
            </a:r>
            <a:r>
              <a:rPr lang="en-US" dirty="0"/>
              <a:t>̆ </a:t>
            </a:r>
            <a:r>
              <a:rPr lang="en-US" dirty="0" err="1"/>
              <a:t>реализации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время</a:t>
            </a:r>
            <a:r>
              <a:rPr lang="en-US" dirty="0"/>
              <a:t> </a:t>
            </a:r>
            <a:r>
              <a:rPr lang="en-US" dirty="0" err="1"/>
              <a:t>выполнения</a:t>
            </a:r>
            <a:r>
              <a:rPr lang="en-US" dirty="0"/>
              <a:t>.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этом</a:t>
            </a:r>
            <a:r>
              <a:rPr lang="en-US" dirty="0"/>
              <a:t> </a:t>
            </a:r>
            <a:r>
              <a:rPr lang="en-US" dirty="0" err="1"/>
              <a:t>случае</a:t>
            </a:r>
            <a:r>
              <a:rPr lang="en-US" dirty="0"/>
              <a:t>, </a:t>
            </a:r>
            <a:r>
              <a:rPr lang="en-US" dirty="0" err="1"/>
              <a:t>пусть</a:t>
            </a:r>
            <a:r>
              <a:rPr lang="en-US" dirty="0"/>
              <a:t> </a:t>
            </a:r>
            <a:r>
              <a:rPr lang="en-US" dirty="0" err="1"/>
              <a:t>длина</a:t>
            </a:r>
            <a:r>
              <a:rPr lang="en-US" dirty="0"/>
              <a:t> </a:t>
            </a:r>
            <a:r>
              <a:rPr lang="en-US" dirty="0" err="1"/>
              <a:t>кода</a:t>
            </a:r>
            <a:r>
              <a:rPr lang="en-US" dirty="0"/>
              <a:t> </a:t>
            </a:r>
            <a:r>
              <a:rPr lang="en-US" dirty="0" err="1"/>
              <a:t>программ</a:t>
            </a:r>
            <a:r>
              <a:rPr lang="en-US" dirty="0"/>
              <a:t>, </a:t>
            </a:r>
            <a:r>
              <a:rPr lang="en-US" dirty="0" err="1"/>
              <a:t>реализующих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 </a:t>
            </a:r>
            <a:r>
              <a:rPr lang="en-US" i="1" dirty="0" err="1"/>
              <a:t>g</a:t>
            </a:r>
            <a:r>
              <a:rPr lang="en-US" i="1" baseline="-25000" dirty="0" err="1"/>
              <a:t>c</a:t>
            </a:r>
            <a:r>
              <a:rPr lang="en-US" i="1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i="1" dirty="0" err="1" smtClean="0"/>
              <a:t>h</a:t>
            </a:r>
            <a:r>
              <a:rPr lang="en-US" i="1" baseline="-25000" dirty="0" err="1" smtClean="0"/>
              <a:t>c</a:t>
            </a:r>
            <a:r>
              <a:rPr lang="en-US" i="1" dirty="0" smtClean="0"/>
              <a:t> </a:t>
            </a:r>
            <a:r>
              <a:rPr lang="en-US" dirty="0"/>
              <a:t>,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время</a:t>
            </a:r>
            <a:r>
              <a:rPr lang="en-US" dirty="0"/>
              <a:t> </a:t>
            </a:r>
            <a:r>
              <a:rPr lang="en-US" dirty="0" err="1"/>
              <a:t>их</a:t>
            </a:r>
            <a:r>
              <a:rPr lang="en-US" dirty="0"/>
              <a:t> </a:t>
            </a:r>
            <a:r>
              <a:rPr lang="en-US" dirty="0" err="1"/>
              <a:t>выполнения</a:t>
            </a:r>
            <a:r>
              <a:rPr lang="en-US" dirty="0"/>
              <a:t> </a:t>
            </a:r>
            <a:r>
              <a:rPr lang="en-US" dirty="0" err="1"/>
              <a:t>составляет</a:t>
            </a:r>
            <a:r>
              <a:rPr lang="en-US" dirty="0"/>
              <a:t> </a:t>
            </a:r>
            <a:r>
              <a:rPr lang="en-US" dirty="0" err="1"/>
              <a:t>константныи</a:t>
            </a:r>
            <a:r>
              <a:rPr lang="en-US" dirty="0"/>
              <a:t>̆ </a:t>
            </a:r>
            <a:r>
              <a:rPr lang="en-US" dirty="0" err="1"/>
              <a:t>мультипликативныи</a:t>
            </a:r>
            <a:r>
              <a:rPr lang="en-US" dirty="0"/>
              <a:t>̆ </a:t>
            </a:r>
            <a:r>
              <a:rPr lang="en-US" dirty="0" err="1"/>
              <a:t>фактор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длины</a:t>
            </a:r>
            <a:r>
              <a:rPr lang="en-US" dirty="0"/>
              <a:t> </a:t>
            </a:r>
            <a:r>
              <a:rPr lang="en-US" dirty="0" err="1"/>
              <a:t>кода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времени</a:t>
            </a:r>
            <a:r>
              <a:rPr lang="en-US" dirty="0"/>
              <a:t> </a:t>
            </a:r>
            <a:r>
              <a:rPr lang="en-US" dirty="0" err="1"/>
              <a:t>выполнения</a:t>
            </a:r>
            <a:r>
              <a:rPr lang="en-US" dirty="0"/>
              <a:t>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i="1" dirty="0"/>
              <a:t>P</a:t>
            </a:r>
            <a:r>
              <a:rPr lang="en-US" dirty="0"/>
              <a:t>. 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493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7" y="304800"/>
            <a:ext cx="8517466" cy="628226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 err="1"/>
              <a:t>Алгоритм</a:t>
            </a:r>
            <a:r>
              <a:rPr lang="en-US" b="1" dirty="0"/>
              <a:t> ST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Определить</a:t>
            </a:r>
            <a:r>
              <a:rPr lang="en-US" dirty="0"/>
              <a:t> </a:t>
            </a:r>
            <a:r>
              <a:rPr lang="en-US" dirty="0" err="1"/>
              <a:t>множество</a:t>
            </a:r>
            <a:r>
              <a:rPr lang="en-US" dirty="0"/>
              <a:t> </a:t>
            </a:r>
            <a:r>
              <a:rPr lang="en-US" i="1" dirty="0"/>
              <a:t>A</a:t>
            </a:r>
            <a:r>
              <a:rPr lang="en-US" i="1" baseline="30000" dirty="0"/>
              <a:t>*</a:t>
            </a:r>
            <a:r>
              <a:rPr lang="en-US" dirty="0" smtClean="0"/>
              <a:t>=</a:t>
            </a:r>
            <a:r>
              <a:rPr lang="en-US" dirty="0" smtClean="0"/>
              <a:t>{</a:t>
            </a:r>
            <a:r>
              <a:rPr lang="en-US" i="1" dirty="0" smtClean="0"/>
              <a:t>a</a:t>
            </a:r>
            <a:r>
              <a:rPr lang="en-US" i="1" baseline="-25000" dirty="0" smtClean="0"/>
              <a:t>1</a:t>
            </a:r>
            <a:r>
              <a:rPr lang="en-US" i="1" dirty="0"/>
              <a:t>*</a:t>
            </a:r>
            <a:r>
              <a:rPr lang="en-US" b="1" dirty="0"/>
              <a:t>, . . . , </a:t>
            </a:r>
            <a:r>
              <a:rPr lang="en-US" i="1" dirty="0"/>
              <a:t>a</a:t>
            </a:r>
            <a:r>
              <a:rPr lang="en-US" i="1" baseline="-25000" dirty="0"/>
              <a:t>c</a:t>
            </a:r>
            <a:r>
              <a:rPr lang="en-US" i="1" baseline="30000" dirty="0"/>
              <a:t>* </a:t>
            </a:r>
            <a:r>
              <a:rPr lang="en-US" dirty="0" smtClean="0"/>
              <a:t>} </a:t>
            </a:r>
            <a:endParaRPr lang="ru-RU" dirty="0" smtClean="0"/>
          </a:p>
          <a:p>
            <a:pPr marL="0" indent="0">
              <a:buNone/>
            </a:pPr>
            <a:r>
              <a:rPr lang="en-US" dirty="0" err="1" smtClean="0"/>
              <a:t>такое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i="1" dirty="0" smtClean="0"/>
              <a:t>X</a:t>
            </a:r>
            <a:r>
              <a:rPr lang="en-US" b="1" dirty="0"/>
              <a:t>* </a:t>
            </a:r>
            <a:r>
              <a:rPr lang="en-US" dirty="0"/>
              <a:t>= </a:t>
            </a:r>
            <a:r>
              <a:rPr lang="en-US" i="1" dirty="0"/>
              <a:t>h </a:t>
            </a:r>
            <a:r>
              <a:rPr lang="en-US" i="1" dirty="0" smtClean="0"/>
              <a:t>{a</a:t>
            </a:r>
            <a:r>
              <a:rPr lang="en-US" i="1" baseline="-25000" dirty="0" smtClean="0"/>
              <a:t>1</a:t>
            </a:r>
            <a:r>
              <a:rPr lang="en-US" i="1" dirty="0"/>
              <a:t>*</a:t>
            </a:r>
            <a:r>
              <a:rPr lang="en-US" b="1" dirty="0"/>
              <a:t>, . . . , </a:t>
            </a:r>
            <a:r>
              <a:rPr lang="en-US" i="1" dirty="0"/>
              <a:t>a</a:t>
            </a:r>
            <a:r>
              <a:rPr lang="en-US" i="1" baseline="-25000" dirty="0"/>
              <a:t>c</a:t>
            </a:r>
            <a:r>
              <a:rPr lang="en-US" i="1" baseline="30000" dirty="0"/>
              <a:t>* </a:t>
            </a:r>
            <a:r>
              <a:rPr lang="en-US" i="1" dirty="0" smtClean="0"/>
              <a:t>}</a:t>
            </a:r>
            <a:r>
              <a:rPr lang="en-US" dirty="0" smtClean="0"/>
              <a:t>, </a:t>
            </a:r>
            <a:r>
              <a:rPr lang="en-US" dirty="0" err="1"/>
              <a:t>где</a:t>
            </a:r>
            <a:r>
              <a:rPr lang="en-US" dirty="0"/>
              <a:t> </a:t>
            </a:r>
            <a:r>
              <a:rPr lang="en-US" i="1" dirty="0"/>
              <a:t>a</a:t>
            </a:r>
            <a:r>
              <a:rPr lang="en-US" i="1" baseline="-25000" dirty="0"/>
              <a:t>1</a:t>
            </a:r>
            <a:r>
              <a:rPr lang="en-US" i="1" dirty="0"/>
              <a:t>*</a:t>
            </a:r>
            <a:r>
              <a:rPr lang="en-US" b="1" dirty="0"/>
              <a:t>, . . . , </a:t>
            </a:r>
            <a:r>
              <a:rPr lang="en-US" i="1" dirty="0"/>
              <a:t>a</a:t>
            </a:r>
            <a:r>
              <a:rPr lang="en-US" i="1" baseline="-25000" dirty="0"/>
              <a:t>c</a:t>
            </a:r>
            <a:r>
              <a:rPr lang="en-US" i="1" baseline="30000" dirty="0"/>
              <a:t>* </a:t>
            </a:r>
            <a:r>
              <a:rPr lang="en-US" dirty="0" err="1"/>
              <a:t>выбраны</a:t>
            </a:r>
            <a:r>
              <a:rPr lang="en-US" dirty="0"/>
              <a:t> </a:t>
            </a:r>
            <a:r>
              <a:rPr lang="en-US" dirty="0" err="1"/>
              <a:t>случайно</a:t>
            </a:r>
            <a:r>
              <a:rPr lang="en-US" dirty="0"/>
              <a:t> </a:t>
            </a:r>
            <a:r>
              <a:rPr lang="en-US" dirty="0" err="1"/>
              <a:t>из</a:t>
            </a:r>
            <a:r>
              <a:rPr lang="en-US" dirty="0"/>
              <a:t> </a:t>
            </a:r>
            <a:r>
              <a:rPr lang="en-US" dirty="0" err="1"/>
              <a:t>входного</a:t>
            </a:r>
            <a:r>
              <a:rPr lang="en-US" dirty="0"/>
              <a:t> </a:t>
            </a:r>
            <a:r>
              <a:rPr lang="en-US" dirty="0" err="1"/>
              <a:t>подмножества</a:t>
            </a:r>
            <a:r>
              <a:rPr lang="en-US" dirty="0"/>
              <a:t> </a:t>
            </a:r>
            <a:r>
              <a:rPr lang="en-US" i="1" dirty="0"/>
              <a:t>I</a:t>
            </a:r>
            <a:r>
              <a:rPr lang="en-US" i="1" baseline="-25000" dirty="0"/>
              <a:t>n</a:t>
            </a:r>
            <a:r>
              <a:rPr lang="en-US" dirty="0"/>
              <a:t>.</a:t>
            </a:r>
            <a:r>
              <a:rPr lang="en-US" dirty="0" smtClean="0"/>
              <a:t> 2</a:t>
            </a:r>
            <a:r>
              <a:rPr lang="en-US" dirty="0"/>
              <a:t>. </a:t>
            </a:r>
            <a:r>
              <a:rPr lang="en-US" dirty="0" err="1"/>
              <a:t>Вызвать</a:t>
            </a:r>
            <a:r>
              <a:rPr lang="en-US" dirty="0"/>
              <a:t> </a:t>
            </a:r>
            <a:r>
              <a:rPr lang="en-US" dirty="0" err="1"/>
              <a:t>программу</a:t>
            </a:r>
            <a:r>
              <a:rPr lang="en-US" dirty="0"/>
              <a:t> </a:t>
            </a:r>
            <a:r>
              <a:rPr lang="en-US" i="1" dirty="0"/>
              <a:t>P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вычисления</a:t>
            </a:r>
            <a:r>
              <a:rPr lang="en-US" dirty="0"/>
              <a:t> </a:t>
            </a:r>
            <a:r>
              <a:rPr lang="en-US" dirty="0" err="1"/>
              <a:t>значения</a:t>
            </a:r>
            <a:r>
              <a:rPr lang="en-US" dirty="0"/>
              <a:t> </a:t>
            </a:r>
            <a:endParaRPr lang="ru-RU" dirty="0"/>
          </a:p>
          <a:p>
            <a:pPr marL="0" indent="0">
              <a:buNone/>
            </a:pPr>
            <a:r>
              <a:rPr lang="en-US" i="1" dirty="0"/>
              <a:t>Y</a:t>
            </a:r>
            <a:r>
              <a:rPr lang="en-US" i="1" baseline="-25000" dirty="0"/>
              <a:t>0</a:t>
            </a:r>
            <a:r>
              <a:rPr lang="en-US" i="1" baseline="30000" dirty="0"/>
              <a:t>*</a:t>
            </a:r>
            <a:r>
              <a:rPr lang="en-US" dirty="0"/>
              <a:t>=</a:t>
            </a:r>
            <a:r>
              <a:rPr lang="en-US" i="1" dirty="0"/>
              <a:t>f(X</a:t>
            </a:r>
            <a:r>
              <a:rPr lang="en-US" i="1" baseline="30000" dirty="0"/>
              <a:t>*</a:t>
            </a:r>
            <a:r>
              <a:rPr lang="en-US" i="1" dirty="0"/>
              <a:t>)</a:t>
            </a:r>
            <a:r>
              <a:rPr lang="en-US" b="1" dirty="0"/>
              <a:t>.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Вызвать</a:t>
            </a:r>
            <a:r>
              <a:rPr lang="en-US" dirty="0"/>
              <a:t> </a:t>
            </a:r>
            <a:r>
              <a:rPr lang="en-US" i="1" dirty="0"/>
              <a:t>c </a:t>
            </a:r>
            <a:r>
              <a:rPr lang="en-US" dirty="0" err="1"/>
              <a:t>раз</a:t>
            </a:r>
            <a:r>
              <a:rPr lang="en-US" dirty="0"/>
              <a:t> </a:t>
            </a:r>
            <a:r>
              <a:rPr lang="en-US" dirty="0" err="1"/>
              <a:t>программу</a:t>
            </a:r>
            <a:r>
              <a:rPr lang="en-US" dirty="0"/>
              <a:t> </a:t>
            </a:r>
            <a:r>
              <a:rPr lang="en-US" i="1" dirty="0"/>
              <a:t>P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вычисления</a:t>
            </a:r>
            <a:r>
              <a:rPr lang="en-US" dirty="0"/>
              <a:t> </a:t>
            </a:r>
            <a:r>
              <a:rPr lang="en-US" dirty="0" err="1"/>
              <a:t>множества</a:t>
            </a:r>
            <a:r>
              <a:rPr lang="en-US" dirty="0"/>
              <a:t> </a:t>
            </a:r>
            <a:r>
              <a:rPr lang="en-US" dirty="0" err="1" smtClean="0"/>
              <a:t>значении</a:t>
            </a:r>
            <a:r>
              <a:rPr lang="en-US" dirty="0" smtClean="0"/>
              <a:t>̆ </a:t>
            </a:r>
            <a:r>
              <a:rPr lang="en-US" dirty="0"/>
              <a:t>{</a:t>
            </a:r>
            <a:r>
              <a:rPr lang="en-US" i="1" dirty="0"/>
              <a:t>f (a</a:t>
            </a:r>
            <a:r>
              <a:rPr lang="en-US" i="1" baseline="-25000" dirty="0"/>
              <a:t>1</a:t>
            </a:r>
            <a:r>
              <a:rPr lang="en-US" i="1" baseline="30000" dirty="0"/>
              <a:t>*</a:t>
            </a:r>
            <a:r>
              <a:rPr lang="en-US" i="1" dirty="0"/>
              <a:t>) </a:t>
            </a:r>
            <a:r>
              <a:rPr lang="en-US" b="1" dirty="0"/>
              <a:t>,...,</a:t>
            </a:r>
            <a:r>
              <a:rPr lang="en-US" i="1" dirty="0"/>
              <a:t>f (a</a:t>
            </a:r>
            <a:r>
              <a:rPr lang="en-US" i="1" baseline="-25000" dirty="0"/>
              <a:t>1</a:t>
            </a:r>
            <a:r>
              <a:rPr lang="en-US" i="1" baseline="30000" dirty="0"/>
              <a:t>*</a:t>
            </a:r>
            <a:r>
              <a:rPr lang="en-US" i="1" dirty="0"/>
              <a:t> )</a:t>
            </a:r>
            <a:r>
              <a:rPr lang="en-US" dirty="0"/>
              <a:t>}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Определить</a:t>
            </a:r>
            <a:r>
              <a:rPr lang="en-US" dirty="0"/>
              <a:t> </a:t>
            </a:r>
            <a:r>
              <a:rPr lang="en-US" dirty="0" err="1"/>
              <a:t>значения</a:t>
            </a:r>
            <a:r>
              <a:rPr lang="en-US" dirty="0"/>
              <a:t> </a:t>
            </a:r>
            <a:r>
              <a:rPr lang="en-US" i="1" dirty="0"/>
              <a:t>Y </a:t>
            </a:r>
            <a:r>
              <a:rPr lang="en-US" i="1" baseline="-25000" dirty="0" smtClean="0"/>
              <a:t>1</a:t>
            </a:r>
            <a:r>
              <a:rPr lang="en-US" dirty="0" smtClean="0"/>
              <a:t>= </a:t>
            </a:r>
            <a:r>
              <a:rPr lang="en-US" i="1" dirty="0" err="1" smtClean="0"/>
              <a:t>g</a:t>
            </a:r>
            <a:r>
              <a:rPr lang="en-US" i="1" baseline="-25000" dirty="0" err="1" smtClean="0"/>
              <a:t>c</a:t>
            </a:r>
            <a:r>
              <a:rPr lang="en-US" i="1" dirty="0"/>
              <a:t>{</a:t>
            </a:r>
            <a:r>
              <a:rPr lang="en-US" i="1" dirty="0" smtClean="0"/>
              <a:t>f</a:t>
            </a:r>
            <a:r>
              <a:rPr lang="en-US" i="1" dirty="0"/>
              <a:t>( a</a:t>
            </a:r>
            <a:r>
              <a:rPr lang="en-US" i="1" baseline="-25000" dirty="0"/>
              <a:t>1</a:t>
            </a:r>
            <a:r>
              <a:rPr lang="en-US" i="1" baseline="30000" dirty="0"/>
              <a:t>*</a:t>
            </a:r>
            <a:r>
              <a:rPr lang="en-US" i="1" dirty="0"/>
              <a:t> )</a:t>
            </a:r>
            <a:r>
              <a:rPr lang="en-US" b="1" dirty="0"/>
              <a:t>,..., </a:t>
            </a:r>
            <a:r>
              <a:rPr lang="en-US" i="1" dirty="0"/>
              <a:t>f (a</a:t>
            </a:r>
            <a:r>
              <a:rPr lang="en-US" i="1" baseline="-25000" dirty="0"/>
              <a:t>c</a:t>
            </a:r>
            <a:r>
              <a:rPr lang="en-US" i="1" baseline="30000" dirty="0"/>
              <a:t>*</a:t>
            </a:r>
            <a:r>
              <a:rPr lang="en-US" i="1" dirty="0" smtClean="0"/>
              <a:t>)} </a:t>
            </a:r>
            <a:r>
              <a:rPr lang="en-US" b="1" dirty="0"/>
              <a:t>.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dirty="0" err="1"/>
              <a:t>Если</a:t>
            </a:r>
            <a:r>
              <a:rPr lang="en-US" dirty="0"/>
              <a:t> </a:t>
            </a:r>
            <a:r>
              <a:rPr lang="en-US" i="1" dirty="0"/>
              <a:t>Y</a:t>
            </a:r>
            <a:r>
              <a:rPr lang="en-US" i="1" baseline="-25000" dirty="0"/>
              <a:t>0</a:t>
            </a:r>
            <a:r>
              <a:rPr lang="en-US" b="1" dirty="0"/>
              <a:t>* </a:t>
            </a:r>
            <a:r>
              <a:rPr lang="en-US" dirty="0"/>
              <a:t>= </a:t>
            </a:r>
            <a:r>
              <a:rPr lang="en-US" i="1" dirty="0"/>
              <a:t>Y</a:t>
            </a:r>
            <a:r>
              <a:rPr lang="en-US" i="1" baseline="-25000" dirty="0"/>
              <a:t>1</a:t>
            </a:r>
            <a:r>
              <a:rPr lang="en-US" b="1" dirty="0"/>
              <a:t>* </a:t>
            </a:r>
            <a:r>
              <a:rPr lang="en-US" dirty="0"/>
              <a:t>, </a:t>
            </a:r>
            <a:r>
              <a:rPr lang="en-US" dirty="0" err="1"/>
              <a:t>то</a:t>
            </a:r>
            <a:r>
              <a:rPr lang="en-US" dirty="0"/>
              <a:t> </a:t>
            </a:r>
            <a:r>
              <a:rPr lang="en-US" dirty="0" err="1"/>
              <a:t>принимается</a:t>
            </a:r>
            <a:r>
              <a:rPr lang="en-US" dirty="0"/>
              <a:t> </a:t>
            </a:r>
            <a:r>
              <a:rPr lang="en-US" dirty="0" err="1"/>
              <a:t>решение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программа</a:t>
            </a:r>
            <a:r>
              <a:rPr lang="en-US" dirty="0"/>
              <a:t> </a:t>
            </a:r>
            <a:r>
              <a:rPr lang="en-US" i="1" dirty="0"/>
              <a:t>P </a:t>
            </a:r>
            <a:r>
              <a:rPr lang="en-US" dirty="0" err="1" smtClean="0"/>
              <a:t>корректна</a:t>
            </a:r>
            <a:r>
              <a:rPr lang="en-US" dirty="0" smtClean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множестве</a:t>
            </a:r>
            <a:r>
              <a:rPr lang="en-US" dirty="0"/>
              <a:t> </a:t>
            </a:r>
            <a:r>
              <a:rPr lang="en-US" dirty="0" err="1"/>
              <a:t>значении</a:t>
            </a:r>
            <a:r>
              <a:rPr lang="en-US" dirty="0"/>
              <a:t>̆ </a:t>
            </a:r>
            <a:r>
              <a:rPr lang="en-US" dirty="0" err="1"/>
              <a:t>входных</a:t>
            </a:r>
            <a:r>
              <a:rPr lang="en-US" dirty="0"/>
              <a:t> </a:t>
            </a:r>
            <a:r>
              <a:rPr lang="en-US" dirty="0" err="1"/>
              <a:t>параметров</a:t>
            </a:r>
            <a:r>
              <a:rPr lang="en-US" dirty="0"/>
              <a:t> {</a:t>
            </a:r>
            <a:r>
              <a:rPr lang="en-US" i="1" dirty="0"/>
              <a:t>X</a:t>
            </a:r>
            <a:r>
              <a:rPr lang="en-US" b="1" dirty="0"/>
              <a:t>,</a:t>
            </a:r>
            <a:r>
              <a:rPr lang="en-US" i="1" dirty="0"/>
              <a:t>a</a:t>
            </a:r>
            <a:r>
              <a:rPr lang="en-US" i="1" baseline="-25000" dirty="0"/>
              <a:t>1</a:t>
            </a:r>
            <a:r>
              <a:rPr lang="en-US" i="1" baseline="30000" dirty="0"/>
              <a:t>*</a:t>
            </a:r>
            <a:r>
              <a:rPr lang="en-US" b="1" dirty="0"/>
              <a:t>,...,</a:t>
            </a:r>
            <a:r>
              <a:rPr lang="en-US" i="1" dirty="0"/>
              <a:t>a</a:t>
            </a:r>
            <a:r>
              <a:rPr lang="en-US" i="1" baseline="-25000" dirty="0"/>
              <a:t>c</a:t>
            </a:r>
            <a:r>
              <a:rPr lang="en-US" i="1" baseline="30000" dirty="0"/>
              <a:t>*</a:t>
            </a:r>
            <a:r>
              <a:rPr lang="en-US" b="1" dirty="0"/>
              <a:t> </a:t>
            </a:r>
            <a:r>
              <a:rPr lang="en-US" dirty="0"/>
              <a:t>}</a:t>
            </a:r>
            <a:r>
              <a:rPr lang="en-US" b="1" dirty="0"/>
              <a:t>,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противном</a:t>
            </a:r>
            <a:r>
              <a:rPr lang="en-US" dirty="0"/>
              <a:t> </a:t>
            </a:r>
            <a:r>
              <a:rPr lang="en-US" dirty="0" err="1"/>
              <a:t>случае</a:t>
            </a:r>
            <a:r>
              <a:rPr lang="en-US" dirty="0"/>
              <a:t> </a:t>
            </a:r>
            <a:r>
              <a:rPr lang="en-US" dirty="0" err="1"/>
              <a:t>данная</a:t>
            </a:r>
            <a:r>
              <a:rPr lang="en-US" dirty="0"/>
              <a:t> </a:t>
            </a:r>
            <a:r>
              <a:rPr lang="en-US" dirty="0" err="1"/>
              <a:t>программа</a:t>
            </a:r>
            <a:r>
              <a:rPr lang="en-US" dirty="0"/>
              <a:t> </a:t>
            </a:r>
            <a:r>
              <a:rPr lang="en-US" dirty="0" err="1"/>
              <a:t>является</a:t>
            </a:r>
            <a:r>
              <a:rPr lang="en-US" dirty="0"/>
              <a:t> </a:t>
            </a:r>
            <a:r>
              <a:rPr lang="en-US" dirty="0" err="1"/>
              <a:t>некорректнои</a:t>
            </a:r>
            <a:r>
              <a:rPr lang="en-US" dirty="0"/>
              <a:t>̆.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493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7" y="304800"/>
            <a:ext cx="8517466" cy="628226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err="1"/>
              <a:t>Таким</a:t>
            </a:r>
            <a:r>
              <a:rPr lang="en-US" dirty="0"/>
              <a:t> </a:t>
            </a:r>
            <a:r>
              <a:rPr lang="en-US" dirty="0" err="1"/>
              <a:t>образом</a:t>
            </a:r>
            <a:r>
              <a:rPr lang="en-US" dirty="0"/>
              <a:t>, </a:t>
            </a:r>
            <a:r>
              <a:rPr lang="en-US" dirty="0" err="1"/>
              <a:t>данный</a:t>
            </a:r>
            <a:r>
              <a:rPr lang="en-US" dirty="0"/>
              <a:t> </a:t>
            </a:r>
            <a:r>
              <a:rPr lang="en-US" dirty="0" err="1"/>
              <a:t>метод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требует</a:t>
            </a:r>
            <a:r>
              <a:rPr lang="en-US" dirty="0"/>
              <a:t> </a:t>
            </a:r>
            <a:r>
              <a:rPr lang="en-US" dirty="0" err="1"/>
              <a:t>вычисления</a:t>
            </a:r>
            <a:r>
              <a:rPr lang="en-US" dirty="0"/>
              <a:t> </a:t>
            </a:r>
            <a:r>
              <a:rPr lang="en-US" dirty="0" err="1"/>
              <a:t>эталонных</a:t>
            </a:r>
            <a:r>
              <a:rPr lang="en-US" dirty="0"/>
              <a:t> </a:t>
            </a:r>
            <a:r>
              <a:rPr lang="en-US" dirty="0" err="1"/>
              <a:t>значений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одну</a:t>
            </a:r>
            <a:r>
              <a:rPr lang="en-US" dirty="0"/>
              <a:t> </a:t>
            </a:r>
            <a:r>
              <a:rPr lang="en-US" dirty="0" err="1"/>
              <a:t>итерацию</a:t>
            </a:r>
            <a:r>
              <a:rPr lang="en-US" dirty="0"/>
              <a:t> </a:t>
            </a:r>
            <a:r>
              <a:rPr lang="en-US" dirty="0" err="1"/>
              <a:t>позволяет</a:t>
            </a:r>
            <a:r>
              <a:rPr lang="en-US" dirty="0"/>
              <a:t> </a:t>
            </a:r>
            <a:r>
              <a:rPr lang="en-US" dirty="0" err="1"/>
              <a:t>верифицировать</a:t>
            </a:r>
            <a:r>
              <a:rPr lang="en-US" dirty="0"/>
              <a:t> </a:t>
            </a:r>
            <a:r>
              <a:rPr lang="en-US" dirty="0" err="1"/>
              <a:t>корректность</a:t>
            </a:r>
            <a:r>
              <a:rPr lang="en-US" dirty="0"/>
              <a:t>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i="1" dirty="0"/>
              <a:t>P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(</a:t>
            </a:r>
            <a:r>
              <a:rPr lang="en-US" i="1" dirty="0"/>
              <a:t>n</a:t>
            </a:r>
            <a:r>
              <a:rPr lang="en-US" dirty="0"/>
              <a:t>+1) </a:t>
            </a:r>
            <a:r>
              <a:rPr lang="en-US" dirty="0" err="1"/>
              <a:t>значении</a:t>
            </a:r>
            <a:r>
              <a:rPr lang="en-US" dirty="0"/>
              <a:t> </a:t>
            </a:r>
            <a:r>
              <a:rPr lang="en-US" dirty="0" err="1"/>
              <a:t>входных</a:t>
            </a:r>
            <a:r>
              <a:rPr lang="en-US" dirty="0"/>
              <a:t> </a:t>
            </a:r>
            <a:r>
              <a:rPr lang="en-US" dirty="0" err="1"/>
              <a:t>параметров</a:t>
            </a:r>
            <a:r>
              <a:rPr lang="en-US" dirty="0"/>
              <a:t>.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этом</a:t>
            </a:r>
            <a:r>
              <a:rPr lang="en-US" dirty="0"/>
              <a:t> </a:t>
            </a:r>
            <a:r>
              <a:rPr lang="en-US" dirty="0" err="1"/>
              <a:t>время</a:t>
            </a:r>
            <a:r>
              <a:rPr lang="en-US" dirty="0"/>
              <a:t> </a:t>
            </a:r>
            <a:r>
              <a:rPr lang="en-US" dirty="0" err="1"/>
              <a:t>верификации</a:t>
            </a:r>
            <a:r>
              <a:rPr lang="en-US" dirty="0"/>
              <a:t> </a:t>
            </a:r>
            <a:r>
              <a:rPr lang="en-US" dirty="0" err="1"/>
              <a:t>можно</a:t>
            </a:r>
            <a:r>
              <a:rPr lang="en-US" dirty="0"/>
              <a:t> </a:t>
            </a:r>
            <a:r>
              <a:rPr lang="en-US" dirty="0" err="1"/>
              <a:t>оценить</a:t>
            </a:r>
            <a:r>
              <a:rPr lang="en-US" dirty="0"/>
              <a:t> </a:t>
            </a:r>
            <a:r>
              <a:rPr lang="en-US" dirty="0" err="1"/>
              <a:t>как</a:t>
            </a:r>
            <a:r>
              <a:rPr lang="en-US" dirty="0"/>
              <a:t> 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dirty="0" err="1"/>
              <a:t>где</a:t>
            </a:r>
            <a:r>
              <a:rPr lang="en-US" dirty="0"/>
              <a:t> </a:t>
            </a:r>
            <a:r>
              <a:rPr lang="en-US" i="1" dirty="0" err="1"/>
              <a:t>t</a:t>
            </a:r>
            <a:r>
              <a:rPr lang="en-US" i="1" baseline="-25000" dirty="0" err="1"/>
              <a:t>i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i="1" dirty="0" err="1"/>
              <a:t>t</a:t>
            </a:r>
            <a:r>
              <a:rPr lang="en-US" i="1" baseline="-25000" dirty="0" err="1"/>
              <a:t>x</a:t>
            </a:r>
            <a:r>
              <a:rPr lang="en-US" dirty="0"/>
              <a:t> - </a:t>
            </a:r>
            <a:r>
              <a:rPr lang="en-US" dirty="0" err="1"/>
              <a:t>время</a:t>
            </a:r>
            <a:r>
              <a:rPr lang="en-US" dirty="0"/>
              <a:t> </a:t>
            </a:r>
            <a:r>
              <a:rPr lang="en-US" dirty="0" err="1"/>
              <a:t>выполнения</a:t>
            </a:r>
            <a:r>
              <a:rPr lang="en-US" dirty="0"/>
              <a:t>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i="1" dirty="0"/>
              <a:t>P</a:t>
            </a:r>
            <a:r>
              <a:rPr lang="en-US" dirty="0"/>
              <a:t>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входных</a:t>
            </a:r>
            <a:r>
              <a:rPr lang="en-US" dirty="0"/>
              <a:t> </a:t>
            </a:r>
            <a:r>
              <a:rPr lang="en-US" dirty="0" err="1"/>
              <a:t>значениях</a:t>
            </a:r>
            <a:r>
              <a:rPr lang="en-US" dirty="0"/>
              <a:t> </a:t>
            </a:r>
            <a:r>
              <a:rPr lang="en-US" i="1" dirty="0" err="1"/>
              <a:t>a</a:t>
            </a:r>
            <a:r>
              <a:rPr lang="en-US" i="1" baseline="-25000" dirty="0" err="1"/>
              <a:t>i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i="1" dirty="0"/>
              <a:t>X*</a:t>
            </a:r>
            <a:r>
              <a:rPr lang="en-US" dirty="0"/>
              <a:t> </a:t>
            </a:r>
            <a:r>
              <a:rPr lang="en-US" dirty="0" err="1"/>
              <a:t>соответственно</a:t>
            </a:r>
            <a:r>
              <a:rPr lang="en-US" dirty="0"/>
              <a:t>;</a:t>
            </a:r>
            <a:endParaRPr lang="ru-RU" dirty="0"/>
          </a:p>
          <a:p>
            <a:pPr marL="0" indent="0">
              <a:buNone/>
            </a:pPr>
            <a:r>
              <a:rPr lang="en-US" i="1" dirty="0" err="1"/>
              <a:t>t</a:t>
            </a:r>
            <a:r>
              <a:rPr lang="en-US" i="1" baseline="-25000" dirty="0" err="1"/>
              <a:t>g</a:t>
            </a:r>
            <a:r>
              <a:rPr lang="en-US" i="1" dirty="0"/>
              <a:t> </a:t>
            </a:r>
            <a:r>
              <a:rPr lang="en-US" i="1" dirty="0" err="1"/>
              <a:t>и</a:t>
            </a:r>
            <a:r>
              <a:rPr lang="en-US" i="1" dirty="0"/>
              <a:t> t</a:t>
            </a:r>
            <a:r>
              <a:rPr lang="en-US" i="1" baseline="-25000" dirty="0"/>
              <a:t>h</a:t>
            </a:r>
            <a:r>
              <a:rPr lang="en-US" i="1" baseline="30000" dirty="0"/>
              <a:t>-1</a:t>
            </a:r>
            <a:r>
              <a:rPr lang="en-US" dirty="0"/>
              <a:t> - </a:t>
            </a:r>
            <a:r>
              <a:rPr lang="en-US" dirty="0" err="1"/>
              <a:t>время</a:t>
            </a:r>
            <a:r>
              <a:rPr lang="en-US" dirty="0"/>
              <a:t> </a:t>
            </a:r>
            <a:r>
              <a:rPr lang="en-US" dirty="0" err="1"/>
              <a:t>определения</a:t>
            </a:r>
            <a:r>
              <a:rPr lang="en-US" dirty="0"/>
              <a:t> </a:t>
            </a:r>
            <a:r>
              <a:rPr lang="en-US" dirty="0" err="1"/>
              <a:t>значения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 </a:t>
            </a:r>
            <a:r>
              <a:rPr lang="en-US" i="1" dirty="0" err="1"/>
              <a:t>g</a:t>
            </a:r>
            <a:r>
              <a:rPr lang="en-US" i="1" baseline="-25000" dirty="0" err="1"/>
              <a:t>c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множества</a:t>
            </a:r>
            <a:r>
              <a:rPr lang="en-US" dirty="0"/>
              <a:t> </a:t>
            </a:r>
            <a:r>
              <a:rPr lang="en-US" i="1" dirty="0"/>
              <a:t>A*</a:t>
            </a:r>
            <a:r>
              <a:rPr lang="en-US" dirty="0"/>
              <a:t> </a:t>
            </a:r>
            <a:r>
              <a:rPr lang="en-US" dirty="0" err="1"/>
              <a:t>соответственно</a:t>
            </a:r>
            <a:r>
              <a:rPr lang="en-US" dirty="0"/>
              <a:t>:</a:t>
            </a:r>
            <a:endParaRPr lang="ru-RU" dirty="0"/>
          </a:p>
          <a:p>
            <a:pPr marL="0" indent="0">
              <a:buNone/>
            </a:pPr>
            <a:r>
              <a:rPr lang="en-US" i="1" dirty="0"/>
              <a:t>T</a:t>
            </a:r>
            <a:r>
              <a:rPr lang="en-US" i="1" baseline="-25000" dirty="0"/>
              <a:t>P</a:t>
            </a:r>
            <a:r>
              <a:rPr lang="en-US" i="1" dirty="0"/>
              <a:t> (X)</a:t>
            </a:r>
            <a:r>
              <a:rPr lang="en-US" dirty="0"/>
              <a:t> - </a:t>
            </a:r>
            <a:r>
              <a:rPr lang="en-US" dirty="0" err="1"/>
              <a:t>временная</a:t>
            </a:r>
            <a:r>
              <a:rPr lang="en-US" dirty="0"/>
              <a:t> (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асимптотическая</a:t>
            </a:r>
            <a:r>
              <a:rPr lang="en-US" dirty="0"/>
              <a:t>) </a:t>
            </a:r>
            <a:r>
              <a:rPr lang="en-US" dirty="0" err="1"/>
              <a:t>сложность</a:t>
            </a:r>
            <a:r>
              <a:rPr lang="en-US" dirty="0"/>
              <a:t> </a:t>
            </a:r>
            <a:r>
              <a:rPr lang="en-US" dirty="0" err="1"/>
              <a:t>выполнения</a:t>
            </a:r>
            <a:r>
              <a:rPr lang="en-US" dirty="0"/>
              <a:t>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i="1" dirty="0"/>
              <a:t>P</a:t>
            </a:r>
            <a:r>
              <a:rPr lang="en-US" dirty="0"/>
              <a:t>;</a:t>
            </a:r>
            <a:endParaRPr lang="ru-RU" dirty="0"/>
          </a:p>
          <a:p>
            <a:pPr marL="0" indent="0">
              <a:buNone/>
            </a:pPr>
            <a:r>
              <a:rPr lang="en-US" i="1" dirty="0" err="1"/>
              <a:t>K</a:t>
            </a:r>
            <a:r>
              <a:rPr lang="en-US" i="1" baseline="-25000" dirty="0" err="1"/>
              <a:t>gh</a:t>
            </a:r>
            <a:r>
              <a:rPr lang="en-US" i="1" dirty="0"/>
              <a:t> (X, c)</a:t>
            </a:r>
            <a:r>
              <a:rPr lang="en-US" dirty="0"/>
              <a:t>- </a:t>
            </a:r>
            <a:r>
              <a:rPr lang="en-US" dirty="0" err="1"/>
              <a:t>коэффициент</a:t>
            </a:r>
            <a:r>
              <a:rPr lang="en-US" dirty="0"/>
              <a:t> </a:t>
            </a:r>
            <a:r>
              <a:rPr lang="en-US" dirty="0" err="1"/>
              <a:t>временной</a:t>
            </a:r>
            <a:r>
              <a:rPr lang="en-US" dirty="0"/>
              <a:t> </a:t>
            </a:r>
            <a:r>
              <a:rPr lang="en-US" dirty="0" err="1"/>
              <a:t>сложности</a:t>
            </a:r>
            <a:r>
              <a:rPr lang="en-US" dirty="0"/>
              <a:t> </a:t>
            </a:r>
            <a:r>
              <a:rPr lang="en-US" dirty="0" err="1"/>
              <a:t>программной</a:t>
            </a:r>
            <a:r>
              <a:rPr lang="en-US" dirty="0"/>
              <a:t> </a:t>
            </a:r>
            <a:r>
              <a:rPr lang="en-US" dirty="0" err="1"/>
              <a:t>реализации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 </a:t>
            </a:r>
            <a:r>
              <a:rPr lang="en-US" i="1" dirty="0" err="1"/>
              <a:t>g</a:t>
            </a:r>
            <a:r>
              <a:rPr lang="en-US" i="1" baseline="-25000" dirty="0" err="1"/>
              <a:t>c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определения</a:t>
            </a:r>
            <a:r>
              <a:rPr lang="en-US" dirty="0"/>
              <a:t> </a:t>
            </a:r>
            <a:r>
              <a:rPr lang="en-US" i="1" dirty="0"/>
              <a:t>A*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отношению</a:t>
            </a:r>
            <a:r>
              <a:rPr lang="en-US" dirty="0"/>
              <a:t> </a:t>
            </a:r>
            <a:r>
              <a:rPr lang="en-US" dirty="0" err="1"/>
              <a:t>ко</a:t>
            </a:r>
            <a:r>
              <a:rPr lang="en-US" dirty="0"/>
              <a:t> </a:t>
            </a:r>
            <a:r>
              <a:rPr lang="en-US" dirty="0" err="1"/>
              <a:t>временной</a:t>
            </a:r>
            <a:r>
              <a:rPr lang="en-US" dirty="0"/>
              <a:t> </a:t>
            </a:r>
            <a:r>
              <a:rPr lang="en-US" dirty="0" err="1"/>
              <a:t>сложности</a:t>
            </a:r>
            <a:r>
              <a:rPr lang="en-US" dirty="0"/>
              <a:t>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i="1" dirty="0"/>
              <a:t>P</a:t>
            </a:r>
            <a:r>
              <a:rPr lang="en-US" dirty="0"/>
              <a:t> (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предположению</a:t>
            </a:r>
            <a:r>
              <a:rPr lang="en-US" dirty="0"/>
              <a:t> </a:t>
            </a:r>
            <a:r>
              <a:rPr lang="en-US" dirty="0" err="1"/>
              <a:t>он</a:t>
            </a:r>
            <a:r>
              <a:rPr lang="en-US" dirty="0"/>
              <a:t> </a:t>
            </a:r>
            <a:r>
              <a:rPr lang="en-US" dirty="0" err="1"/>
              <a:t>составляет</a:t>
            </a:r>
            <a:r>
              <a:rPr lang="en-US" dirty="0"/>
              <a:t> </a:t>
            </a:r>
            <a:r>
              <a:rPr lang="en-US" dirty="0" err="1"/>
              <a:t>константный</a:t>
            </a:r>
            <a:r>
              <a:rPr lang="en-US" dirty="0"/>
              <a:t> </a:t>
            </a:r>
            <a:r>
              <a:rPr lang="en-US" dirty="0" err="1"/>
              <a:t>мульти-пликативный</a:t>
            </a:r>
            <a:r>
              <a:rPr lang="en-US" dirty="0"/>
              <a:t> </a:t>
            </a:r>
            <a:r>
              <a:rPr lang="en-US" dirty="0" err="1"/>
              <a:t>фактор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i="1" dirty="0"/>
              <a:t>T</a:t>
            </a:r>
            <a:r>
              <a:rPr lang="en-US" i="1" baseline="-25000" dirty="0"/>
              <a:t>P</a:t>
            </a:r>
            <a:r>
              <a:rPr lang="en-US" i="1" dirty="0"/>
              <a:t> (X)</a:t>
            </a:r>
            <a:r>
              <a:rPr lang="en-US" dirty="0"/>
              <a:t>, </a:t>
            </a:r>
            <a:r>
              <a:rPr lang="en-US" dirty="0" err="1"/>
              <a:t>а</a:t>
            </a:r>
            <a:r>
              <a:rPr lang="en-US" dirty="0"/>
              <a:t> </a:t>
            </a:r>
            <a:r>
              <a:rPr lang="en-US" dirty="0" err="1"/>
              <a:t>его</a:t>
            </a:r>
            <a:r>
              <a:rPr lang="en-US" dirty="0"/>
              <a:t> </a:t>
            </a:r>
            <a:r>
              <a:rPr lang="en-US" dirty="0" err="1"/>
              <a:t>значение</a:t>
            </a:r>
            <a:r>
              <a:rPr lang="en-US" dirty="0"/>
              <a:t> </a:t>
            </a:r>
            <a:r>
              <a:rPr lang="en-US" dirty="0" err="1"/>
              <a:t>меньше</a:t>
            </a:r>
            <a:r>
              <a:rPr lang="en-US" dirty="0"/>
              <a:t> 1). </a:t>
            </a:r>
            <a:endParaRPr lang="ru-RU" dirty="0"/>
          </a:p>
        </p:txBody>
      </p:sp>
      <p:pic>
        <p:nvPicPr>
          <p:cNvPr id="5" name="Рисунок 2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77" y="1555179"/>
            <a:ext cx="7030122" cy="937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5493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7" y="304800"/>
            <a:ext cx="8517466" cy="6282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Для</a:t>
            </a:r>
            <a:r>
              <a:rPr lang="en-US" sz="2400" dirty="0"/>
              <a:t> </a:t>
            </a:r>
            <a:r>
              <a:rPr lang="en-US" sz="2400" dirty="0" err="1"/>
              <a:t>традиционного</a:t>
            </a:r>
            <a:r>
              <a:rPr lang="en-US" sz="2400" dirty="0"/>
              <a:t> </a:t>
            </a:r>
            <a:r>
              <a:rPr lang="en-US" sz="2400" dirty="0" err="1"/>
              <a:t>вышеуказанного</a:t>
            </a:r>
            <a:r>
              <a:rPr lang="en-US" sz="2400" dirty="0"/>
              <a:t> </a:t>
            </a:r>
            <a:r>
              <a:rPr lang="en-US" sz="2400" dirty="0" err="1"/>
              <a:t>метода</a:t>
            </a:r>
            <a:r>
              <a:rPr lang="en-US" sz="2400" dirty="0"/>
              <a:t> </a:t>
            </a:r>
            <a:r>
              <a:rPr lang="en-US" sz="2400" dirty="0" err="1"/>
              <a:t>тестирования</a:t>
            </a:r>
            <a:r>
              <a:rPr lang="en-US" sz="2400" dirty="0"/>
              <a:t> </a:t>
            </a:r>
            <a:r>
              <a:rPr lang="en-US" sz="2400" dirty="0" err="1"/>
              <a:t>время</a:t>
            </a:r>
            <a:r>
              <a:rPr lang="en-US" sz="2400" dirty="0"/>
              <a:t> </a:t>
            </a:r>
            <a:r>
              <a:rPr lang="en-US" sz="2400" dirty="0" err="1"/>
              <a:t>выполнения</a:t>
            </a:r>
            <a:r>
              <a:rPr lang="en-US" sz="2400" dirty="0"/>
              <a:t> </a:t>
            </a:r>
            <a:r>
              <a:rPr lang="en-US" sz="2400" dirty="0" err="1"/>
              <a:t>и</a:t>
            </a:r>
            <a:r>
              <a:rPr lang="en-US" sz="2400" dirty="0"/>
              <a:t> </a:t>
            </a:r>
            <a:r>
              <a:rPr lang="en-US" sz="2400" dirty="0" err="1"/>
              <a:t>сравнения</a:t>
            </a:r>
            <a:r>
              <a:rPr lang="en-US" sz="2400" dirty="0"/>
              <a:t> </a:t>
            </a:r>
            <a:r>
              <a:rPr lang="en-US" sz="2400" dirty="0" err="1"/>
              <a:t>полученного</a:t>
            </a:r>
            <a:r>
              <a:rPr lang="en-US" sz="2400" dirty="0"/>
              <a:t> </a:t>
            </a:r>
            <a:r>
              <a:rPr lang="en-US" sz="2400" dirty="0" err="1"/>
              <a:t>результата</a:t>
            </a:r>
            <a:r>
              <a:rPr lang="en-US" sz="2400" dirty="0"/>
              <a:t> </a:t>
            </a:r>
            <a:r>
              <a:rPr lang="en-US" sz="2400" dirty="0" err="1"/>
              <a:t>с</a:t>
            </a:r>
            <a:r>
              <a:rPr lang="en-US" sz="2400" dirty="0"/>
              <a:t> </a:t>
            </a:r>
            <a:r>
              <a:rPr lang="en-US" sz="2400" dirty="0" err="1"/>
              <a:t>эталонным</a:t>
            </a:r>
            <a:r>
              <a:rPr lang="en-US" sz="2400" dirty="0"/>
              <a:t> </a:t>
            </a:r>
            <a:r>
              <a:rPr lang="en-US" sz="2400" dirty="0" err="1"/>
              <a:t>значением</a:t>
            </a:r>
            <a:r>
              <a:rPr lang="en-US" sz="2400" dirty="0"/>
              <a:t> </a:t>
            </a:r>
            <a:r>
              <a:rPr lang="en-US" sz="2400" dirty="0" err="1"/>
              <a:t>составляет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err="1" smtClean="0"/>
              <a:t>где</a:t>
            </a:r>
            <a:r>
              <a:rPr lang="en-US" sz="2400" dirty="0" smtClean="0"/>
              <a:t> </a:t>
            </a:r>
            <a:r>
              <a:rPr lang="en-US" sz="2400" i="1" dirty="0"/>
              <a:t>t</a:t>
            </a:r>
            <a:r>
              <a:rPr lang="en-US" sz="2400" i="1" baseline="-25000" dirty="0"/>
              <a:t>i</a:t>
            </a:r>
            <a:r>
              <a:rPr lang="en-US" sz="2400" i="1" baseline="30000" dirty="0"/>
              <a:t>e</a:t>
            </a:r>
            <a:r>
              <a:rPr lang="en-US" sz="2400" i="1" dirty="0"/>
              <a:t> </a:t>
            </a:r>
            <a:r>
              <a:rPr lang="en-US" sz="2400" i="1" dirty="0" err="1"/>
              <a:t>и</a:t>
            </a:r>
            <a:r>
              <a:rPr lang="en-US" sz="2400" i="1" dirty="0"/>
              <a:t> </a:t>
            </a:r>
            <a:r>
              <a:rPr lang="en-US" sz="2400" i="1" dirty="0" err="1"/>
              <a:t>t</a:t>
            </a:r>
            <a:r>
              <a:rPr lang="en-US" sz="2400" i="1" baseline="-25000" dirty="0" err="1"/>
              <a:t>x</a:t>
            </a:r>
            <a:r>
              <a:rPr lang="en-US" sz="2400" i="1" baseline="30000" dirty="0" err="1"/>
              <a:t>e</a:t>
            </a:r>
            <a:r>
              <a:rPr lang="en-US" sz="2400" dirty="0"/>
              <a:t> - </a:t>
            </a:r>
            <a:r>
              <a:rPr lang="en-US" sz="2400" dirty="0" err="1"/>
              <a:t>время</a:t>
            </a:r>
            <a:r>
              <a:rPr lang="en-US" sz="2400" dirty="0"/>
              <a:t> </a:t>
            </a:r>
            <a:r>
              <a:rPr lang="en-US" sz="2400" dirty="0" err="1"/>
              <a:t>определения</a:t>
            </a:r>
            <a:r>
              <a:rPr lang="en-US" sz="2400" dirty="0"/>
              <a:t> </a:t>
            </a:r>
            <a:r>
              <a:rPr lang="en-US" sz="2400" dirty="0" err="1"/>
              <a:t>эталонных</a:t>
            </a:r>
            <a:r>
              <a:rPr lang="en-US" sz="2400" dirty="0"/>
              <a:t> </a:t>
            </a:r>
            <a:r>
              <a:rPr lang="en-US" sz="2400" dirty="0" err="1"/>
              <a:t>значений</a:t>
            </a:r>
            <a:r>
              <a:rPr lang="en-US" sz="2400" dirty="0"/>
              <a:t> </a:t>
            </a:r>
            <a:r>
              <a:rPr lang="en-US" sz="2400" dirty="0" err="1"/>
              <a:t>функции</a:t>
            </a:r>
            <a:r>
              <a:rPr lang="en-US" sz="2400" dirty="0"/>
              <a:t> </a:t>
            </a:r>
            <a:r>
              <a:rPr lang="en-US" sz="2400" i="1" dirty="0"/>
              <a:t>Y = f (X)</a:t>
            </a:r>
            <a:r>
              <a:rPr lang="en-US" sz="2400" dirty="0"/>
              <a:t> </a:t>
            </a:r>
            <a:r>
              <a:rPr lang="en-US" sz="2400" dirty="0" err="1"/>
              <a:t>при</a:t>
            </a:r>
            <a:r>
              <a:rPr lang="en-US" sz="2400" dirty="0"/>
              <a:t> </a:t>
            </a:r>
            <a:r>
              <a:rPr lang="en-US" sz="2400" dirty="0" err="1"/>
              <a:t>значениях</a:t>
            </a:r>
            <a:r>
              <a:rPr lang="en-US" sz="2400" dirty="0"/>
              <a:t> </a:t>
            </a:r>
            <a:r>
              <a:rPr lang="en-US" sz="2400" i="1" dirty="0" err="1"/>
              <a:t>a</a:t>
            </a:r>
            <a:r>
              <a:rPr lang="en-US" sz="2400" i="1" baseline="-25000" dirty="0" err="1"/>
              <a:t>i</a:t>
            </a:r>
            <a:r>
              <a:rPr lang="en-US" sz="2400" i="1" dirty="0"/>
              <a:t> </a:t>
            </a:r>
            <a:r>
              <a:rPr lang="en-US" sz="2400" i="1" dirty="0" err="1"/>
              <a:t>и</a:t>
            </a:r>
            <a:r>
              <a:rPr lang="en-US" sz="2400" i="1" dirty="0"/>
              <a:t> X*</a:t>
            </a:r>
            <a:r>
              <a:rPr lang="en-US" sz="2400" dirty="0"/>
              <a:t> </a:t>
            </a:r>
            <a:r>
              <a:rPr lang="en-US" sz="2400" dirty="0" err="1"/>
              <a:t>соответственно</a:t>
            </a:r>
            <a:r>
              <a:rPr lang="en-US" sz="2400" dirty="0"/>
              <a:t> (</a:t>
            </a:r>
            <a:r>
              <a:rPr lang="en-US" sz="2400" dirty="0" err="1"/>
              <a:t>в</a:t>
            </a:r>
            <a:r>
              <a:rPr lang="en-US" sz="2400" dirty="0"/>
              <a:t> </a:t>
            </a:r>
            <a:r>
              <a:rPr lang="en-US" sz="2400" dirty="0" err="1"/>
              <a:t>общем</a:t>
            </a:r>
            <a:r>
              <a:rPr lang="en-US" sz="2400" dirty="0"/>
              <a:t> </a:t>
            </a:r>
            <a:r>
              <a:rPr lang="en-US" sz="2400" dirty="0" err="1"/>
              <a:t>случае</a:t>
            </a:r>
            <a:r>
              <a:rPr lang="en-US" sz="2400" dirty="0"/>
              <a:t>, </a:t>
            </a:r>
            <a:r>
              <a:rPr lang="en-US" sz="2400" dirty="0" err="1"/>
              <a:t>не</a:t>
            </a:r>
            <a:r>
              <a:rPr lang="en-US" sz="2400" dirty="0"/>
              <a:t> </a:t>
            </a:r>
            <a:r>
              <a:rPr lang="en-US" sz="2400" dirty="0" err="1"/>
              <a:t>может</a:t>
            </a:r>
            <a:r>
              <a:rPr lang="en-US" sz="2400" dirty="0"/>
              <a:t> </a:t>
            </a:r>
            <a:r>
              <a:rPr lang="en-US" sz="2400" dirty="0" err="1"/>
              <a:t>быть</a:t>
            </a:r>
            <a:r>
              <a:rPr lang="en-US" sz="2400" dirty="0"/>
              <a:t> </a:t>
            </a:r>
            <a:r>
              <a:rPr lang="en-US" sz="2400" dirty="0" err="1"/>
              <a:t>меньше</a:t>
            </a:r>
            <a:r>
              <a:rPr lang="en-US" sz="2400" dirty="0"/>
              <a:t> </a:t>
            </a:r>
            <a:r>
              <a:rPr lang="en-US" sz="2400" dirty="0" err="1"/>
              <a:t>времени</a:t>
            </a:r>
            <a:r>
              <a:rPr lang="en-US" sz="2400" dirty="0"/>
              <a:t> </a:t>
            </a:r>
            <a:r>
              <a:rPr lang="en-US" sz="2400" dirty="0" err="1"/>
              <a:t>выполнения</a:t>
            </a:r>
            <a:r>
              <a:rPr lang="en-US" sz="2400" dirty="0"/>
              <a:t> </a:t>
            </a:r>
            <a:r>
              <a:rPr lang="en-US" sz="2400" dirty="0" err="1"/>
              <a:t>программы</a:t>
            </a:r>
            <a:r>
              <a:rPr lang="en-US" sz="2400" dirty="0"/>
              <a:t>).</a:t>
            </a:r>
            <a:endParaRPr lang="ru-RU" sz="2400" dirty="0"/>
          </a:p>
          <a:p>
            <a:pPr marL="0" indent="0">
              <a:buNone/>
            </a:pPr>
            <a:r>
              <a:rPr lang="en-US" sz="2400" dirty="0" err="1"/>
              <a:t>Следовательно</a:t>
            </a:r>
            <a:r>
              <a:rPr lang="en-US" sz="2400" dirty="0"/>
              <a:t>, </a:t>
            </a:r>
            <a:r>
              <a:rPr lang="en-US" sz="2400" dirty="0" err="1"/>
              <a:t>относительный</a:t>
            </a:r>
            <a:r>
              <a:rPr lang="en-US" sz="2400" dirty="0"/>
              <a:t> </a:t>
            </a:r>
            <a:r>
              <a:rPr lang="en-US" sz="2400" dirty="0" err="1"/>
              <a:t>выигрыш</a:t>
            </a:r>
            <a:r>
              <a:rPr lang="en-US" sz="2400" dirty="0"/>
              <a:t> </a:t>
            </a:r>
            <a:r>
              <a:rPr lang="en-US" sz="2400" dirty="0" err="1"/>
              <a:t>по</a:t>
            </a:r>
            <a:r>
              <a:rPr lang="en-US" sz="2400" dirty="0"/>
              <a:t> </a:t>
            </a:r>
            <a:r>
              <a:rPr lang="en-US" sz="2400" dirty="0" err="1"/>
              <a:t>оперативности</a:t>
            </a:r>
            <a:r>
              <a:rPr lang="en-US" sz="2400" dirty="0"/>
              <a:t> </a:t>
            </a:r>
            <a:r>
              <a:rPr lang="en-US" sz="2400" dirty="0" err="1"/>
              <a:t>предложенного</a:t>
            </a:r>
            <a:r>
              <a:rPr lang="en-US" sz="2400" dirty="0"/>
              <a:t> </a:t>
            </a:r>
            <a:r>
              <a:rPr lang="en-US" sz="2400" dirty="0" err="1"/>
              <a:t>метода</a:t>
            </a:r>
            <a:r>
              <a:rPr lang="en-US" sz="2400" dirty="0"/>
              <a:t> </a:t>
            </a:r>
            <a:r>
              <a:rPr lang="en-US" sz="2400" dirty="0" err="1"/>
              <a:t>верификации</a:t>
            </a:r>
            <a:r>
              <a:rPr lang="en-US" sz="2400" dirty="0"/>
              <a:t> (</a:t>
            </a:r>
            <a:r>
              <a:rPr lang="en-US" sz="2400" dirty="0" err="1"/>
              <a:t>по</a:t>
            </a:r>
            <a:r>
              <a:rPr lang="en-US" sz="2400" dirty="0"/>
              <a:t> </a:t>
            </a:r>
            <a:r>
              <a:rPr lang="en-US" sz="2400" dirty="0" err="1"/>
              <a:t>отношению</a:t>
            </a:r>
            <a:r>
              <a:rPr lang="en-US" sz="2400" dirty="0"/>
              <a:t> </a:t>
            </a:r>
            <a:r>
              <a:rPr lang="en-US" sz="2400" dirty="0" err="1"/>
              <a:t>к</a:t>
            </a:r>
            <a:r>
              <a:rPr lang="en-US" sz="2400" dirty="0"/>
              <a:t> </a:t>
            </a:r>
            <a:r>
              <a:rPr lang="en-US" sz="2400" dirty="0" err="1"/>
              <a:t>методу</a:t>
            </a:r>
            <a:r>
              <a:rPr lang="en-US" sz="2400" dirty="0"/>
              <a:t> </a:t>
            </a:r>
            <a:r>
              <a:rPr lang="en-US" sz="2400" dirty="0" err="1"/>
              <a:t>тестирования</a:t>
            </a:r>
            <a:r>
              <a:rPr lang="en-US" sz="2400" dirty="0"/>
              <a:t> </a:t>
            </a:r>
            <a:r>
              <a:rPr lang="en-US" sz="2400" dirty="0" err="1"/>
              <a:t>программ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основе</a:t>
            </a:r>
            <a:r>
              <a:rPr lang="en-US" sz="2400" dirty="0"/>
              <a:t> </a:t>
            </a:r>
            <a:r>
              <a:rPr lang="en-US" sz="2400" dirty="0" err="1"/>
              <a:t>ее</a:t>
            </a:r>
            <a:r>
              <a:rPr lang="en-US" sz="2400" dirty="0"/>
              <a:t> </a:t>
            </a:r>
            <a:r>
              <a:rPr lang="en-US" sz="2400" dirty="0" err="1"/>
              <a:t>эталонных</a:t>
            </a:r>
            <a:r>
              <a:rPr lang="en-US" sz="2400" dirty="0"/>
              <a:t> </a:t>
            </a:r>
            <a:r>
              <a:rPr lang="en-US" sz="2400" dirty="0" err="1"/>
              <a:t>значений</a:t>
            </a:r>
            <a:r>
              <a:rPr lang="en-US" sz="2400" dirty="0"/>
              <a:t>)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4" name="Рисунок 3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954" y="1395512"/>
            <a:ext cx="5780465" cy="898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3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40" y="4833559"/>
            <a:ext cx="7776123" cy="15011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5493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7" y="304800"/>
            <a:ext cx="8517466" cy="6282267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/>
              <a:t>Области</a:t>
            </a:r>
            <a:r>
              <a:rPr lang="en-US" b="1" dirty="0"/>
              <a:t> </a:t>
            </a:r>
            <a:r>
              <a:rPr lang="en-US" b="1" dirty="0" err="1"/>
              <a:t>применения</a:t>
            </a:r>
            <a:r>
              <a:rPr lang="en-US" b="1" dirty="0"/>
              <a:t> </a:t>
            </a:r>
            <a:r>
              <a:rPr lang="en-US" b="1" dirty="0" err="1"/>
              <a:t>самотестирующихся</a:t>
            </a:r>
            <a:r>
              <a:rPr lang="en-US" b="1" dirty="0"/>
              <a:t> </a:t>
            </a:r>
            <a:r>
              <a:rPr lang="en-US" b="1" dirty="0" err="1"/>
              <a:t>и</a:t>
            </a:r>
            <a:r>
              <a:rPr lang="en-US" b="1" dirty="0"/>
              <a:t> </a:t>
            </a:r>
            <a:r>
              <a:rPr lang="en-US" b="1" dirty="0" err="1"/>
              <a:t>самокорректирующихся</a:t>
            </a:r>
            <a:r>
              <a:rPr lang="en-US" b="1" dirty="0"/>
              <a:t> </a:t>
            </a:r>
            <a:r>
              <a:rPr lang="en-US" b="1" dirty="0" err="1"/>
              <a:t>программ</a:t>
            </a:r>
            <a:r>
              <a:rPr lang="en-US" b="1" dirty="0"/>
              <a:t> </a:t>
            </a:r>
            <a:r>
              <a:rPr lang="en-US" b="1" dirty="0" err="1"/>
              <a:t>и</a:t>
            </a:r>
            <a:r>
              <a:rPr lang="en-US" b="1" dirty="0"/>
              <a:t> </a:t>
            </a:r>
            <a:r>
              <a:rPr lang="en-US" b="1" dirty="0" err="1"/>
              <a:t>их</a:t>
            </a:r>
            <a:r>
              <a:rPr lang="en-US" b="1" dirty="0"/>
              <a:t> </a:t>
            </a:r>
            <a:r>
              <a:rPr lang="en-US" b="1" dirty="0" err="1" smtClean="0"/>
              <a:t>сочетании</a:t>
            </a:r>
            <a:r>
              <a:rPr lang="en-US" b="1" dirty="0" smtClean="0"/>
              <a:t>̆:</a:t>
            </a:r>
          </a:p>
          <a:p>
            <a:r>
              <a:rPr lang="en-US" dirty="0" err="1" smtClean="0"/>
              <a:t>самы</a:t>
            </a:r>
            <a:r>
              <a:rPr lang="ru-RU" dirty="0" smtClean="0"/>
              <a:t>е</a:t>
            </a:r>
            <a:r>
              <a:rPr lang="en-US" dirty="0" smtClean="0"/>
              <a:t> </a:t>
            </a:r>
            <a:r>
              <a:rPr lang="en-US" dirty="0" err="1" smtClean="0"/>
              <a:t>различны</a:t>
            </a:r>
            <a:r>
              <a:rPr lang="ru-RU" dirty="0" smtClean="0"/>
              <a:t>е</a:t>
            </a:r>
            <a:r>
              <a:rPr lang="en-US" dirty="0" smtClean="0"/>
              <a:t> </a:t>
            </a:r>
            <a:r>
              <a:rPr lang="en-US" dirty="0" err="1" smtClean="0"/>
              <a:t>област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en-US" dirty="0" err="1"/>
              <a:t>вычислительнои</a:t>
            </a:r>
            <a:r>
              <a:rPr lang="en-US" dirty="0"/>
              <a:t>̆ </a:t>
            </a:r>
            <a:r>
              <a:rPr lang="en-US" dirty="0" err="1"/>
              <a:t>математики</a:t>
            </a:r>
            <a:r>
              <a:rPr lang="ru-RU" dirty="0" smtClean="0">
                <a:effectLst/>
              </a:rPr>
              <a:t> </a:t>
            </a:r>
            <a:r>
              <a:rPr lang="en-US" b="1" dirty="0" smtClean="0"/>
              <a:t> </a:t>
            </a:r>
            <a:endParaRPr lang="ru-RU" b="1" dirty="0" smtClean="0"/>
          </a:p>
          <a:p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системах</a:t>
            </a:r>
            <a:r>
              <a:rPr lang="en-US" dirty="0"/>
              <a:t> </a:t>
            </a:r>
            <a:r>
              <a:rPr lang="en-US" dirty="0" err="1"/>
              <a:t>защиты</a:t>
            </a:r>
            <a:r>
              <a:rPr lang="en-US" dirty="0"/>
              <a:t> </a:t>
            </a:r>
            <a:r>
              <a:rPr lang="en-US" dirty="0" err="1"/>
              <a:t>информации</a:t>
            </a:r>
            <a:r>
              <a:rPr lang="ru-RU" dirty="0" smtClean="0">
                <a:effectLst/>
              </a:rPr>
              <a:t> </a:t>
            </a:r>
            <a:endParaRPr lang="en-US" b="1" dirty="0" smtClean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493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7" y="304800"/>
            <a:ext cx="8517466" cy="628226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i="1" dirty="0" err="1"/>
              <a:t>Вычисления</a:t>
            </a:r>
            <a:r>
              <a:rPr lang="en-US" i="1" dirty="0"/>
              <a:t> </a:t>
            </a:r>
            <a:r>
              <a:rPr lang="en-US" i="1" dirty="0" err="1"/>
              <a:t>над</a:t>
            </a:r>
            <a:r>
              <a:rPr lang="en-US" i="1" dirty="0"/>
              <a:t> </a:t>
            </a:r>
            <a:r>
              <a:rPr lang="en-US" i="1" dirty="0" err="1"/>
              <a:t>полиномами</a:t>
            </a:r>
            <a:r>
              <a:rPr lang="en-US" i="1" dirty="0"/>
              <a:t> </a:t>
            </a:r>
            <a:endParaRPr lang="ru-RU" dirty="0"/>
          </a:p>
          <a:p>
            <a:pPr marL="0" indent="0">
              <a:buNone/>
            </a:pPr>
            <a:r>
              <a:rPr lang="en-US" dirty="0" err="1" smtClean="0"/>
              <a:t>Для</a:t>
            </a:r>
            <a:r>
              <a:rPr lang="en-US" dirty="0" smtClean="0"/>
              <a:t> </a:t>
            </a:r>
            <a:r>
              <a:rPr lang="en-US" dirty="0" err="1" smtClean="0"/>
              <a:t>всех</a:t>
            </a:r>
            <a:r>
              <a:rPr lang="en-US" dirty="0" smtClean="0"/>
              <a:t> </a:t>
            </a:r>
            <a:r>
              <a:rPr lang="en-US" dirty="0" err="1"/>
              <a:t>одномерных</a:t>
            </a:r>
            <a:r>
              <a:rPr lang="en-US" dirty="0"/>
              <a:t> </a:t>
            </a:r>
            <a:r>
              <a:rPr lang="en-US" dirty="0" err="1"/>
              <a:t>полиномов</a:t>
            </a:r>
            <a:r>
              <a:rPr lang="en-US" dirty="0"/>
              <a:t> </a:t>
            </a:r>
            <a:r>
              <a:rPr lang="en-US" i="1" dirty="0"/>
              <a:t>f </a:t>
            </a:r>
            <a:r>
              <a:rPr lang="en-US" dirty="0" err="1"/>
              <a:t>степени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 smtClean="0"/>
              <a:t>более</a:t>
            </a:r>
            <a:r>
              <a:rPr lang="en-US" dirty="0" smtClean="0"/>
              <a:t> </a:t>
            </a:r>
            <a:r>
              <a:rPr lang="en-US" i="1" dirty="0" smtClean="0"/>
              <a:t>d</a:t>
            </a:r>
            <a:r>
              <a:rPr lang="en-US" dirty="0"/>
              <a:t>, </a:t>
            </a:r>
            <a:r>
              <a:rPr lang="en-US" dirty="0" err="1" smtClean="0"/>
              <a:t>для</a:t>
            </a:r>
            <a:r>
              <a:rPr lang="en-US" dirty="0"/>
              <a:t> </a:t>
            </a:r>
            <a:r>
              <a:rPr lang="en-US" dirty="0" err="1" smtClean="0"/>
              <a:t>всех</a:t>
            </a:r>
            <a:r>
              <a:rPr lang="en-US" dirty="0" smtClean="0"/>
              <a:t> </a:t>
            </a:r>
            <a:r>
              <a:rPr lang="en-US" i="1" dirty="0"/>
              <a:t>x</a:t>
            </a:r>
            <a:r>
              <a:rPr lang="en-US" dirty="0"/>
              <a:t>,</a:t>
            </a:r>
            <a:r>
              <a:rPr lang="en-US" i="1" dirty="0"/>
              <a:t>t</a:t>
            </a:r>
            <a:r>
              <a:rPr lang="en-US" dirty="0"/>
              <a:t>∈</a:t>
            </a:r>
            <a:r>
              <a:rPr lang="en-US" i="1" dirty="0"/>
              <a:t>F</a:t>
            </a:r>
            <a:r>
              <a:rPr lang="en-US" dirty="0" smtClean="0"/>
              <a:t>,d+1                                        , </a:t>
            </a:r>
            <a:r>
              <a:rPr lang="en-US" dirty="0" err="1"/>
              <a:t>где</a:t>
            </a:r>
            <a:r>
              <a:rPr lang="en-US" dirty="0"/>
              <a:t> </a:t>
            </a:r>
            <a:r>
              <a:rPr lang="en-US" i="1" dirty="0" err="1"/>
              <a:t>a</a:t>
            </a:r>
            <a:r>
              <a:rPr lang="en-US" i="1" baseline="-25000" dirty="0" err="1"/>
              <a:t>i</a:t>
            </a:r>
            <a:r>
              <a:rPr lang="en-US" i="1" dirty="0"/>
              <a:t> </a:t>
            </a:r>
            <a:r>
              <a:rPr lang="en-US" dirty="0"/>
              <a:t>– </a:t>
            </a:r>
            <a:r>
              <a:rPr lang="en-US" dirty="0" err="1"/>
              <a:t>различные</a:t>
            </a:r>
            <a:r>
              <a:rPr lang="en-US" dirty="0"/>
              <a:t> </a:t>
            </a:r>
            <a:r>
              <a:rPr lang="en-US" dirty="0" err="1"/>
              <a:t>элементы</a:t>
            </a:r>
            <a:r>
              <a:rPr lang="en-US" dirty="0"/>
              <a:t> </a:t>
            </a:r>
            <a:r>
              <a:rPr lang="en-US" dirty="0" err="1"/>
              <a:t>из</a:t>
            </a:r>
            <a:r>
              <a:rPr lang="en-US" dirty="0"/>
              <a:t> </a:t>
            </a:r>
            <a:r>
              <a:rPr lang="en-US" i="1" dirty="0"/>
              <a:t>F</a:t>
            </a:r>
            <a:r>
              <a:rPr lang="en-US" dirty="0"/>
              <a:t>, </a:t>
            </a:r>
            <a:r>
              <a:rPr lang="en-US" i="1" dirty="0" err="1"/>
              <a:t>a</a:t>
            </a:r>
            <a:r>
              <a:rPr lang="en-US" i="1" baseline="-25000" dirty="0" err="1"/>
              <a:t>i</a:t>
            </a:r>
            <a:r>
              <a:rPr lang="en-US" dirty="0"/>
              <a:t> =-1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i="1" dirty="0" err="1" smtClean="0"/>
              <a:t>a</a:t>
            </a:r>
            <a:r>
              <a:rPr lang="en-US" i="1" baseline="-25000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зависит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i="1" dirty="0" err="1"/>
              <a:t>F</a:t>
            </a:r>
            <a:r>
              <a:rPr lang="en-US" dirty="0" err="1"/>
              <a:t>,</a:t>
            </a:r>
            <a:r>
              <a:rPr lang="en-US" i="1" dirty="0" err="1"/>
              <a:t>d</a:t>
            </a:r>
            <a:r>
              <a:rPr lang="en-US" i="1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зависит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i="1" dirty="0" err="1"/>
              <a:t>x</a:t>
            </a:r>
            <a:r>
              <a:rPr lang="en-US" dirty="0" err="1"/>
              <a:t>,</a:t>
            </a:r>
            <a:r>
              <a:rPr lang="en-US" i="1" dirty="0" err="1"/>
              <a:t>t</a:t>
            </a:r>
            <a:r>
              <a:rPr lang="en-US" dirty="0"/>
              <a:t>. </a:t>
            </a:r>
            <a:r>
              <a:rPr lang="en-US" dirty="0" err="1" smtClean="0"/>
              <a:t>Тогда</a:t>
            </a:r>
            <a:r>
              <a:rPr lang="en-US" dirty="0" smtClean="0"/>
              <a:t>  </a:t>
            </a:r>
            <a:r>
              <a:rPr lang="en-US" dirty="0" err="1" smtClean="0"/>
              <a:t>самокорректирующаяся</a:t>
            </a:r>
            <a:r>
              <a:rPr lang="en-US" dirty="0" smtClean="0"/>
              <a:t> </a:t>
            </a:r>
            <a:r>
              <a:rPr lang="en-US" dirty="0" err="1"/>
              <a:t>программа</a:t>
            </a:r>
            <a:r>
              <a:rPr lang="en-US" dirty="0"/>
              <a:t> </a:t>
            </a:r>
            <a:r>
              <a:rPr lang="en-US" dirty="0" err="1" smtClean="0"/>
              <a:t>для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 smtClean="0"/>
              <a:t>вычисления</a:t>
            </a:r>
            <a:r>
              <a:rPr lang="en-US" i="1" dirty="0"/>
              <a:t> </a:t>
            </a:r>
            <a:r>
              <a:rPr lang="en-US" i="1" dirty="0" smtClean="0"/>
              <a:t>                                          </a:t>
            </a:r>
            <a:r>
              <a:rPr lang="en-US" dirty="0" err="1" smtClean="0"/>
              <a:t>заключается</a:t>
            </a:r>
            <a:r>
              <a:rPr lang="en-US" dirty="0" smtClean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выполнении</a:t>
            </a:r>
            <a:r>
              <a:rPr lang="en-US" dirty="0"/>
              <a:t> </a:t>
            </a:r>
            <a:r>
              <a:rPr lang="en-US" dirty="0" err="1"/>
              <a:t>следующего</a:t>
            </a:r>
            <a:r>
              <a:rPr lang="en-US" dirty="0"/>
              <a:t> </a:t>
            </a:r>
            <a:r>
              <a:rPr lang="en-US" dirty="0" err="1"/>
              <a:t>алгоритма</a:t>
            </a:r>
            <a:r>
              <a:rPr lang="en-US" dirty="0"/>
              <a:t>. </a:t>
            </a:r>
            <a:r>
              <a:rPr lang="en-US" dirty="0" err="1"/>
              <a:t>Случайно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равновероятно</a:t>
            </a:r>
            <a:r>
              <a:rPr lang="en-US" dirty="0" smtClean="0"/>
              <a:t> </a:t>
            </a:r>
            <a:r>
              <a:rPr lang="en-US" dirty="0" err="1" smtClean="0"/>
              <a:t>выбирается</a:t>
            </a:r>
            <a:r>
              <a:rPr lang="en-US" dirty="0" smtClean="0"/>
              <a:t>                           </a:t>
            </a:r>
            <a:r>
              <a:rPr lang="en-US" dirty="0" err="1" smtClean="0"/>
              <a:t>и</a:t>
            </a:r>
            <a:r>
              <a:rPr lang="en-US" dirty="0"/>
              <a:t> </a:t>
            </a:r>
            <a:r>
              <a:rPr lang="en-US" dirty="0" err="1" smtClean="0"/>
              <a:t>выдается</a:t>
            </a:r>
            <a:r>
              <a:rPr lang="en-US" dirty="0" smtClean="0"/>
              <a:t>                              .</a:t>
            </a:r>
          </a:p>
          <a:p>
            <a:pPr marL="0" indent="0">
              <a:buNone/>
            </a:pPr>
            <a:r>
              <a:rPr lang="en-US" dirty="0" err="1" smtClean="0"/>
              <a:t>С</a:t>
            </a:r>
            <a:r>
              <a:rPr lang="en-US" dirty="0" smtClean="0"/>
              <a:t> </a:t>
            </a:r>
            <a:r>
              <a:rPr lang="en-US" dirty="0" err="1"/>
              <a:t>вероятностью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менее</a:t>
            </a:r>
            <a:r>
              <a:rPr lang="en-US" dirty="0"/>
              <a:t> 2/3 </a:t>
            </a:r>
            <a:r>
              <a:rPr lang="en-US" dirty="0" err="1"/>
              <a:t>все</a:t>
            </a:r>
            <a:r>
              <a:rPr lang="en-US" dirty="0"/>
              <a:t> </a:t>
            </a:r>
            <a:r>
              <a:rPr lang="en-US" dirty="0" err="1"/>
              <a:t>вызовы</a:t>
            </a:r>
            <a:r>
              <a:rPr lang="en-US" dirty="0"/>
              <a:t>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i="1" dirty="0" err="1"/>
              <a:t>i</a:t>
            </a:r>
            <a:r>
              <a:rPr lang="en-US" dirty="0"/>
              <a:t>=0 </a:t>
            </a:r>
            <a:r>
              <a:rPr lang="en-US" dirty="0" err="1"/>
              <a:t>будут</a:t>
            </a:r>
            <a:r>
              <a:rPr lang="en-US" dirty="0"/>
              <a:t> </a:t>
            </a:r>
            <a:r>
              <a:rPr lang="en-US" dirty="0" err="1"/>
              <a:t>возвращать</a:t>
            </a:r>
            <a:r>
              <a:rPr lang="en-US" dirty="0"/>
              <a:t> </a:t>
            </a:r>
            <a:r>
              <a:rPr lang="en-US" dirty="0" err="1"/>
              <a:t>корректные</a:t>
            </a:r>
            <a:r>
              <a:rPr lang="en-US" dirty="0"/>
              <a:t> </a:t>
            </a:r>
            <a:r>
              <a:rPr lang="en-US" dirty="0" err="1"/>
              <a:t>результаты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, </a:t>
            </a:r>
            <a:r>
              <a:rPr lang="en-US" dirty="0" err="1"/>
              <a:t>следовательно</a:t>
            </a:r>
            <a:r>
              <a:rPr lang="en-US" dirty="0"/>
              <a:t>, </a:t>
            </a:r>
            <a:r>
              <a:rPr lang="en-US" dirty="0" err="1"/>
              <a:t>выход</a:t>
            </a:r>
            <a:r>
              <a:rPr lang="en-US" dirty="0"/>
              <a:t>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dirty="0" err="1"/>
              <a:t>будет</a:t>
            </a:r>
            <a:r>
              <a:rPr lang="en-US" dirty="0"/>
              <a:t> </a:t>
            </a:r>
            <a:r>
              <a:rPr lang="en-US" dirty="0" err="1"/>
              <a:t>корректным</a:t>
            </a:r>
            <a:r>
              <a:rPr lang="en-US" dirty="0"/>
              <a:t>.</a:t>
            </a:r>
            <a:r>
              <a:rPr lang="ru-RU" dirty="0" smtClean="0">
                <a:effectLst/>
              </a:rPr>
              <a:t> </a:t>
            </a:r>
            <a:endParaRPr lang="ru-RU" dirty="0"/>
          </a:p>
        </p:txBody>
      </p:sp>
      <p:pic>
        <p:nvPicPr>
          <p:cNvPr id="2" name="Изображение 1" descr="Снимок экрана 2021-04-13 в 12.45.5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027" y="1131930"/>
            <a:ext cx="3060700" cy="431800"/>
          </a:xfrm>
          <a:prstGeom prst="rect">
            <a:avLst/>
          </a:prstGeom>
        </p:spPr>
      </p:pic>
      <p:pic>
        <p:nvPicPr>
          <p:cNvPr id="5" name="Изображение 4" descr="Снимок экрана 2021-04-13 в 12.48.5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890" y="3006778"/>
            <a:ext cx="2362200" cy="431800"/>
          </a:xfrm>
          <a:prstGeom prst="rect">
            <a:avLst/>
          </a:prstGeom>
        </p:spPr>
      </p:pic>
      <p:pic>
        <p:nvPicPr>
          <p:cNvPr id="6" name="Изображение 5" descr="Снимок экрана 2021-04-13 в 12.50.4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954" y="3947076"/>
            <a:ext cx="1422400" cy="393700"/>
          </a:xfrm>
          <a:prstGeom prst="rect">
            <a:avLst/>
          </a:prstGeom>
        </p:spPr>
      </p:pic>
      <p:pic>
        <p:nvPicPr>
          <p:cNvPr id="9" name="Изображение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867" y="4340776"/>
            <a:ext cx="2296302" cy="56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4936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7" y="304800"/>
            <a:ext cx="8517466" cy="62822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 smtClean="0"/>
              <a:t>Псевдокод</a:t>
            </a:r>
            <a:r>
              <a:rPr lang="en-US" sz="2000" dirty="0" smtClean="0"/>
              <a:t> </a:t>
            </a:r>
            <a:r>
              <a:rPr lang="en-US" sz="2000" dirty="0" err="1"/>
              <a:t>алгоритма</a:t>
            </a:r>
            <a:r>
              <a:rPr lang="en-US" sz="2000" dirty="0"/>
              <a:t> </a:t>
            </a:r>
            <a:r>
              <a:rPr lang="en-US" sz="2000" dirty="0" err="1"/>
              <a:t>самотестирующейся</a:t>
            </a:r>
            <a:r>
              <a:rPr lang="en-US" sz="2000" dirty="0"/>
              <a:t> </a:t>
            </a:r>
            <a:r>
              <a:rPr lang="en-US" sz="2000" dirty="0" err="1"/>
              <a:t>программы</a:t>
            </a:r>
            <a:r>
              <a:rPr lang="en-US" sz="2000" dirty="0"/>
              <a:t> </a:t>
            </a:r>
            <a:r>
              <a:rPr lang="en-US" sz="2000" dirty="0" err="1"/>
              <a:t>для</a:t>
            </a:r>
            <a:r>
              <a:rPr lang="en-US" sz="2000" dirty="0"/>
              <a:t> </a:t>
            </a:r>
            <a:r>
              <a:rPr lang="en-US" sz="2000" dirty="0" err="1"/>
              <a:t>полинома</a:t>
            </a:r>
            <a:r>
              <a:rPr lang="en-US" sz="2000" dirty="0"/>
              <a:t> </a:t>
            </a:r>
            <a:r>
              <a:rPr lang="en-US" sz="2000" i="1" dirty="0"/>
              <a:t>f </a:t>
            </a:r>
            <a:endParaRPr lang="ru-RU" sz="2000" dirty="0"/>
          </a:p>
        </p:txBody>
      </p:sp>
      <p:pic>
        <p:nvPicPr>
          <p:cNvPr id="2" name="Изображение 1" descr="Снимок экрана 2021-04-13 в 13.01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00" y="304800"/>
            <a:ext cx="7137400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493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7" y="304800"/>
            <a:ext cx="8517466" cy="62822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err="1"/>
              <a:t>Общие</a:t>
            </a:r>
            <a:r>
              <a:rPr lang="en-US" b="1" dirty="0"/>
              <a:t> </a:t>
            </a:r>
            <a:r>
              <a:rPr lang="en-US" b="1" dirty="0" err="1"/>
              <a:t>принципы</a:t>
            </a:r>
            <a:r>
              <a:rPr lang="en-US" b="1" dirty="0"/>
              <a:t> </a:t>
            </a:r>
            <a:r>
              <a:rPr lang="en-US" b="1" dirty="0" err="1"/>
              <a:t>создания</a:t>
            </a:r>
            <a:r>
              <a:rPr lang="en-US" b="1" dirty="0"/>
              <a:t> </a:t>
            </a:r>
            <a:r>
              <a:rPr lang="en-US" b="1" dirty="0" err="1"/>
              <a:t>двухмодульных</a:t>
            </a:r>
            <a:r>
              <a:rPr lang="en-US" b="1" dirty="0"/>
              <a:t> </a:t>
            </a:r>
            <a:r>
              <a:rPr lang="en-US" b="1" dirty="0" err="1"/>
              <a:t>вычислительных</a:t>
            </a:r>
            <a:r>
              <a:rPr lang="en-US" b="1" dirty="0"/>
              <a:t> </a:t>
            </a:r>
            <a:r>
              <a:rPr lang="en-US" b="1" dirty="0" err="1"/>
              <a:t>процедур</a:t>
            </a:r>
            <a:r>
              <a:rPr lang="en-US" b="1" dirty="0"/>
              <a:t> </a:t>
            </a:r>
            <a:r>
              <a:rPr lang="en-US" b="1" dirty="0" err="1"/>
              <a:t>и</a:t>
            </a:r>
            <a:r>
              <a:rPr lang="en-US" b="1" dirty="0"/>
              <a:t> </a:t>
            </a:r>
            <a:r>
              <a:rPr lang="en-US" b="1" dirty="0" err="1"/>
              <a:t>методология</a:t>
            </a:r>
            <a:r>
              <a:rPr lang="en-US" b="1" dirty="0"/>
              <a:t> </a:t>
            </a:r>
            <a:r>
              <a:rPr lang="en-US" b="1" dirty="0" err="1"/>
              <a:t>самотестирования</a:t>
            </a:r>
            <a:r>
              <a:rPr lang="en-US" b="1" dirty="0"/>
              <a:t> </a:t>
            </a:r>
            <a:endParaRPr lang="ru-RU" dirty="0"/>
          </a:p>
          <a:p>
            <a:pPr marL="0" indent="0">
              <a:buNone/>
            </a:pPr>
            <a:r>
              <a:rPr lang="en-US" dirty="0" err="1" smtClean="0"/>
              <a:t>Пусть</a:t>
            </a:r>
            <a:r>
              <a:rPr lang="en-US" dirty="0" smtClean="0"/>
              <a:t> </a:t>
            </a:r>
            <a:r>
              <a:rPr lang="en-US" dirty="0" err="1" smtClean="0"/>
              <a:t>необходимо</a:t>
            </a:r>
            <a:r>
              <a:rPr lang="en-US" dirty="0" smtClean="0"/>
              <a:t> </a:t>
            </a:r>
            <a:r>
              <a:rPr lang="en-US" dirty="0" err="1" smtClean="0"/>
              <a:t>написать</a:t>
            </a:r>
            <a:r>
              <a:rPr lang="en-US" dirty="0" smtClean="0"/>
              <a:t> </a:t>
            </a:r>
            <a:r>
              <a:rPr lang="en-US" dirty="0" err="1" smtClean="0"/>
              <a:t>программу</a:t>
            </a:r>
            <a:r>
              <a:rPr lang="en-US" dirty="0" smtClean="0"/>
              <a:t> </a:t>
            </a:r>
            <a:r>
              <a:rPr lang="en-US" i="1" dirty="0" smtClean="0"/>
              <a:t>P </a:t>
            </a:r>
            <a:r>
              <a:rPr lang="en-US" dirty="0" err="1" smtClean="0"/>
              <a:t>для</a:t>
            </a:r>
            <a:r>
              <a:rPr lang="en-US" dirty="0" smtClean="0"/>
              <a:t> </a:t>
            </a:r>
            <a:r>
              <a:rPr lang="en-US" dirty="0" err="1" smtClean="0"/>
              <a:t>вычисления</a:t>
            </a:r>
            <a:r>
              <a:rPr lang="en-US" dirty="0" smtClean="0"/>
              <a:t> </a:t>
            </a:r>
            <a:r>
              <a:rPr lang="en-US" dirty="0" err="1" smtClean="0"/>
              <a:t>функции</a:t>
            </a:r>
            <a:r>
              <a:rPr lang="en-US" dirty="0" smtClean="0"/>
              <a:t> </a:t>
            </a:r>
            <a:r>
              <a:rPr lang="en-US" i="1" dirty="0" smtClean="0"/>
              <a:t>f </a:t>
            </a:r>
            <a:r>
              <a:rPr lang="en-US" dirty="0" err="1" smtClean="0"/>
              <a:t>так</a:t>
            </a:r>
            <a:r>
              <a:rPr lang="en-US" dirty="0" smtClean="0"/>
              <a:t>, </a:t>
            </a:r>
            <a:r>
              <a:rPr lang="en-US" dirty="0" err="1" smtClean="0"/>
              <a:t>чтобы</a:t>
            </a:r>
            <a:r>
              <a:rPr lang="en-US" dirty="0" smtClean="0"/>
              <a:t> </a:t>
            </a:r>
            <a:r>
              <a:rPr lang="en-US" i="1" dirty="0" smtClean="0"/>
              <a:t>P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)=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</a:t>
            </a:r>
            <a:r>
              <a:rPr lang="en-US" dirty="0" err="1" smtClean="0"/>
              <a:t>для</a:t>
            </a:r>
            <a:r>
              <a:rPr lang="en-US" dirty="0" smtClean="0"/>
              <a:t> </a:t>
            </a:r>
            <a:r>
              <a:rPr lang="en-US" dirty="0" err="1" smtClean="0"/>
              <a:t>всех</a:t>
            </a:r>
            <a:r>
              <a:rPr lang="en-US" dirty="0" smtClean="0"/>
              <a:t> </a:t>
            </a:r>
            <a:r>
              <a:rPr lang="en-US" dirty="0" err="1" smtClean="0"/>
              <a:t>значении</a:t>
            </a:r>
            <a:r>
              <a:rPr lang="en-US" dirty="0" smtClean="0"/>
              <a:t>̆ </a:t>
            </a:r>
            <a:r>
              <a:rPr lang="en-US" i="1" dirty="0" smtClean="0"/>
              <a:t>x</a:t>
            </a:r>
            <a:r>
              <a:rPr lang="en-US" dirty="0" smtClean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en-US" dirty="0" err="1"/>
              <a:t>Чтобы</a:t>
            </a:r>
            <a:r>
              <a:rPr lang="en-US" dirty="0"/>
              <a:t> </a:t>
            </a:r>
            <a:r>
              <a:rPr lang="en-US" dirty="0" err="1"/>
              <a:t>добиться</a:t>
            </a:r>
            <a:r>
              <a:rPr lang="en-US" dirty="0"/>
              <a:t> </a:t>
            </a:r>
            <a:r>
              <a:rPr lang="en-US" dirty="0" err="1"/>
              <a:t>корректного</a:t>
            </a:r>
            <a:r>
              <a:rPr lang="en-US" dirty="0"/>
              <a:t> </a:t>
            </a:r>
            <a:r>
              <a:rPr lang="en-US" dirty="0" err="1"/>
              <a:t>результата</a:t>
            </a:r>
            <a:r>
              <a:rPr lang="en-US" dirty="0"/>
              <a:t> </a:t>
            </a:r>
            <a:r>
              <a:rPr lang="en-US" dirty="0" err="1"/>
              <a:t>выполнения</a:t>
            </a:r>
            <a:r>
              <a:rPr lang="en-US" dirty="0"/>
              <a:t>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i="1" dirty="0"/>
              <a:t>P</a:t>
            </a:r>
            <a:r>
              <a:rPr lang="en-US" dirty="0"/>
              <a:t>, </a:t>
            </a:r>
            <a:r>
              <a:rPr lang="en-US" dirty="0" err="1"/>
              <a:t>вычисляющеи</a:t>
            </a:r>
            <a:r>
              <a:rPr lang="en-US" dirty="0"/>
              <a:t>̆ </a:t>
            </a:r>
            <a:r>
              <a:rPr lang="en-US" dirty="0" err="1"/>
              <a:t>функцию</a:t>
            </a:r>
            <a:r>
              <a:rPr lang="en-US" dirty="0"/>
              <a:t> </a:t>
            </a:r>
            <a:r>
              <a:rPr lang="en-US" i="1" dirty="0"/>
              <a:t>f</a:t>
            </a:r>
            <a:r>
              <a:rPr lang="en-US" dirty="0"/>
              <a:t>, </a:t>
            </a:r>
            <a:r>
              <a:rPr lang="en-US" dirty="0" err="1"/>
              <a:t>нам</a:t>
            </a:r>
            <a:r>
              <a:rPr lang="en-US" dirty="0"/>
              <a:t> </a:t>
            </a:r>
            <a:r>
              <a:rPr lang="en-US" dirty="0" err="1"/>
              <a:t>необходимо</a:t>
            </a:r>
            <a:r>
              <a:rPr lang="en-US" dirty="0"/>
              <a:t> </a:t>
            </a:r>
            <a:r>
              <a:rPr lang="en-US" dirty="0" err="1"/>
              <a:t>написать</a:t>
            </a:r>
            <a:r>
              <a:rPr lang="en-US" dirty="0"/>
              <a:t> </a:t>
            </a:r>
            <a:r>
              <a:rPr lang="en-US" dirty="0" err="1"/>
              <a:t>такую</a:t>
            </a:r>
            <a:r>
              <a:rPr lang="en-US" dirty="0"/>
              <a:t> </a:t>
            </a:r>
            <a:r>
              <a:rPr lang="en-US" dirty="0" err="1"/>
              <a:t>программу</a:t>
            </a:r>
            <a:r>
              <a:rPr lang="en-US" dirty="0"/>
              <a:t> </a:t>
            </a:r>
            <a:r>
              <a:rPr lang="en-US" i="1" dirty="0" err="1"/>
              <a:t>T</a:t>
            </a:r>
            <a:r>
              <a:rPr lang="en-US" i="1" baseline="-25000" dirty="0" err="1"/>
              <a:t>f</a:t>
            </a:r>
            <a:r>
              <a:rPr lang="en-US" dirty="0"/>
              <a:t>, </a:t>
            </a:r>
            <a:r>
              <a:rPr lang="en-US" dirty="0" err="1"/>
              <a:t>которая</a:t>
            </a:r>
            <a:r>
              <a:rPr lang="en-US" dirty="0"/>
              <a:t> </a:t>
            </a:r>
            <a:r>
              <a:rPr lang="en-US" dirty="0" err="1"/>
              <a:t>позволяла</a:t>
            </a:r>
            <a:r>
              <a:rPr lang="en-US" dirty="0"/>
              <a:t> </a:t>
            </a:r>
            <a:r>
              <a:rPr lang="en-US" dirty="0" err="1"/>
              <a:t>бы</a:t>
            </a:r>
            <a:r>
              <a:rPr lang="en-US" dirty="0"/>
              <a:t> </a:t>
            </a:r>
            <a:r>
              <a:rPr lang="en-US" dirty="0" err="1"/>
              <a:t>оценить</a:t>
            </a:r>
            <a:r>
              <a:rPr lang="en-US" dirty="0"/>
              <a:t> </a:t>
            </a:r>
            <a:r>
              <a:rPr lang="en-US" dirty="0" err="1"/>
              <a:t>вероятность</a:t>
            </a:r>
            <a:r>
              <a:rPr lang="en-US" dirty="0"/>
              <a:t> </a:t>
            </a:r>
            <a:r>
              <a:rPr lang="en-US" dirty="0" err="1"/>
              <a:t>того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i="1" dirty="0"/>
              <a:t>P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</a:t>
            </a:r>
            <a:r>
              <a:rPr lang="en-US" i="1" dirty="0"/>
              <a:t> ≠f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любых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. </a:t>
            </a:r>
            <a:r>
              <a:rPr lang="en-US" dirty="0" err="1"/>
              <a:t>Такая</a:t>
            </a:r>
            <a:r>
              <a:rPr lang="en-US" dirty="0"/>
              <a:t> </a:t>
            </a:r>
            <a:r>
              <a:rPr lang="en-US" dirty="0" err="1"/>
              <a:t>вероятность</a:t>
            </a:r>
            <a:r>
              <a:rPr lang="en-US" dirty="0"/>
              <a:t> </a:t>
            </a:r>
            <a:r>
              <a:rPr lang="en-US" dirty="0" err="1"/>
              <a:t>будет</a:t>
            </a:r>
            <a:r>
              <a:rPr lang="en-US" dirty="0"/>
              <a:t> </a:t>
            </a:r>
            <a:r>
              <a:rPr lang="en-US" dirty="0" err="1"/>
              <a:t>называться</a:t>
            </a:r>
            <a:r>
              <a:rPr lang="en-US" dirty="0"/>
              <a:t> </a:t>
            </a:r>
            <a:r>
              <a:rPr lang="en-US" i="1" dirty="0" err="1"/>
              <a:t>вероятностью</a:t>
            </a:r>
            <a:r>
              <a:rPr lang="en-US" i="1" dirty="0"/>
              <a:t> </a:t>
            </a:r>
            <a:r>
              <a:rPr lang="en-US" i="1" dirty="0" err="1"/>
              <a:t>ошибки</a:t>
            </a:r>
            <a:r>
              <a:rPr lang="en-US" i="1" dirty="0"/>
              <a:t> </a:t>
            </a:r>
            <a:r>
              <a:rPr lang="en-US" dirty="0" err="1"/>
              <a:t>выполнения</a:t>
            </a:r>
            <a:r>
              <a:rPr lang="en-US" dirty="0"/>
              <a:t>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i="1" dirty="0"/>
              <a:t>P</a:t>
            </a:r>
            <a:r>
              <a:rPr lang="en-US" dirty="0"/>
              <a:t>.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этом</a:t>
            </a:r>
            <a:r>
              <a:rPr lang="en-US" dirty="0"/>
              <a:t> </a:t>
            </a:r>
            <a:r>
              <a:rPr lang="en-US" i="1" dirty="0" err="1"/>
              <a:t>T</a:t>
            </a:r>
            <a:r>
              <a:rPr lang="en-US" i="1" baseline="-25000" dirty="0" err="1"/>
              <a:t>f</a:t>
            </a:r>
            <a:r>
              <a:rPr lang="en-US" i="1" baseline="-25000" dirty="0"/>
              <a:t> </a:t>
            </a:r>
            <a:r>
              <a:rPr lang="en-US" dirty="0" err="1"/>
              <a:t>может</a:t>
            </a:r>
            <a:r>
              <a:rPr lang="en-US" dirty="0"/>
              <a:t> </a:t>
            </a:r>
            <a:r>
              <a:rPr lang="en-US" dirty="0" err="1"/>
              <a:t>обращаться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i="1" dirty="0"/>
              <a:t>P </a:t>
            </a:r>
            <a:r>
              <a:rPr lang="en-US" dirty="0" err="1"/>
              <a:t>как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dirty="0" err="1"/>
              <a:t>своеи</a:t>
            </a:r>
            <a:r>
              <a:rPr lang="en-US" dirty="0"/>
              <a:t>̆ </a:t>
            </a:r>
            <a:r>
              <a:rPr lang="en-US" dirty="0" err="1"/>
              <a:t>подпрограмме</a:t>
            </a:r>
            <a:r>
              <a:rPr lang="en-US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en-US" dirty="0" err="1" smtClean="0"/>
              <a:t>Самотестирование</a:t>
            </a:r>
            <a:r>
              <a:rPr lang="en-US" dirty="0" smtClean="0"/>
              <a:t> </a:t>
            </a:r>
            <a:r>
              <a:rPr lang="en-US" dirty="0" err="1" smtClean="0"/>
              <a:t>должно</a:t>
            </a:r>
            <a:r>
              <a:rPr lang="en-US" dirty="0" smtClean="0"/>
              <a:t> </a:t>
            </a:r>
            <a:r>
              <a:rPr lang="en-US" dirty="0" err="1"/>
              <a:t>лишь</a:t>
            </a:r>
            <a:r>
              <a:rPr lang="en-US" dirty="0"/>
              <a:t> </a:t>
            </a:r>
            <a:r>
              <a:rPr lang="en-US" dirty="0" err="1"/>
              <a:t>незначительно</a:t>
            </a:r>
            <a:r>
              <a:rPr lang="en-US" dirty="0"/>
              <a:t> </a:t>
            </a:r>
            <a:r>
              <a:rPr lang="en-US" dirty="0" err="1"/>
              <a:t>замедлять</a:t>
            </a:r>
            <a:r>
              <a:rPr lang="en-US" dirty="0"/>
              <a:t> </a:t>
            </a:r>
            <a:r>
              <a:rPr lang="en-US" dirty="0" err="1"/>
              <a:t>время</a:t>
            </a:r>
            <a:r>
              <a:rPr lang="en-US" dirty="0"/>
              <a:t> </a:t>
            </a:r>
            <a:r>
              <a:rPr lang="en-US" dirty="0" err="1"/>
              <a:t>выполнения</a:t>
            </a:r>
            <a:r>
              <a:rPr lang="en-US" dirty="0"/>
              <a:t>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i="1" dirty="0"/>
              <a:t>P</a:t>
            </a:r>
            <a:r>
              <a:rPr lang="en-US" dirty="0"/>
              <a:t>.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2970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7" y="304800"/>
            <a:ext cx="8517466" cy="6282267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dirty="0" err="1"/>
              <a:t>Пусть</a:t>
            </a:r>
            <a:r>
              <a:rPr lang="en-US" dirty="0"/>
              <a:t> π - </a:t>
            </a:r>
            <a:r>
              <a:rPr lang="en-US" dirty="0" err="1"/>
              <a:t>означает</a:t>
            </a:r>
            <a:r>
              <a:rPr lang="en-US" dirty="0"/>
              <a:t> </a:t>
            </a:r>
            <a:r>
              <a:rPr lang="en-US" dirty="0" err="1"/>
              <a:t>некоторую</a:t>
            </a:r>
            <a:r>
              <a:rPr lang="en-US" dirty="0"/>
              <a:t> </a:t>
            </a:r>
            <a:r>
              <a:rPr lang="en-US" dirty="0" err="1"/>
              <a:t>вычислительную</a:t>
            </a:r>
            <a:r>
              <a:rPr lang="en-US" dirty="0"/>
              <a:t> </a:t>
            </a:r>
            <a:r>
              <a:rPr lang="en-US" dirty="0" err="1"/>
              <a:t>задачу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/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некоторую</a:t>
            </a:r>
            <a:r>
              <a:rPr lang="en-US" dirty="0"/>
              <a:t> </a:t>
            </a:r>
            <a:r>
              <a:rPr lang="en-US" dirty="0" err="1"/>
              <a:t>задачу</a:t>
            </a:r>
            <a:r>
              <a:rPr lang="en-US" dirty="0"/>
              <a:t> </a:t>
            </a:r>
            <a:r>
              <a:rPr lang="en-US" dirty="0" err="1"/>
              <a:t>поиска</a:t>
            </a:r>
            <a:r>
              <a:rPr lang="en-US" dirty="0"/>
              <a:t> </a:t>
            </a:r>
            <a:r>
              <a:rPr lang="en-US" dirty="0" err="1"/>
              <a:t>решения</a:t>
            </a:r>
            <a:r>
              <a:rPr lang="en-US" dirty="0"/>
              <a:t>.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, </a:t>
            </a:r>
            <a:r>
              <a:rPr lang="en-US" dirty="0" err="1"/>
              <a:t>рассматриваемого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качестве</a:t>
            </a:r>
            <a:r>
              <a:rPr lang="en-US" dirty="0"/>
              <a:t> </a:t>
            </a:r>
            <a:r>
              <a:rPr lang="en-US" dirty="0" err="1"/>
              <a:t>входа</a:t>
            </a:r>
            <a:r>
              <a:rPr lang="en-US" dirty="0"/>
              <a:t> </a:t>
            </a:r>
            <a:r>
              <a:rPr lang="en-US" dirty="0" err="1"/>
              <a:t>задачи</a:t>
            </a:r>
            <a:r>
              <a:rPr lang="en-US" dirty="0"/>
              <a:t>, </a:t>
            </a:r>
            <a:r>
              <a:rPr lang="en-US" dirty="0" err="1"/>
              <a:t>пусть</a:t>
            </a:r>
            <a:r>
              <a:rPr lang="en-US" dirty="0"/>
              <a:t> π(</a:t>
            </a:r>
            <a:r>
              <a:rPr lang="en-US" i="1" dirty="0"/>
              <a:t>x</a:t>
            </a:r>
            <a:r>
              <a:rPr lang="en-US" dirty="0"/>
              <a:t>) </a:t>
            </a:r>
            <a:r>
              <a:rPr lang="en-US" dirty="0" err="1"/>
              <a:t>обозначает</a:t>
            </a:r>
            <a:r>
              <a:rPr lang="en-US" dirty="0"/>
              <a:t> </a:t>
            </a:r>
            <a:r>
              <a:rPr lang="en-US" dirty="0" err="1"/>
              <a:t>результат</a:t>
            </a:r>
            <a:r>
              <a:rPr lang="en-US" dirty="0"/>
              <a:t> </a:t>
            </a:r>
            <a:r>
              <a:rPr lang="en-US" dirty="0" err="1"/>
              <a:t>решения</a:t>
            </a:r>
            <a:r>
              <a:rPr lang="en-US" dirty="0"/>
              <a:t> </a:t>
            </a:r>
            <a:r>
              <a:rPr lang="en-US" dirty="0" err="1"/>
              <a:t>задачи</a:t>
            </a:r>
            <a:r>
              <a:rPr lang="en-US" dirty="0"/>
              <a:t> π. </a:t>
            </a:r>
            <a:r>
              <a:rPr lang="en-US" dirty="0" err="1"/>
              <a:t>Пусть</a:t>
            </a:r>
            <a:r>
              <a:rPr lang="en-US" dirty="0"/>
              <a:t> </a:t>
            </a:r>
            <a:r>
              <a:rPr lang="en-US" i="1" dirty="0" err="1"/>
              <a:t>Р</a:t>
            </a:r>
            <a:r>
              <a:rPr lang="en-US" i="1" dirty="0"/>
              <a:t> </a:t>
            </a:r>
            <a:r>
              <a:rPr lang="en-US" dirty="0"/>
              <a:t>– </a:t>
            </a:r>
            <a:r>
              <a:rPr lang="en-US" dirty="0" err="1"/>
              <a:t>программа</a:t>
            </a:r>
            <a:r>
              <a:rPr lang="en-US" dirty="0"/>
              <a:t> (</a:t>
            </a:r>
            <a:r>
              <a:rPr lang="en-US" dirty="0" err="1"/>
              <a:t>предположительно</a:t>
            </a:r>
            <a:r>
              <a:rPr lang="en-US" dirty="0"/>
              <a:t> </a:t>
            </a:r>
            <a:r>
              <a:rPr lang="en-US" dirty="0" err="1"/>
              <a:t>предназначенная</a:t>
            </a:r>
            <a:r>
              <a:rPr lang="en-US" dirty="0"/>
              <a:t>)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решения</a:t>
            </a:r>
            <a:r>
              <a:rPr lang="en-US" dirty="0"/>
              <a:t> </a:t>
            </a:r>
            <a:r>
              <a:rPr lang="en-US" dirty="0" err="1"/>
              <a:t>задачи</a:t>
            </a:r>
            <a:r>
              <a:rPr lang="en-US" dirty="0"/>
              <a:t> π, </a:t>
            </a:r>
            <a:r>
              <a:rPr lang="en-US" dirty="0" err="1"/>
              <a:t>которая</a:t>
            </a:r>
            <a:r>
              <a:rPr lang="en-US" dirty="0"/>
              <a:t> </a:t>
            </a:r>
            <a:r>
              <a:rPr lang="en-US" dirty="0" err="1"/>
              <a:t>останавливается</a:t>
            </a:r>
            <a:r>
              <a:rPr lang="en-US" dirty="0"/>
              <a:t> (</a:t>
            </a:r>
            <a:r>
              <a:rPr lang="en-US" dirty="0" err="1"/>
              <a:t>например</a:t>
            </a:r>
            <a:r>
              <a:rPr lang="en-US" dirty="0"/>
              <a:t>,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имеет</a:t>
            </a:r>
            <a:r>
              <a:rPr lang="en-US" dirty="0"/>
              <a:t> </a:t>
            </a:r>
            <a:r>
              <a:rPr lang="en-US" dirty="0" err="1"/>
              <a:t>зацикливании</a:t>
            </a:r>
            <a:r>
              <a:rPr lang="en-US" dirty="0"/>
              <a:t>̆)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всех</a:t>
            </a:r>
            <a:r>
              <a:rPr lang="en-US" dirty="0"/>
              <a:t> </a:t>
            </a:r>
            <a:r>
              <a:rPr lang="en-US" dirty="0" err="1"/>
              <a:t>входах</a:t>
            </a:r>
            <a:r>
              <a:rPr lang="en-US" dirty="0"/>
              <a:t> </a:t>
            </a:r>
            <a:r>
              <a:rPr lang="en-US" dirty="0" err="1"/>
              <a:t>задачи</a:t>
            </a:r>
            <a:r>
              <a:rPr lang="en-US" dirty="0"/>
              <a:t> π. </a:t>
            </a:r>
            <a:r>
              <a:rPr lang="en-US" dirty="0" err="1"/>
              <a:t>Будем</a:t>
            </a:r>
            <a:r>
              <a:rPr lang="en-US" dirty="0"/>
              <a:t> </a:t>
            </a:r>
            <a:r>
              <a:rPr lang="en-US" dirty="0" err="1"/>
              <a:t>говорить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i="1" dirty="0" err="1"/>
              <a:t>Р</a:t>
            </a:r>
            <a:r>
              <a:rPr lang="en-US" i="1" dirty="0"/>
              <a:t> </a:t>
            </a:r>
            <a:r>
              <a:rPr lang="en-US" i="1" dirty="0" err="1"/>
              <a:t>имеет</a:t>
            </a:r>
            <a:r>
              <a:rPr lang="en-US" i="1" dirty="0"/>
              <a:t> </a:t>
            </a:r>
            <a:r>
              <a:rPr lang="en-US" i="1" dirty="0" err="1"/>
              <a:t>дефект</a:t>
            </a:r>
            <a:r>
              <a:rPr lang="en-US" dirty="0"/>
              <a:t>, </a:t>
            </a:r>
            <a:r>
              <a:rPr lang="en-US" dirty="0" err="1"/>
              <a:t>если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некоторого</a:t>
            </a:r>
            <a:r>
              <a:rPr lang="en-US" dirty="0"/>
              <a:t> </a:t>
            </a:r>
            <a:r>
              <a:rPr lang="en-US" dirty="0" err="1"/>
              <a:t>входа</a:t>
            </a:r>
            <a:r>
              <a:rPr lang="en-US" dirty="0"/>
              <a:t> </a:t>
            </a:r>
            <a:r>
              <a:rPr lang="en-US" i="1" dirty="0"/>
              <a:t>x </a:t>
            </a:r>
            <a:r>
              <a:rPr lang="en-US" dirty="0" err="1"/>
              <a:t>задачи</a:t>
            </a:r>
            <a:r>
              <a:rPr lang="en-US" dirty="0"/>
              <a:t> π </a:t>
            </a:r>
            <a:r>
              <a:rPr lang="en-US" dirty="0" err="1"/>
              <a:t>имеет</a:t>
            </a:r>
            <a:r>
              <a:rPr lang="en-US" dirty="0"/>
              <a:t> </a:t>
            </a:r>
            <a:r>
              <a:rPr lang="en-US" dirty="0" err="1"/>
              <a:t>место</a:t>
            </a:r>
            <a:r>
              <a:rPr lang="en-US" dirty="0"/>
              <a:t> </a:t>
            </a:r>
            <a:endParaRPr lang="ru-RU" dirty="0" smtClean="0"/>
          </a:p>
          <a:p>
            <a:pPr marL="0" indent="0" algn="just">
              <a:buNone/>
            </a:pPr>
            <a:r>
              <a:rPr lang="en-US" i="1" dirty="0" smtClean="0"/>
              <a:t>P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</a:t>
            </a:r>
            <a:r>
              <a:rPr lang="en-US" i="1" dirty="0"/>
              <a:t> ≠</a:t>
            </a:r>
            <a:r>
              <a:rPr lang="en-US" dirty="0"/>
              <a:t>π(</a:t>
            </a:r>
            <a:r>
              <a:rPr lang="en-US" i="1" dirty="0"/>
              <a:t>x</a:t>
            </a:r>
            <a:r>
              <a:rPr lang="en-US" dirty="0"/>
              <a:t>). 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Определим</a:t>
            </a:r>
            <a:r>
              <a:rPr lang="en-US" dirty="0"/>
              <a:t> (</a:t>
            </a:r>
            <a:r>
              <a:rPr lang="en-US" i="1" dirty="0" err="1"/>
              <a:t>эффективныи</a:t>
            </a:r>
            <a:r>
              <a:rPr lang="en-US" i="1" dirty="0"/>
              <a:t>̆</a:t>
            </a:r>
            <a:r>
              <a:rPr lang="en-US" dirty="0"/>
              <a:t>) </a:t>
            </a:r>
            <a:r>
              <a:rPr lang="en-US" i="1" dirty="0" err="1"/>
              <a:t>программныи</a:t>
            </a:r>
            <a:r>
              <a:rPr lang="en-US" i="1" dirty="0"/>
              <a:t>̆ </a:t>
            </a:r>
            <a:r>
              <a:rPr lang="en-US" i="1" dirty="0" err="1"/>
              <a:t>чекер</a:t>
            </a:r>
            <a:r>
              <a:rPr lang="en-US" i="1" dirty="0"/>
              <a:t> C</a:t>
            </a:r>
            <a:r>
              <a:rPr lang="en-US" baseline="-25000" dirty="0"/>
              <a:t>π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задачи</a:t>
            </a:r>
            <a:r>
              <a:rPr lang="en-US" dirty="0"/>
              <a:t> π </a:t>
            </a:r>
            <a:r>
              <a:rPr lang="en-US" dirty="0" err="1"/>
              <a:t>следующим</a:t>
            </a:r>
            <a:r>
              <a:rPr lang="en-US" dirty="0"/>
              <a:t> </a:t>
            </a:r>
            <a:r>
              <a:rPr lang="en-US" dirty="0" err="1"/>
              <a:t>образом</a:t>
            </a:r>
            <a:r>
              <a:rPr lang="en-US" dirty="0"/>
              <a:t>. </a:t>
            </a:r>
            <a:r>
              <a:rPr lang="en-US" dirty="0" err="1"/>
              <a:t>Чекер</a:t>
            </a:r>
            <a:r>
              <a:rPr lang="en-US" dirty="0"/>
              <a:t> </a:t>
            </a:r>
            <a:r>
              <a:rPr lang="en-US" i="1" dirty="0"/>
              <a:t>C</a:t>
            </a:r>
            <a:r>
              <a:rPr lang="en-US" baseline="-25000" dirty="0"/>
              <a:t>π</a:t>
            </a:r>
            <a:r>
              <a:rPr lang="en-US" i="1" baseline="30000" dirty="0"/>
              <a:t>P</a:t>
            </a:r>
            <a:r>
              <a:rPr lang="en-US" dirty="0"/>
              <a:t>(</a:t>
            </a:r>
            <a:r>
              <a:rPr lang="en-US" i="1" dirty="0" err="1"/>
              <a:t>I</a:t>
            </a:r>
            <a:r>
              <a:rPr lang="en-US" dirty="0" err="1"/>
              <a:t>,</a:t>
            </a:r>
            <a:r>
              <a:rPr lang="en-US" i="1" dirty="0" err="1"/>
              <a:t>k</a:t>
            </a:r>
            <a:r>
              <a:rPr lang="en-US" dirty="0"/>
              <a:t>) – </a:t>
            </a:r>
            <a:r>
              <a:rPr lang="en-US" dirty="0" err="1"/>
              <a:t>является</a:t>
            </a:r>
            <a:r>
              <a:rPr lang="en-US" dirty="0"/>
              <a:t> </a:t>
            </a:r>
            <a:r>
              <a:rPr lang="en-US" dirty="0" err="1"/>
              <a:t>произвольнои</a:t>
            </a:r>
            <a:r>
              <a:rPr lang="en-US" dirty="0"/>
              <a:t>̆ </a:t>
            </a:r>
            <a:r>
              <a:rPr lang="en-US" dirty="0" err="1"/>
              <a:t>вероятностнои</a:t>
            </a:r>
            <a:r>
              <a:rPr lang="en-US" dirty="0"/>
              <a:t>̆ </a:t>
            </a:r>
            <a:r>
              <a:rPr lang="en-US" dirty="0" err="1"/>
              <a:t>машинои</a:t>
            </a:r>
            <a:r>
              <a:rPr lang="en-US" dirty="0"/>
              <a:t>̆ </a:t>
            </a:r>
            <a:r>
              <a:rPr lang="en-US" dirty="0" err="1"/>
              <a:t>Тьюринга</a:t>
            </a:r>
            <a:r>
              <a:rPr lang="en-US" dirty="0"/>
              <a:t>, </a:t>
            </a:r>
            <a:r>
              <a:rPr lang="en-US" dirty="0" err="1"/>
              <a:t>удовлетворяющеи</a:t>
            </a:r>
            <a:r>
              <a:rPr lang="en-US" dirty="0"/>
              <a:t>̆ </a:t>
            </a:r>
            <a:r>
              <a:rPr lang="en-US" dirty="0" err="1"/>
              <a:t>следующим</a:t>
            </a:r>
            <a:r>
              <a:rPr lang="en-US" dirty="0"/>
              <a:t> </a:t>
            </a:r>
            <a:r>
              <a:rPr lang="en-US" dirty="0" err="1"/>
              <a:t>условиям</a:t>
            </a:r>
            <a:r>
              <a:rPr lang="en-US" dirty="0"/>
              <a:t>.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любои</a:t>
            </a:r>
            <a:r>
              <a:rPr lang="en-US" dirty="0"/>
              <a:t>̆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i="1" dirty="0"/>
              <a:t>P </a:t>
            </a:r>
            <a:r>
              <a:rPr lang="en-US" dirty="0"/>
              <a:t>(</a:t>
            </a:r>
            <a:r>
              <a:rPr lang="en-US" dirty="0" err="1"/>
              <a:t>предположительно</a:t>
            </a:r>
            <a:r>
              <a:rPr lang="en-US" dirty="0"/>
              <a:t> </a:t>
            </a:r>
            <a:r>
              <a:rPr lang="en-US" dirty="0" err="1"/>
              <a:t>решающеи</a:t>
            </a:r>
            <a:r>
              <a:rPr lang="en-US" dirty="0"/>
              <a:t>̆ </a:t>
            </a:r>
            <a:r>
              <a:rPr lang="en-US" dirty="0" err="1"/>
              <a:t>задачу</a:t>
            </a:r>
            <a:r>
              <a:rPr lang="en-US" dirty="0"/>
              <a:t> π), </a:t>
            </a:r>
            <a:r>
              <a:rPr lang="en-US" dirty="0" err="1"/>
              <a:t>выполняемои</a:t>
            </a:r>
            <a:r>
              <a:rPr lang="en-US" dirty="0"/>
              <a:t>̆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всех</a:t>
            </a:r>
            <a:r>
              <a:rPr lang="en-US" dirty="0"/>
              <a:t> </a:t>
            </a:r>
            <a:r>
              <a:rPr lang="en-US" dirty="0" err="1"/>
              <a:t>входах</a:t>
            </a:r>
            <a:r>
              <a:rPr lang="en-US" dirty="0"/>
              <a:t> </a:t>
            </a:r>
            <a:r>
              <a:rPr lang="en-US" dirty="0" err="1"/>
              <a:t>задачи</a:t>
            </a:r>
            <a:r>
              <a:rPr lang="en-US" dirty="0"/>
              <a:t> π,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любого</a:t>
            </a:r>
            <a:r>
              <a:rPr lang="en-US" dirty="0"/>
              <a:t> </a:t>
            </a:r>
            <a:r>
              <a:rPr lang="en-US" dirty="0" err="1"/>
              <a:t>элемента</a:t>
            </a:r>
            <a:r>
              <a:rPr lang="en-US" dirty="0"/>
              <a:t> </a:t>
            </a:r>
            <a:r>
              <a:rPr lang="en-US" i="1" dirty="0"/>
              <a:t>I </a:t>
            </a:r>
            <a:r>
              <a:rPr lang="en-US" dirty="0" err="1"/>
              <a:t>задачи</a:t>
            </a:r>
            <a:r>
              <a:rPr lang="en-US" dirty="0"/>
              <a:t> π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любого</a:t>
            </a:r>
            <a:r>
              <a:rPr lang="en-US" dirty="0"/>
              <a:t> </a:t>
            </a:r>
            <a:r>
              <a:rPr lang="en-US" dirty="0" err="1"/>
              <a:t>положительного</a:t>
            </a:r>
            <a:r>
              <a:rPr lang="en-US" dirty="0"/>
              <a:t> </a:t>
            </a:r>
            <a:r>
              <a:rPr lang="en-US" i="1" dirty="0"/>
              <a:t>k </a:t>
            </a:r>
            <a:r>
              <a:rPr lang="en-US" dirty="0"/>
              <a:t>(</a:t>
            </a:r>
            <a:r>
              <a:rPr lang="en-US" dirty="0" err="1"/>
              <a:t>параметра</a:t>
            </a:r>
            <a:r>
              <a:rPr lang="en-US" dirty="0"/>
              <a:t> </a:t>
            </a:r>
            <a:r>
              <a:rPr lang="en-US" dirty="0" err="1"/>
              <a:t>безопасности</a:t>
            </a:r>
            <a:r>
              <a:rPr lang="en-US" dirty="0"/>
              <a:t>) </a:t>
            </a:r>
            <a:r>
              <a:rPr lang="en-US" dirty="0" err="1"/>
              <a:t>имеет</a:t>
            </a:r>
            <a:r>
              <a:rPr lang="en-US" dirty="0"/>
              <a:t> </a:t>
            </a:r>
            <a:r>
              <a:rPr lang="en-US" dirty="0" err="1"/>
              <a:t>место</a:t>
            </a:r>
            <a:r>
              <a:rPr lang="en-US" dirty="0"/>
              <a:t>: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если</a:t>
            </a:r>
            <a:r>
              <a:rPr lang="en-US" dirty="0"/>
              <a:t> </a:t>
            </a:r>
            <a:r>
              <a:rPr lang="en-US" dirty="0" err="1"/>
              <a:t>программа</a:t>
            </a:r>
            <a:r>
              <a:rPr lang="en-US" dirty="0"/>
              <a:t> </a:t>
            </a:r>
            <a:r>
              <a:rPr lang="en-US" i="1" dirty="0"/>
              <a:t>P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имеет</a:t>
            </a:r>
            <a:r>
              <a:rPr lang="en-US" dirty="0"/>
              <a:t> </a:t>
            </a:r>
            <a:r>
              <a:rPr lang="en-US" dirty="0" err="1"/>
              <a:t>дефектов</a:t>
            </a:r>
            <a:r>
              <a:rPr lang="en-US" dirty="0"/>
              <a:t>, </a:t>
            </a:r>
            <a:r>
              <a:rPr lang="en-US" dirty="0" err="1"/>
              <a:t>т.е</a:t>
            </a:r>
            <a:r>
              <a:rPr lang="en-US" dirty="0"/>
              <a:t>. </a:t>
            </a:r>
            <a:r>
              <a:rPr lang="en-US" i="1" dirty="0"/>
              <a:t>P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)=π(</a:t>
            </a:r>
            <a:r>
              <a:rPr lang="en-US" i="1" dirty="0"/>
              <a:t>x</a:t>
            </a:r>
            <a:r>
              <a:rPr lang="en-US" dirty="0"/>
              <a:t>)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всех</a:t>
            </a:r>
            <a:r>
              <a:rPr lang="en-US" dirty="0"/>
              <a:t> </a:t>
            </a:r>
            <a:r>
              <a:rPr lang="en-US" dirty="0" err="1"/>
              <a:t>входов</a:t>
            </a:r>
            <a:r>
              <a:rPr lang="en-US" dirty="0"/>
              <a:t> </a:t>
            </a:r>
            <a:r>
              <a:rPr lang="en-US" i="1" dirty="0"/>
              <a:t>x </a:t>
            </a:r>
            <a:r>
              <a:rPr lang="en-US" dirty="0" err="1"/>
              <a:t>задачи</a:t>
            </a:r>
            <a:r>
              <a:rPr lang="en-US" dirty="0"/>
              <a:t> π, </a:t>
            </a:r>
            <a:r>
              <a:rPr lang="en-US" dirty="0" err="1"/>
              <a:t>тогда</a:t>
            </a:r>
            <a:r>
              <a:rPr lang="en-US" dirty="0"/>
              <a:t> </a:t>
            </a:r>
            <a:r>
              <a:rPr lang="en-US" i="1" dirty="0"/>
              <a:t>C</a:t>
            </a:r>
            <a:r>
              <a:rPr lang="en-US" baseline="-25000" dirty="0"/>
              <a:t>π</a:t>
            </a:r>
            <a:r>
              <a:rPr lang="en-US" i="1" baseline="30000" dirty="0"/>
              <a:t>P</a:t>
            </a:r>
            <a:r>
              <a:rPr lang="en-US" dirty="0"/>
              <a:t>(</a:t>
            </a:r>
            <a:r>
              <a:rPr lang="en-US" i="1" dirty="0" err="1"/>
              <a:t>I</a:t>
            </a:r>
            <a:r>
              <a:rPr lang="en-US" dirty="0" err="1"/>
              <a:t>,</a:t>
            </a:r>
            <a:r>
              <a:rPr lang="en-US" i="1" dirty="0" err="1"/>
              <a:t>k</a:t>
            </a:r>
            <a:r>
              <a:rPr lang="en-US" dirty="0"/>
              <a:t>) </a:t>
            </a:r>
            <a:r>
              <a:rPr lang="en-US" dirty="0" err="1"/>
              <a:t>выдаст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выходе</a:t>
            </a:r>
            <a:r>
              <a:rPr lang="en-US" dirty="0"/>
              <a:t> </a:t>
            </a:r>
            <a:r>
              <a:rPr lang="en-US" dirty="0" err="1"/>
              <a:t>ответ</a:t>
            </a:r>
            <a:r>
              <a:rPr lang="en-US" dirty="0"/>
              <a:t> «</a:t>
            </a:r>
            <a:r>
              <a:rPr lang="en-US" dirty="0" err="1"/>
              <a:t>Норма</a:t>
            </a:r>
            <a:r>
              <a:rPr lang="en-US" dirty="0"/>
              <a:t>»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вероятностью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менее</a:t>
            </a:r>
            <a:r>
              <a:rPr lang="en-US" dirty="0"/>
              <a:t> 1-1/2</a:t>
            </a:r>
            <a:r>
              <a:rPr lang="en-US" i="1" dirty="0"/>
              <a:t>k</a:t>
            </a:r>
            <a:r>
              <a:rPr lang="en-US" dirty="0"/>
              <a:t>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если</a:t>
            </a:r>
            <a:r>
              <a:rPr lang="en-US" dirty="0"/>
              <a:t> </a:t>
            </a:r>
            <a:r>
              <a:rPr lang="en-US" dirty="0" err="1"/>
              <a:t>программа</a:t>
            </a:r>
            <a:r>
              <a:rPr lang="en-US" dirty="0"/>
              <a:t> </a:t>
            </a:r>
            <a:r>
              <a:rPr lang="en-US" i="1" dirty="0"/>
              <a:t>P </a:t>
            </a:r>
            <a:r>
              <a:rPr lang="en-US" dirty="0" err="1"/>
              <a:t>имеет</a:t>
            </a:r>
            <a:r>
              <a:rPr lang="en-US" dirty="0"/>
              <a:t> </a:t>
            </a:r>
            <a:r>
              <a:rPr lang="en-US" dirty="0" err="1"/>
              <a:t>дефекты</a:t>
            </a:r>
            <a:r>
              <a:rPr lang="en-US" dirty="0"/>
              <a:t>, </a:t>
            </a:r>
            <a:r>
              <a:rPr lang="en-US" dirty="0" err="1"/>
              <a:t>т.е</a:t>
            </a:r>
            <a:r>
              <a:rPr lang="en-US" dirty="0"/>
              <a:t>. </a:t>
            </a:r>
            <a:r>
              <a:rPr lang="en-US" i="1" dirty="0"/>
              <a:t>P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</a:t>
            </a:r>
            <a:r>
              <a:rPr lang="en-US" i="1" dirty="0"/>
              <a:t> ≠</a:t>
            </a:r>
            <a:r>
              <a:rPr lang="en-US" dirty="0"/>
              <a:t>π(</a:t>
            </a:r>
            <a:r>
              <a:rPr lang="en-US" i="1" dirty="0"/>
              <a:t>x</a:t>
            </a:r>
            <a:r>
              <a:rPr lang="en-US" dirty="0"/>
              <a:t>)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всех</a:t>
            </a:r>
            <a:r>
              <a:rPr lang="en-US" dirty="0"/>
              <a:t> </a:t>
            </a:r>
            <a:r>
              <a:rPr lang="en-US" dirty="0" err="1"/>
              <a:t>входов</a:t>
            </a:r>
            <a:r>
              <a:rPr lang="en-US" dirty="0"/>
              <a:t> </a:t>
            </a:r>
            <a:r>
              <a:rPr lang="en-US" i="1" dirty="0"/>
              <a:t>x </a:t>
            </a:r>
            <a:r>
              <a:rPr lang="en-US" dirty="0" err="1"/>
              <a:t>задачи</a:t>
            </a:r>
            <a:r>
              <a:rPr lang="en-US" dirty="0"/>
              <a:t> π, </a:t>
            </a:r>
            <a:r>
              <a:rPr lang="en-US" dirty="0" err="1"/>
              <a:t>тогда</a:t>
            </a:r>
            <a:r>
              <a:rPr lang="en-US" dirty="0"/>
              <a:t> </a:t>
            </a:r>
            <a:r>
              <a:rPr lang="en-US" i="1" dirty="0"/>
              <a:t>C</a:t>
            </a:r>
            <a:r>
              <a:rPr lang="en-US" baseline="-25000" dirty="0"/>
              <a:t>π</a:t>
            </a:r>
            <a:r>
              <a:rPr lang="en-US" i="1" baseline="30000" dirty="0"/>
              <a:t>P</a:t>
            </a:r>
            <a:r>
              <a:rPr lang="en-US" dirty="0"/>
              <a:t>(</a:t>
            </a:r>
            <a:r>
              <a:rPr lang="en-US" i="1" dirty="0" err="1"/>
              <a:t>I</a:t>
            </a:r>
            <a:r>
              <a:rPr lang="en-US" dirty="0" err="1"/>
              <a:t>,</a:t>
            </a:r>
            <a:r>
              <a:rPr lang="en-US" i="1" dirty="0" err="1"/>
              <a:t>k</a:t>
            </a:r>
            <a:r>
              <a:rPr lang="en-US" dirty="0"/>
              <a:t>) </a:t>
            </a:r>
            <a:r>
              <a:rPr lang="en-US" dirty="0" err="1"/>
              <a:t>выдаст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выходе</a:t>
            </a:r>
            <a:r>
              <a:rPr lang="en-US" dirty="0"/>
              <a:t> </a:t>
            </a:r>
            <a:r>
              <a:rPr lang="en-US" dirty="0" err="1"/>
              <a:t>ответ</a:t>
            </a:r>
            <a:r>
              <a:rPr lang="en-US" dirty="0"/>
              <a:t> «</a:t>
            </a:r>
            <a:r>
              <a:rPr lang="en-US" dirty="0" err="1"/>
              <a:t>Сбои</a:t>
            </a:r>
            <a:r>
              <a:rPr lang="en-US" dirty="0"/>
              <a:t>̆»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вероятностью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менее</a:t>
            </a:r>
            <a:r>
              <a:rPr lang="en-US" dirty="0"/>
              <a:t> 1-1/2</a:t>
            </a:r>
            <a:r>
              <a:rPr lang="en-US" i="1" dirty="0"/>
              <a:t>k</a:t>
            </a:r>
            <a:r>
              <a:rPr lang="en-US" dirty="0"/>
              <a:t>. 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493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7" y="313598"/>
            <a:ext cx="8517466" cy="6544401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en-US" sz="3400" i="1" dirty="0" err="1"/>
              <a:t>Самокорректирующаяся</a:t>
            </a:r>
            <a:r>
              <a:rPr lang="en-US" sz="3400" i="1" dirty="0"/>
              <a:t> </a:t>
            </a:r>
            <a:r>
              <a:rPr lang="en-US" sz="3400" i="1" dirty="0" err="1"/>
              <a:t>программа</a:t>
            </a:r>
            <a:r>
              <a:rPr lang="en-US" sz="3400" dirty="0"/>
              <a:t> </a:t>
            </a:r>
            <a:r>
              <a:rPr lang="en-US" sz="3400" dirty="0" err="1"/>
              <a:t>это</a:t>
            </a:r>
            <a:r>
              <a:rPr lang="en-US" sz="3400" dirty="0"/>
              <a:t> </a:t>
            </a:r>
            <a:r>
              <a:rPr lang="en-US" sz="3400" dirty="0" err="1"/>
              <a:t>вероятностная</a:t>
            </a:r>
            <a:r>
              <a:rPr lang="en-US" sz="3400" dirty="0"/>
              <a:t> </a:t>
            </a:r>
            <a:r>
              <a:rPr lang="en-US" sz="3400" dirty="0" err="1"/>
              <a:t>программа</a:t>
            </a:r>
            <a:r>
              <a:rPr lang="en-US" sz="3400" dirty="0"/>
              <a:t> </a:t>
            </a:r>
            <a:r>
              <a:rPr lang="en-US" sz="3400" i="1" dirty="0" err="1"/>
              <a:t>C</a:t>
            </a:r>
            <a:r>
              <a:rPr lang="en-US" sz="3400" i="1" baseline="-25000" dirty="0" err="1"/>
              <a:t>f</a:t>
            </a:r>
            <a:r>
              <a:rPr lang="en-US" sz="3400" dirty="0"/>
              <a:t>, </a:t>
            </a:r>
            <a:r>
              <a:rPr lang="en-US" sz="3400" dirty="0" err="1"/>
              <a:t>которая</a:t>
            </a:r>
            <a:r>
              <a:rPr lang="en-US" sz="3400" dirty="0"/>
              <a:t> </a:t>
            </a:r>
            <a:r>
              <a:rPr lang="en-US" sz="3400" dirty="0" err="1"/>
              <a:t>помогает</a:t>
            </a:r>
            <a:r>
              <a:rPr lang="en-US" sz="3400" dirty="0"/>
              <a:t> </a:t>
            </a:r>
            <a:r>
              <a:rPr lang="en-US" sz="3400" dirty="0" err="1"/>
              <a:t>программе</a:t>
            </a:r>
            <a:r>
              <a:rPr lang="en-US" sz="3400" dirty="0"/>
              <a:t> </a:t>
            </a:r>
            <a:r>
              <a:rPr lang="en-US" sz="3400" i="1" dirty="0"/>
              <a:t>P</a:t>
            </a:r>
            <a:r>
              <a:rPr lang="en-US" sz="3400" dirty="0"/>
              <a:t> </a:t>
            </a:r>
            <a:r>
              <a:rPr lang="en-US" sz="3400" dirty="0" err="1"/>
              <a:t>скорректировать</a:t>
            </a:r>
            <a:r>
              <a:rPr lang="en-US" sz="3400" dirty="0"/>
              <a:t> </a:t>
            </a:r>
            <a:r>
              <a:rPr lang="en-US" sz="3400" dirty="0" err="1"/>
              <a:t>саму</a:t>
            </a:r>
            <a:r>
              <a:rPr lang="en-US" sz="3400" dirty="0"/>
              <a:t> </a:t>
            </a:r>
            <a:r>
              <a:rPr lang="en-US" sz="3400" dirty="0" err="1"/>
              <a:t>себя</a:t>
            </a:r>
            <a:r>
              <a:rPr lang="en-US" sz="3400" dirty="0"/>
              <a:t>, </a:t>
            </a:r>
            <a:r>
              <a:rPr lang="en-US" sz="3400" dirty="0" err="1"/>
              <a:t>если</a:t>
            </a:r>
            <a:r>
              <a:rPr lang="en-US" sz="3400" dirty="0"/>
              <a:t> </a:t>
            </a:r>
            <a:r>
              <a:rPr lang="en-US" sz="3400" dirty="0" err="1"/>
              <a:t>только</a:t>
            </a:r>
            <a:r>
              <a:rPr lang="en-US" sz="3400" dirty="0"/>
              <a:t> </a:t>
            </a:r>
            <a:r>
              <a:rPr lang="en-US" sz="3400" i="1" dirty="0"/>
              <a:t>P</a:t>
            </a:r>
            <a:r>
              <a:rPr lang="en-US" sz="3400" dirty="0"/>
              <a:t> </a:t>
            </a:r>
            <a:r>
              <a:rPr lang="en-US" sz="3400" dirty="0" err="1"/>
              <a:t>выдает</a:t>
            </a:r>
            <a:r>
              <a:rPr lang="en-US" sz="3400" dirty="0"/>
              <a:t> </a:t>
            </a:r>
            <a:r>
              <a:rPr lang="en-US" sz="3400" dirty="0" err="1"/>
              <a:t>корректный</a:t>
            </a:r>
            <a:r>
              <a:rPr lang="en-US" sz="3400" dirty="0"/>
              <a:t> </a:t>
            </a:r>
            <a:r>
              <a:rPr lang="en-US" sz="3400" dirty="0" err="1"/>
              <a:t>результат</a:t>
            </a:r>
            <a:r>
              <a:rPr lang="en-US" sz="3400" dirty="0"/>
              <a:t> </a:t>
            </a:r>
            <a:r>
              <a:rPr lang="en-US" sz="3400" dirty="0" err="1"/>
              <a:t>с</a:t>
            </a:r>
            <a:r>
              <a:rPr lang="en-US" sz="3400" dirty="0"/>
              <a:t> </a:t>
            </a:r>
            <a:r>
              <a:rPr lang="en-US" sz="3400" dirty="0" err="1"/>
              <a:t>низкой</a:t>
            </a:r>
            <a:r>
              <a:rPr lang="en-US" sz="3400" dirty="0"/>
              <a:t> </a:t>
            </a:r>
            <a:r>
              <a:rPr lang="en-US" sz="3400" dirty="0" err="1"/>
              <a:t>вероятностью</a:t>
            </a:r>
            <a:r>
              <a:rPr lang="en-US" sz="3400" dirty="0"/>
              <a:t> </a:t>
            </a:r>
            <a:r>
              <a:rPr lang="en-US" sz="3400" dirty="0" err="1"/>
              <a:t>ошибки</a:t>
            </a:r>
            <a:r>
              <a:rPr lang="en-US" sz="3400" dirty="0"/>
              <a:t>, </a:t>
            </a:r>
            <a:r>
              <a:rPr lang="en-US" sz="3400" dirty="0" err="1"/>
              <a:t>то</a:t>
            </a:r>
            <a:r>
              <a:rPr lang="en-US" sz="3400" dirty="0"/>
              <a:t> </a:t>
            </a:r>
            <a:r>
              <a:rPr lang="en-US" sz="3400" dirty="0" err="1"/>
              <a:t>есть</a:t>
            </a:r>
            <a:r>
              <a:rPr lang="en-US" sz="3400" dirty="0"/>
              <a:t> </a:t>
            </a:r>
            <a:r>
              <a:rPr lang="en-US" sz="3400" dirty="0" err="1"/>
              <a:t>для</a:t>
            </a:r>
            <a:r>
              <a:rPr lang="en-US" sz="3400" dirty="0"/>
              <a:t> </a:t>
            </a:r>
            <a:r>
              <a:rPr lang="en-US" sz="3400" dirty="0" err="1"/>
              <a:t>любого</a:t>
            </a:r>
            <a:r>
              <a:rPr lang="en-US" sz="3400" dirty="0"/>
              <a:t> </a:t>
            </a:r>
            <a:r>
              <a:rPr lang="en-US" sz="3400" i="1" dirty="0"/>
              <a:t>x</a:t>
            </a:r>
            <a:r>
              <a:rPr lang="en-US" sz="3400" dirty="0"/>
              <a:t>, </a:t>
            </a:r>
            <a:r>
              <a:rPr lang="en-US" sz="3400" i="1" dirty="0" err="1"/>
              <a:t>C</a:t>
            </a:r>
            <a:r>
              <a:rPr lang="en-US" sz="3400" i="1" baseline="-25000" dirty="0" err="1"/>
              <a:t>f</a:t>
            </a:r>
            <a:r>
              <a:rPr lang="en-US" sz="3400" dirty="0"/>
              <a:t> </a:t>
            </a:r>
            <a:r>
              <a:rPr lang="en-US" sz="3400" dirty="0" err="1"/>
              <a:t>вызывает</a:t>
            </a:r>
            <a:r>
              <a:rPr lang="en-US" sz="3400" dirty="0"/>
              <a:t> </a:t>
            </a:r>
            <a:r>
              <a:rPr lang="en-US" sz="3400" dirty="0" err="1"/>
              <a:t>программу</a:t>
            </a:r>
            <a:r>
              <a:rPr lang="en-US" sz="3400" dirty="0"/>
              <a:t> </a:t>
            </a:r>
            <a:r>
              <a:rPr lang="en-US" sz="3400" i="1" dirty="0"/>
              <a:t>P</a:t>
            </a:r>
            <a:r>
              <a:rPr lang="en-US" sz="3400" dirty="0"/>
              <a:t> </a:t>
            </a:r>
            <a:r>
              <a:rPr lang="en-US" sz="3400" dirty="0" err="1"/>
              <a:t>для</a:t>
            </a:r>
            <a:r>
              <a:rPr lang="en-US" sz="3400" dirty="0"/>
              <a:t> </a:t>
            </a:r>
            <a:r>
              <a:rPr lang="en-US" sz="3400" dirty="0" err="1"/>
              <a:t>корректного</a:t>
            </a:r>
            <a:r>
              <a:rPr lang="en-US" sz="3400" dirty="0"/>
              <a:t> </a:t>
            </a:r>
            <a:r>
              <a:rPr lang="en-US" sz="3400" dirty="0" err="1"/>
              <a:t>вычисления</a:t>
            </a:r>
            <a:r>
              <a:rPr lang="en-US" sz="3400" dirty="0"/>
              <a:t> </a:t>
            </a:r>
            <a:r>
              <a:rPr lang="en-US" sz="3400" i="1" dirty="0"/>
              <a:t>f(x</a:t>
            </a:r>
            <a:r>
              <a:rPr lang="en-US" sz="3400" dirty="0"/>
              <a:t>), </a:t>
            </a:r>
            <a:r>
              <a:rPr lang="en-US" sz="3400" dirty="0" err="1"/>
              <a:t>в</a:t>
            </a:r>
            <a:r>
              <a:rPr lang="en-US" sz="3400" dirty="0"/>
              <a:t> </a:t>
            </a:r>
            <a:r>
              <a:rPr lang="en-US" sz="3400" dirty="0" err="1"/>
              <a:t>то</a:t>
            </a:r>
            <a:r>
              <a:rPr lang="en-US" sz="3400" dirty="0"/>
              <a:t> </a:t>
            </a:r>
            <a:r>
              <a:rPr lang="en-US" sz="3400" dirty="0" err="1"/>
              <a:t>время</a:t>
            </a:r>
            <a:r>
              <a:rPr lang="en-US" sz="3400" dirty="0"/>
              <a:t> </a:t>
            </a:r>
            <a:r>
              <a:rPr lang="en-US" sz="3400" dirty="0" err="1"/>
              <a:t>как</a:t>
            </a:r>
            <a:r>
              <a:rPr lang="en-US" sz="3400" dirty="0"/>
              <a:t> </a:t>
            </a:r>
            <a:r>
              <a:rPr lang="en-US" sz="3400" dirty="0" err="1"/>
              <a:t>собственно</a:t>
            </a:r>
            <a:r>
              <a:rPr lang="en-US" sz="3400" dirty="0"/>
              <a:t> </a:t>
            </a:r>
            <a:r>
              <a:rPr lang="en-US" sz="3400" dirty="0" err="1"/>
              <a:t>сама</a:t>
            </a:r>
            <a:r>
              <a:rPr lang="en-US" sz="3400" dirty="0"/>
              <a:t> </a:t>
            </a:r>
            <a:r>
              <a:rPr lang="en-US" sz="3400" i="1" dirty="0"/>
              <a:t>P</a:t>
            </a:r>
            <a:r>
              <a:rPr lang="en-US" sz="3400" dirty="0"/>
              <a:t> </a:t>
            </a:r>
            <a:r>
              <a:rPr lang="en-US" sz="3400" dirty="0" err="1"/>
              <a:t>обладает</a:t>
            </a:r>
            <a:r>
              <a:rPr lang="en-US" sz="3400" dirty="0"/>
              <a:t> </a:t>
            </a:r>
            <a:r>
              <a:rPr lang="en-US" sz="3400" dirty="0" err="1"/>
              <a:t>низкой</a:t>
            </a:r>
            <a:r>
              <a:rPr lang="en-US" sz="3400" dirty="0"/>
              <a:t> </a:t>
            </a:r>
            <a:r>
              <a:rPr lang="en-US" sz="3400" dirty="0" err="1"/>
              <a:t>вероятностью</a:t>
            </a:r>
            <a:r>
              <a:rPr lang="en-US" sz="3400" dirty="0"/>
              <a:t> </a:t>
            </a:r>
            <a:r>
              <a:rPr lang="en-US" sz="3400" dirty="0" err="1" smtClean="0"/>
              <a:t>ошибки</a:t>
            </a:r>
            <a:r>
              <a:rPr lang="en-US" sz="3400" dirty="0" smtClean="0"/>
              <a:t>.</a:t>
            </a:r>
            <a:endParaRPr lang="ru-RU" sz="3400" dirty="0" smtClean="0"/>
          </a:p>
          <a:p>
            <a:pPr marL="0" indent="0" algn="just">
              <a:buNone/>
            </a:pPr>
            <a:r>
              <a:rPr lang="en-US" sz="3400" i="1" dirty="0" err="1" smtClean="0"/>
              <a:t>Самотестирующейся</a:t>
            </a:r>
            <a:r>
              <a:rPr lang="en-US" sz="3400" i="1" dirty="0"/>
              <a:t>/</a:t>
            </a:r>
            <a:r>
              <a:rPr lang="en-US" sz="3400" i="1" dirty="0" err="1"/>
              <a:t>самокорректирующейся</a:t>
            </a:r>
            <a:r>
              <a:rPr lang="en-US" sz="3400" i="1" dirty="0"/>
              <a:t> </a:t>
            </a:r>
            <a:r>
              <a:rPr lang="en-US" sz="3400" i="1" dirty="0" err="1"/>
              <a:t>программной</a:t>
            </a:r>
            <a:r>
              <a:rPr lang="en-US" sz="3400" dirty="0"/>
              <a:t> </a:t>
            </a:r>
            <a:r>
              <a:rPr lang="en-US" sz="3400" dirty="0" err="1"/>
              <a:t>парой</a:t>
            </a:r>
            <a:r>
              <a:rPr lang="en-US" sz="3400" dirty="0"/>
              <a:t> </a:t>
            </a:r>
            <a:r>
              <a:rPr lang="en-US" sz="3400" dirty="0" err="1"/>
              <a:t>называется</a:t>
            </a:r>
            <a:r>
              <a:rPr lang="en-US" sz="3400" dirty="0"/>
              <a:t> </a:t>
            </a:r>
            <a:r>
              <a:rPr lang="en-US" sz="3400" dirty="0" err="1"/>
              <a:t>пара</a:t>
            </a:r>
            <a:r>
              <a:rPr lang="en-US" sz="3400" dirty="0"/>
              <a:t> </a:t>
            </a:r>
            <a:r>
              <a:rPr lang="en-US" sz="3400" dirty="0" err="1"/>
              <a:t>программ</a:t>
            </a:r>
            <a:r>
              <a:rPr lang="en-US" sz="3400" dirty="0"/>
              <a:t> </a:t>
            </a:r>
            <a:r>
              <a:rPr lang="en-US" sz="3400" dirty="0" err="1"/>
              <a:t>вида</a:t>
            </a:r>
            <a:r>
              <a:rPr lang="en-US" sz="3400" dirty="0"/>
              <a:t> </a:t>
            </a:r>
            <a:r>
              <a:rPr lang="en-US" sz="3400" i="1" dirty="0"/>
              <a:t>(</a:t>
            </a:r>
            <a:r>
              <a:rPr lang="en-US" sz="3400" i="1" dirty="0" err="1"/>
              <a:t>T</a:t>
            </a:r>
            <a:r>
              <a:rPr lang="en-US" sz="3400" i="1" baseline="-25000" dirty="0" err="1"/>
              <a:t>f</a:t>
            </a:r>
            <a:r>
              <a:rPr lang="en-US" sz="3400" i="1" dirty="0" err="1"/>
              <a:t>,C</a:t>
            </a:r>
            <a:r>
              <a:rPr lang="en-US" sz="3400" i="1" baseline="-25000" dirty="0" err="1"/>
              <a:t>f</a:t>
            </a:r>
            <a:r>
              <a:rPr lang="en-US" sz="3400" i="1" dirty="0"/>
              <a:t>)</a:t>
            </a:r>
            <a:r>
              <a:rPr lang="en-US" sz="3400" dirty="0"/>
              <a:t>. </a:t>
            </a:r>
            <a:r>
              <a:rPr lang="en-US" sz="3400" dirty="0" err="1"/>
              <a:t>Предположим</a:t>
            </a:r>
            <a:r>
              <a:rPr lang="en-US" sz="3400" dirty="0"/>
              <a:t> </a:t>
            </a:r>
            <a:r>
              <a:rPr lang="en-US" sz="3400" dirty="0" err="1"/>
              <a:t>пользователь</a:t>
            </a:r>
            <a:r>
              <a:rPr lang="en-US" sz="3400" dirty="0"/>
              <a:t> </a:t>
            </a:r>
            <a:r>
              <a:rPr lang="en-US" sz="3400" dirty="0" err="1"/>
              <a:t>может</a:t>
            </a:r>
            <a:r>
              <a:rPr lang="en-US" sz="3400" dirty="0"/>
              <a:t> </a:t>
            </a:r>
            <a:r>
              <a:rPr lang="en-US" sz="3400" dirty="0" err="1"/>
              <a:t>взять</a:t>
            </a:r>
            <a:r>
              <a:rPr lang="en-US" sz="3400" dirty="0"/>
              <a:t> </a:t>
            </a:r>
            <a:r>
              <a:rPr lang="en-US" sz="3400" dirty="0" err="1"/>
              <a:t>любую</a:t>
            </a:r>
            <a:r>
              <a:rPr lang="en-US" sz="3400" dirty="0"/>
              <a:t> </a:t>
            </a:r>
            <a:r>
              <a:rPr lang="en-US" sz="3400" dirty="0" err="1"/>
              <a:t>программу</a:t>
            </a:r>
            <a:r>
              <a:rPr lang="en-US" sz="3400" dirty="0"/>
              <a:t> </a:t>
            </a:r>
            <a:r>
              <a:rPr lang="en-US" sz="3400" i="1" dirty="0"/>
              <a:t>P</a:t>
            </a:r>
            <a:r>
              <a:rPr lang="en-US" sz="3400" dirty="0"/>
              <a:t>, </a:t>
            </a:r>
            <a:r>
              <a:rPr lang="en-US" sz="3400" dirty="0" err="1"/>
              <a:t>которая</a:t>
            </a:r>
            <a:r>
              <a:rPr lang="en-US" sz="3400" dirty="0"/>
              <a:t> </a:t>
            </a:r>
            <a:r>
              <a:rPr lang="en-US" sz="3400" dirty="0" err="1"/>
              <a:t>целенаправленно</a:t>
            </a:r>
            <a:r>
              <a:rPr lang="en-US" sz="3400" dirty="0"/>
              <a:t> </a:t>
            </a:r>
            <a:r>
              <a:rPr lang="en-US" sz="3400" dirty="0" err="1"/>
              <a:t>вычисляет</a:t>
            </a:r>
            <a:r>
              <a:rPr lang="en-US" sz="3400" dirty="0"/>
              <a:t> </a:t>
            </a:r>
            <a:r>
              <a:rPr lang="en-US" sz="3400" i="1" dirty="0"/>
              <a:t>f</a:t>
            </a:r>
            <a:r>
              <a:rPr lang="en-US" sz="3400" dirty="0"/>
              <a:t> </a:t>
            </a:r>
            <a:r>
              <a:rPr lang="en-US" sz="3400" dirty="0" err="1"/>
              <a:t>и</a:t>
            </a:r>
            <a:r>
              <a:rPr lang="en-US" sz="3400" dirty="0"/>
              <a:t> </a:t>
            </a:r>
            <a:r>
              <a:rPr lang="en-US" sz="3400" dirty="0" err="1"/>
              <a:t>тестирует</a:t>
            </a:r>
            <a:r>
              <a:rPr lang="en-US" sz="3400" dirty="0"/>
              <a:t> </a:t>
            </a:r>
            <a:r>
              <a:rPr lang="en-US" sz="3400" dirty="0" err="1"/>
              <a:t>саму</a:t>
            </a:r>
            <a:r>
              <a:rPr lang="en-US" sz="3400" dirty="0"/>
              <a:t> </a:t>
            </a:r>
            <a:r>
              <a:rPr lang="en-US" sz="3400" dirty="0" err="1"/>
              <a:t>себя</a:t>
            </a:r>
            <a:r>
              <a:rPr lang="en-US" sz="3400" dirty="0"/>
              <a:t> </a:t>
            </a:r>
            <a:r>
              <a:rPr lang="en-US" sz="3400" dirty="0" err="1"/>
              <a:t>при</a:t>
            </a:r>
            <a:r>
              <a:rPr lang="en-US" sz="3400" dirty="0"/>
              <a:t> </a:t>
            </a:r>
            <a:r>
              <a:rPr lang="en-US" sz="3400" dirty="0" err="1"/>
              <a:t>помощи</a:t>
            </a:r>
            <a:r>
              <a:rPr lang="en-US" sz="3400" dirty="0"/>
              <a:t> </a:t>
            </a:r>
            <a:r>
              <a:rPr lang="en-US" sz="3400" dirty="0" err="1"/>
              <a:t>программы</a:t>
            </a:r>
            <a:r>
              <a:rPr lang="en-US" sz="3400" dirty="0"/>
              <a:t> </a:t>
            </a:r>
            <a:r>
              <a:rPr lang="en-US" sz="3400" i="1" dirty="0" err="1"/>
              <a:t>T</a:t>
            </a:r>
            <a:r>
              <a:rPr lang="en-US" sz="3400" i="1" baseline="-25000" dirty="0" err="1"/>
              <a:t>f</a:t>
            </a:r>
            <a:r>
              <a:rPr lang="en-US" sz="3400" dirty="0"/>
              <a:t>. </a:t>
            </a:r>
            <a:r>
              <a:rPr lang="en-US" sz="3400" dirty="0" err="1"/>
              <a:t>Если</a:t>
            </a:r>
            <a:r>
              <a:rPr lang="en-US" sz="3400" dirty="0"/>
              <a:t> </a:t>
            </a:r>
            <a:r>
              <a:rPr lang="en-US" sz="3400" i="1" dirty="0"/>
              <a:t>P</a:t>
            </a:r>
            <a:r>
              <a:rPr lang="en-US" sz="3400" dirty="0"/>
              <a:t> </a:t>
            </a:r>
            <a:r>
              <a:rPr lang="en-US" sz="3400" dirty="0" err="1"/>
              <a:t>проходит</a:t>
            </a:r>
            <a:r>
              <a:rPr lang="en-US" sz="3400" dirty="0"/>
              <a:t> </a:t>
            </a:r>
            <a:r>
              <a:rPr lang="en-US" sz="3400" dirty="0" err="1"/>
              <a:t>такие</a:t>
            </a:r>
            <a:r>
              <a:rPr lang="en-US" sz="3400" dirty="0"/>
              <a:t> </a:t>
            </a:r>
            <a:r>
              <a:rPr lang="en-US" sz="3400" dirty="0" err="1"/>
              <a:t>тесты</a:t>
            </a:r>
            <a:r>
              <a:rPr lang="en-US" sz="3400" dirty="0"/>
              <a:t>, </a:t>
            </a:r>
            <a:r>
              <a:rPr lang="en-US" sz="3400" dirty="0" err="1"/>
              <a:t>тогда</a:t>
            </a:r>
            <a:r>
              <a:rPr lang="en-US" sz="3400" dirty="0"/>
              <a:t> </a:t>
            </a:r>
            <a:r>
              <a:rPr lang="en-US" sz="3400" dirty="0" err="1"/>
              <a:t>по</a:t>
            </a:r>
            <a:r>
              <a:rPr lang="en-US" sz="3400" dirty="0"/>
              <a:t> </a:t>
            </a:r>
            <a:r>
              <a:rPr lang="en-US" sz="3400" dirty="0" err="1"/>
              <a:t>любому</a:t>
            </a:r>
            <a:r>
              <a:rPr lang="en-US" sz="3400" dirty="0"/>
              <a:t> </a:t>
            </a:r>
            <a:r>
              <a:rPr lang="en-US" sz="3400" i="1" dirty="0"/>
              <a:t>x</a:t>
            </a:r>
            <a:r>
              <a:rPr lang="en-US" sz="3400" dirty="0"/>
              <a:t>, </a:t>
            </a:r>
            <a:r>
              <a:rPr lang="en-US" sz="3400" dirty="0" err="1"/>
              <a:t>пользователь</a:t>
            </a:r>
            <a:r>
              <a:rPr lang="en-US" sz="3400" dirty="0"/>
              <a:t> </a:t>
            </a:r>
            <a:r>
              <a:rPr lang="en-US" sz="3400" dirty="0" err="1"/>
              <a:t>может</a:t>
            </a:r>
            <a:r>
              <a:rPr lang="en-US" sz="3400" dirty="0"/>
              <a:t> </a:t>
            </a:r>
            <a:r>
              <a:rPr lang="en-US" sz="3400" dirty="0" err="1"/>
              <a:t>вызвать</a:t>
            </a:r>
            <a:r>
              <a:rPr lang="en-US" sz="3400" dirty="0"/>
              <a:t> </a:t>
            </a:r>
            <a:r>
              <a:rPr lang="en-US" sz="3400" dirty="0" err="1"/>
              <a:t>программу</a:t>
            </a:r>
            <a:r>
              <a:rPr lang="en-US" sz="3400" dirty="0"/>
              <a:t> </a:t>
            </a:r>
            <a:r>
              <a:rPr lang="en-US" sz="3400" i="1" dirty="0" err="1"/>
              <a:t>C</a:t>
            </a:r>
            <a:r>
              <a:rPr lang="en-US" sz="3400" i="1" baseline="-25000" dirty="0" err="1"/>
              <a:t>f</a:t>
            </a:r>
            <a:r>
              <a:rPr lang="en-US" sz="3400" dirty="0"/>
              <a:t>, </a:t>
            </a:r>
            <a:r>
              <a:rPr lang="en-US" sz="3400" dirty="0" err="1"/>
              <a:t>которая</a:t>
            </a:r>
            <a:r>
              <a:rPr lang="en-US" sz="3400" dirty="0"/>
              <a:t>, </a:t>
            </a:r>
            <a:r>
              <a:rPr lang="en-US" sz="3400" dirty="0" err="1"/>
              <a:t>в</a:t>
            </a:r>
            <a:r>
              <a:rPr lang="en-US" sz="3400" dirty="0"/>
              <a:t> </a:t>
            </a:r>
            <a:r>
              <a:rPr lang="en-US" sz="3400" dirty="0" err="1"/>
              <a:t>свою</a:t>
            </a:r>
            <a:r>
              <a:rPr lang="en-US" sz="3400" dirty="0"/>
              <a:t> </a:t>
            </a:r>
            <a:r>
              <a:rPr lang="en-US" sz="3400" dirty="0" err="1"/>
              <a:t>очередь</a:t>
            </a:r>
            <a:r>
              <a:rPr lang="en-US" sz="3400" dirty="0"/>
              <a:t>, </a:t>
            </a:r>
            <a:r>
              <a:rPr lang="en-US" sz="3400" dirty="0" err="1"/>
              <a:t>вызывает</a:t>
            </a:r>
            <a:r>
              <a:rPr lang="en-US" sz="3400" dirty="0"/>
              <a:t> </a:t>
            </a:r>
            <a:r>
              <a:rPr lang="en-US" sz="3400" i="1" dirty="0"/>
              <a:t>P</a:t>
            </a:r>
            <a:r>
              <a:rPr lang="en-US" sz="3400" dirty="0"/>
              <a:t> </a:t>
            </a:r>
            <a:r>
              <a:rPr lang="en-US" sz="3400" dirty="0" err="1"/>
              <a:t>для</a:t>
            </a:r>
            <a:r>
              <a:rPr lang="en-US" sz="3400" dirty="0"/>
              <a:t> </a:t>
            </a:r>
            <a:r>
              <a:rPr lang="en-US" sz="3400" dirty="0" err="1"/>
              <a:t>корректного</a:t>
            </a:r>
            <a:r>
              <a:rPr lang="en-US" sz="3400" dirty="0"/>
              <a:t> </a:t>
            </a:r>
            <a:r>
              <a:rPr lang="en-US" sz="3400" dirty="0" err="1"/>
              <a:t>вычисления</a:t>
            </a:r>
            <a:r>
              <a:rPr lang="en-US" sz="3400" dirty="0"/>
              <a:t> </a:t>
            </a:r>
            <a:r>
              <a:rPr lang="en-US" sz="3400" i="1" dirty="0"/>
              <a:t>f(x)</a:t>
            </a:r>
            <a:r>
              <a:rPr lang="en-US" sz="3400" dirty="0"/>
              <a:t>. </a:t>
            </a:r>
            <a:r>
              <a:rPr lang="en-US" sz="3400" dirty="0" err="1"/>
              <a:t>Даже</a:t>
            </a:r>
            <a:r>
              <a:rPr lang="en-US" sz="3400" dirty="0"/>
              <a:t> </a:t>
            </a:r>
            <a:r>
              <a:rPr lang="en-US" sz="3400" dirty="0" err="1"/>
              <a:t>если</a:t>
            </a:r>
            <a:r>
              <a:rPr lang="en-US" sz="3400" dirty="0"/>
              <a:t> </a:t>
            </a:r>
            <a:r>
              <a:rPr lang="en-US" sz="3400" dirty="0" err="1"/>
              <a:t>программа</a:t>
            </a:r>
            <a:r>
              <a:rPr lang="en-US" sz="3400" dirty="0"/>
              <a:t> </a:t>
            </a:r>
            <a:r>
              <a:rPr lang="en-US" sz="3400" i="1" dirty="0"/>
              <a:t>P</a:t>
            </a:r>
            <a:r>
              <a:rPr lang="en-US" sz="3400" dirty="0"/>
              <a:t>, </a:t>
            </a:r>
            <a:r>
              <a:rPr lang="en-US" sz="3400" dirty="0" err="1"/>
              <a:t>которая</a:t>
            </a:r>
            <a:r>
              <a:rPr lang="en-US" sz="3400" dirty="0"/>
              <a:t> </a:t>
            </a:r>
            <a:r>
              <a:rPr lang="en-US" sz="3400" dirty="0" err="1"/>
              <a:t>вычисляет</a:t>
            </a:r>
            <a:r>
              <a:rPr lang="en-US" sz="3400" dirty="0"/>
              <a:t> </a:t>
            </a:r>
            <a:r>
              <a:rPr lang="en-US" sz="3400" dirty="0" err="1"/>
              <a:t>значение</a:t>
            </a:r>
            <a:r>
              <a:rPr lang="en-US" sz="3400" dirty="0"/>
              <a:t> </a:t>
            </a:r>
            <a:r>
              <a:rPr lang="en-US" sz="3400" dirty="0" err="1"/>
              <a:t>функции</a:t>
            </a:r>
            <a:r>
              <a:rPr lang="en-US" sz="3400" dirty="0"/>
              <a:t> </a:t>
            </a:r>
            <a:r>
              <a:rPr lang="en-US" sz="3400" i="1" dirty="0"/>
              <a:t>f</a:t>
            </a:r>
            <a:r>
              <a:rPr lang="en-US" sz="3400" dirty="0"/>
              <a:t> </a:t>
            </a:r>
            <a:r>
              <a:rPr lang="en-US" sz="3400" dirty="0" err="1"/>
              <a:t>некорректно</a:t>
            </a:r>
            <a:r>
              <a:rPr lang="en-US" sz="3400" dirty="0"/>
              <a:t> </a:t>
            </a:r>
            <a:r>
              <a:rPr lang="en-US" sz="3400" dirty="0" err="1"/>
              <a:t>для</a:t>
            </a:r>
            <a:r>
              <a:rPr lang="en-US" sz="3400" dirty="0"/>
              <a:t> </a:t>
            </a:r>
            <a:r>
              <a:rPr lang="en-US" sz="3400" dirty="0" err="1"/>
              <a:t>некоторой</a:t>
            </a:r>
            <a:r>
              <a:rPr lang="en-US" sz="3400" dirty="0"/>
              <a:t> </a:t>
            </a:r>
            <a:r>
              <a:rPr lang="en-US" sz="3400" dirty="0" err="1"/>
              <a:t>небольшой</a:t>
            </a:r>
            <a:r>
              <a:rPr lang="en-US" sz="3400" dirty="0"/>
              <a:t> </a:t>
            </a:r>
            <a:r>
              <a:rPr lang="en-US" sz="3400" dirty="0" err="1"/>
              <a:t>доли</a:t>
            </a:r>
            <a:r>
              <a:rPr lang="en-US" sz="3400" dirty="0"/>
              <a:t> </a:t>
            </a:r>
            <a:r>
              <a:rPr lang="en-US" sz="3400" dirty="0" err="1"/>
              <a:t>входных</a:t>
            </a:r>
            <a:r>
              <a:rPr lang="en-US" sz="3400" dirty="0"/>
              <a:t> </a:t>
            </a:r>
            <a:r>
              <a:rPr lang="en-US" sz="3400" dirty="0" err="1"/>
              <a:t>значений</a:t>
            </a:r>
            <a:r>
              <a:rPr lang="en-US" sz="3400" dirty="0"/>
              <a:t>, </a:t>
            </a:r>
            <a:r>
              <a:rPr lang="en-US" sz="3400" dirty="0" err="1"/>
              <a:t>ее</a:t>
            </a:r>
            <a:r>
              <a:rPr lang="en-US" sz="3400" dirty="0"/>
              <a:t> </a:t>
            </a:r>
            <a:r>
              <a:rPr lang="en-US" sz="3400" dirty="0" err="1"/>
              <a:t>в</a:t>
            </a:r>
            <a:r>
              <a:rPr lang="en-US" sz="3400" dirty="0"/>
              <a:t> </a:t>
            </a:r>
            <a:r>
              <a:rPr lang="en-US" sz="3400" dirty="0" err="1"/>
              <a:t>данном</a:t>
            </a:r>
            <a:r>
              <a:rPr lang="en-US" sz="3400" dirty="0"/>
              <a:t> </a:t>
            </a:r>
            <a:r>
              <a:rPr lang="en-US" sz="3400" dirty="0" err="1"/>
              <a:t>случае</a:t>
            </a:r>
            <a:r>
              <a:rPr lang="en-US" sz="3400" dirty="0"/>
              <a:t> </a:t>
            </a:r>
            <a:r>
              <a:rPr lang="en-US" sz="3400" dirty="0" err="1"/>
              <a:t>все</a:t>
            </a:r>
            <a:r>
              <a:rPr lang="en-US" sz="3400" dirty="0"/>
              <a:t> </a:t>
            </a:r>
            <a:r>
              <a:rPr lang="en-US" sz="3400" dirty="0" err="1"/>
              <a:t>равно</a:t>
            </a:r>
            <a:r>
              <a:rPr lang="en-US" sz="3400" dirty="0"/>
              <a:t> </a:t>
            </a:r>
            <a:r>
              <a:rPr lang="en-US" sz="3400" dirty="0" err="1"/>
              <a:t>можно</a:t>
            </a:r>
            <a:r>
              <a:rPr lang="en-US" sz="3400" dirty="0"/>
              <a:t> </a:t>
            </a:r>
            <a:r>
              <a:rPr lang="en-US" sz="3400" dirty="0" err="1"/>
              <a:t>уверенно</a:t>
            </a:r>
            <a:r>
              <a:rPr lang="en-US" sz="3400" dirty="0"/>
              <a:t> </a:t>
            </a:r>
            <a:r>
              <a:rPr lang="en-US" sz="3400" dirty="0" err="1"/>
              <a:t>использовать</a:t>
            </a:r>
            <a:r>
              <a:rPr lang="en-US" sz="3400" dirty="0"/>
              <a:t> </a:t>
            </a:r>
            <a:r>
              <a:rPr lang="en-US" sz="3400" dirty="0" err="1"/>
              <a:t>для</a:t>
            </a:r>
            <a:r>
              <a:rPr lang="en-US" sz="3400" dirty="0"/>
              <a:t> </a:t>
            </a:r>
            <a:r>
              <a:rPr lang="en-US" sz="3400" dirty="0" err="1"/>
              <a:t>корректного</a:t>
            </a:r>
            <a:r>
              <a:rPr lang="en-US" sz="3400" dirty="0"/>
              <a:t> </a:t>
            </a:r>
            <a:r>
              <a:rPr lang="en-US" sz="3400" dirty="0" err="1"/>
              <a:t>вычисления</a:t>
            </a:r>
            <a:r>
              <a:rPr lang="en-US" sz="3400" dirty="0"/>
              <a:t> </a:t>
            </a:r>
            <a:r>
              <a:rPr lang="en-US" sz="3400" i="1" dirty="0"/>
              <a:t>f(x)</a:t>
            </a:r>
            <a:r>
              <a:rPr lang="en-US" sz="3400" dirty="0"/>
              <a:t> </a:t>
            </a:r>
            <a:r>
              <a:rPr lang="en-US" sz="3400" dirty="0" err="1"/>
              <a:t>для</a:t>
            </a:r>
            <a:r>
              <a:rPr lang="en-US" sz="3400" dirty="0"/>
              <a:t> </a:t>
            </a:r>
            <a:r>
              <a:rPr lang="en-US" sz="3400" dirty="0" err="1"/>
              <a:t>любого</a:t>
            </a:r>
            <a:r>
              <a:rPr lang="en-US" sz="3400" dirty="0"/>
              <a:t> </a:t>
            </a:r>
            <a:r>
              <a:rPr lang="en-US" sz="3400" i="1" dirty="0"/>
              <a:t>x</a:t>
            </a:r>
            <a:r>
              <a:rPr lang="en-US" sz="3400" dirty="0"/>
              <a:t>. </a:t>
            </a:r>
            <a:r>
              <a:rPr lang="en-US" sz="3400" dirty="0" err="1"/>
              <a:t>Кроме</a:t>
            </a:r>
            <a:r>
              <a:rPr lang="en-US" sz="3400" dirty="0"/>
              <a:t> </a:t>
            </a:r>
            <a:r>
              <a:rPr lang="en-US" sz="3400" dirty="0" err="1"/>
              <a:t>того</a:t>
            </a:r>
            <a:r>
              <a:rPr lang="en-US" sz="3400" dirty="0"/>
              <a:t>, </a:t>
            </a:r>
            <a:r>
              <a:rPr lang="en-US" sz="3400" dirty="0" err="1"/>
              <a:t>если</a:t>
            </a:r>
            <a:r>
              <a:rPr lang="en-US" sz="3400" dirty="0"/>
              <a:t> </a:t>
            </a:r>
            <a:r>
              <a:rPr lang="en-US" sz="3400" dirty="0" err="1"/>
              <a:t>удастся</a:t>
            </a:r>
            <a:r>
              <a:rPr lang="en-US" sz="3400" dirty="0"/>
              <a:t> </a:t>
            </a:r>
            <a:r>
              <a:rPr lang="en-US" sz="3400" dirty="0" err="1"/>
              <a:t>в</a:t>
            </a:r>
            <a:r>
              <a:rPr lang="en-US" sz="3400" dirty="0"/>
              <a:t> </a:t>
            </a:r>
            <a:r>
              <a:rPr lang="en-US" sz="3400" dirty="0" err="1"/>
              <a:t>будущем</a:t>
            </a:r>
            <a:r>
              <a:rPr lang="en-US" sz="3400" dirty="0"/>
              <a:t> </a:t>
            </a:r>
            <a:r>
              <a:rPr lang="en-US" sz="3400" dirty="0" err="1"/>
              <a:t>написать</a:t>
            </a:r>
            <a:r>
              <a:rPr lang="en-US" sz="3400" dirty="0"/>
              <a:t> </a:t>
            </a:r>
            <a:r>
              <a:rPr lang="en-US" sz="3400" dirty="0" err="1"/>
              <a:t>программу</a:t>
            </a:r>
            <a:r>
              <a:rPr lang="en-US" sz="3400" dirty="0"/>
              <a:t> </a:t>
            </a:r>
            <a:r>
              <a:rPr lang="en-US" sz="3400" i="1" dirty="0"/>
              <a:t>P'</a:t>
            </a:r>
            <a:r>
              <a:rPr lang="en-US" sz="3400" dirty="0"/>
              <a:t> </a:t>
            </a:r>
            <a:r>
              <a:rPr lang="en-US" sz="3400" dirty="0" err="1"/>
              <a:t>для</a:t>
            </a:r>
            <a:r>
              <a:rPr lang="en-US" sz="3400" dirty="0"/>
              <a:t> </a:t>
            </a:r>
            <a:r>
              <a:rPr lang="en-US" sz="3400" dirty="0" err="1"/>
              <a:t>вычисления</a:t>
            </a:r>
            <a:r>
              <a:rPr lang="en-US" sz="3400" dirty="0"/>
              <a:t> </a:t>
            </a:r>
            <a:r>
              <a:rPr lang="en-US" sz="3400" i="1" dirty="0"/>
              <a:t>f</a:t>
            </a:r>
            <a:r>
              <a:rPr lang="en-US" sz="3400" dirty="0"/>
              <a:t>, </a:t>
            </a:r>
            <a:r>
              <a:rPr lang="en-US" sz="3400" dirty="0" err="1"/>
              <a:t>тогда</a:t>
            </a:r>
            <a:r>
              <a:rPr lang="en-US" sz="3400" dirty="0"/>
              <a:t> </a:t>
            </a:r>
            <a:r>
              <a:rPr lang="en-US" sz="3400" dirty="0" err="1"/>
              <a:t>некоторая</a:t>
            </a:r>
            <a:r>
              <a:rPr lang="en-US" sz="3400" dirty="0"/>
              <a:t> </a:t>
            </a:r>
            <a:r>
              <a:rPr lang="en-US" sz="3400" dirty="0" err="1"/>
              <a:t>пара</a:t>
            </a:r>
            <a:r>
              <a:rPr lang="en-US" sz="3400" dirty="0"/>
              <a:t> </a:t>
            </a:r>
            <a:r>
              <a:rPr lang="en-US" sz="3400" i="1" dirty="0"/>
              <a:t>(</a:t>
            </a:r>
            <a:r>
              <a:rPr lang="en-US" sz="3400" i="1" dirty="0" err="1"/>
              <a:t>T</a:t>
            </a:r>
            <a:r>
              <a:rPr lang="en-US" sz="3400" i="1" baseline="-25000" dirty="0" err="1"/>
              <a:t>f</a:t>
            </a:r>
            <a:r>
              <a:rPr lang="en-US" sz="3400" i="1" dirty="0" err="1"/>
              <a:t>,C</a:t>
            </a:r>
            <a:r>
              <a:rPr lang="en-US" sz="3400" i="1" baseline="-25000" dirty="0" err="1"/>
              <a:t>f</a:t>
            </a:r>
            <a:r>
              <a:rPr lang="en-US" sz="3400" i="1" dirty="0"/>
              <a:t>)</a:t>
            </a:r>
            <a:r>
              <a:rPr lang="en-US" sz="3400" dirty="0"/>
              <a:t> </a:t>
            </a:r>
            <a:r>
              <a:rPr lang="en-US" sz="3400" dirty="0" err="1"/>
              <a:t>может</a:t>
            </a:r>
            <a:r>
              <a:rPr lang="en-US" sz="3400" dirty="0"/>
              <a:t> </a:t>
            </a:r>
            <a:r>
              <a:rPr lang="en-US" sz="3400" dirty="0" err="1"/>
              <a:t>использоваться</a:t>
            </a:r>
            <a:r>
              <a:rPr lang="en-US" sz="3400" dirty="0"/>
              <a:t> </a:t>
            </a:r>
            <a:r>
              <a:rPr lang="en-US" sz="3400" dirty="0" err="1"/>
              <a:t>для</a:t>
            </a:r>
            <a:r>
              <a:rPr lang="en-US" sz="3400" dirty="0"/>
              <a:t> </a:t>
            </a:r>
            <a:r>
              <a:rPr lang="en-US" sz="3400" dirty="0" err="1"/>
              <a:t>самотестирования</a:t>
            </a:r>
            <a:r>
              <a:rPr lang="en-US" sz="3400" dirty="0"/>
              <a:t> </a:t>
            </a:r>
            <a:r>
              <a:rPr lang="en-US" sz="3400" dirty="0" err="1"/>
              <a:t>и</a:t>
            </a:r>
            <a:r>
              <a:rPr lang="en-US" sz="3400" dirty="0"/>
              <a:t> </a:t>
            </a:r>
            <a:r>
              <a:rPr lang="en-US" sz="3400" dirty="0" err="1"/>
              <a:t>самокоррекции</a:t>
            </a:r>
            <a:r>
              <a:rPr lang="en-US" sz="3400" dirty="0"/>
              <a:t> </a:t>
            </a:r>
            <a:r>
              <a:rPr lang="en-US" sz="3400" i="1" dirty="0"/>
              <a:t>P'</a:t>
            </a:r>
            <a:r>
              <a:rPr lang="en-US" sz="3400" dirty="0"/>
              <a:t> </a:t>
            </a:r>
            <a:r>
              <a:rPr lang="en-US" sz="3400" dirty="0" err="1"/>
              <a:t>без</a:t>
            </a:r>
            <a:r>
              <a:rPr lang="en-US" sz="3400" dirty="0"/>
              <a:t> </a:t>
            </a:r>
            <a:r>
              <a:rPr lang="en-US" sz="3400" dirty="0" err="1"/>
              <a:t>какой-либо</a:t>
            </a:r>
            <a:r>
              <a:rPr lang="en-US" sz="3400" dirty="0"/>
              <a:t> </a:t>
            </a:r>
            <a:r>
              <a:rPr lang="en-US" sz="3400" dirty="0" err="1"/>
              <a:t>ее</a:t>
            </a:r>
            <a:r>
              <a:rPr lang="en-US" sz="3400" dirty="0"/>
              <a:t> </a:t>
            </a:r>
            <a:r>
              <a:rPr lang="en-US" sz="3400" dirty="0" err="1"/>
              <a:t>модификации</a:t>
            </a:r>
            <a:r>
              <a:rPr lang="en-US" sz="3400" dirty="0" smtClean="0"/>
              <a:t>.</a:t>
            </a:r>
            <a:endParaRPr lang="ru-RU" sz="3400" dirty="0" smtClean="0"/>
          </a:p>
          <a:p>
            <a:pPr marL="0" indent="0" algn="just">
              <a:buNone/>
            </a:pPr>
            <a:r>
              <a:rPr lang="en-US" sz="3400" dirty="0" smtClean="0"/>
              <a:t> </a:t>
            </a:r>
            <a:r>
              <a:rPr lang="en-US" sz="3400" dirty="0" err="1"/>
              <a:t>Вероятностная</a:t>
            </a:r>
            <a:r>
              <a:rPr lang="en-US" sz="3400" dirty="0"/>
              <a:t> </a:t>
            </a:r>
            <a:r>
              <a:rPr lang="en-US" sz="3400" dirty="0" err="1"/>
              <a:t>программа</a:t>
            </a:r>
            <a:r>
              <a:rPr lang="en-US" sz="3400" dirty="0"/>
              <a:t> </a:t>
            </a:r>
            <a:r>
              <a:rPr lang="en-US" sz="3400" i="1" dirty="0"/>
              <a:t>M </a:t>
            </a:r>
            <a:r>
              <a:rPr lang="en-US" sz="3400" dirty="0" err="1"/>
              <a:t>является</a:t>
            </a:r>
            <a:r>
              <a:rPr lang="en-US" sz="3400" dirty="0"/>
              <a:t> </a:t>
            </a:r>
            <a:r>
              <a:rPr lang="en-US" sz="3400" i="1" dirty="0" err="1"/>
              <a:t>вероятностнои</a:t>
            </a:r>
            <a:r>
              <a:rPr lang="en-US" sz="3400" i="1" dirty="0"/>
              <a:t>̆ </a:t>
            </a:r>
            <a:r>
              <a:rPr lang="en-US" sz="3400" i="1" dirty="0" err="1"/>
              <a:t>оракульнои</a:t>
            </a:r>
            <a:r>
              <a:rPr lang="en-US" sz="3400" i="1" dirty="0"/>
              <a:t>̆ </a:t>
            </a:r>
            <a:r>
              <a:rPr lang="en-US" sz="3400" i="1" dirty="0" err="1"/>
              <a:t>программои</a:t>
            </a:r>
            <a:r>
              <a:rPr lang="en-US" sz="3400" i="1" dirty="0"/>
              <a:t>̆</a:t>
            </a:r>
            <a:r>
              <a:rPr lang="en-US" sz="3400" dirty="0"/>
              <a:t>, </a:t>
            </a:r>
            <a:r>
              <a:rPr lang="en-US" sz="3400" dirty="0" err="1"/>
              <a:t>если</a:t>
            </a:r>
            <a:r>
              <a:rPr lang="en-US" sz="3400" dirty="0"/>
              <a:t> </a:t>
            </a:r>
            <a:r>
              <a:rPr lang="en-US" sz="3400" dirty="0" err="1"/>
              <a:t>она</a:t>
            </a:r>
            <a:r>
              <a:rPr lang="en-US" sz="3400" dirty="0"/>
              <a:t> </a:t>
            </a:r>
            <a:r>
              <a:rPr lang="en-US" sz="3400" dirty="0" err="1"/>
              <a:t>может</a:t>
            </a:r>
            <a:r>
              <a:rPr lang="en-US" sz="3400" dirty="0"/>
              <a:t> </a:t>
            </a:r>
            <a:r>
              <a:rPr lang="en-US" sz="3400" dirty="0" err="1"/>
              <a:t>вызывать</a:t>
            </a:r>
            <a:r>
              <a:rPr lang="en-US" sz="3400" dirty="0"/>
              <a:t> </a:t>
            </a:r>
            <a:r>
              <a:rPr lang="en-US" sz="3400" dirty="0" err="1"/>
              <a:t>другую</a:t>
            </a:r>
            <a:r>
              <a:rPr lang="en-US" sz="3400" dirty="0"/>
              <a:t> </a:t>
            </a:r>
            <a:r>
              <a:rPr lang="en-US" sz="3400" dirty="0" err="1"/>
              <a:t>программу</a:t>
            </a:r>
            <a:r>
              <a:rPr lang="en-US" sz="3400" dirty="0"/>
              <a:t>, </a:t>
            </a:r>
            <a:r>
              <a:rPr lang="en-US" sz="3400" dirty="0" err="1"/>
              <a:t>которая</a:t>
            </a:r>
            <a:r>
              <a:rPr lang="en-US" sz="3400" dirty="0"/>
              <a:t> </a:t>
            </a:r>
            <a:r>
              <a:rPr lang="en-US" sz="3400" dirty="0" err="1"/>
              <a:t>является</a:t>
            </a:r>
            <a:r>
              <a:rPr lang="en-US" sz="3400" dirty="0"/>
              <a:t> </a:t>
            </a:r>
            <a:r>
              <a:rPr lang="en-US" sz="3400" dirty="0" err="1"/>
              <a:t>исполнимои</a:t>
            </a:r>
            <a:r>
              <a:rPr lang="en-US" sz="3400" dirty="0"/>
              <a:t>̆ </a:t>
            </a:r>
            <a:r>
              <a:rPr lang="en-US" sz="3400" dirty="0" err="1"/>
              <a:t>во</a:t>
            </a:r>
            <a:r>
              <a:rPr lang="en-US" sz="3400" dirty="0"/>
              <a:t> </a:t>
            </a:r>
            <a:r>
              <a:rPr lang="en-US" sz="3400" dirty="0" err="1"/>
              <a:t>время</a:t>
            </a:r>
            <a:r>
              <a:rPr lang="en-US" sz="3400" dirty="0"/>
              <a:t> </a:t>
            </a:r>
            <a:r>
              <a:rPr lang="en-US" sz="3400" dirty="0" err="1"/>
              <a:t>выполнения</a:t>
            </a:r>
            <a:r>
              <a:rPr lang="en-US" sz="3400" dirty="0"/>
              <a:t> </a:t>
            </a:r>
            <a:r>
              <a:rPr lang="en-US" sz="3400" i="1" dirty="0"/>
              <a:t>M</a:t>
            </a:r>
            <a:r>
              <a:rPr lang="en-US" sz="3400" dirty="0"/>
              <a:t>. </a:t>
            </a:r>
            <a:r>
              <a:rPr lang="en-US" sz="3400" dirty="0" err="1"/>
              <a:t>Обозначение</a:t>
            </a:r>
            <a:r>
              <a:rPr lang="en-US" sz="3400" dirty="0"/>
              <a:t> M</a:t>
            </a:r>
            <a:r>
              <a:rPr lang="en-US" sz="3400" baseline="30000" dirty="0"/>
              <a:t>A</a:t>
            </a:r>
            <a:r>
              <a:rPr lang="en-US" sz="3400" i="1" dirty="0"/>
              <a:t> </a:t>
            </a:r>
            <a:r>
              <a:rPr lang="en-US" sz="3400" dirty="0" err="1"/>
              <a:t>означает</a:t>
            </a:r>
            <a:r>
              <a:rPr lang="en-US" sz="3400" dirty="0"/>
              <a:t>, </a:t>
            </a:r>
            <a:r>
              <a:rPr lang="en-US" sz="3400" dirty="0" err="1"/>
              <a:t>что</a:t>
            </a:r>
            <a:r>
              <a:rPr lang="en-US" sz="3400" dirty="0"/>
              <a:t> </a:t>
            </a:r>
            <a:r>
              <a:rPr lang="en-US" sz="3400" i="1" dirty="0"/>
              <a:t>M </a:t>
            </a:r>
            <a:r>
              <a:rPr lang="en-US" sz="3400" dirty="0" err="1"/>
              <a:t>может</a:t>
            </a:r>
            <a:r>
              <a:rPr lang="en-US" sz="3400" dirty="0"/>
              <a:t> </a:t>
            </a:r>
            <a:r>
              <a:rPr lang="en-US" sz="3400" dirty="0" err="1"/>
              <a:t>делать</a:t>
            </a:r>
            <a:r>
              <a:rPr lang="en-US" sz="3400" dirty="0"/>
              <a:t> </a:t>
            </a:r>
            <a:r>
              <a:rPr lang="en-US" sz="3400" dirty="0" err="1"/>
              <a:t>вызовы</a:t>
            </a:r>
            <a:r>
              <a:rPr lang="en-US" sz="3400" dirty="0"/>
              <a:t> </a:t>
            </a:r>
            <a:r>
              <a:rPr lang="en-US" sz="3400" dirty="0" err="1"/>
              <a:t>программы</a:t>
            </a:r>
            <a:r>
              <a:rPr lang="en-US" sz="3400" dirty="0"/>
              <a:t> </a:t>
            </a:r>
            <a:r>
              <a:rPr lang="en-US" sz="3400" i="1" dirty="0"/>
              <a:t>A</a:t>
            </a:r>
            <a:r>
              <a:rPr lang="en-US" sz="3400" dirty="0"/>
              <a:t>. </a:t>
            </a:r>
            <a:endParaRPr lang="ru-RU" sz="3400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493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7" y="304800"/>
            <a:ext cx="8517466" cy="628226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dirty="0" err="1"/>
              <a:t>Пусть</a:t>
            </a:r>
            <a:r>
              <a:rPr lang="en-US" dirty="0"/>
              <a:t> </a:t>
            </a:r>
            <a:r>
              <a:rPr lang="en-US" i="1" dirty="0"/>
              <a:t>P </a:t>
            </a:r>
            <a:r>
              <a:rPr lang="en-US" dirty="0"/>
              <a:t>- </a:t>
            </a:r>
            <a:r>
              <a:rPr lang="en-US" dirty="0" err="1"/>
              <a:t>программа</a:t>
            </a:r>
            <a:r>
              <a:rPr lang="en-US" dirty="0"/>
              <a:t>, </a:t>
            </a:r>
            <a:r>
              <a:rPr lang="en-US" dirty="0" err="1"/>
              <a:t>которая</a:t>
            </a:r>
            <a:r>
              <a:rPr lang="en-US" dirty="0"/>
              <a:t> </a:t>
            </a:r>
            <a:r>
              <a:rPr lang="en-US" dirty="0" err="1"/>
              <a:t>предположительно</a:t>
            </a:r>
            <a:r>
              <a:rPr lang="en-US" dirty="0"/>
              <a:t> </a:t>
            </a:r>
            <a:r>
              <a:rPr lang="en-US" dirty="0" err="1"/>
              <a:t>вычисляет</a:t>
            </a:r>
            <a:r>
              <a:rPr lang="en-US" dirty="0"/>
              <a:t> </a:t>
            </a:r>
            <a:r>
              <a:rPr lang="en-US" dirty="0" err="1"/>
              <a:t>функцию</a:t>
            </a:r>
            <a:r>
              <a:rPr lang="en-US" dirty="0"/>
              <a:t> </a:t>
            </a:r>
            <a:r>
              <a:rPr lang="en-US" i="1" dirty="0"/>
              <a:t>f</a:t>
            </a:r>
            <a:r>
              <a:rPr lang="en-US" dirty="0"/>
              <a:t>. </a:t>
            </a:r>
            <a:r>
              <a:rPr lang="en-US" dirty="0" err="1"/>
              <a:t>Пусть</a:t>
            </a:r>
            <a:r>
              <a:rPr lang="en-US" dirty="0"/>
              <a:t> </a:t>
            </a:r>
            <a:r>
              <a:rPr lang="en-US" i="1" dirty="0"/>
              <a:t>I</a:t>
            </a:r>
            <a:r>
              <a:rPr lang="en-US" dirty="0"/>
              <a:t> </a:t>
            </a:r>
            <a:r>
              <a:rPr lang="en-US" dirty="0" err="1"/>
              <a:t>является</a:t>
            </a:r>
            <a:r>
              <a:rPr lang="en-US" dirty="0"/>
              <a:t> </a:t>
            </a:r>
            <a:r>
              <a:rPr lang="en-US" dirty="0" err="1"/>
              <a:t>объединением</a:t>
            </a:r>
            <a:r>
              <a:rPr lang="en-US" dirty="0"/>
              <a:t> </a:t>
            </a:r>
            <a:r>
              <a:rPr lang="en-US" dirty="0" err="1" smtClean="0"/>
              <a:t>подмно</a:t>
            </a:r>
            <a:r>
              <a:rPr lang="en-US" dirty="0" err="1" smtClean="0"/>
              <a:t>множество</a:t>
            </a:r>
            <a:r>
              <a:rPr lang="en-US" dirty="0" smtClean="0"/>
              <a:t> </a:t>
            </a:r>
            <a:r>
              <a:rPr lang="en-US" dirty="0" err="1" smtClean="0"/>
              <a:t>распределений</a:t>
            </a:r>
            <a:r>
              <a:rPr lang="en-US" dirty="0" smtClean="0"/>
              <a:t> </a:t>
            </a:r>
            <a:r>
              <a:rPr lang="en-US" dirty="0" err="1" smtClean="0"/>
              <a:t>вероятностей</a:t>
            </a:r>
            <a:r>
              <a:rPr lang="en-US" dirty="0" smtClean="0"/>
              <a:t> </a:t>
            </a:r>
            <a:r>
              <a:rPr lang="en-US" i="1" dirty="0" err="1" smtClean="0"/>
              <a:t>D</a:t>
            </a:r>
            <a:r>
              <a:rPr lang="en-US" i="1" baseline="-25000" dirty="0" err="1" smtClean="0"/>
              <a:t>n</a:t>
            </a:r>
            <a:r>
              <a:rPr lang="en-US" dirty="0" smtClean="0"/>
              <a:t> </a:t>
            </a:r>
            <a:r>
              <a:rPr lang="en-US" dirty="0" err="1" smtClean="0"/>
              <a:t>над</a:t>
            </a:r>
            <a:r>
              <a:rPr lang="en-US" dirty="0" smtClean="0"/>
              <a:t> </a:t>
            </a:r>
            <a:r>
              <a:rPr lang="en-US" i="1" dirty="0" smtClean="0"/>
              <a:t>I</a:t>
            </a:r>
            <a:r>
              <a:rPr lang="en-US" i="1" baseline="-25000" dirty="0" smtClean="0"/>
              <a:t>n</a:t>
            </a:r>
            <a:r>
              <a:rPr lang="en-US" dirty="0" smtClean="0"/>
              <a:t>. </a:t>
            </a:r>
            <a:r>
              <a:rPr lang="en-US" dirty="0" err="1" smtClean="0"/>
              <a:t>Далее</a:t>
            </a:r>
            <a:r>
              <a:rPr lang="en-US" dirty="0" smtClean="0"/>
              <a:t>, </a:t>
            </a:r>
            <a:r>
              <a:rPr lang="en-US" dirty="0" err="1" smtClean="0"/>
              <a:t>пусть</a:t>
            </a:r>
            <a:r>
              <a:rPr lang="en-US" dirty="0" smtClean="0"/>
              <a:t> </a:t>
            </a:r>
            <a:r>
              <a:rPr lang="en-US" i="1" dirty="0" smtClean="0"/>
              <a:t>err(</a:t>
            </a:r>
            <a:r>
              <a:rPr lang="en-US" i="1" dirty="0" err="1" smtClean="0"/>
              <a:t>P,f,D</a:t>
            </a:r>
            <a:r>
              <a:rPr lang="en-US" i="1" baseline="-25000" dirty="0" err="1" smtClean="0"/>
              <a:t>n</a:t>
            </a:r>
            <a:r>
              <a:rPr lang="en-US" i="1" dirty="0" smtClean="0"/>
              <a:t>)</a:t>
            </a:r>
            <a:r>
              <a:rPr lang="en-US" dirty="0" smtClean="0"/>
              <a:t> </a:t>
            </a:r>
            <a:r>
              <a:rPr lang="en-US" dirty="0" err="1" smtClean="0"/>
              <a:t>это</a:t>
            </a:r>
            <a:r>
              <a:rPr lang="en-US" dirty="0" smtClean="0"/>
              <a:t> </a:t>
            </a:r>
            <a:r>
              <a:rPr lang="en-US" dirty="0" err="1" smtClean="0"/>
              <a:t>вероятность</a:t>
            </a:r>
            <a:r>
              <a:rPr lang="en-US" dirty="0" smtClean="0"/>
              <a:t> </a:t>
            </a:r>
            <a:r>
              <a:rPr lang="en-US" dirty="0" err="1" smtClean="0"/>
              <a:t>того</a:t>
            </a:r>
            <a:r>
              <a:rPr lang="en-US" dirty="0" smtClean="0"/>
              <a:t>, </a:t>
            </a:r>
            <a:r>
              <a:rPr lang="en-US" dirty="0" err="1" smtClean="0"/>
              <a:t>что</a:t>
            </a:r>
            <a:r>
              <a:rPr lang="en-US" dirty="0" smtClean="0"/>
              <a:t> </a:t>
            </a:r>
            <a:r>
              <a:rPr lang="en-US" i="1" dirty="0" smtClean="0"/>
              <a:t>P(x)  f(x)</a:t>
            </a:r>
            <a:r>
              <a:rPr lang="en-US" dirty="0" smtClean="0"/>
              <a:t>, </a:t>
            </a:r>
            <a:r>
              <a:rPr lang="en-US" dirty="0" err="1" smtClean="0"/>
              <a:t>где</a:t>
            </a:r>
            <a:r>
              <a:rPr lang="en-US" dirty="0" smtClean="0"/>
              <a:t> </a:t>
            </a:r>
            <a:r>
              <a:rPr lang="en-US" i="1" dirty="0" smtClean="0"/>
              <a:t>x</a:t>
            </a:r>
            <a:r>
              <a:rPr lang="en-US" dirty="0" smtClean="0"/>
              <a:t> </a:t>
            </a:r>
            <a:r>
              <a:rPr lang="en-US" dirty="0" err="1" smtClean="0"/>
              <a:t>выбрано</a:t>
            </a:r>
            <a:r>
              <a:rPr lang="en-US" dirty="0" smtClean="0"/>
              <a:t> </a:t>
            </a:r>
            <a:r>
              <a:rPr lang="en-US" dirty="0" err="1" smtClean="0"/>
              <a:t>случайно</a:t>
            </a:r>
            <a:r>
              <a:rPr lang="en-US" dirty="0" smtClean="0"/>
              <a:t> </a:t>
            </a:r>
            <a:r>
              <a:rPr lang="en-US" dirty="0" err="1" smtClean="0"/>
              <a:t>в</a:t>
            </a:r>
            <a:r>
              <a:rPr lang="en-US" dirty="0" smtClean="0"/>
              <a:t> </a:t>
            </a:r>
            <a:r>
              <a:rPr lang="en-US" dirty="0" err="1" smtClean="0"/>
              <a:t>соответствии</a:t>
            </a:r>
            <a:r>
              <a:rPr lang="en-US" dirty="0" smtClean="0"/>
              <a:t> </a:t>
            </a:r>
            <a:r>
              <a:rPr lang="en-US" dirty="0" err="1" smtClean="0"/>
              <a:t>с</a:t>
            </a:r>
            <a:r>
              <a:rPr lang="en-US" dirty="0" smtClean="0"/>
              <a:t> </a:t>
            </a:r>
            <a:r>
              <a:rPr lang="en-US" dirty="0" err="1" smtClean="0"/>
              <a:t>распределением</a:t>
            </a:r>
            <a:r>
              <a:rPr lang="en-US" dirty="0" smtClean="0"/>
              <a:t> </a:t>
            </a:r>
            <a:r>
              <a:rPr lang="en-US" i="1" dirty="0" err="1" smtClean="0"/>
              <a:t>D</a:t>
            </a:r>
            <a:r>
              <a:rPr lang="en-US" i="1" baseline="-25000" dirty="0" err="1" smtClean="0"/>
              <a:t>n</a:t>
            </a:r>
            <a:r>
              <a:rPr lang="en-US" dirty="0" smtClean="0"/>
              <a:t> </a:t>
            </a:r>
            <a:r>
              <a:rPr lang="en-US" dirty="0" err="1" smtClean="0"/>
              <a:t>из</a:t>
            </a:r>
            <a:r>
              <a:rPr lang="en-US" dirty="0" smtClean="0"/>
              <a:t> </a:t>
            </a:r>
            <a:r>
              <a:rPr lang="en-US" dirty="0" err="1" smtClean="0"/>
              <a:t>подмножества</a:t>
            </a:r>
            <a:r>
              <a:rPr lang="en-US" dirty="0" smtClean="0"/>
              <a:t> </a:t>
            </a:r>
            <a:r>
              <a:rPr lang="en-US" i="1" dirty="0" smtClean="0"/>
              <a:t>I</a:t>
            </a:r>
            <a:r>
              <a:rPr lang="en-US" i="1" baseline="-25000" dirty="0" smtClean="0"/>
              <a:t>n</a:t>
            </a:r>
            <a:r>
              <a:rPr lang="en-US" dirty="0" smtClean="0"/>
              <a:t>. </a:t>
            </a:r>
            <a:r>
              <a:rPr lang="en-US" dirty="0" err="1" smtClean="0"/>
              <a:t>Пусть</a:t>
            </a:r>
            <a:r>
              <a:rPr lang="en-US" dirty="0" smtClean="0"/>
              <a:t> β - </a:t>
            </a:r>
            <a:r>
              <a:rPr lang="en-US" dirty="0" err="1" smtClean="0"/>
              <a:t>есть</a:t>
            </a:r>
            <a:r>
              <a:rPr lang="en-US" dirty="0" smtClean="0"/>
              <a:t> </a:t>
            </a:r>
            <a:r>
              <a:rPr lang="en-US" dirty="0" err="1" smtClean="0"/>
              <a:t>некоторый</a:t>
            </a:r>
            <a:r>
              <a:rPr lang="en-US" dirty="0" smtClean="0"/>
              <a:t> </a:t>
            </a:r>
            <a:r>
              <a:rPr lang="en-US" dirty="0" err="1" smtClean="0"/>
              <a:t>параметр</a:t>
            </a:r>
            <a:r>
              <a:rPr lang="en-US" dirty="0" smtClean="0"/>
              <a:t> </a:t>
            </a:r>
            <a:r>
              <a:rPr lang="en-US" dirty="0" err="1" smtClean="0"/>
              <a:t>безопасности</a:t>
            </a:r>
            <a:r>
              <a:rPr lang="en-US" dirty="0" smtClean="0"/>
              <a:t>. </a:t>
            </a:r>
            <a:r>
              <a:rPr lang="en-US" dirty="0" err="1" smtClean="0"/>
              <a:t>Тогда</a:t>
            </a:r>
            <a:r>
              <a:rPr lang="en-US" dirty="0" smtClean="0"/>
              <a:t> (</a:t>
            </a:r>
            <a:r>
              <a:rPr lang="en-US" i="1" dirty="0" smtClean="0"/>
              <a:t>ε</a:t>
            </a:r>
            <a:r>
              <a:rPr lang="en-US" i="1" baseline="-25000" dirty="0" smtClean="0"/>
              <a:t>1</a:t>
            </a:r>
            <a:r>
              <a:rPr lang="en-US" i="1" dirty="0" smtClean="0"/>
              <a:t>, ε</a:t>
            </a:r>
            <a:r>
              <a:rPr lang="en-US" i="1" baseline="-25000" dirty="0" smtClean="0"/>
              <a:t>2</a:t>
            </a:r>
            <a:r>
              <a:rPr lang="en-US" dirty="0" smtClean="0"/>
              <a:t>)-</a:t>
            </a:r>
            <a:r>
              <a:rPr lang="en-US" dirty="0" err="1" smtClean="0"/>
              <a:t>самотестирующейся</a:t>
            </a:r>
            <a:r>
              <a:rPr lang="en-US" dirty="0" smtClean="0"/>
              <a:t> </a:t>
            </a:r>
            <a:r>
              <a:rPr lang="en-US" dirty="0" err="1" smtClean="0"/>
              <a:t>программой</a:t>
            </a:r>
            <a:r>
              <a:rPr lang="en-US" dirty="0" smtClean="0"/>
              <a:t> </a:t>
            </a:r>
            <a:r>
              <a:rPr lang="en-US" dirty="0" err="1" smtClean="0"/>
              <a:t>для</a:t>
            </a:r>
            <a:r>
              <a:rPr lang="en-US" dirty="0" smtClean="0"/>
              <a:t> </a:t>
            </a:r>
            <a:r>
              <a:rPr lang="en-US" dirty="0" err="1" smtClean="0"/>
              <a:t>функции</a:t>
            </a:r>
            <a:r>
              <a:rPr lang="en-US" dirty="0" smtClean="0"/>
              <a:t> </a:t>
            </a:r>
            <a:r>
              <a:rPr lang="en-US" i="1" dirty="0" smtClean="0"/>
              <a:t>f</a:t>
            </a:r>
            <a:r>
              <a:rPr lang="en-US" dirty="0" smtClean="0"/>
              <a:t> </a:t>
            </a:r>
            <a:r>
              <a:rPr lang="en-US" dirty="0" err="1" smtClean="0"/>
              <a:t>в</a:t>
            </a:r>
            <a:r>
              <a:rPr lang="en-US" dirty="0" smtClean="0"/>
              <a:t> </a:t>
            </a:r>
            <a:r>
              <a:rPr lang="en-US" dirty="0" err="1" smtClean="0"/>
              <a:t>отношении</a:t>
            </a:r>
            <a:r>
              <a:rPr lang="en-US" dirty="0" smtClean="0"/>
              <a:t> </a:t>
            </a:r>
            <a:r>
              <a:rPr lang="en-US" i="1" dirty="0" err="1" smtClean="0"/>
              <a:t>D</a:t>
            </a:r>
            <a:r>
              <a:rPr lang="en-US" i="1" baseline="30000" dirty="0" err="1" smtClean="0"/>
              <a:t>p</a:t>
            </a:r>
            <a:r>
              <a:rPr lang="en-US" dirty="0" smtClean="0"/>
              <a:t> </a:t>
            </a:r>
            <a:r>
              <a:rPr lang="en-US" dirty="0" err="1" smtClean="0"/>
              <a:t>с</a:t>
            </a:r>
            <a:r>
              <a:rPr lang="en-US" dirty="0" smtClean="0"/>
              <a:t> </a:t>
            </a:r>
            <a:r>
              <a:rPr lang="en-US" dirty="0" err="1" smtClean="0"/>
              <a:t>параметрами</a:t>
            </a:r>
            <a:r>
              <a:rPr lang="en-US" dirty="0" smtClean="0"/>
              <a:t> 0  ε</a:t>
            </a:r>
            <a:r>
              <a:rPr lang="en-US" baseline="-25000" dirty="0" smtClean="0"/>
              <a:t>1</a:t>
            </a:r>
            <a:r>
              <a:rPr lang="en-US" dirty="0" smtClean="0"/>
              <a:t>&lt;ε</a:t>
            </a:r>
            <a:r>
              <a:rPr lang="en-US" baseline="-25000" dirty="0" smtClean="0"/>
              <a:t>2</a:t>
            </a:r>
            <a:r>
              <a:rPr lang="en-US" dirty="0" smtClean="0"/>
              <a:t>  1 - </a:t>
            </a:r>
            <a:r>
              <a:rPr lang="en-US" dirty="0" err="1" smtClean="0"/>
              <a:t>называется</a:t>
            </a:r>
            <a:r>
              <a:rPr lang="en-US" dirty="0" smtClean="0"/>
              <a:t> </a:t>
            </a:r>
            <a:r>
              <a:rPr lang="en-US" dirty="0" err="1" smtClean="0"/>
              <a:t>вероятностная</a:t>
            </a:r>
            <a:r>
              <a:rPr lang="en-US" dirty="0" smtClean="0"/>
              <a:t> </a:t>
            </a:r>
            <a:r>
              <a:rPr lang="en-US" dirty="0" err="1" smtClean="0"/>
              <a:t>оракульная</a:t>
            </a:r>
            <a:r>
              <a:rPr lang="en-US" dirty="0" smtClean="0"/>
              <a:t> </a:t>
            </a:r>
            <a:r>
              <a:rPr lang="en-US" dirty="0" err="1" smtClean="0"/>
              <a:t>жеств</a:t>
            </a:r>
            <a:r>
              <a:rPr lang="en-US" dirty="0" smtClean="0"/>
              <a:t> </a:t>
            </a:r>
            <a:r>
              <a:rPr lang="en-US" i="1" dirty="0"/>
              <a:t>I</a:t>
            </a:r>
            <a:r>
              <a:rPr lang="en-US" i="1" baseline="-25000" dirty="0"/>
              <a:t>n</a:t>
            </a:r>
            <a:r>
              <a:rPr lang="en-US" dirty="0"/>
              <a:t>, </a:t>
            </a:r>
            <a:r>
              <a:rPr lang="en-US" dirty="0" err="1"/>
              <a:t>где</a:t>
            </a:r>
            <a:r>
              <a:rPr lang="en-US" dirty="0"/>
              <a:t> </a:t>
            </a:r>
            <a:r>
              <a:rPr lang="en-US" i="1" dirty="0"/>
              <a:t>n</a:t>
            </a:r>
            <a:r>
              <a:rPr lang="en-US" dirty="0"/>
              <a:t> </a:t>
            </a:r>
            <a:r>
              <a:rPr lang="en-US" dirty="0" err="1"/>
              <a:t>принадлежит</a:t>
            </a:r>
            <a:r>
              <a:rPr lang="en-US" dirty="0"/>
              <a:t> </a:t>
            </a:r>
            <a:r>
              <a:rPr lang="en-US" dirty="0" err="1"/>
              <a:t>множеству</a:t>
            </a:r>
            <a:r>
              <a:rPr lang="en-US" dirty="0"/>
              <a:t> </a:t>
            </a:r>
            <a:r>
              <a:rPr lang="en-US" dirty="0" err="1"/>
              <a:t>натуральных</a:t>
            </a:r>
            <a:r>
              <a:rPr lang="en-US" dirty="0"/>
              <a:t> </a:t>
            </a:r>
            <a:r>
              <a:rPr lang="en-US" dirty="0" err="1"/>
              <a:t>чисел</a:t>
            </a:r>
            <a:r>
              <a:rPr lang="en-US" dirty="0"/>
              <a:t> </a:t>
            </a:r>
            <a:r>
              <a:rPr lang="en-US" i="1" dirty="0"/>
              <a:t>N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пусть</a:t>
            </a:r>
            <a:r>
              <a:rPr lang="en-US" dirty="0"/>
              <a:t> </a:t>
            </a:r>
            <a:r>
              <a:rPr lang="en-US" dirty="0" err="1"/>
              <a:t>D</a:t>
            </a:r>
            <a:r>
              <a:rPr lang="en-US" baseline="30000" dirty="0" err="1"/>
              <a:t>p</a:t>
            </a:r>
            <a:r>
              <a:rPr lang="en-US" dirty="0"/>
              <a:t>={</a:t>
            </a:r>
            <a:r>
              <a:rPr lang="en-US" dirty="0" err="1"/>
              <a:t>D</a:t>
            </a:r>
            <a:r>
              <a:rPr lang="en-US" baseline="-25000" dirty="0" err="1"/>
              <a:t>n</a:t>
            </a:r>
            <a:r>
              <a:rPr lang="en-US" dirty="0" err="1"/>
              <a:t>|n</a:t>
            </a:r>
            <a:r>
              <a:rPr lang="en-US" dirty="0"/>
              <a:t>  N} </a:t>
            </a:r>
            <a:r>
              <a:rPr lang="en-US" dirty="0" err="1"/>
              <a:t>есть</a:t>
            </a:r>
            <a:r>
              <a:rPr lang="en-US" dirty="0"/>
              <a:t> </a:t>
            </a:r>
            <a:r>
              <a:rPr lang="en-US" dirty="0" err="1" smtClean="0"/>
              <a:t>программа</a:t>
            </a:r>
            <a:r>
              <a:rPr lang="en-US" dirty="0" smtClean="0"/>
              <a:t> </a:t>
            </a:r>
            <a:r>
              <a:rPr lang="en-US" i="1" dirty="0" err="1"/>
              <a:t>T</a:t>
            </a:r>
            <a:r>
              <a:rPr lang="en-US" i="1" baseline="-25000" dirty="0" err="1"/>
              <a:t>f</a:t>
            </a:r>
            <a:r>
              <a:rPr lang="en-US" dirty="0"/>
              <a:t>, </a:t>
            </a:r>
            <a:r>
              <a:rPr lang="en-US" dirty="0" err="1"/>
              <a:t>которая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параметра</a:t>
            </a:r>
            <a:r>
              <a:rPr lang="en-US" dirty="0"/>
              <a:t> </a:t>
            </a:r>
            <a:r>
              <a:rPr lang="en-US" dirty="0" err="1"/>
              <a:t>безопасности</a:t>
            </a:r>
            <a:r>
              <a:rPr lang="en-US" dirty="0"/>
              <a:t> β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любой</a:t>
            </a:r>
            <a:r>
              <a:rPr lang="en-US" dirty="0"/>
              <a:t>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i="1" dirty="0"/>
              <a:t>P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входе</a:t>
            </a:r>
            <a:r>
              <a:rPr lang="en-US" dirty="0"/>
              <a:t> </a:t>
            </a:r>
            <a:r>
              <a:rPr lang="en-US" i="1" dirty="0"/>
              <a:t>n</a:t>
            </a:r>
            <a:r>
              <a:rPr lang="en-US" dirty="0"/>
              <a:t> </a:t>
            </a:r>
            <a:r>
              <a:rPr lang="en-US" dirty="0" err="1"/>
              <a:t>имеет</a:t>
            </a:r>
            <a:r>
              <a:rPr lang="en-US" dirty="0"/>
              <a:t> </a:t>
            </a:r>
            <a:r>
              <a:rPr lang="en-US" dirty="0" err="1"/>
              <a:t>следующие</a:t>
            </a:r>
            <a:r>
              <a:rPr lang="en-US" dirty="0"/>
              <a:t> </a:t>
            </a:r>
            <a:r>
              <a:rPr lang="en-US" dirty="0" err="1"/>
              <a:t>свойства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если</a:t>
            </a:r>
            <a:r>
              <a:rPr lang="en-US" dirty="0"/>
              <a:t> </a:t>
            </a:r>
            <a:r>
              <a:rPr lang="en-US" i="1" dirty="0"/>
              <a:t>err(</a:t>
            </a:r>
            <a:r>
              <a:rPr lang="en-US" i="1" dirty="0" err="1"/>
              <a:t>P,f,D</a:t>
            </a:r>
            <a:r>
              <a:rPr lang="en-US" i="1" baseline="-25000" dirty="0" err="1"/>
              <a:t>n</a:t>
            </a:r>
            <a:r>
              <a:rPr lang="en-US" i="1" dirty="0"/>
              <a:t>) ε</a:t>
            </a:r>
            <a:r>
              <a:rPr lang="en-US" i="1" baseline="-25000" dirty="0"/>
              <a:t>1</a:t>
            </a:r>
            <a:r>
              <a:rPr lang="en-US" dirty="0"/>
              <a:t>, </a:t>
            </a:r>
            <a:r>
              <a:rPr lang="en-US" dirty="0" err="1"/>
              <a:t>тогда</a:t>
            </a:r>
            <a:r>
              <a:rPr lang="en-US" dirty="0"/>
              <a:t> </a:t>
            </a:r>
            <a:r>
              <a:rPr lang="en-US" dirty="0" err="1"/>
              <a:t>программа</a:t>
            </a:r>
            <a:r>
              <a:rPr lang="en-US" dirty="0"/>
              <a:t> </a:t>
            </a:r>
            <a:r>
              <a:rPr lang="en-US" i="1" dirty="0" err="1"/>
              <a:t>T</a:t>
            </a:r>
            <a:r>
              <a:rPr lang="en-US" i="1" baseline="-25000" dirty="0" err="1"/>
              <a:t>f</a:t>
            </a:r>
            <a:r>
              <a:rPr lang="en-US" i="1" baseline="30000" dirty="0" err="1"/>
              <a:t>P</a:t>
            </a:r>
            <a:r>
              <a:rPr lang="en-US" dirty="0"/>
              <a:t> </a:t>
            </a:r>
            <a:r>
              <a:rPr lang="en-US" dirty="0" err="1"/>
              <a:t>выдаст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 smtClean="0"/>
              <a:t>выходе</a:t>
            </a:r>
            <a:r>
              <a:rPr lang="en-US" dirty="0" smtClean="0"/>
              <a:t> </a:t>
            </a:r>
            <a:r>
              <a:rPr lang="en-US" dirty="0" err="1"/>
              <a:t>ответ</a:t>
            </a:r>
            <a:r>
              <a:rPr lang="en-US" dirty="0"/>
              <a:t> "</a:t>
            </a:r>
            <a:r>
              <a:rPr lang="en-US" dirty="0" err="1"/>
              <a:t>норма</a:t>
            </a:r>
            <a:r>
              <a:rPr lang="en-US" dirty="0"/>
              <a:t>"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вероятностью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менее</a:t>
            </a:r>
            <a:r>
              <a:rPr lang="en-US" dirty="0"/>
              <a:t> </a:t>
            </a:r>
            <a:r>
              <a:rPr lang="en-US" i="1" dirty="0"/>
              <a:t>1</a:t>
            </a:r>
            <a:r>
              <a:rPr lang="en-US" i="1" dirty="0" smtClean="0"/>
              <a:t>-</a:t>
            </a:r>
            <a:r>
              <a:rPr lang="en-US" dirty="0" smtClean="0"/>
              <a:t> </a:t>
            </a:r>
            <a:r>
              <a:rPr lang="en-US" dirty="0" smtClean="0"/>
              <a:t>β</a:t>
            </a:r>
            <a:r>
              <a:rPr lang="en-US" dirty="0" smtClean="0"/>
              <a:t>.</a:t>
            </a:r>
            <a:endParaRPr lang="ru-RU" dirty="0"/>
          </a:p>
          <a:p>
            <a:pPr lvl="0"/>
            <a:r>
              <a:rPr lang="en-US" dirty="0" err="1"/>
              <a:t>если</a:t>
            </a:r>
            <a:r>
              <a:rPr lang="en-US" dirty="0"/>
              <a:t> </a:t>
            </a:r>
            <a:r>
              <a:rPr lang="en-US" i="1" dirty="0"/>
              <a:t>err(</a:t>
            </a:r>
            <a:r>
              <a:rPr lang="en-US" i="1" dirty="0" err="1"/>
              <a:t>P,f,D</a:t>
            </a:r>
            <a:r>
              <a:rPr lang="en-US" i="1" baseline="-25000" dirty="0" err="1"/>
              <a:t>n</a:t>
            </a:r>
            <a:r>
              <a:rPr lang="en-US" i="1" dirty="0"/>
              <a:t>) ε</a:t>
            </a:r>
            <a:r>
              <a:rPr lang="en-US" i="1" baseline="-25000" dirty="0"/>
              <a:t>2</a:t>
            </a:r>
            <a:r>
              <a:rPr lang="en-US" dirty="0"/>
              <a:t>, </a:t>
            </a:r>
            <a:r>
              <a:rPr lang="en-US" dirty="0" err="1"/>
              <a:t>тогда</a:t>
            </a:r>
            <a:r>
              <a:rPr lang="en-US" dirty="0"/>
              <a:t> </a:t>
            </a:r>
            <a:r>
              <a:rPr lang="en-US" dirty="0" err="1"/>
              <a:t>программа</a:t>
            </a:r>
            <a:r>
              <a:rPr lang="en-US" dirty="0"/>
              <a:t> </a:t>
            </a:r>
            <a:r>
              <a:rPr lang="en-US" i="1" dirty="0" err="1"/>
              <a:t>T</a:t>
            </a:r>
            <a:r>
              <a:rPr lang="en-US" i="1" baseline="-25000" dirty="0" err="1"/>
              <a:t>f</a:t>
            </a:r>
            <a:r>
              <a:rPr lang="en-US" i="1" baseline="30000" dirty="0" err="1"/>
              <a:t>P</a:t>
            </a:r>
            <a:r>
              <a:rPr lang="en-US" dirty="0"/>
              <a:t> </a:t>
            </a:r>
            <a:r>
              <a:rPr lang="en-US" dirty="0" err="1"/>
              <a:t>выдаст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выходе</a:t>
            </a:r>
            <a:r>
              <a:rPr lang="en-US" dirty="0"/>
              <a:t> "</a:t>
            </a:r>
            <a:r>
              <a:rPr lang="en-US" dirty="0" err="1"/>
              <a:t>сбой</a:t>
            </a:r>
            <a:r>
              <a:rPr lang="en-US" dirty="0"/>
              <a:t>"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вероятностью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менее</a:t>
            </a:r>
            <a:r>
              <a:rPr lang="en-US" dirty="0"/>
              <a:t> 1</a:t>
            </a:r>
            <a:r>
              <a:rPr lang="en-US" dirty="0" smtClean="0"/>
              <a:t>-</a:t>
            </a:r>
            <a:r>
              <a:rPr lang="en-US" dirty="0"/>
              <a:t>β</a:t>
            </a:r>
            <a:r>
              <a:rPr lang="ru-RU" dirty="0" smtClean="0">
                <a:effectLst/>
              </a:rPr>
              <a:t> </a:t>
            </a:r>
            <a:r>
              <a:rPr lang="en-US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600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7" y="304800"/>
            <a:ext cx="8517466" cy="628226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 err="1"/>
              <a:t>Оракульная</a:t>
            </a:r>
            <a:r>
              <a:rPr lang="en-US" dirty="0"/>
              <a:t> </a:t>
            </a:r>
            <a:r>
              <a:rPr lang="en-US" dirty="0" err="1"/>
              <a:t>программа</a:t>
            </a:r>
            <a:r>
              <a:rPr lang="en-US" dirty="0"/>
              <a:t> </a:t>
            </a:r>
            <a:r>
              <a:rPr lang="en-US" i="1" dirty="0" err="1"/>
              <a:t>C</a:t>
            </a:r>
            <a:r>
              <a:rPr lang="en-US" i="1" baseline="-25000" dirty="0" err="1"/>
              <a:t>f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параметром</a:t>
            </a:r>
            <a:r>
              <a:rPr lang="en-US" dirty="0"/>
              <a:t> 0  </a:t>
            </a:r>
            <a:r>
              <a:rPr lang="en-US" dirty="0" err="1"/>
              <a:t>ε</a:t>
            </a:r>
            <a:r>
              <a:rPr lang="en-US" dirty="0"/>
              <a:t> &lt; 1 </a:t>
            </a:r>
            <a:r>
              <a:rPr lang="en-US" dirty="0" err="1"/>
              <a:t>называется</a:t>
            </a:r>
            <a:r>
              <a:rPr lang="en-US" dirty="0"/>
              <a:t> </a:t>
            </a:r>
            <a:r>
              <a:rPr lang="en-US" dirty="0" err="1"/>
              <a:t>ε-самокорректирующейся</a:t>
            </a:r>
            <a:r>
              <a:rPr lang="en-US" dirty="0"/>
              <a:t> </a:t>
            </a:r>
            <a:r>
              <a:rPr lang="en-US" dirty="0" err="1"/>
              <a:t>программой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 </a:t>
            </a:r>
            <a:r>
              <a:rPr lang="en-US" i="1" dirty="0"/>
              <a:t>f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отношении</a:t>
            </a:r>
            <a:r>
              <a:rPr lang="en-US" dirty="0"/>
              <a:t> </a:t>
            </a:r>
            <a:r>
              <a:rPr lang="en-US" dirty="0" err="1"/>
              <a:t>множества</a:t>
            </a:r>
            <a:r>
              <a:rPr lang="en-US" dirty="0"/>
              <a:t> </a:t>
            </a:r>
            <a:r>
              <a:rPr lang="en-US" dirty="0" err="1"/>
              <a:t>распределений</a:t>
            </a:r>
            <a:r>
              <a:rPr lang="en-US" dirty="0"/>
              <a:t> </a:t>
            </a:r>
            <a:r>
              <a:rPr lang="en-US" i="1" dirty="0" err="1"/>
              <a:t>D</a:t>
            </a:r>
            <a:r>
              <a:rPr lang="en-US" i="1" baseline="30000" dirty="0" err="1"/>
              <a:t>p</a:t>
            </a:r>
            <a:r>
              <a:rPr lang="en-US" dirty="0"/>
              <a:t>, </a:t>
            </a:r>
            <a:r>
              <a:rPr lang="en-US" dirty="0" err="1"/>
              <a:t>которая</a:t>
            </a:r>
            <a:r>
              <a:rPr lang="en-US" dirty="0"/>
              <a:t> </a:t>
            </a:r>
            <a:r>
              <a:rPr lang="en-US" dirty="0" err="1"/>
              <a:t>имеет</a:t>
            </a:r>
            <a:r>
              <a:rPr lang="en-US" dirty="0"/>
              <a:t> </a:t>
            </a:r>
            <a:r>
              <a:rPr lang="en-US" dirty="0" err="1"/>
              <a:t>следующее</a:t>
            </a:r>
            <a:r>
              <a:rPr lang="en-US" dirty="0"/>
              <a:t> </a:t>
            </a:r>
            <a:r>
              <a:rPr lang="en-US" dirty="0" err="1"/>
              <a:t>свойство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входу</a:t>
            </a:r>
            <a:r>
              <a:rPr lang="en-US" dirty="0"/>
              <a:t> </a:t>
            </a:r>
            <a:r>
              <a:rPr lang="en-US" i="1" dirty="0"/>
              <a:t>n</a:t>
            </a:r>
            <a:r>
              <a:rPr lang="en-US" dirty="0"/>
              <a:t>, </a:t>
            </a:r>
            <a:r>
              <a:rPr lang="en-US" i="1" dirty="0"/>
              <a:t>x  I</a:t>
            </a:r>
            <a:r>
              <a:rPr lang="en-US" i="1" baseline="-25000" dirty="0"/>
              <a:t>n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β. </a:t>
            </a:r>
            <a:r>
              <a:rPr lang="en-US" dirty="0" err="1"/>
              <a:t>Если</a:t>
            </a:r>
            <a:r>
              <a:rPr lang="en-US" dirty="0"/>
              <a:t> </a:t>
            </a:r>
            <a:r>
              <a:rPr lang="en-US" i="1" dirty="0"/>
              <a:t>err(</a:t>
            </a:r>
            <a:r>
              <a:rPr lang="en-US" i="1" dirty="0" err="1"/>
              <a:t>P,f,D</a:t>
            </a:r>
            <a:r>
              <a:rPr lang="en-US" i="1" baseline="-25000" dirty="0" err="1"/>
              <a:t>n</a:t>
            </a:r>
            <a:r>
              <a:rPr lang="en-US" i="1" dirty="0"/>
              <a:t>) </a:t>
            </a:r>
            <a:r>
              <a:rPr lang="en-US" i="1" dirty="0" err="1"/>
              <a:t>ε</a:t>
            </a:r>
            <a:r>
              <a:rPr lang="en-US" dirty="0"/>
              <a:t> , </a:t>
            </a:r>
            <a:r>
              <a:rPr lang="en-US" dirty="0" err="1"/>
              <a:t>тогда</a:t>
            </a:r>
            <a:r>
              <a:rPr lang="en-US" dirty="0"/>
              <a:t> </a:t>
            </a:r>
            <a:r>
              <a:rPr lang="en-US" i="1" dirty="0" err="1"/>
              <a:t>C</a:t>
            </a:r>
            <a:r>
              <a:rPr lang="en-US" i="1" baseline="-25000" dirty="0" err="1"/>
              <a:t>f</a:t>
            </a:r>
            <a:r>
              <a:rPr lang="en-US" i="1" baseline="30000" dirty="0" err="1"/>
              <a:t>P</a:t>
            </a:r>
            <a:r>
              <a:rPr lang="en-US" i="1" dirty="0"/>
              <a:t>=f(x)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вероятностью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менее</a:t>
            </a:r>
            <a:r>
              <a:rPr lang="en-US" dirty="0"/>
              <a:t> 1- β.</a:t>
            </a:r>
            <a:endParaRPr lang="ru-RU" dirty="0"/>
          </a:p>
          <a:p>
            <a:pPr algn="just"/>
            <a:r>
              <a:rPr lang="en-US" dirty="0"/>
              <a:t>(ε</a:t>
            </a:r>
            <a:r>
              <a:rPr lang="en-US" baseline="-25000" dirty="0"/>
              <a:t>1</a:t>
            </a:r>
            <a:r>
              <a:rPr lang="en-US" dirty="0"/>
              <a:t>,ε</a:t>
            </a:r>
            <a:r>
              <a:rPr lang="en-US" baseline="-25000" dirty="0"/>
              <a:t>2</a:t>
            </a:r>
            <a:r>
              <a:rPr lang="en-US" dirty="0"/>
              <a:t>,ε)-</a:t>
            </a:r>
            <a:r>
              <a:rPr lang="en-US" i="1" dirty="0" err="1"/>
              <a:t>самотестирующейся</a:t>
            </a:r>
            <a:r>
              <a:rPr lang="en-US" i="1" dirty="0"/>
              <a:t>/ </a:t>
            </a:r>
            <a:r>
              <a:rPr lang="en-US" i="1" dirty="0" err="1"/>
              <a:t>самокорректирующейся</a:t>
            </a:r>
            <a:r>
              <a:rPr lang="en-US" i="1" dirty="0"/>
              <a:t> </a:t>
            </a:r>
            <a:r>
              <a:rPr lang="en-US" i="1" dirty="0" err="1"/>
              <a:t>программной</a:t>
            </a:r>
            <a:r>
              <a:rPr lang="en-US" i="1" dirty="0"/>
              <a:t> </a:t>
            </a:r>
            <a:r>
              <a:rPr lang="en-US" i="1" dirty="0" err="1"/>
              <a:t>парой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 </a:t>
            </a:r>
            <a:r>
              <a:rPr lang="en-US" i="1" dirty="0"/>
              <a:t>f</a:t>
            </a:r>
            <a:r>
              <a:rPr lang="en-US" dirty="0"/>
              <a:t> </a:t>
            </a:r>
            <a:r>
              <a:rPr lang="en-US" dirty="0" err="1"/>
              <a:t>называется</a:t>
            </a:r>
            <a:r>
              <a:rPr lang="en-US" dirty="0"/>
              <a:t> </a:t>
            </a:r>
            <a:r>
              <a:rPr lang="en-US" dirty="0" err="1"/>
              <a:t>пара</a:t>
            </a:r>
            <a:r>
              <a:rPr lang="en-US" dirty="0"/>
              <a:t> </a:t>
            </a:r>
            <a:r>
              <a:rPr lang="en-US" dirty="0" err="1"/>
              <a:t>вероятностных</a:t>
            </a:r>
            <a:r>
              <a:rPr lang="en-US" dirty="0"/>
              <a:t> </a:t>
            </a:r>
            <a:r>
              <a:rPr lang="en-US" dirty="0" err="1"/>
              <a:t>программ</a:t>
            </a:r>
            <a:r>
              <a:rPr lang="en-US" dirty="0"/>
              <a:t> (</a:t>
            </a:r>
            <a:r>
              <a:rPr lang="en-US" i="1" dirty="0" err="1"/>
              <a:t>T</a:t>
            </a:r>
            <a:r>
              <a:rPr lang="en-US" i="1" baseline="-25000" dirty="0" err="1"/>
              <a:t>f</a:t>
            </a:r>
            <a:r>
              <a:rPr lang="en-US" i="1" dirty="0" err="1"/>
              <a:t>,C</a:t>
            </a:r>
            <a:r>
              <a:rPr lang="en-US" i="1" baseline="-25000" dirty="0" err="1"/>
              <a:t>f</a:t>
            </a:r>
            <a:r>
              <a:rPr lang="en-US" dirty="0"/>
              <a:t>) </a:t>
            </a:r>
            <a:r>
              <a:rPr lang="en-US" dirty="0" err="1"/>
              <a:t>такая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существуют</a:t>
            </a:r>
            <a:r>
              <a:rPr lang="en-US" dirty="0"/>
              <a:t> </a:t>
            </a:r>
            <a:r>
              <a:rPr lang="en-US" dirty="0" err="1"/>
              <a:t>константы</a:t>
            </a:r>
            <a:r>
              <a:rPr lang="en-US" dirty="0"/>
              <a:t> 0  ε</a:t>
            </a:r>
            <a:r>
              <a:rPr lang="en-US" baseline="-25000" dirty="0"/>
              <a:t>1</a:t>
            </a:r>
            <a:r>
              <a:rPr lang="en-US" dirty="0"/>
              <a:t> &lt; ε</a:t>
            </a:r>
            <a:r>
              <a:rPr lang="en-US" baseline="-25000" dirty="0"/>
              <a:t>2</a:t>
            </a:r>
            <a:r>
              <a:rPr lang="en-US" dirty="0"/>
              <a:t>  </a:t>
            </a:r>
            <a:r>
              <a:rPr lang="en-US" dirty="0" err="1"/>
              <a:t>ε</a:t>
            </a:r>
            <a:r>
              <a:rPr lang="en-US" dirty="0"/>
              <a:t> &lt; 1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множество</a:t>
            </a:r>
            <a:r>
              <a:rPr lang="en-US" dirty="0"/>
              <a:t> </a:t>
            </a:r>
            <a:r>
              <a:rPr lang="en-US" dirty="0" err="1"/>
              <a:t>распределений</a:t>
            </a:r>
            <a:r>
              <a:rPr lang="en-US" dirty="0"/>
              <a:t> </a:t>
            </a:r>
            <a:r>
              <a:rPr lang="en-US" i="1" dirty="0" err="1"/>
              <a:t>D</a:t>
            </a:r>
            <a:r>
              <a:rPr lang="en-US" i="1" baseline="30000" dirty="0" err="1"/>
              <a:t>p</a:t>
            </a:r>
            <a:r>
              <a:rPr lang="en-US" dirty="0"/>
              <a:t>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которых</a:t>
            </a:r>
            <a:r>
              <a:rPr lang="en-US" dirty="0"/>
              <a:t> </a:t>
            </a:r>
            <a:r>
              <a:rPr lang="en-US" i="1" dirty="0" err="1"/>
              <a:t>T</a:t>
            </a:r>
            <a:r>
              <a:rPr lang="en-US" i="1" baseline="-25000" dirty="0" err="1"/>
              <a:t>f</a:t>
            </a:r>
            <a:r>
              <a:rPr lang="en-US" dirty="0"/>
              <a:t> -</a:t>
            </a:r>
            <a:r>
              <a:rPr lang="en-US" dirty="0" err="1"/>
              <a:t>есть</a:t>
            </a:r>
            <a:r>
              <a:rPr lang="en-US" dirty="0"/>
              <a:t> (ε</a:t>
            </a:r>
            <a:r>
              <a:rPr lang="en-US" baseline="-25000" dirty="0"/>
              <a:t>1</a:t>
            </a:r>
            <a:r>
              <a:rPr lang="en-US" dirty="0"/>
              <a:t>,ε</a:t>
            </a:r>
            <a:r>
              <a:rPr lang="en-US" baseline="-25000" dirty="0"/>
              <a:t>2</a:t>
            </a:r>
            <a:r>
              <a:rPr lang="en-US" dirty="0"/>
              <a:t>)-</a:t>
            </a:r>
            <a:r>
              <a:rPr lang="en-US" dirty="0" err="1"/>
              <a:t>самотестирующаяся</a:t>
            </a:r>
            <a:r>
              <a:rPr lang="en-US" dirty="0"/>
              <a:t> </a:t>
            </a:r>
            <a:r>
              <a:rPr lang="en-US" dirty="0" err="1"/>
              <a:t>программа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 </a:t>
            </a:r>
            <a:r>
              <a:rPr lang="en-US" i="1" dirty="0"/>
              <a:t>f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отношении</a:t>
            </a:r>
            <a:r>
              <a:rPr lang="en-US" dirty="0"/>
              <a:t> </a:t>
            </a:r>
            <a:r>
              <a:rPr lang="en-US" i="1" dirty="0" err="1"/>
              <a:t>D</a:t>
            </a:r>
            <a:r>
              <a:rPr lang="en-US" i="1" baseline="30000" dirty="0" err="1"/>
              <a:t>p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i="1" dirty="0" err="1"/>
              <a:t>C</a:t>
            </a:r>
            <a:r>
              <a:rPr lang="en-US" i="1" baseline="-25000" dirty="0" err="1"/>
              <a:t>f</a:t>
            </a:r>
            <a:r>
              <a:rPr lang="en-US" i="1" dirty="0"/>
              <a:t> </a:t>
            </a:r>
            <a:r>
              <a:rPr lang="en-US" dirty="0"/>
              <a:t>- </a:t>
            </a:r>
            <a:r>
              <a:rPr lang="en-US" dirty="0" err="1"/>
              <a:t>есть</a:t>
            </a:r>
            <a:r>
              <a:rPr lang="en-US" dirty="0"/>
              <a:t> </a:t>
            </a:r>
            <a:r>
              <a:rPr lang="en-US" i="1" dirty="0" err="1"/>
              <a:t>ε</a:t>
            </a:r>
            <a:r>
              <a:rPr lang="en-US" dirty="0" err="1"/>
              <a:t>-самокорректирующаяся</a:t>
            </a:r>
            <a:r>
              <a:rPr lang="en-US" dirty="0"/>
              <a:t> </a:t>
            </a:r>
            <a:r>
              <a:rPr lang="en-US" dirty="0" err="1"/>
              <a:t>программа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 </a:t>
            </a:r>
            <a:r>
              <a:rPr lang="en-US" i="1" dirty="0"/>
              <a:t>f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отношении</a:t>
            </a:r>
            <a:r>
              <a:rPr lang="en-US" dirty="0"/>
              <a:t> </a:t>
            </a:r>
            <a:r>
              <a:rPr lang="en-US" dirty="0" err="1"/>
              <a:t>распределения</a:t>
            </a:r>
            <a:r>
              <a:rPr lang="en-US" dirty="0"/>
              <a:t> </a:t>
            </a:r>
            <a:r>
              <a:rPr lang="en-US" i="1" dirty="0" err="1"/>
              <a:t>D</a:t>
            </a:r>
            <a:r>
              <a:rPr lang="en-US" i="1" baseline="30000" dirty="0" err="1"/>
              <a:t>p</a:t>
            </a:r>
            <a:r>
              <a:rPr lang="en-US" dirty="0"/>
              <a:t>.</a:t>
            </a:r>
            <a:endParaRPr lang="ru-RU" dirty="0"/>
          </a:p>
          <a:p>
            <a:pPr algn="just"/>
            <a:r>
              <a:rPr lang="en-US" i="1" dirty="0" err="1"/>
              <a:t>Свойство</a:t>
            </a:r>
            <a:r>
              <a:rPr lang="en-US" i="1" dirty="0"/>
              <a:t> </a:t>
            </a:r>
            <a:r>
              <a:rPr lang="en-US" i="1" dirty="0" err="1"/>
              <a:t>случайной</a:t>
            </a:r>
            <a:r>
              <a:rPr lang="en-US" i="1" dirty="0"/>
              <a:t> </a:t>
            </a:r>
            <a:r>
              <a:rPr lang="en-US" i="1" dirty="0" err="1"/>
              <a:t>самосводимости</a:t>
            </a:r>
            <a:r>
              <a:rPr lang="en-US" i="1" dirty="0"/>
              <a:t>.</a:t>
            </a:r>
            <a:r>
              <a:rPr lang="en-US" dirty="0"/>
              <a:t> </a:t>
            </a:r>
            <a:r>
              <a:rPr lang="en-US" dirty="0" err="1"/>
              <a:t>Пусть</a:t>
            </a:r>
            <a:r>
              <a:rPr lang="en-US" dirty="0"/>
              <a:t> </a:t>
            </a:r>
            <a:r>
              <a:rPr lang="en-US" i="1" dirty="0"/>
              <a:t>x  I</a:t>
            </a:r>
            <a:r>
              <a:rPr lang="en-US" i="1" baseline="-25000" dirty="0"/>
              <a:t>n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пусть</a:t>
            </a:r>
            <a:r>
              <a:rPr lang="en-US" dirty="0"/>
              <a:t> </a:t>
            </a:r>
            <a:r>
              <a:rPr lang="en-US" i="1" dirty="0"/>
              <a:t>c</a:t>
            </a:r>
            <a:r>
              <a:rPr lang="en-US" dirty="0"/>
              <a:t> &gt; 1 - </a:t>
            </a:r>
            <a:r>
              <a:rPr lang="en-US" dirty="0" err="1"/>
              <a:t>есть</a:t>
            </a:r>
            <a:r>
              <a:rPr lang="en-US" dirty="0"/>
              <a:t> </a:t>
            </a:r>
            <a:r>
              <a:rPr lang="en-US" dirty="0" err="1"/>
              <a:t>целое</a:t>
            </a:r>
            <a:r>
              <a:rPr lang="en-US" dirty="0"/>
              <a:t> </a:t>
            </a:r>
            <a:r>
              <a:rPr lang="en-US" dirty="0" err="1"/>
              <a:t>число</a:t>
            </a:r>
            <a:r>
              <a:rPr lang="en-US" dirty="0"/>
              <a:t>. </a:t>
            </a:r>
            <a:r>
              <a:rPr lang="en-US" dirty="0" err="1"/>
              <a:t>Свойство</a:t>
            </a:r>
            <a:r>
              <a:rPr lang="en-US" dirty="0"/>
              <a:t> </a:t>
            </a:r>
            <a:r>
              <a:rPr lang="en-US" dirty="0" err="1"/>
              <a:t>случайной</a:t>
            </a:r>
            <a:r>
              <a:rPr lang="en-US" dirty="0"/>
              <a:t> </a:t>
            </a:r>
            <a:r>
              <a:rPr lang="en-US" dirty="0" err="1"/>
              <a:t>самосводимости</a:t>
            </a:r>
            <a:r>
              <a:rPr lang="en-US" dirty="0"/>
              <a:t> </a:t>
            </a:r>
            <a:r>
              <a:rPr lang="en-US" dirty="0" err="1"/>
              <a:t>заключается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том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существует</a:t>
            </a:r>
            <a:r>
              <a:rPr lang="en-US" dirty="0"/>
              <a:t> </a:t>
            </a:r>
            <a:r>
              <a:rPr lang="en-US" dirty="0" err="1"/>
              <a:t>алгоритм</a:t>
            </a:r>
            <a:r>
              <a:rPr lang="en-US" dirty="0"/>
              <a:t> </a:t>
            </a:r>
            <a:r>
              <a:rPr lang="en-US" i="1" dirty="0"/>
              <a:t>A</a:t>
            </a:r>
            <a:r>
              <a:rPr lang="en-US" i="1" baseline="-25000" dirty="0"/>
              <a:t>1</a:t>
            </a:r>
            <a:r>
              <a:rPr lang="en-US" dirty="0"/>
              <a:t>, </a:t>
            </a:r>
            <a:r>
              <a:rPr lang="en-US" dirty="0" err="1"/>
              <a:t>работающий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время</a:t>
            </a:r>
            <a:r>
              <a:rPr lang="en-US" dirty="0"/>
              <a:t> </a:t>
            </a:r>
            <a:r>
              <a:rPr lang="en-US" dirty="0" err="1"/>
              <a:t>пропорциональное</a:t>
            </a:r>
            <a:r>
              <a:rPr lang="en-US" dirty="0"/>
              <a:t> </a:t>
            </a:r>
            <a:r>
              <a:rPr lang="en-US" i="1" dirty="0" err="1"/>
              <a:t>n</a:t>
            </a:r>
            <a:r>
              <a:rPr lang="en-US" i="1" baseline="30000" dirty="0" err="1"/>
              <a:t>O</a:t>
            </a:r>
            <a:r>
              <a:rPr lang="en-US" i="1" baseline="30000" dirty="0"/>
              <a:t>(1</a:t>
            </a:r>
            <a:r>
              <a:rPr lang="en-US" i="1" dirty="0"/>
              <a:t>)</a:t>
            </a:r>
            <a:r>
              <a:rPr lang="en-US" dirty="0"/>
              <a:t>, </a:t>
            </a:r>
            <a:r>
              <a:rPr lang="en-US" dirty="0" err="1"/>
              <a:t>по-средством</a:t>
            </a:r>
            <a:r>
              <a:rPr lang="en-US" dirty="0"/>
              <a:t> </a:t>
            </a:r>
            <a:r>
              <a:rPr lang="en-US" dirty="0" err="1"/>
              <a:t>которого</a:t>
            </a:r>
            <a:r>
              <a:rPr lang="en-US" dirty="0"/>
              <a:t> </a:t>
            </a:r>
            <a:r>
              <a:rPr lang="en-US" dirty="0" err="1"/>
              <a:t>функция</a:t>
            </a:r>
            <a:r>
              <a:rPr lang="en-US" dirty="0"/>
              <a:t> </a:t>
            </a:r>
            <a:r>
              <a:rPr lang="en-US" i="1" dirty="0"/>
              <a:t>f(x)</a:t>
            </a:r>
            <a:r>
              <a:rPr lang="en-US" dirty="0"/>
              <a:t> </a:t>
            </a:r>
            <a:r>
              <a:rPr lang="en-US" dirty="0" err="1"/>
              <a:t>может</a:t>
            </a:r>
            <a:r>
              <a:rPr lang="en-US" dirty="0"/>
              <a:t> </a:t>
            </a:r>
            <a:r>
              <a:rPr lang="en-US" dirty="0" err="1"/>
              <a:t>быть</a:t>
            </a:r>
            <a:r>
              <a:rPr lang="en-US" dirty="0"/>
              <a:t> </a:t>
            </a:r>
            <a:r>
              <a:rPr lang="en-US" dirty="0" err="1"/>
              <a:t>выражена</a:t>
            </a:r>
            <a:r>
              <a:rPr lang="en-US" dirty="0"/>
              <a:t> </a:t>
            </a:r>
            <a:r>
              <a:rPr lang="en-US" dirty="0" err="1"/>
              <a:t>через</a:t>
            </a:r>
            <a:r>
              <a:rPr lang="en-US" dirty="0"/>
              <a:t> </a:t>
            </a:r>
            <a:r>
              <a:rPr lang="en-US" dirty="0" err="1"/>
              <a:t>вычислимую</a:t>
            </a:r>
            <a:r>
              <a:rPr lang="en-US" dirty="0"/>
              <a:t> </a:t>
            </a:r>
            <a:r>
              <a:rPr lang="en-US" dirty="0" err="1"/>
              <a:t>функцию</a:t>
            </a:r>
            <a:r>
              <a:rPr lang="en-US" dirty="0"/>
              <a:t> </a:t>
            </a:r>
            <a:r>
              <a:rPr lang="en-US" i="1" dirty="0"/>
              <a:t>F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i="1" dirty="0"/>
              <a:t>x, a</a:t>
            </a:r>
            <a:r>
              <a:rPr lang="en-US" i="1" baseline="-25000" dirty="0"/>
              <a:t>1</a:t>
            </a:r>
            <a:r>
              <a:rPr lang="en-US" i="1" dirty="0"/>
              <a:t>,...,a</a:t>
            </a:r>
            <a:r>
              <a:rPr lang="en-US" i="1" baseline="-25000" dirty="0"/>
              <a:t>c</a:t>
            </a:r>
            <a:r>
              <a:rPr lang="en-US" i="1" dirty="0"/>
              <a:t> </a:t>
            </a:r>
            <a:r>
              <a:rPr lang="en-US" i="1" dirty="0" err="1"/>
              <a:t>и</a:t>
            </a:r>
            <a:r>
              <a:rPr lang="en-US" i="1" dirty="0"/>
              <a:t> f(a</a:t>
            </a:r>
            <a:r>
              <a:rPr lang="en-US" i="1" baseline="-25000" dirty="0"/>
              <a:t>1</a:t>
            </a:r>
            <a:r>
              <a:rPr lang="en-US" i="1" dirty="0"/>
              <a:t>),...,f(a</a:t>
            </a:r>
            <a:r>
              <a:rPr lang="en-US" i="1" baseline="-25000" dirty="0"/>
              <a:t>c</a:t>
            </a:r>
            <a:r>
              <a:rPr lang="en-US" i="1" dirty="0"/>
              <a:t>)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алгоритм</a:t>
            </a:r>
            <a:r>
              <a:rPr lang="en-US" dirty="0"/>
              <a:t> </a:t>
            </a:r>
            <a:r>
              <a:rPr lang="en-US" i="1" dirty="0"/>
              <a:t>A</a:t>
            </a:r>
            <a:r>
              <a:rPr lang="en-US" i="1" baseline="-25000" dirty="0"/>
              <a:t>2</a:t>
            </a:r>
            <a:r>
              <a:rPr lang="en-US" dirty="0"/>
              <a:t>, </a:t>
            </a:r>
            <a:r>
              <a:rPr lang="en-US" dirty="0" err="1"/>
              <a:t>работающий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время</a:t>
            </a:r>
            <a:r>
              <a:rPr lang="en-US" dirty="0"/>
              <a:t> </a:t>
            </a:r>
            <a:r>
              <a:rPr lang="en-US" dirty="0" err="1"/>
              <a:t>пропорциональное</a:t>
            </a:r>
            <a:r>
              <a:rPr lang="en-US" dirty="0"/>
              <a:t> </a:t>
            </a:r>
            <a:r>
              <a:rPr lang="en-US" i="1" dirty="0" err="1"/>
              <a:t>n</a:t>
            </a:r>
            <a:r>
              <a:rPr lang="en-US" i="1" baseline="30000" dirty="0" err="1"/>
              <a:t>O</a:t>
            </a:r>
            <a:r>
              <a:rPr lang="en-US" i="1" baseline="30000" dirty="0"/>
              <a:t>(1)</a:t>
            </a:r>
            <a:r>
              <a:rPr lang="en-US" dirty="0"/>
              <a:t>, </a:t>
            </a:r>
            <a:r>
              <a:rPr lang="en-US" dirty="0" err="1"/>
              <a:t>посредством</a:t>
            </a:r>
            <a:r>
              <a:rPr lang="en-US" dirty="0"/>
              <a:t> </a:t>
            </a:r>
            <a:r>
              <a:rPr lang="en-US" dirty="0" err="1"/>
              <a:t>которого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данному</a:t>
            </a:r>
            <a:r>
              <a:rPr lang="en-US" dirty="0"/>
              <a:t> x </a:t>
            </a:r>
            <a:r>
              <a:rPr lang="en-US" dirty="0" err="1"/>
              <a:t>можно</a:t>
            </a:r>
            <a:r>
              <a:rPr lang="en-US" dirty="0"/>
              <a:t> </a:t>
            </a:r>
            <a:r>
              <a:rPr lang="en-US" dirty="0" err="1"/>
              <a:t>вычислить</a:t>
            </a:r>
            <a:r>
              <a:rPr lang="en-US" dirty="0"/>
              <a:t> </a:t>
            </a:r>
            <a:r>
              <a:rPr lang="en-US" i="1" dirty="0"/>
              <a:t>a</a:t>
            </a:r>
            <a:r>
              <a:rPr lang="en-US" i="1" baseline="-25000" dirty="0"/>
              <a:t>1</a:t>
            </a:r>
            <a:r>
              <a:rPr lang="en-US" i="1" dirty="0"/>
              <a:t>,...,a</a:t>
            </a:r>
            <a:r>
              <a:rPr lang="en-US" i="1" baseline="-25000" dirty="0"/>
              <a:t>c</a:t>
            </a:r>
            <a:r>
              <a:rPr lang="en-US" dirty="0"/>
              <a:t>, </a:t>
            </a:r>
            <a:r>
              <a:rPr lang="en-US" dirty="0" err="1"/>
              <a:t>где</a:t>
            </a:r>
            <a:r>
              <a:rPr lang="en-US" dirty="0"/>
              <a:t> </a:t>
            </a:r>
            <a:r>
              <a:rPr lang="en-US" dirty="0" err="1"/>
              <a:t>каждое</a:t>
            </a:r>
            <a:r>
              <a:rPr lang="en-US" dirty="0"/>
              <a:t> </a:t>
            </a:r>
            <a:r>
              <a:rPr lang="en-US" i="1" dirty="0" err="1"/>
              <a:t>a</a:t>
            </a:r>
            <a:r>
              <a:rPr lang="en-US" i="1" baseline="-25000" dirty="0" err="1"/>
              <a:t>i</a:t>
            </a:r>
            <a:r>
              <a:rPr lang="en-US" dirty="0"/>
              <a:t> </a:t>
            </a:r>
            <a:r>
              <a:rPr lang="en-US" dirty="0" err="1"/>
              <a:t>является</a:t>
            </a:r>
            <a:r>
              <a:rPr lang="en-US" dirty="0"/>
              <a:t> </a:t>
            </a:r>
            <a:r>
              <a:rPr lang="en-US" dirty="0" err="1"/>
              <a:t>случайно</a:t>
            </a:r>
            <a:r>
              <a:rPr lang="en-US" dirty="0"/>
              <a:t> </a:t>
            </a:r>
            <a:r>
              <a:rPr lang="en-US" dirty="0" err="1"/>
              <a:t>распределенным</a:t>
            </a:r>
            <a:r>
              <a:rPr lang="en-US" dirty="0"/>
              <a:t> </a:t>
            </a:r>
            <a:r>
              <a:rPr lang="en-US" dirty="0" err="1"/>
              <a:t>над</a:t>
            </a:r>
            <a:r>
              <a:rPr lang="en-US" dirty="0"/>
              <a:t> </a:t>
            </a:r>
            <a:r>
              <a:rPr lang="en-US" i="1" dirty="0"/>
              <a:t>I</a:t>
            </a:r>
            <a:r>
              <a:rPr lang="en-US" i="1" baseline="-25000" dirty="0"/>
              <a:t>n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со-ответствии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i="1" dirty="0" err="1"/>
              <a:t>D</a:t>
            </a:r>
            <a:r>
              <a:rPr lang="en-US" i="1" baseline="30000" dirty="0" err="1"/>
              <a:t>p</a:t>
            </a:r>
            <a:r>
              <a:rPr lang="en-US" dirty="0"/>
              <a:t>.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493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7" y="304800"/>
            <a:ext cx="8517466" cy="628226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err="1"/>
              <a:t>Существует</a:t>
            </a:r>
            <a:r>
              <a:rPr lang="en-US" dirty="0"/>
              <a:t> </a:t>
            </a:r>
            <a:r>
              <a:rPr lang="en-US" dirty="0" err="1"/>
              <a:t>два</a:t>
            </a:r>
            <a:r>
              <a:rPr lang="en-US" dirty="0"/>
              <a:t> </a:t>
            </a:r>
            <a:r>
              <a:rPr lang="en-US" dirty="0" err="1"/>
              <a:t>базовых</a:t>
            </a:r>
            <a:r>
              <a:rPr lang="en-US" dirty="0"/>
              <a:t> </a:t>
            </a:r>
            <a:r>
              <a:rPr lang="en-US" dirty="0" err="1"/>
              <a:t>теста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самотестирующихся</a:t>
            </a:r>
            <a:r>
              <a:rPr lang="en-US" dirty="0"/>
              <a:t> </a:t>
            </a:r>
            <a:r>
              <a:rPr lang="en-US" dirty="0" err="1"/>
              <a:t>программ</a:t>
            </a:r>
            <a:r>
              <a:rPr lang="en-US" dirty="0"/>
              <a:t> </a:t>
            </a:r>
            <a:endParaRPr lang="ru-RU" dirty="0" smtClean="0"/>
          </a:p>
          <a:p>
            <a:r>
              <a:rPr lang="en-US" i="1" dirty="0" err="1" smtClean="0"/>
              <a:t>тест</a:t>
            </a:r>
            <a:r>
              <a:rPr lang="en-US" i="1" dirty="0" smtClean="0"/>
              <a:t> </a:t>
            </a:r>
            <a:r>
              <a:rPr lang="en-US" i="1" dirty="0" err="1"/>
              <a:t>линейнои</a:t>
            </a:r>
            <a:r>
              <a:rPr lang="en-US" i="1" dirty="0"/>
              <a:t>̆ </a:t>
            </a:r>
            <a:r>
              <a:rPr lang="en-US" i="1" dirty="0" err="1"/>
              <a:t>состоятельности</a:t>
            </a:r>
            <a:r>
              <a:rPr lang="en-US" i="1" dirty="0"/>
              <a:t> </a:t>
            </a:r>
            <a:endParaRPr lang="ru-RU" dirty="0" err="1" smtClean="0"/>
          </a:p>
          <a:p>
            <a:r>
              <a:rPr lang="en-US" dirty="0" smtClean="0"/>
              <a:t> </a:t>
            </a:r>
            <a:r>
              <a:rPr lang="en-US" i="1" dirty="0" err="1"/>
              <a:t>тест</a:t>
            </a:r>
            <a:r>
              <a:rPr lang="en-US" i="1" dirty="0"/>
              <a:t> </a:t>
            </a:r>
            <a:r>
              <a:rPr lang="en-US" i="1" dirty="0" err="1"/>
              <a:t>единичнои</a:t>
            </a:r>
            <a:r>
              <a:rPr lang="en-US" i="1" dirty="0"/>
              <a:t>̆ </a:t>
            </a:r>
            <a:r>
              <a:rPr lang="en-US" i="1" dirty="0" err="1"/>
              <a:t>состоятельности</a:t>
            </a:r>
            <a:r>
              <a:rPr lang="en-US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en-US" dirty="0" err="1"/>
              <a:t>Пусть</a:t>
            </a:r>
            <a:r>
              <a:rPr lang="en-US" dirty="0"/>
              <a:t> </a:t>
            </a:r>
            <a:r>
              <a:rPr lang="en-US" i="1" dirty="0" err="1"/>
              <a:t>x</a:t>
            </a:r>
            <a:r>
              <a:rPr lang="en-US" dirty="0" err="1"/>
              <a:t>,</a:t>
            </a:r>
            <a:r>
              <a:rPr lang="en-US" i="1" dirty="0" err="1"/>
              <a:t>R</a:t>
            </a:r>
            <a:r>
              <a:rPr lang="en-US" i="1" dirty="0"/>
              <a:t> </a:t>
            </a:r>
            <a:r>
              <a:rPr lang="en-US" dirty="0"/>
              <a:t>– </a:t>
            </a:r>
            <a:r>
              <a:rPr lang="en-US" dirty="0" err="1"/>
              <a:t>положительные</a:t>
            </a:r>
            <a:r>
              <a:rPr lang="en-US" dirty="0"/>
              <a:t> </a:t>
            </a:r>
            <a:r>
              <a:rPr lang="en-US" dirty="0" err="1"/>
              <a:t>целые</a:t>
            </a:r>
            <a:r>
              <a:rPr lang="en-US" dirty="0"/>
              <a:t>, </a:t>
            </a:r>
            <a:r>
              <a:rPr lang="en-US" dirty="0" err="1"/>
              <a:t>тогда</a:t>
            </a:r>
            <a:r>
              <a:rPr lang="en-US" dirty="0"/>
              <a:t> </a:t>
            </a:r>
            <a:r>
              <a:rPr lang="en-US" i="1" dirty="0" err="1"/>
              <a:t>f</a:t>
            </a:r>
            <a:r>
              <a:rPr lang="en-US" i="1" baseline="-25000" dirty="0" err="1"/>
              <a:t>R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)≡</a:t>
            </a:r>
            <a:r>
              <a:rPr lang="en-US" i="1" dirty="0"/>
              <a:t>x </a:t>
            </a:r>
            <a:r>
              <a:rPr lang="en-US" dirty="0"/>
              <a:t>(mod </a:t>
            </a:r>
            <a:r>
              <a:rPr lang="en-US" i="1" dirty="0"/>
              <a:t>R</a:t>
            </a:r>
            <a:r>
              <a:rPr lang="en-US" dirty="0"/>
              <a:t>), </a:t>
            </a:r>
            <a:r>
              <a:rPr lang="en-US" dirty="0" err="1"/>
              <a:t>где</a:t>
            </a:r>
            <a:r>
              <a:rPr lang="en-US" dirty="0"/>
              <a:t> </a:t>
            </a:r>
            <a:r>
              <a:rPr lang="en-US" i="1" dirty="0"/>
              <a:t>R </a:t>
            </a:r>
            <a:r>
              <a:rPr lang="en-US" dirty="0"/>
              <a:t>- </a:t>
            </a:r>
            <a:r>
              <a:rPr lang="en-US" dirty="0" err="1"/>
              <a:t>фиксировано</a:t>
            </a:r>
            <a:r>
              <a:rPr lang="en-US" dirty="0"/>
              <a:t>. 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Пусть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n-US" dirty="0" err="1"/>
              <a:t>случайно</a:t>
            </a:r>
            <a:r>
              <a:rPr lang="en-US" dirty="0"/>
              <a:t>, </a:t>
            </a:r>
            <a:r>
              <a:rPr lang="en-US" dirty="0" err="1"/>
              <a:t>равновероятно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независимо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en-US" dirty="0" err="1" smtClean="0"/>
              <a:t>событии</a:t>
            </a:r>
            <a:r>
              <a:rPr lang="en-US" dirty="0" smtClean="0"/>
              <a:t>̆ </a:t>
            </a:r>
            <a:r>
              <a:rPr lang="en-US" dirty="0" err="1"/>
              <a:t>выбраны</a:t>
            </a:r>
            <a:r>
              <a:rPr lang="en-US" dirty="0"/>
              <a:t> </a:t>
            </a:r>
            <a:r>
              <a:rPr lang="en-US" dirty="0" err="1" smtClean="0"/>
              <a:t>из</a:t>
            </a:r>
            <a:r>
              <a:rPr lang="ru-RU" i="1" dirty="0"/>
              <a:t> </a:t>
            </a:r>
            <a:r>
              <a:rPr lang="ru-RU" i="1" dirty="0" smtClean="0"/>
              <a:t>     </a:t>
            </a:r>
            <a:r>
              <a:rPr lang="en-US" i="1" dirty="0" smtClean="0"/>
              <a:t> 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i="1" dirty="0"/>
              <a:t>x </a:t>
            </a:r>
            <a:r>
              <a:rPr lang="en-US" dirty="0" err="1" smtClean="0"/>
              <a:t>принимает</a:t>
            </a:r>
            <a:r>
              <a:rPr lang="en-US" dirty="0" smtClean="0"/>
              <a:t> </a:t>
            </a:r>
            <a:r>
              <a:rPr lang="en-US" dirty="0" err="1"/>
              <a:t>значение</a:t>
            </a:r>
            <a:r>
              <a:rPr lang="en-US" dirty="0"/>
              <a:t>: </a:t>
            </a:r>
            <a:r>
              <a:rPr lang="en-US" i="1" dirty="0"/>
              <a:t>x</a:t>
            </a:r>
            <a:r>
              <a:rPr lang="en-US" dirty="0"/>
              <a:t>:≡</a:t>
            </a:r>
            <a:r>
              <a:rPr lang="en-US" i="1" dirty="0"/>
              <a:t>x</a:t>
            </a:r>
            <a:r>
              <a:rPr lang="en-US" baseline="-25000" dirty="0"/>
              <a:t>1</a:t>
            </a:r>
            <a:r>
              <a:rPr lang="en-US" dirty="0"/>
              <a:t>+</a:t>
            </a:r>
            <a:r>
              <a:rPr lang="en-US" i="1" dirty="0"/>
              <a:t>x</a:t>
            </a:r>
            <a:r>
              <a:rPr lang="en-US" baseline="-25000" dirty="0"/>
              <a:t>2</a:t>
            </a:r>
            <a:r>
              <a:rPr lang="en-US" dirty="0"/>
              <a:t>(mod </a:t>
            </a:r>
            <a:r>
              <a:rPr lang="en-US" i="1" dirty="0"/>
              <a:t>R</a:t>
            </a:r>
            <a:r>
              <a:rPr lang="en-US" baseline="-25000" dirty="0"/>
              <a:t>2</a:t>
            </a:r>
            <a:r>
              <a:rPr lang="en-US" i="1" baseline="30000" dirty="0"/>
              <a:t>n</a:t>
            </a:r>
            <a:r>
              <a:rPr lang="en-US" dirty="0"/>
              <a:t>). </a:t>
            </a:r>
            <a:r>
              <a:rPr lang="en-US" dirty="0" err="1"/>
              <a:t>Необходимо</a:t>
            </a:r>
            <a:r>
              <a:rPr lang="en-US" dirty="0"/>
              <a:t> </a:t>
            </a:r>
            <a:r>
              <a:rPr lang="en-US" dirty="0" err="1"/>
              <a:t>отметить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i="1" dirty="0" err="1"/>
              <a:t>f</a:t>
            </a:r>
            <a:r>
              <a:rPr lang="en-US" i="1" baseline="-25000" dirty="0" err="1"/>
              <a:t>R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)≡[</a:t>
            </a:r>
            <a:r>
              <a:rPr lang="en-US" i="1" dirty="0" err="1"/>
              <a:t>f</a:t>
            </a:r>
            <a:r>
              <a:rPr lang="en-US" i="1" baseline="-25000" dirty="0" err="1"/>
              <a:t>R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baseline="-25000" dirty="0"/>
              <a:t>1</a:t>
            </a:r>
            <a:r>
              <a:rPr lang="en-US" dirty="0"/>
              <a:t>)+</a:t>
            </a:r>
            <a:r>
              <a:rPr lang="en-US" i="1" dirty="0" err="1"/>
              <a:t>f</a:t>
            </a:r>
            <a:r>
              <a:rPr lang="en-US" i="1" baseline="-25000" dirty="0" err="1"/>
              <a:t>R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baseline="-25000" dirty="0"/>
              <a:t>2</a:t>
            </a:r>
            <a:r>
              <a:rPr lang="en-US" dirty="0"/>
              <a:t>)](mod </a:t>
            </a:r>
            <a:r>
              <a:rPr lang="en-US" i="1" dirty="0"/>
              <a:t>R</a:t>
            </a:r>
            <a:r>
              <a:rPr lang="en-US" dirty="0"/>
              <a:t>) – </a:t>
            </a:r>
            <a:r>
              <a:rPr lang="en-US" dirty="0" err="1"/>
              <a:t>линейная</a:t>
            </a:r>
            <a:r>
              <a:rPr lang="en-US" dirty="0"/>
              <a:t> </a:t>
            </a:r>
            <a:r>
              <a:rPr lang="en-US" dirty="0" err="1"/>
              <a:t>функция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всем</a:t>
            </a:r>
            <a:r>
              <a:rPr lang="en-US" dirty="0"/>
              <a:t> </a:t>
            </a:r>
            <a:r>
              <a:rPr lang="en-US" dirty="0" err="1"/>
              <a:t>входам</a:t>
            </a:r>
            <a:r>
              <a:rPr lang="en-US" dirty="0"/>
              <a:t> (</a:t>
            </a:r>
            <a:r>
              <a:rPr lang="en-US" dirty="0" err="1"/>
              <a:t>аргументам</a:t>
            </a:r>
            <a:r>
              <a:rPr lang="en-US" dirty="0"/>
              <a:t>). </a:t>
            </a:r>
            <a:r>
              <a:rPr lang="en-US" dirty="0" err="1"/>
              <a:t>Тогда</a:t>
            </a:r>
            <a:r>
              <a:rPr lang="en-US" dirty="0"/>
              <a:t> </a:t>
            </a:r>
            <a:r>
              <a:rPr lang="en-US" i="1" dirty="0" err="1"/>
              <a:t>тест</a:t>
            </a:r>
            <a:r>
              <a:rPr lang="en-US" i="1" dirty="0"/>
              <a:t> </a:t>
            </a:r>
            <a:r>
              <a:rPr lang="en-US" i="1" dirty="0" err="1"/>
              <a:t>линейнои</a:t>
            </a:r>
            <a:r>
              <a:rPr lang="en-US" i="1" dirty="0"/>
              <a:t>̆ </a:t>
            </a:r>
            <a:r>
              <a:rPr lang="en-US" i="1" dirty="0" err="1"/>
              <a:t>состоятельности</a:t>
            </a:r>
            <a:r>
              <a:rPr lang="en-US" i="1" dirty="0"/>
              <a:t> </a:t>
            </a:r>
            <a:r>
              <a:rPr lang="en-US" dirty="0" err="1"/>
              <a:t>заключается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выполнении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выполнении</a:t>
            </a:r>
            <a:r>
              <a:rPr lang="en-US" dirty="0"/>
              <a:t> </a:t>
            </a:r>
            <a:r>
              <a:rPr lang="en-US" dirty="0" err="1"/>
              <a:t>равенства</a:t>
            </a:r>
            <a:r>
              <a:rPr lang="en-US" dirty="0"/>
              <a:t>: </a:t>
            </a:r>
            <a:r>
              <a:rPr lang="en-US" i="1" dirty="0"/>
              <a:t>P</a:t>
            </a:r>
            <a:r>
              <a:rPr lang="en-US" i="1" baseline="-25000" dirty="0"/>
              <a:t>R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)≡[</a:t>
            </a:r>
            <a:r>
              <a:rPr lang="en-US" i="1" dirty="0"/>
              <a:t>P</a:t>
            </a:r>
            <a:r>
              <a:rPr lang="en-US" i="1" baseline="-25000" dirty="0"/>
              <a:t>R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baseline="-25000" dirty="0"/>
              <a:t>1</a:t>
            </a:r>
            <a:r>
              <a:rPr lang="en-US" dirty="0"/>
              <a:t>)+</a:t>
            </a:r>
            <a:r>
              <a:rPr lang="en-US" i="1" dirty="0"/>
              <a:t>P</a:t>
            </a:r>
            <a:r>
              <a:rPr lang="en-US" i="1" baseline="-25000" dirty="0"/>
              <a:t>R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baseline="-25000" dirty="0"/>
              <a:t>2</a:t>
            </a:r>
            <a:r>
              <a:rPr lang="en-US" dirty="0"/>
              <a:t>)](mod </a:t>
            </a:r>
            <a:r>
              <a:rPr lang="en-US" i="1" dirty="0"/>
              <a:t>R</a:t>
            </a:r>
            <a:r>
              <a:rPr lang="en-US" dirty="0"/>
              <a:t>), </a:t>
            </a:r>
            <a:r>
              <a:rPr lang="en-US" dirty="0" err="1"/>
              <a:t>а</a:t>
            </a:r>
            <a:r>
              <a:rPr lang="en-US" dirty="0"/>
              <a:t> </a:t>
            </a:r>
            <a:r>
              <a:rPr lang="en-US" i="1" dirty="0" err="1"/>
              <a:t>ошибка</a:t>
            </a:r>
            <a:r>
              <a:rPr lang="en-US" i="1" dirty="0"/>
              <a:t> </a:t>
            </a:r>
            <a:r>
              <a:rPr lang="en-US" i="1" dirty="0" err="1"/>
              <a:t>линейнои</a:t>
            </a:r>
            <a:r>
              <a:rPr lang="en-US" i="1" dirty="0"/>
              <a:t>̆ </a:t>
            </a:r>
            <a:r>
              <a:rPr lang="en-US" i="1" dirty="0" err="1"/>
              <a:t>состоятельности</a:t>
            </a:r>
            <a:r>
              <a:rPr lang="en-US" i="1" dirty="0"/>
              <a:t> </a:t>
            </a:r>
            <a:r>
              <a:rPr lang="en-US" dirty="0"/>
              <a:t>– </a:t>
            </a:r>
            <a:r>
              <a:rPr lang="en-US" dirty="0" err="1"/>
              <a:t>есть</a:t>
            </a:r>
            <a:r>
              <a:rPr lang="en-US" dirty="0"/>
              <a:t> </a:t>
            </a:r>
            <a:r>
              <a:rPr lang="en-US" dirty="0" err="1"/>
              <a:t>вероятность</a:t>
            </a:r>
            <a:r>
              <a:rPr lang="en-US" dirty="0"/>
              <a:t> </a:t>
            </a:r>
            <a:r>
              <a:rPr lang="en-US" dirty="0" err="1"/>
              <a:t>того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данныи</a:t>
            </a:r>
            <a:r>
              <a:rPr lang="en-US" dirty="0"/>
              <a:t>̆ </a:t>
            </a:r>
            <a:r>
              <a:rPr lang="en-US" dirty="0" err="1"/>
              <a:t>тест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выполнился</a:t>
            </a:r>
            <a:r>
              <a:rPr lang="en-US" dirty="0"/>
              <a:t>. </a:t>
            </a:r>
            <a:endParaRPr lang="ru-RU" dirty="0"/>
          </a:p>
          <a:p>
            <a:endParaRPr lang="ru-RU" dirty="0"/>
          </a:p>
        </p:txBody>
      </p:sp>
      <p:pic>
        <p:nvPicPr>
          <p:cNvPr id="2" name="Изображение 1" descr="Снимок экрана 2021-04-13 в 11.50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627" y="3227220"/>
            <a:ext cx="506184" cy="53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493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7" y="304800"/>
            <a:ext cx="8517466" cy="6282267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err="1"/>
              <a:t>Пусть</a:t>
            </a:r>
            <a:r>
              <a:rPr lang="en-US" dirty="0"/>
              <a:t> </a:t>
            </a:r>
            <a:r>
              <a:rPr lang="en-US" i="1" dirty="0"/>
              <a:t>z </a:t>
            </a:r>
            <a:r>
              <a:rPr lang="en-US" dirty="0" err="1"/>
              <a:t>случайно</a:t>
            </a:r>
            <a:r>
              <a:rPr lang="en-US" dirty="0"/>
              <a:t> </a:t>
            </a:r>
            <a:r>
              <a:rPr lang="en-US" dirty="0" err="1"/>
              <a:t>выбрано</a:t>
            </a:r>
            <a:r>
              <a:rPr lang="en-US" dirty="0"/>
              <a:t> </a:t>
            </a:r>
            <a:r>
              <a:rPr lang="en-US" dirty="0" err="1"/>
              <a:t>из</a:t>
            </a:r>
            <a:r>
              <a:rPr lang="en-US" dirty="0"/>
              <a:t> </a:t>
            </a:r>
            <a:r>
              <a:rPr lang="ru-RU" dirty="0" smtClean="0"/>
              <a:t>      </a:t>
            </a:r>
            <a:r>
              <a:rPr lang="en-US" dirty="0" err="1" smtClean="0"/>
              <a:t>в</a:t>
            </a:r>
            <a:r>
              <a:rPr lang="en-US" dirty="0" smtClean="0"/>
              <a:t> </a:t>
            </a:r>
            <a:r>
              <a:rPr lang="en-US" dirty="0" err="1"/>
              <a:t>соответствии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 smtClean="0"/>
              <a:t>распределением</a:t>
            </a:r>
            <a:r>
              <a:rPr lang="ru-RU" dirty="0" smtClean="0"/>
              <a:t>        </a:t>
            </a:r>
            <a:r>
              <a:rPr lang="en-US" dirty="0" smtClean="0"/>
              <a:t> </a:t>
            </a:r>
            <a:r>
              <a:rPr lang="ru-RU" dirty="0" smtClean="0"/>
              <a:t>        </a:t>
            </a:r>
            <a:r>
              <a:rPr lang="en-US" dirty="0" err="1" smtClean="0"/>
              <a:t>и</a:t>
            </a:r>
            <a:r>
              <a:rPr lang="en-US" dirty="0" smtClean="0"/>
              <a:t> </a:t>
            </a:r>
            <a:r>
              <a:rPr lang="en-US" i="1" dirty="0"/>
              <a:t>z </a:t>
            </a:r>
            <a:r>
              <a:rPr lang="en-US" dirty="0" err="1" smtClean="0"/>
              <a:t>принимает</a:t>
            </a:r>
            <a:endParaRPr lang="ru-RU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 err="1"/>
              <a:t>значение</a:t>
            </a:r>
            <a:r>
              <a:rPr lang="en-US" dirty="0"/>
              <a:t>: </a:t>
            </a:r>
            <a:r>
              <a:rPr lang="en-US" i="1" dirty="0"/>
              <a:t>z</a:t>
            </a:r>
            <a:r>
              <a:rPr lang="en-US" dirty="0"/>
              <a:t>′:≡</a:t>
            </a:r>
            <a:r>
              <a:rPr lang="en-US" i="1" dirty="0"/>
              <a:t>z</a:t>
            </a:r>
            <a:r>
              <a:rPr lang="en-US" dirty="0"/>
              <a:t>+1(mod</a:t>
            </a:r>
            <a:r>
              <a:rPr lang="en-US" i="1" dirty="0"/>
              <a:t>R</a:t>
            </a:r>
            <a:r>
              <a:rPr lang="en-US" baseline="-25000" dirty="0"/>
              <a:t>2</a:t>
            </a:r>
            <a:r>
              <a:rPr lang="en-US" i="1" dirty="0"/>
              <a:t>n</a:t>
            </a:r>
            <a:r>
              <a:rPr lang="en-US" dirty="0"/>
              <a:t>). </a:t>
            </a:r>
            <a:r>
              <a:rPr lang="en-US" dirty="0" err="1"/>
              <a:t>Отметим</a:t>
            </a:r>
            <a:r>
              <a:rPr lang="en-US" dirty="0"/>
              <a:t> </a:t>
            </a:r>
            <a:r>
              <a:rPr lang="en-US" dirty="0" err="1"/>
              <a:t>также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i="1" dirty="0" err="1"/>
              <a:t>f</a:t>
            </a:r>
            <a:r>
              <a:rPr lang="en-US" i="1" baseline="-25000" dirty="0" err="1"/>
              <a:t>R</a:t>
            </a:r>
            <a:r>
              <a:rPr lang="en-US" dirty="0"/>
              <a:t>(</a:t>
            </a:r>
            <a:r>
              <a:rPr lang="en-US" i="1" dirty="0"/>
              <a:t>z</a:t>
            </a:r>
            <a:r>
              <a:rPr lang="en-US" dirty="0"/>
              <a:t>′)≡[</a:t>
            </a:r>
            <a:r>
              <a:rPr lang="en-US" i="1" dirty="0" err="1"/>
              <a:t>f</a:t>
            </a:r>
            <a:r>
              <a:rPr lang="en-US" i="1" baseline="-25000" dirty="0" err="1"/>
              <a:t>R</a:t>
            </a:r>
            <a:r>
              <a:rPr lang="en-US" dirty="0"/>
              <a:t>(</a:t>
            </a:r>
            <a:r>
              <a:rPr lang="en-US" i="1" dirty="0"/>
              <a:t>z</a:t>
            </a:r>
            <a:r>
              <a:rPr lang="en-US" dirty="0"/>
              <a:t>)+1](mod </a:t>
            </a:r>
            <a:r>
              <a:rPr lang="en-US" i="1" dirty="0"/>
              <a:t>R</a:t>
            </a:r>
            <a:r>
              <a:rPr lang="en-US" dirty="0"/>
              <a:t>). </a:t>
            </a:r>
            <a:endParaRPr lang="ru-RU" dirty="0" smtClean="0"/>
          </a:p>
          <a:p>
            <a:pPr marL="0" indent="0" algn="just">
              <a:buNone/>
            </a:pPr>
            <a:r>
              <a:rPr lang="en-US" dirty="0" err="1" smtClean="0"/>
              <a:t>Тогда</a:t>
            </a:r>
            <a:r>
              <a:rPr lang="en-US" dirty="0" smtClean="0"/>
              <a:t> </a:t>
            </a:r>
            <a:r>
              <a:rPr lang="en-US" i="1" dirty="0" err="1"/>
              <a:t>тест</a:t>
            </a:r>
            <a:r>
              <a:rPr lang="en-US" i="1" dirty="0"/>
              <a:t> </a:t>
            </a:r>
            <a:r>
              <a:rPr lang="en-US" i="1" dirty="0" err="1"/>
              <a:t>единичнои</a:t>
            </a:r>
            <a:r>
              <a:rPr lang="en-US" i="1" dirty="0"/>
              <a:t>̆ </a:t>
            </a:r>
            <a:r>
              <a:rPr lang="en-US" i="1" dirty="0" err="1"/>
              <a:t>состоятельности</a:t>
            </a:r>
            <a:r>
              <a:rPr lang="en-US" i="1" dirty="0"/>
              <a:t> </a:t>
            </a:r>
            <a:r>
              <a:rPr lang="en-US" dirty="0" err="1"/>
              <a:t>заключается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выполнении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выполнении</a:t>
            </a:r>
            <a:r>
              <a:rPr lang="en-US" dirty="0"/>
              <a:t> </a:t>
            </a:r>
            <a:r>
              <a:rPr lang="en-US" dirty="0" err="1"/>
              <a:t>равенства</a:t>
            </a:r>
            <a:r>
              <a:rPr lang="en-US" dirty="0"/>
              <a:t>: </a:t>
            </a:r>
            <a:endParaRPr lang="ru-RU" dirty="0" smtClean="0"/>
          </a:p>
          <a:p>
            <a:pPr marL="0" indent="0" algn="just">
              <a:buNone/>
            </a:pPr>
            <a:r>
              <a:rPr lang="en-US" i="1" dirty="0" smtClean="0"/>
              <a:t>P</a:t>
            </a:r>
            <a:r>
              <a:rPr lang="en-US" i="1" baseline="-25000" dirty="0" smtClean="0"/>
              <a:t>R</a:t>
            </a:r>
            <a:r>
              <a:rPr lang="en-US" dirty="0"/>
              <a:t>(</a:t>
            </a:r>
            <a:r>
              <a:rPr lang="en-US" i="1" dirty="0"/>
              <a:t>z</a:t>
            </a:r>
            <a:r>
              <a:rPr lang="en-US" dirty="0"/>
              <a:t>′)≡[</a:t>
            </a:r>
            <a:r>
              <a:rPr lang="en-US" i="1" dirty="0"/>
              <a:t>P</a:t>
            </a:r>
            <a:r>
              <a:rPr lang="en-US" i="1" baseline="-25000" dirty="0"/>
              <a:t>R</a:t>
            </a:r>
            <a:r>
              <a:rPr lang="en-US" dirty="0"/>
              <a:t>(</a:t>
            </a:r>
            <a:r>
              <a:rPr lang="en-US" i="1" dirty="0"/>
              <a:t>z</a:t>
            </a:r>
            <a:r>
              <a:rPr lang="en-US" dirty="0"/>
              <a:t>)+1](</a:t>
            </a:r>
            <a:r>
              <a:rPr lang="en-US" dirty="0" err="1"/>
              <a:t>mod</a:t>
            </a:r>
            <a:r>
              <a:rPr lang="en-US" i="1" dirty="0" err="1"/>
              <a:t>R</a:t>
            </a:r>
            <a:r>
              <a:rPr lang="en-US" dirty="0"/>
              <a:t>), </a:t>
            </a:r>
            <a:endParaRPr lang="ru-RU" dirty="0" smtClean="0"/>
          </a:p>
          <a:p>
            <a:pPr marL="0" indent="0" algn="just">
              <a:buNone/>
            </a:pPr>
            <a:r>
              <a:rPr lang="en-US" dirty="0" err="1" smtClean="0"/>
              <a:t>а</a:t>
            </a:r>
            <a:r>
              <a:rPr lang="en-US" dirty="0" smtClean="0"/>
              <a:t> </a:t>
            </a:r>
            <a:r>
              <a:rPr lang="en-US" i="1" dirty="0" err="1"/>
              <a:t>ошибка</a:t>
            </a:r>
            <a:r>
              <a:rPr lang="en-US" i="1" dirty="0"/>
              <a:t> </a:t>
            </a:r>
            <a:r>
              <a:rPr lang="en-US" i="1" dirty="0" err="1"/>
              <a:t>единичнои</a:t>
            </a:r>
            <a:r>
              <a:rPr lang="en-US" i="1" dirty="0"/>
              <a:t>̆ </a:t>
            </a:r>
            <a:r>
              <a:rPr lang="en-US" i="1" dirty="0" err="1"/>
              <a:t>состоятельности</a:t>
            </a:r>
            <a:r>
              <a:rPr lang="en-US" i="1" dirty="0"/>
              <a:t> </a:t>
            </a:r>
            <a:r>
              <a:rPr lang="en-US" dirty="0"/>
              <a:t>– </a:t>
            </a:r>
            <a:r>
              <a:rPr lang="en-US" dirty="0" err="1"/>
              <a:t>есть</a:t>
            </a:r>
            <a:r>
              <a:rPr lang="en-US" dirty="0"/>
              <a:t> </a:t>
            </a:r>
            <a:r>
              <a:rPr lang="en-US" dirty="0" err="1"/>
              <a:t>вероятность</a:t>
            </a:r>
            <a:r>
              <a:rPr lang="en-US" dirty="0"/>
              <a:t> </a:t>
            </a:r>
            <a:r>
              <a:rPr lang="en-US" dirty="0" err="1"/>
              <a:t>того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данныи</a:t>
            </a:r>
            <a:r>
              <a:rPr lang="en-US" dirty="0"/>
              <a:t>̆ </a:t>
            </a:r>
            <a:r>
              <a:rPr lang="en-US" dirty="0" err="1"/>
              <a:t>тест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выполнился</a:t>
            </a:r>
            <a:r>
              <a:rPr lang="en-US" dirty="0"/>
              <a:t>. </a:t>
            </a:r>
            <a:endParaRPr lang="ru-RU" dirty="0"/>
          </a:p>
          <a:p>
            <a:endParaRPr lang="ru-RU" dirty="0"/>
          </a:p>
        </p:txBody>
      </p:sp>
      <p:pic>
        <p:nvPicPr>
          <p:cNvPr id="2" name="Изображение 1" descr="Снимок экрана 2021-04-13 в 11.50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014" y="195040"/>
            <a:ext cx="647700" cy="685800"/>
          </a:xfrm>
          <a:prstGeom prst="rect">
            <a:avLst/>
          </a:prstGeom>
        </p:spPr>
      </p:pic>
      <p:pic>
        <p:nvPicPr>
          <p:cNvPr id="4" name="Изображение 3" descr="Снимок экрана 2021-04-13 в 11.53.42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53" b="6936"/>
          <a:stretch/>
        </p:blipFill>
        <p:spPr>
          <a:xfrm>
            <a:off x="3694622" y="880840"/>
            <a:ext cx="773514" cy="60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493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7" y="304800"/>
            <a:ext cx="8517466" cy="628226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 err="1"/>
              <a:t>Метод</a:t>
            </a:r>
            <a:r>
              <a:rPr lang="en-US" b="1" dirty="0"/>
              <a:t> </a:t>
            </a:r>
            <a:r>
              <a:rPr lang="en-US" b="1" dirty="0" err="1"/>
              <a:t>создания</a:t>
            </a:r>
            <a:r>
              <a:rPr lang="en-US" b="1" dirty="0"/>
              <a:t> </a:t>
            </a:r>
            <a:r>
              <a:rPr lang="en-US" b="1" dirty="0" err="1"/>
              <a:t>самокорректирующейся</a:t>
            </a:r>
            <a:r>
              <a:rPr lang="en-US" b="1" dirty="0"/>
              <a:t> </a:t>
            </a:r>
            <a:r>
              <a:rPr lang="en-US" b="1" dirty="0" err="1"/>
              <a:t>процедуры</a:t>
            </a:r>
            <a:r>
              <a:rPr lang="en-US" b="1" dirty="0"/>
              <a:t> </a:t>
            </a:r>
            <a:r>
              <a:rPr lang="en-US" b="1" dirty="0" err="1"/>
              <a:t>вычисления</a:t>
            </a:r>
            <a:r>
              <a:rPr lang="en-US" b="1" dirty="0"/>
              <a:t> </a:t>
            </a:r>
            <a:r>
              <a:rPr lang="en-US" b="1" dirty="0" err="1"/>
              <a:t>теоретико-числовои</a:t>
            </a:r>
            <a:r>
              <a:rPr lang="en-US" b="1" dirty="0"/>
              <a:t>̆ </a:t>
            </a:r>
            <a:r>
              <a:rPr lang="en-US" b="1" dirty="0" err="1"/>
              <a:t>функции</a:t>
            </a:r>
            <a:r>
              <a:rPr lang="en-US" b="1" dirty="0"/>
              <a:t> </a:t>
            </a:r>
            <a:r>
              <a:rPr lang="en-US" b="1" dirty="0" err="1"/>
              <a:t>дискретного</a:t>
            </a:r>
            <a:r>
              <a:rPr lang="en-US" b="1" dirty="0"/>
              <a:t> </a:t>
            </a:r>
            <a:r>
              <a:rPr lang="en-US" b="1" dirty="0" err="1"/>
              <a:t>экспоненцирования</a:t>
            </a:r>
            <a:r>
              <a:rPr lang="en-US" b="1" dirty="0"/>
              <a:t> </a:t>
            </a:r>
            <a:endParaRPr lang="ru-RU" dirty="0"/>
          </a:p>
          <a:p>
            <a:pPr marL="0" indent="0">
              <a:buNone/>
            </a:pPr>
            <a:r>
              <a:rPr lang="en-US" dirty="0" err="1" smtClean="0"/>
              <a:t>Пусть</a:t>
            </a:r>
            <a:r>
              <a:rPr lang="en-US" dirty="0" smtClean="0"/>
              <a:t> </a:t>
            </a:r>
            <a:r>
              <a:rPr lang="en-US" i="1" dirty="0"/>
              <a:t>I</a:t>
            </a:r>
            <a:r>
              <a:rPr lang="en-US" i="1" baseline="-25000" dirty="0"/>
              <a:t>n</a:t>
            </a:r>
            <a:r>
              <a:rPr lang="en-US" dirty="0"/>
              <a:t>=</a:t>
            </a:r>
            <a:r>
              <a:rPr lang="en-US" i="1" dirty="0" err="1"/>
              <a:t>Z</a:t>
            </a:r>
            <a:r>
              <a:rPr lang="en-US" i="1" baseline="-25000" dirty="0" err="1"/>
              <a:t>q</a:t>
            </a:r>
            <a:r>
              <a:rPr lang="en-US" i="1" dirty="0"/>
              <a:t> </a:t>
            </a:r>
            <a:r>
              <a:rPr lang="en-US" dirty="0" err="1"/>
              <a:t>представляет</a:t>
            </a:r>
            <a:r>
              <a:rPr lang="en-US" dirty="0"/>
              <a:t> </a:t>
            </a:r>
            <a:r>
              <a:rPr lang="en-US" dirty="0" err="1"/>
              <a:t>собои</a:t>
            </a:r>
            <a:r>
              <a:rPr lang="en-US" dirty="0"/>
              <a:t>̆ </a:t>
            </a:r>
            <a:r>
              <a:rPr lang="en-US" dirty="0" err="1"/>
              <a:t>множество</a:t>
            </a:r>
            <a:r>
              <a:rPr lang="en-US" dirty="0"/>
              <a:t> {1,...,</a:t>
            </a:r>
            <a:r>
              <a:rPr lang="en-US" i="1" dirty="0"/>
              <a:t>q</a:t>
            </a:r>
            <a:r>
              <a:rPr lang="en-US" dirty="0"/>
              <a:t>}, </a:t>
            </a:r>
            <a:r>
              <a:rPr lang="en-US" dirty="0" err="1"/>
              <a:t>где</a:t>
            </a:r>
            <a:r>
              <a:rPr lang="en-US" dirty="0"/>
              <a:t> </a:t>
            </a:r>
            <a:r>
              <a:rPr lang="en-US" i="1" dirty="0"/>
              <a:t>q</a:t>
            </a:r>
            <a:r>
              <a:rPr lang="en-US" dirty="0"/>
              <a:t>=</a:t>
            </a:r>
            <a:r>
              <a:rPr lang="en-US" i="1" dirty="0" err="1"/>
              <a:t>φ</a:t>
            </a:r>
            <a:r>
              <a:rPr lang="en-US" dirty="0"/>
              <a:t>(</a:t>
            </a:r>
            <a:r>
              <a:rPr lang="en-US" i="1" dirty="0"/>
              <a:t>M</a:t>
            </a:r>
            <a:r>
              <a:rPr lang="en-US" dirty="0"/>
              <a:t>) - </a:t>
            </a:r>
            <a:r>
              <a:rPr lang="en-US" dirty="0" err="1"/>
              <a:t>значение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 </a:t>
            </a:r>
            <a:r>
              <a:rPr lang="en-US" dirty="0" err="1"/>
              <a:t>Эйлера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модуля</a:t>
            </a:r>
            <a:r>
              <a:rPr lang="en-US" dirty="0"/>
              <a:t> </a:t>
            </a:r>
            <a:r>
              <a:rPr lang="en-US" i="1" dirty="0"/>
              <a:t>M</a:t>
            </a:r>
            <a:r>
              <a:rPr lang="en-US" dirty="0"/>
              <a:t>, </a:t>
            </a:r>
            <a:r>
              <a:rPr lang="en-US" dirty="0" err="1"/>
              <a:t>а</a:t>
            </a:r>
            <a:r>
              <a:rPr lang="en-US" dirty="0"/>
              <a:t> </a:t>
            </a:r>
            <a:r>
              <a:rPr lang="en-US" i="1" dirty="0"/>
              <a:t>Z*M </a:t>
            </a:r>
            <a:r>
              <a:rPr lang="en-US" dirty="0"/>
              <a:t>- </a:t>
            </a:r>
            <a:r>
              <a:rPr lang="en-US" dirty="0" err="1"/>
              <a:t>множество</a:t>
            </a:r>
            <a:r>
              <a:rPr lang="en-US" dirty="0"/>
              <a:t> </a:t>
            </a:r>
            <a:r>
              <a:rPr lang="en-US" dirty="0" err="1"/>
              <a:t>вычетов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 smtClean="0"/>
              <a:t>модулю</a:t>
            </a:r>
            <a:r>
              <a:rPr lang="en-US" dirty="0" smtClean="0"/>
              <a:t> </a:t>
            </a:r>
            <a:r>
              <a:rPr lang="en-US" i="1" dirty="0"/>
              <a:t>M</a:t>
            </a:r>
            <a:r>
              <a:rPr lang="en-US" dirty="0"/>
              <a:t>, </a:t>
            </a:r>
            <a:r>
              <a:rPr lang="en-US" dirty="0" err="1"/>
              <a:t>где</a:t>
            </a:r>
            <a:r>
              <a:rPr lang="en-US" dirty="0"/>
              <a:t> </a:t>
            </a:r>
            <a:r>
              <a:rPr lang="en-US" i="1" dirty="0"/>
              <a:t>n</a:t>
            </a:r>
            <a:r>
              <a:rPr lang="en-US" dirty="0"/>
              <a:t>=⎡log</a:t>
            </a:r>
            <a:r>
              <a:rPr lang="en-US" baseline="-25000" dirty="0"/>
              <a:t>2</a:t>
            </a:r>
            <a:r>
              <a:rPr lang="en-US" i="1" dirty="0"/>
              <a:t>M</a:t>
            </a:r>
            <a:r>
              <a:rPr lang="en-US" dirty="0"/>
              <a:t>⎤. </a:t>
            </a:r>
            <a:r>
              <a:rPr lang="en-US" dirty="0" err="1"/>
              <a:t>Пусть</a:t>
            </a:r>
            <a:r>
              <a:rPr lang="en-US" dirty="0"/>
              <a:t> </a:t>
            </a:r>
            <a:r>
              <a:rPr lang="en-US" dirty="0" err="1"/>
              <a:t>распределение</a:t>
            </a:r>
            <a:r>
              <a:rPr lang="en-US" dirty="0"/>
              <a:t> </a:t>
            </a:r>
            <a:r>
              <a:rPr lang="en-US" i="1" dirty="0" err="1"/>
              <a:t>D</a:t>
            </a:r>
            <a:r>
              <a:rPr lang="en-US" i="1" baseline="30000" dirty="0" err="1"/>
              <a:t>p</a:t>
            </a:r>
            <a:r>
              <a:rPr lang="en-US" i="1" dirty="0"/>
              <a:t> </a:t>
            </a:r>
            <a:r>
              <a:rPr lang="en-US" dirty="0" err="1"/>
              <a:t>есть</a:t>
            </a:r>
            <a:r>
              <a:rPr lang="en-US" dirty="0"/>
              <a:t> </a:t>
            </a:r>
            <a:r>
              <a:rPr lang="en-US" dirty="0" err="1"/>
              <a:t>равномерное</a:t>
            </a:r>
            <a:r>
              <a:rPr lang="en-US" dirty="0"/>
              <a:t> </a:t>
            </a:r>
            <a:r>
              <a:rPr lang="en-US" dirty="0" err="1"/>
              <a:t>распределение</a:t>
            </a:r>
            <a:r>
              <a:rPr lang="en-US" dirty="0"/>
              <a:t> </a:t>
            </a:r>
            <a:r>
              <a:rPr lang="en-US" dirty="0" err="1"/>
              <a:t>вероятностеи</a:t>
            </a:r>
            <a:r>
              <a:rPr lang="en-US" dirty="0"/>
              <a:t>̆. </a:t>
            </a:r>
            <a:r>
              <a:rPr lang="en-US" dirty="0" err="1"/>
              <a:t>Оракульнои</a:t>
            </a:r>
            <a:r>
              <a:rPr lang="en-US" dirty="0"/>
              <a:t>̆ </a:t>
            </a:r>
            <a:r>
              <a:rPr lang="en-US" dirty="0" err="1"/>
              <a:t>программои</a:t>
            </a:r>
            <a:r>
              <a:rPr lang="en-US" dirty="0"/>
              <a:t>̆,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данном</a:t>
            </a:r>
            <a:r>
              <a:rPr lang="en-US" dirty="0"/>
              <a:t> </a:t>
            </a:r>
            <a:r>
              <a:rPr lang="en-US" dirty="0" err="1"/>
              <a:t>случае</a:t>
            </a:r>
            <a:r>
              <a:rPr lang="en-US" dirty="0"/>
              <a:t>, </a:t>
            </a:r>
            <a:r>
              <a:rPr lang="en-US" dirty="0" err="1"/>
              <a:t>является</a:t>
            </a:r>
            <a:r>
              <a:rPr lang="en-US" dirty="0"/>
              <a:t> </a:t>
            </a:r>
            <a:r>
              <a:rPr lang="en-US" dirty="0" err="1"/>
              <a:t>программа</a:t>
            </a:r>
            <a:r>
              <a:rPr lang="en-US" dirty="0"/>
              <a:t> </a:t>
            </a:r>
            <a:r>
              <a:rPr lang="en-US" dirty="0" err="1"/>
              <a:t>вычисления</a:t>
            </a:r>
            <a:r>
              <a:rPr lang="en-US" dirty="0"/>
              <a:t> </a:t>
            </a:r>
            <a:r>
              <a:rPr lang="en-US" dirty="0" err="1"/>
              <a:t>функции</a:t>
            </a:r>
            <a:r>
              <a:rPr lang="en-US" dirty="0"/>
              <a:t> </a:t>
            </a:r>
            <a:r>
              <a:rPr lang="en-US" dirty="0" err="1"/>
              <a:t>g</a:t>
            </a:r>
            <a:r>
              <a:rPr lang="en-US" i="1" baseline="30000" dirty="0" err="1"/>
              <a:t>x</a:t>
            </a:r>
            <a:r>
              <a:rPr lang="en-US" dirty="0" err="1"/>
              <a:t>modulo</a:t>
            </a:r>
            <a:r>
              <a:rPr lang="en-US" i="1" dirty="0" err="1"/>
              <a:t>M</a:t>
            </a:r>
            <a:r>
              <a:rPr lang="en-US" dirty="0"/>
              <a:t>,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отношению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dirty="0" err="1"/>
              <a:t>исследуемым</a:t>
            </a:r>
            <a:r>
              <a:rPr lang="en-US" dirty="0"/>
              <a:t> </a:t>
            </a:r>
            <a:r>
              <a:rPr lang="en-US" dirty="0" err="1"/>
              <a:t>самотестирующейся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 smtClean="0"/>
              <a:t>самокорректирующейся</a:t>
            </a:r>
            <a:r>
              <a:rPr lang="en-US" dirty="0" smtClean="0"/>
              <a:t> </a:t>
            </a:r>
            <a:r>
              <a:rPr lang="en-US" dirty="0" err="1" smtClean="0"/>
              <a:t>программам</a:t>
            </a:r>
            <a:r>
              <a:rPr lang="en-US" dirty="0"/>
              <a:t>.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4936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2324</Words>
  <Application>Microsoft Macintosh PowerPoint</Application>
  <PresentationFormat>Экран (4:3)</PresentationFormat>
  <Paragraphs>106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Методы создания самотестирующихся и самокорректирующихся программ для решения вычислительных задач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создания самотестирующихся и самокорректирующихся программ для решения вычислительных задач </dc:title>
  <dc:creator>Turebayeva Rakhila</dc:creator>
  <cp:lastModifiedBy>Turebayeva Rakhila</cp:lastModifiedBy>
  <cp:revision>11</cp:revision>
  <dcterms:created xsi:type="dcterms:W3CDTF">2021-04-13T05:03:04Z</dcterms:created>
  <dcterms:modified xsi:type="dcterms:W3CDTF">2021-04-13T07:03:30Z</dcterms:modified>
</cp:coreProperties>
</file>