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6" r:id="rId5"/>
    <p:sldId id="267" r:id="rId6"/>
    <p:sldId id="259" r:id="rId7"/>
    <p:sldId id="260" r:id="rId8"/>
    <p:sldId id="261" r:id="rId9"/>
    <p:sldId id="262" r:id="rId10"/>
    <p:sldId id="263" r:id="rId11"/>
    <p:sldId id="264" r:id="rId12"/>
    <p:sldId id="265"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471" autoAdjust="0"/>
    <p:restoredTop sz="94660"/>
  </p:normalViewPr>
  <p:slideViewPr>
    <p:cSldViewPr>
      <p:cViewPr varScale="1">
        <p:scale>
          <a:sx n="81" d="100"/>
          <a:sy n="81" d="100"/>
        </p:scale>
        <p:origin x="-1020"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71353E5A-6B2E-402A-BD5F-4F52CB597EFD}" type="datetimeFigureOut">
              <a:rPr lang="ru-RU" smtClean="0"/>
              <a:pPr/>
              <a:t>30.03.2018</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2951DCA1-3A0A-4FDD-94AB-D92F4B3F1BEB}" type="slidenum">
              <a:rPr lang="ru-RU" smtClean="0"/>
              <a:pPr/>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1353E5A-6B2E-402A-BD5F-4F52CB597EFD}" type="datetimeFigureOut">
              <a:rPr lang="ru-RU" smtClean="0"/>
              <a:pPr/>
              <a:t>30.03.2018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51DCA1-3A0A-4FDD-94AB-D92F4B3F1BE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1353E5A-6B2E-402A-BD5F-4F52CB597EFD}" type="datetimeFigureOut">
              <a:rPr lang="ru-RU" smtClean="0"/>
              <a:pPr/>
              <a:t>30.03.2018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51DCA1-3A0A-4FDD-94AB-D92F4B3F1BE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1353E5A-6B2E-402A-BD5F-4F52CB597EFD}" type="datetimeFigureOut">
              <a:rPr lang="ru-RU" smtClean="0"/>
              <a:pPr/>
              <a:t>30.03.2018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51DCA1-3A0A-4FDD-94AB-D92F4B3F1BE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71353E5A-6B2E-402A-BD5F-4F52CB597EFD}" type="datetimeFigureOut">
              <a:rPr lang="ru-RU" smtClean="0"/>
              <a:pPr/>
              <a:t>30.03.2018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2951DCA1-3A0A-4FDD-94AB-D92F4B3F1BEB}"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1353E5A-6B2E-402A-BD5F-4F52CB597EFD}" type="datetimeFigureOut">
              <a:rPr lang="ru-RU" smtClean="0"/>
              <a:pPr/>
              <a:t>30.03.2018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951DCA1-3A0A-4FDD-94AB-D92F4B3F1BE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71353E5A-6B2E-402A-BD5F-4F52CB597EFD}" type="datetimeFigureOut">
              <a:rPr lang="ru-RU" smtClean="0"/>
              <a:pPr/>
              <a:t>30.03.2018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951DCA1-3A0A-4FDD-94AB-D92F4B3F1BE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1353E5A-6B2E-402A-BD5F-4F52CB597EFD}" type="datetimeFigureOut">
              <a:rPr lang="ru-RU" smtClean="0"/>
              <a:pPr/>
              <a:t>30.03.2018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951DCA1-3A0A-4FDD-94AB-D92F4B3F1BE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1353E5A-6B2E-402A-BD5F-4F52CB597EFD}" type="datetimeFigureOut">
              <a:rPr lang="ru-RU" smtClean="0"/>
              <a:pPr/>
              <a:t>30.03.2018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951DCA1-3A0A-4FDD-94AB-D92F4B3F1BE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1353E5A-6B2E-402A-BD5F-4F52CB597EFD}" type="datetimeFigureOut">
              <a:rPr lang="ru-RU" smtClean="0"/>
              <a:pPr/>
              <a:t>30.03.2018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951DCA1-3A0A-4FDD-94AB-D92F4B3F1BE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1353E5A-6B2E-402A-BD5F-4F52CB597EFD}" type="datetimeFigureOut">
              <a:rPr lang="ru-RU" smtClean="0"/>
              <a:pPr/>
              <a:t>30.03.2018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951DCA1-3A0A-4FDD-94AB-D92F4B3F1BEB}"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1353E5A-6B2E-402A-BD5F-4F52CB597EFD}" type="datetimeFigureOut">
              <a:rPr lang="ru-RU" smtClean="0"/>
              <a:pPr/>
              <a:t>30.03.2018</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951DCA1-3A0A-4FDD-94AB-D92F4B3F1BEB}"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85720" y="1285860"/>
            <a:ext cx="8229600" cy="995536"/>
          </a:xfrm>
        </p:spPr>
        <p:txBody>
          <a:bodyPr>
            <a:normAutofit/>
          </a:bodyPr>
          <a:lstStyle/>
          <a:p>
            <a:r>
              <a:rPr lang="ru-RU" sz="2200" i="1" dirty="0" smtClean="0"/>
              <a:t>Ислам </a:t>
            </a:r>
            <a:r>
              <a:rPr lang="ru-RU" sz="2200" i="1" dirty="0" err="1" smtClean="0"/>
              <a:t>және шығыс елдеріндегі</a:t>
            </a:r>
            <a:r>
              <a:rPr lang="ru-RU" sz="2200" i="1" dirty="0" smtClean="0"/>
              <a:t> </a:t>
            </a:r>
            <a:r>
              <a:rPr lang="ru-RU" sz="2200" i="1" dirty="0" err="1" smtClean="0"/>
              <a:t>қазіргі қоғамдық саяси</a:t>
            </a:r>
            <a:r>
              <a:rPr lang="ru-RU" sz="2200" i="1" dirty="0" smtClean="0"/>
              <a:t> </a:t>
            </a:r>
            <a:r>
              <a:rPr lang="ru-RU" sz="2200" i="1" dirty="0" err="1" smtClean="0"/>
              <a:t>үрдістер</a:t>
            </a:r>
            <a:endParaRPr lang="ru-RU" sz="6000" dirty="0"/>
          </a:p>
        </p:txBody>
      </p:sp>
      <p:sp>
        <p:nvSpPr>
          <p:cNvPr id="3" name="Подзаголовок 2"/>
          <p:cNvSpPr>
            <a:spLocks noGrp="1"/>
          </p:cNvSpPr>
          <p:nvPr>
            <p:ph type="subTitle" idx="1"/>
          </p:nvPr>
        </p:nvSpPr>
        <p:spPr>
          <a:xfrm>
            <a:off x="611560" y="3331698"/>
            <a:ext cx="7776864" cy="2401558"/>
          </a:xfrm>
        </p:spPr>
        <p:txBody>
          <a:bodyPr>
            <a:noAutofit/>
          </a:bodyPr>
          <a:lstStyle/>
          <a:p>
            <a:r>
              <a:rPr lang="kk-KZ" sz="4000" dirty="0" smtClean="0"/>
              <a:t>Лекция №</a:t>
            </a:r>
            <a:r>
              <a:rPr lang="en-US" sz="4000" dirty="0" smtClean="0"/>
              <a:t>7</a:t>
            </a:r>
            <a:endParaRPr lang="ru-RU" sz="4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908720"/>
            <a:ext cx="8229600" cy="4709160"/>
          </a:xfrm>
        </p:spPr>
        <p:txBody>
          <a:bodyPr>
            <a:noAutofit/>
          </a:bodyPr>
          <a:lstStyle/>
          <a:p>
            <a:r>
              <a:rPr lang="kk-KZ" sz="4000" dirty="0" smtClean="0"/>
              <a:t>Дұшпанмен күреске көзделу. Дұшпан – кәфир (құдайға сенбейтін). Кәфирлер термині фундаменталисттік көзқарас тұрғысында ислам ішіндегі сенбеушілер ғана емес, жалпы мұсылман емесьердің барлы,ы түсініледі.</a:t>
            </a:r>
            <a:endParaRPr lang="ru-RU" sz="4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Негізгі түсініктер</a:t>
            </a:r>
            <a:endParaRPr lang="ru-RU" dirty="0"/>
          </a:p>
        </p:txBody>
      </p:sp>
      <p:sp>
        <p:nvSpPr>
          <p:cNvPr id="3" name="Содержимое 2"/>
          <p:cNvSpPr>
            <a:spLocks noGrp="1"/>
          </p:cNvSpPr>
          <p:nvPr>
            <p:ph idx="1"/>
          </p:nvPr>
        </p:nvSpPr>
        <p:spPr>
          <a:xfrm>
            <a:off x="323528" y="1484784"/>
            <a:ext cx="8229600" cy="4709160"/>
          </a:xfrm>
        </p:spPr>
        <p:txBody>
          <a:bodyPr>
            <a:noAutofit/>
          </a:bodyPr>
          <a:lstStyle/>
          <a:p>
            <a:r>
              <a:rPr lang="kk-KZ" sz="3200" dirty="0" smtClean="0"/>
              <a:t>Ислам фундаментализмі -  Құран мен Суннада жазлыған ережелер мен қағидаларды күнделікті тұрмыста және қоғамдық практикада қатал сақтауды негізге алады.</a:t>
            </a:r>
          </a:p>
          <a:p>
            <a:r>
              <a:rPr lang="kk-KZ" sz="3200" dirty="0" smtClean="0"/>
              <a:t>Ислам немесе саяси ислам -  мұсылман қоғамының белгілі бір бөлігінің өзінің тарихи дәстүрлерін, дінін және мәдениетін ,яғни жаһандану жағдайында ұлттық біртұтастықты сақтауға ұмтылуы.</a:t>
            </a:r>
            <a:endParaRPr lang="ru-RU"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r>
              <a:rPr lang="kk-KZ" sz="3600" dirty="0" smtClean="0"/>
              <a:t>Соңғы жылдар елімізде кеңге жайылған, діни сауатсыздық себебінен орын алып жатқан эктремизм және терроризмнен халықты қорғап, олардың алдын алу жолдары қандай?</a:t>
            </a:r>
            <a:endParaRPr lang="ru-RU"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457200" y="404664"/>
            <a:ext cx="8229600" cy="5904696"/>
          </a:xfrm>
        </p:spPr>
        <p:txBody>
          <a:bodyPr>
            <a:noAutofit/>
          </a:bodyPr>
          <a:lstStyle/>
          <a:p>
            <a:r>
              <a:rPr lang="ru-RU" sz="3200" dirty="0" err="1" smtClean="0"/>
              <a:t>Экстремизмге</a:t>
            </a:r>
            <a:r>
              <a:rPr lang="ru-RU" sz="3200" dirty="0" smtClean="0"/>
              <a:t> </a:t>
            </a:r>
            <a:r>
              <a:rPr lang="ru-RU" sz="3200" dirty="0" err="1" smtClean="0"/>
              <a:t>қарсы күрестің бірден-бір</a:t>
            </a:r>
            <a:r>
              <a:rPr lang="ru-RU" sz="3200" dirty="0" smtClean="0"/>
              <a:t> </a:t>
            </a:r>
            <a:r>
              <a:rPr lang="ru-RU" sz="3200" dirty="0" err="1" smtClean="0"/>
              <a:t>жолы</a:t>
            </a:r>
            <a:r>
              <a:rPr lang="ru-RU" sz="3200" dirty="0" smtClean="0"/>
              <a:t> – </a:t>
            </a:r>
            <a:r>
              <a:rPr lang="ru-RU" sz="3200" dirty="0" err="1" smtClean="0"/>
              <a:t>олар</a:t>
            </a:r>
            <a:r>
              <a:rPr lang="ru-RU" sz="3200" dirty="0" smtClean="0"/>
              <a:t> </a:t>
            </a:r>
            <a:r>
              <a:rPr lang="ru-RU" sz="3200" dirty="0" err="1" smtClean="0"/>
              <a:t>туралы</a:t>
            </a:r>
            <a:r>
              <a:rPr lang="ru-RU" sz="3200" dirty="0" smtClean="0"/>
              <a:t> </a:t>
            </a:r>
            <a:r>
              <a:rPr lang="ru-RU" sz="3200" dirty="0" err="1" smtClean="0"/>
              <a:t>өз уақытында шынайы</a:t>
            </a:r>
            <a:r>
              <a:rPr lang="ru-RU" sz="3200" dirty="0" smtClean="0"/>
              <a:t> </a:t>
            </a:r>
            <a:r>
              <a:rPr lang="ru-RU" sz="3200" dirty="0" err="1" smtClean="0"/>
              <a:t>мәлімет </a:t>
            </a:r>
            <a:r>
              <a:rPr lang="ru-RU" sz="3200" dirty="0" smtClean="0"/>
              <a:t>беру. </a:t>
            </a:r>
            <a:r>
              <a:rPr lang="ru-RU" sz="3200" dirty="0" err="1" smtClean="0"/>
              <a:t>Секталардың, экстремистік</a:t>
            </a:r>
            <a:r>
              <a:rPr lang="ru-RU" sz="3200" dirty="0" smtClean="0"/>
              <a:t> </a:t>
            </a:r>
            <a:r>
              <a:rPr lang="ru-RU" sz="3200" dirty="0" err="1" smtClean="0"/>
              <a:t>топтардың қаупі туралы</a:t>
            </a:r>
            <a:r>
              <a:rPr lang="ru-RU" sz="3200" dirty="0" smtClean="0"/>
              <a:t> </a:t>
            </a:r>
            <a:r>
              <a:rPr lang="ru-RU" sz="3200" dirty="0" err="1" smtClean="0"/>
              <a:t>жастарды</a:t>
            </a:r>
            <a:r>
              <a:rPr lang="ru-RU" sz="3200" dirty="0" smtClean="0"/>
              <a:t> </a:t>
            </a:r>
            <a:r>
              <a:rPr lang="ru-RU" sz="3200" dirty="0" err="1" smtClean="0"/>
              <a:t>көбірек хабардар</a:t>
            </a:r>
            <a:r>
              <a:rPr lang="ru-RU" sz="3200" dirty="0" smtClean="0"/>
              <a:t> </a:t>
            </a:r>
            <a:r>
              <a:rPr lang="ru-RU" sz="3200" dirty="0" err="1" smtClean="0"/>
              <a:t>етіп</a:t>
            </a:r>
            <a:r>
              <a:rPr lang="ru-RU" sz="3200" dirty="0" smtClean="0"/>
              <a:t> </a:t>
            </a:r>
            <a:r>
              <a:rPr lang="ru-RU" sz="3200" dirty="0" err="1" smtClean="0"/>
              <a:t>отыру</a:t>
            </a:r>
            <a:r>
              <a:rPr lang="ru-RU" sz="3200" dirty="0" smtClean="0"/>
              <a:t> </a:t>
            </a:r>
            <a:r>
              <a:rPr lang="ru-RU" sz="3200" dirty="0" err="1" smtClean="0"/>
              <a:t>қажет.</a:t>
            </a:r>
            <a:r>
              <a:rPr lang="ru-RU" sz="3200" dirty="0" smtClean="0"/>
              <a:t> </a:t>
            </a:r>
            <a:r>
              <a:rPr lang="ru-RU" sz="3200" dirty="0" err="1" smtClean="0"/>
              <a:t>Ол</a:t>
            </a:r>
            <a:r>
              <a:rPr lang="ru-RU" sz="3200" dirty="0" smtClean="0"/>
              <a:t> </a:t>
            </a:r>
            <a:r>
              <a:rPr lang="ru-RU" sz="3200" dirty="0" err="1" smtClean="0"/>
              <a:t>үшін барлық мектептерде</a:t>
            </a:r>
            <a:r>
              <a:rPr lang="ru-RU" sz="3200" dirty="0" smtClean="0"/>
              <a:t> «</a:t>
            </a:r>
            <a:r>
              <a:rPr lang="ru-RU" sz="3200" dirty="0" err="1" smtClean="0"/>
              <a:t>дінтану</a:t>
            </a:r>
            <a:r>
              <a:rPr lang="ru-RU" sz="3200" dirty="0" smtClean="0"/>
              <a:t>» </a:t>
            </a:r>
            <a:r>
              <a:rPr lang="ru-RU" sz="3200" dirty="0" err="1" smtClean="0"/>
              <a:t>сабағымен қоса мамандар</a:t>
            </a:r>
            <a:r>
              <a:rPr lang="ru-RU" sz="3200" dirty="0" smtClean="0"/>
              <a:t> </a:t>
            </a:r>
            <a:r>
              <a:rPr lang="ru-RU" sz="3200" dirty="0" err="1" smtClean="0"/>
              <a:t>қауіпсіздік сабақтарын өткізіп, онда</a:t>
            </a:r>
            <a:r>
              <a:rPr lang="ru-RU" sz="3200" dirty="0" smtClean="0"/>
              <a:t> </a:t>
            </a:r>
            <a:r>
              <a:rPr lang="ru-RU" sz="3200" dirty="0" err="1" smtClean="0"/>
              <a:t>экстремистік</a:t>
            </a:r>
            <a:r>
              <a:rPr lang="ru-RU" sz="3200" dirty="0" smtClean="0"/>
              <a:t> </a:t>
            </a:r>
            <a:r>
              <a:rPr lang="ru-RU" sz="3200" dirty="0" err="1" smtClean="0"/>
              <a:t>топтарды</a:t>
            </a:r>
            <a:r>
              <a:rPr lang="ru-RU" sz="3200" dirty="0" smtClean="0"/>
              <a:t>, </a:t>
            </a:r>
            <a:r>
              <a:rPr lang="ru-RU" sz="3200" dirty="0" err="1" smtClean="0"/>
              <a:t>тоталитарлық секталарды</a:t>
            </a:r>
            <a:r>
              <a:rPr lang="ru-RU" sz="3200" dirty="0" smtClean="0"/>
              <a:t> </a:t>
            </a:r>
            <a:r>
              <a:rPr lang="ru-RU" sz="3200" dirty="0" err="1" smtClean="0"/>
              <a:t>қалай білуге</a:t>
            </a:r>
            <a:r>
              <a:rPr lang="ru-RU" sz="3200" dirty="0" smtClean="0"/>
              <a:t> </a:t>
            </a:r>
            <a:r>
              <a:rPr lang="ru-RU" sz="3200" dirty="0" err="1" smtClean="0"/>
              <a:t>болатынын</a:t>
            </a:r>
            <a:r>
              <a:rPr lang="ru-RU" sz="3200" dirty="0" smtClean="0"/>
              <a:t> </a:t>
            </a:r>
            <a:r>
              <a:rPr lang="ru-RU" sz="3200" dirty="0" err="1" smtClean="0"/>
              <a:t>түсіндіріп, олардан</a:t>
            </a:r>
            <a:r>
              <a:rPr lang="ru-RU" sz="3200" dirty="0" smtClean="0"/>
              <a:t> </a:t>
            </a:r>
            <a:r>
              <a:rPr lang="ru-RU" sz="3200" dirty="0" err="1" smtClean="0"/>
              <a:t>қалай сақтану жолын</a:t>
            </a:r>
            <a:r>
              <a:rPr lang="ru-RU" sz="3200" dirty="0" smtClean="0"/>
              <a:t> </a:t>
            </a:r>
            <a:r>
              <a:rPr lang="ru-RU" sz="3200" dirty="0" err="1" smtClean="0"/>
              <a:t>көрсетіп отырулары</a:t>
            </a:r>
            <a:r>
              <a:rPr lang="ru-RU" sz="3200" dirty="0" smtClean="0"/>
              <a:t> </a:t>
            </a:r>
            <a:r>
              <a:rPr lang="ru-RU" sz="3200" dirty="0" err="1" smtClean="0"/>
              <a:t>керек</a:t>
            </a:r>
            <a:r>
              <a:rPr lang="ru-RU" sz="3200" dirty="0" smtClean="0"/>
              <a:t>.</a:t>
            </a:r>
            <a:endParaRPr lang="ru-RU"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048712"/>
          </a:xfrm>
        </p:spPr>
        <p:txBody>
          <a:bodyPr>
            <a:normAutofit/>
          </a:bodyPr>
          <a:lstStyle/>
          <a:p>
            <a:r>
              <a:rPr lang="ru-RU" dirty="0" err="1" smtClean="0"/>
              <a:t>Тәрбие жүйесінде ойланып</a:t>
            </a:r>
            <a:r>
              <a:rPr lang="ru-RU" dirty="0" smtClean="0"/>
              <a:t>, </a:t>
            </a:r>
            <a:r>
              <a:rPr lang="ru-RU" dirty="0" err="1" smtClean="0"/>
              <a:t>толғанатын, толықтыратын жайттар</a:t>
            </a:r>
            <a:r>
              <a:rPr lang="ru-RU" dirty="0" smtClean="0"/>
              <a:t> </a:t>
            </a:r>
            <a:r>
              <a:rPr lang="ru-RU" dirty="0" err="1" smtClean="0"/>
              <a:t>көп.</a:t>
            </a:r>
            <a:r>
              <a:rPr lang="ru-RU" dirty="0" smtClean="0"/>
              <a:t> </a:t>
            </a:r>
            <a:r>
              <a:rPr lang="ru-RU" dirty="0" err="1" smtClean="0"/>
              <a:t>Рухани</a:t>
            </a:r>
            <a:r>
              <a:rPr lang="ru-RU" dirty="0" smtClean="0"/>
              <a:t> </a:t>
            </a:r>
            <a:r>
              <a:rPr lang="ru-RU" dirty="0" err="1" smtClean="0"/>
              <a:t>тәрбиеге тиісінше</a:t>
            </a:r>
            <a:r>
              <a:rPr lang="ru-RU" dirty="0" smtClean="0"/>
              <a:t> </a:t>
            </a:r>
            <a:r>
              <a:rPr lang="ru-RU" dirty="0" err="1" smtClean="0"/>
              <a:t>мән берілмеген</a:t>
            </a:r>
            <a:r>
              <a:rPr lang="ru-RU" dirty="0" smtClean="0"/>
              <a:t>. </a:t>
            </a:r>
            <a:r>
              <a:rPr lang="ru-RU" dirty="0" err="1" smtClean="0"/>
              <a:t>Міне</a:t>
            </a:r>
            <a:r>
              <a:rPr lang="ru-RU" dirty="0" smtClean="0"/>
              <a:t>, </a:t>
            </a:r>
            <a:r>
              <a:rPr lang="ru-RU" dirty="0" err="1" smtClean="0"/>
              <a:t>осының салдарынан</a:t>
            </a:r>
            <a:r>
              <a:rPr lang="ru-RU" dirty="0" smtClean="0"/>
              <a:t> </a:t>
            </a:r>
            <a:r>
              <a:rPr lang="ru-RU" dirty="0" err="1" smtClean="0"/>
              <a:t>рухани</a:t>
            </a:r>
            <a:r>
              <a:rPr lang="ru-RU" dirty="0" smtClean="0"/>
              <a:t> </a:t>
            </a:r>
            <a:r>
              <a:rPr lang="ru-RU" dirty="0" err="1" smtClean="0"/>
              <a:t>тұрғыдан таяз</a:t>
            </a:r>
            <a:r>
              <a:rPr lang="ru-RU" dirty="0" smtClean="0"/>
              <a:t> </a:t>
            </a:r>
            <a:r>
              <a:rPr lang="ru-RU" dirty="0" err="1" smtClean="0"/>
              <a:t>жаңа ұрпақ өсіп жетілді</a:t>
            </a:r>
            <a:r>
              <a:rPr lang="ru-RU" dirty="0" smtClean="0"/>
              <a:t>. </a:t>
            </a:r>
            <a:r>
              <a:rPr lang="ru-RU" dirty="0" err="1" smtClean="0"/>
              <a:t>Діни</a:t>
            </a:r>
            <a:r>
              <a:rPr lang="ru-RU" dirty="0" smtClean="0"/>
              <a:t> </a:t>
            </a:r>
            <a:r>
              <a:rPr lang="ru-RU" dirty="0" err="1" smtClean="0"/>
              <a:t>сауаты</a:t>
            </a:r>
            <a:r>
              <a:rPr lang="ru-RU" dirty="0" smtClean="0"/>
              <a:t> </a:t>
            </a:r>
            <a:r>
              <a:rPr lang="ru-RU" dirty="0" err="1" smtClean="0"/>
              <a:t>жоқ, рухани</a:t>
            </a:r>
            <a:r>
              <a:rPr lang="ru-RU" dirty="0" smtClean="0"/>
              <a:t> </a:t>
            </a:r>
            <a:r>
              <a:rPr lang="ru-RU" dirty="0" err="1" smtClean="0"/>
              <a:t>тәрбиеден жұрдай осындай</a:t>
            </a:r>
            <a:r>
              <a:rPr lang="ru-RU" dirty="0" smtClean="0"/>
              <a:t> </a:t>
            </a:r>
            <a:r>
              <a:rPr lang="ru-RU" dirty="0" err="1" smtClean="0"/>
              <a:t>жастарды</a:t>
            </a:r>
            <a:r>
              <a:rPr lang="ru-RU" dirty="0" smtClean="0"/>
              <a:t> </a:t>
            </a:r>
            <a:r>
              <a:rPr lang="ru-RU" dirty="0" err="1" smtClean="0"/>
              <a:t>әлдекімдер алдап-арбау</a:t>
            </a:r>
            <a:r>
              <a:rPr lang="ru-RU" dirty="0" smtClean="0"/>
              <a:t> </a:t>
            </a:r>
            <a:r>
              <a:rPr lang="ru-RU" dirty="0" err="1" smtClean="0"/>
              <a:t>өз мақсаттары үшін қолдануда.</a:t>
            </a:r>
            <a:r>
              <a:rPr lang="ru-RU" dirty="0" smtClean="0"/>
              <a:t> </a:t>
            </a:r>
            <a:r>
              <a:rPr lang="ru-RU" dirty="0" err="1" smtClean="0"/>
              <a:t>Тіпті</a:t>
            </a:r>
            <a:r>
              <a:rPr lang="ru-RU" dirty="0" smtClean="0"/>
              <a:t> </a:t>
            </a:r>
            <a:r>
              <a:rPr lang="ru-RU" dirty="0" err="1" smtClean="0"/>
              <a:t>оларды</a:t>
            </a:r>
            <a:r>
              <a:rPr lang="ru-RU" dirty="0" smtClean="0"/>
              <a:t> </a:t>
            </a:r>
            <a:r>
              <a:rPr lang="ru-RU" dirty="0" err="1" smtClean="0"/>
              <a:t>түрлі дәрі-дәрмектер </a:t>
            </a:r>
            <a:r>
              <a:rPr lang="ru-RU" dirty="0" smtClean="0"/>
              <a:t>мен </a:t>
            </a:r>
            <a:r>
              <a:rPr lang="ru-RU" dirty="0" err="1" smtClean="0"/>
              <a:t>психотроптық заттардың көмегімен арандатып</a:t>
            </a:r>
            <a:r>
              <a:rPr lang="ru-RU" dirty="0" smtClean="0"/>
              <a:t> </a:t>
            </a:r>
            <a:r>
              <a:rPr lang="ru-RU" dirty="0" err="1" smtClean="0"/>
              <a:t>отырған болуы</a:t>
            </a:r>
            <a:r>
              <a:rPr lang="ru-RU" dirty="0" smtClean="0"/>
              <a:t> да </a:t>
            </a:r>
            <a:r>
              <a:rPr lang="ru-RU" dirty="0" err="1" smtClean="0"/>
              <a:t>ықтимал</a:t>
            </a:r>
            <a:r>
              <a:rPr lang="ru-RU" dirty="0" smtClean="0"/>
              <a:t>. </a:t>
            </a:r>
            <a:r>
              <a:rPr lang="ru-RU" dirty="0" err="1" smtClean="0"/>
              <a:t>Сөйтіп, арандап</a:t>
            </a:r>
            <a:r>
              <a:rPr lang="ru-RU" dirty="0" smtClean="0"/>
              <a:t> </a:t>
            </a:r>
            <a:r>
              <a:rPr lang="ru-RU" dirty="0" err="1" smtClean="0"/>
              <a:t>қалған жастарды</a:t>
            </a:r>
            <a:r>
              <a:rPr lang="ru-RU" dirty="0" smtClean="0"/>
              <a:t> </a:t>
            </a:r>
            <a:r>
              <a:rPr lang="ru-RU" dirty="0" err="1" smtClean="0"/>
              <a:t>негізгі</a:t>
            </a:r>
            <a:r>
              <a:rPr lang="ru-RU" dirty="0" smtClean="0"/>
              <a:t> </a:t>
            </a:r>
            <a:r>
              <a:rPr lang="ru-RU" dirty="0" err="1" smtClean="0"/>
              <a:t>мақсат, негізгі</a:t>
            </a:r>
            <a:r>
              <a:rPr lang="ru-RU" dirty="0" smtClean="0"/>
              <a:t> идея осы </a:t>
            </a:r>
            <a:r>
              <a:rPr lang="ru-RU" dirty="0" err="1" smtClean="0"/>
              <a:t>деп</a:t>
            </a:r>
            <a:r>
              <a:rPr lang="ru-RU" dirty="0" smtClean="0"/>
              <a:t>, </a:t>
            </a:r>
            <a:r>
              <a:rPr lang="ru-RU" dirty="0" err="1" smtClean="0"/>
              <a:t>адам</a:t>
            </a:r>
            <a:r>
              <a:rPr lang="ru-RU" dirty="0" smtClean="0"/>
              <a:t> </a:t>
            </a:r>
            <a:r>
              <a:rPr lang="ru-RU" dirty="0" err="1" smtClean="0"/>
              <a:t>өлтіруге</a:t>
            </a:r>
            <a:r>
              <a:rPr lang="ru-RU" dirty="0" smtClean="0"/>
              <a:t>, </a:t>
            </a:r>
            <a:r>
              <a:rPr lang="ru-RU" dirty="0" err="1" smtClean="0"/>
              <a:t>жалпы</a:t>
            </a:r>
            <a:r>
              <a:rPr lang="ru-RU" dirty="0" smtClean="0"/>
              <a:t> </a:t>
            </a:r>
            <a:r>
              <a:rPr lang="ru-RU" dirty="0" err="1" smtClean="0"/>
              <a:t>өлімге айдап</a:t>
            </a:r>
            <a:r>
              <a:rPr lang="ru-RU" dirty="0" smtClean="0"/>
              <a:t> </a:t>
            </a:r>
            <a:r>
              <a:rPr lang="ru-RU" dirty="0" err="1" smtClean="0"/>
              <a:t>салып</a:t>
            </a:r>
            <a:r>
              <a:rPr lang="ru-RU" dirty="0" smtClean="0"/>
              <a:t> </a:t>
            </a:r>
            <a:r>
              <a:rPr lang="ru-RU" dirty="0" err="1" smtClean="0"/>
              <a:t>отыр</a:t>
            </a:r>
            <a:r>
              <a:rPr lang="ru-RU" dirty="0" smtClean="0"/>
              <a:t>. </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5976704"/>
          </a:xfrm>
        </p:spPr>
        <p:txBody>
          <a:bodyPr>
            <a:normAutofit/>
          </a:bodyPr>
          <a:lstStyle/>
          <a:p>
            <a:r>
              <a:rPr lang="ru-RU" dirty="0" err="1" smtClean="0"/>
              <a:t>Мұндай жағдайдан алып</a:t>
            </a:r>
            <a:r>
              <a:rPr lang="ru-RU" dirty="0" smtClean="0"/>
              <a:t> </a:t>
            </a:r>
            <a:r>
              <a:rPr lang="ru-RU" dirty="0" err="1" smtClean="0"/>
              <a:t>шығар жалғыз ғана жол</a:t>
            </a:r>
            <a:r>
              <a:rPr lang="ru-RU" dirty="0" smtClean="0"/>
              <a:t> бар – </a:t>
            </a:r>
            <a:r>
              <a:rPr lang="ru-RU" dirty="0" err="1" smtClean="0"/>
              <a:t>ол</a:t>
            </a:r>
            <a:r>
              <a:rPr lang="ru-RU" dirty="0" smtClean="0"/>
              <a:t> </a:t>
            </a:r>
            <a:r>
              <a:rPr lang="ru-RU" dirty="0" err="1" smtClean="0"/>
              <a:t>адамдарға ненің дұрыс</a:t>
            </a:r>
            <a:r>
              <a:rPr lang="ru-RU" dirty="0" smtClean="0"/>
              <a:t>, </a:t>
            </a:r>
            <a:r>
              <a:rPr lang="ru-RU" dirty="0" err="1" smtClean="0"/>
              <a:t>ненің бұрыс екенін</a:t>
            </a:r>
            <a:r>
              <a:rPr lang="ru-RU" dirty="0" smtClean="0"/>
              <a:t> </a:t>
            </a:r>
            <a:r>
              <a:rPr lang="ru-RU" dirty="0" err="1" smtClean="0"/>
              <a:t>үйрету</a:t>
            </a:r>
            <a:r>
              <a:rPr lang="ru-RU" dirty="0" smtClean="0"/>
              <a:t>. </a:t>
            </a:r>
            <a:r>
              <a:rPr lang="ru-RU" dirty="0" err="1" smtClean="0"/>
              <a:t>Шынайы</a:t>
            </a:r>
            <a:r>
              <a:rPr lang="ru-RU" dirty="0" smtClean="0"/>
              <a:t> </a:t>
            </a:r>
            <a:r>
              <a:rPr lang="ru-RU" dirty="0" err="1" smtClean="0"/>
              <a:t>мұсылман адамның еш</a:t>
            </a:r>
            <a:r>
              <a:rPr lang="ru-RU" dirty="0" smtClean="0"/>
              <a:t> </a:t>
            </a:r>
            <a:r>
              <a:rPr lang="ru-RU" dirty="0" err="1" smtClean="0"/>
              <a:t>уақытта лаңкес </a:t>
            </a:r>
            <a:r>
              <a:rPr lang="ru-RU" dirty="0" smtClean="0"/>
              <a:t>бола </a:t>
            </a:r>
            <a:r>
              <a:rPr lang="ru-RU" dirty="0" err="1" smtClean="0"/>
              <a:t>алмайтындығын түсіндіруіміз керек</a:t>
            </a:r>
            <a:r>
              <a:rPr lang="ru-RU" dirty="0" smtClean="0"/>
              <a:t>: </a:t>
            </a:r>
            <a:r>
              <a:rPr lang="ru-RU" b="1" dirty="0" smtClean="0"/>
              <a:t>«</a:t>
            </a:r>
            <a:r>
              <a:rPr lang="ru-RU" b="1" dirty="0" err="1" smtClean="0"/>
              <a:t>Кімде-кім</a:t>
            </a:r>
            <a:r>
              <a:rPr lang="ru-RU" b="1" dirty="0" smtClean="0"/>
              <a:t> </a:t>
            </a:r>
            <a:r>
              <a:rPr lang="ru-RU" b="1" dirty="0" err="1" smtClean="0"/>
              <a:t>шаң тозаңындай жақсылық жасаса</a:t>
            </a:r>
            <a:r>
              <a:rPr lang="ru-RU" b="1" dirty="0" smtClean="0"/>
              <a:t>, </a:t>
            </a:r>
            <a:r>
              <a:rPr lang="ru-RU" b="1" dirty="0" err="1" smtClean="0"/>
              <a:t>соның </a:t>
            </a:r>
            <a:r>
              <a:rPr lang="ru-RU" b="1" dirty="0" smtClean="0"/>
              <a:t>(</a:t>
            </a:r>
            <a:r>
              <a:rPr lang="ru-RU" b="1" dirty="0" err="1" smtClean="0"/>
              <a:t>сауабын</a:t>
            </a:r>
            <a:r>
              <a:rPr lang="ru-RU" b="1" dirty="0" smtClean="0"/>
              <a:t> </a:t>
            </a:r>
            <a:r>
              <a:rPr lang="ru-RU" b="1" dirty="0" err="1" smtClean="0"/>
              <a:t>алады</a:t>
            </a:r>
            <a:r>
              <a:rPr lang="ru-RU" b="1" dirty="0" smtClean="0"/>
              <a:t>), </a:t>
            </a:r>
            <a:r>
              <a:rPr lang="ru-RU" b="1" dirty="0" err="1" smtClean="0"/>
              <a:t>кімде-кім</a:t>
            </a:r>
            <a:r>
              <a:rPr lang="ru-RU" b="1" dirty="0" smtClean="0"/>
              <a:t> </a:t>
            </a:r>
            <a:r>
              <a:rPr lang="ru-RU" b="1" dirty="0" err="1" smtClean="0"/>
              <a:t>шаң тозаңындай жамандық жасаса</a:t>
            </a:r>
            <a:r>
              <a:rPr lang="ru-RU" b="1" dirty="0" smtClean="0"/>
              <a:t>, </a:t>
            </a:r>
            <a:r>
              <a:rPr lang="ru-RU" b="1" dirty="0" err="1" smtClean="0"/>
              <a:t>соның жазасын</a:t>
            </a:r>
            <a:r>
              <a:rPr lang="ru-RU" b="1" dirty="0" smtClean="0"/>
              <a:t> </a:t>
            </a:r>
            <a:r>
              <a:rPr lang="ru-RU" b="1" dirty="0" err="1" smtClean="0"/>
              <a:t>тартады</a:t>
            </a:r>
            <a:r>
              <a:rPr lang="ru-RU" b="1" dirty="0" smtClean="0"/>
              <a:t>»</a:t>
            </a:r>
            <a:r>
              <a:rPr lang="ru-RU" dirty="0" smtClean="0"/>
              <a:t> («</a:t>
            </a:r>
            <a:r>
              <a:rPr lang="ru-RU" dirty="0" err="1" smtClean="0"/>
              <a:t>Зилзал</a:t>
            </a:r>
            <a:r>
              <a:rPr lang="ru-RU" dirty="0" smtClean="0"/>
              <a:t>» </a:t>
            </a:r>
            <a:r>
              <a:rPr lang="ru-RU" dirty="0" err="1" smtClean="0"/>
              <a:t>сүресі</a:t>
            </a:r>
            <a:r>
              <a:rPr lang="ru-RU" dirty="0" smtClean="0"/>
              <a:t>, 7-8 </a:t>
            </a:r>
            <a:r>
              <a:rPr lang="ru-RU" dirty="0" err="1" smtClean="0"/>
              <a:t>аяттар</a:t>
            </a:r>
            <a:r>
              <a:rPr lang="ru-RU" dirty="0" smtClean="0"/>
              <a:t>). </a:t>
            </a:r>
            <a:r>
              <a:rPr lang="ru-RU" dirty="0" err="1" smtClean="0"/>
              <a:t>Егер</a:t>
            </a:r>
            <a:r>
              <a:rPr lang="ru-RU" dirty="0" smtClean="0"/>
              <a:t> сен </a:t>
            </a:r>
            <a:r>
              <a:rPr lang="ru-RU" dirty="0" err="1" smtClean="0"/>
              <a:t>атомның салмағындай бір</a:t>
            </a:r>
            <a:r>
              <a:rPr lang="ru-RU" dirty="0" smtClean="0"/>
              <a:t> </a:t>
            </a:r>
            <a:r>
              <a:rPr lang="ru-RU" dirty="0" err="1" smtClean="0"/>
              <a:t>нәрсе жасасаң</a:t>
            </a:r>
            <a:r>
              <a:rPr lang="ru-RU" dirty="0" smtClean="0"/>
              <a:t>, </a:t>
            </a:r>
            <a:r>
              <a:rPr lang="ru-RU" dirty="0" err="1" smtClean="0"/>
              <a:t>соған жауап</a:t>
            </a:r>
            <a:r>
              <a:rPr lang="ru-RU" dirty="0" smtClean="0"/>
              <a:t> </a:t>
            </a:r>
            <a:r>
              <a:rPr lang="ru-RU" dirty="0" err="1" smtClean="0"/>
              <a:t>бересің</a:t>
            </a:r>
            <a:r>
              <a:rPr lang="ru-RU" dirty="0" smtClean="0"/>
              <a:t>. </a:t>
            </a:r>
            <a:r>
              <a:rPr lang="ru-RU" dirty="0" err="1" smtClean="0"/>
              <a:t>Құранда бір</a:t>
            </a:r>
            <a:r>
              <a:rPr lang="ru-RU" dirty="0" smtClean="0"/>
              <a:t> </a:t>
            </a:r>
            <a:r>
              <a:rPr lang="ru-RU" dirty="0" err="1" smtClean="0"/>
              <a:t>адамды</a:t>
            </a:r>
            <a:r>
              <a:rPr lang="ru-RU" dirty="0" smtClean="0"/>
              <a:t> </a:t>
            </a:r>
            <a:r>
              <a:rPr lang="ru-RU" dirty="0" err="1" smtClean="0"/>
              <a:t>өлтіру бүкіл адамзатты</a:t>
            </a:r>
            <a:r>
              <a:rPr lang="ru-RU" dirty="0" smtClean="0"/>
              <a:t> </a:t>
            </a:r>
            <a:r>
              <a:rPr lang="ru-RU" dirty="0" err="1" smtClean="0"/>
              <a:t>өлтірумен бірдей</a:t>
            </a:r>
            <a:r>
              <a:rPr lang="ru-RU" dirty="0" smtClean="0"/>
              <a:t> </a:t>
            </a:r>
            <a:r>
              <a:rPr lang="ru-RU" dirty="0" err="1" smtClean="0"/>
              <a:t>деген</a:t>
            </a:r>
            <a:r>
              <a:rPr lang="ru-RU" dirty="0" smtClean="0"/>
              <a:t> </a:t>
            </a:r>
            <a:r>
              <a:rPr lang="ru-RU" dirty="0" err="1" smtClean="0"/>
              <a:t>аятта</a:t>
            </a:r>
            <a:r>
              <a:rPr lang="ru-RU" dirty="0" smtClean="0"/>
              <a:t> бар.</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760680"/>
          </a:xfrm>
        </p:spPr>
        <p:txBody>
          <a:bodyPr>
            <a:normAutofit/>
          </a:bodyPr>
          <a:lstStyle/>
          <a:p>
            <a:r>
              <a:rPr lang="ru-RU" sz="3200" dirty="0" smtClean="0"/>
              <a:t>Ислам </a:t>
            </a:r>
            <a:r>
              <a:rPr lang="ru-RU" sz="3200" dirty="0" err="1" smtClean="0"/>
              <a:t>діні</a:t>
            </a:r>
            <a:r>
              <a:rPr lang="ru-RU" sz="3200" dirty="0" smtClean="0"/>
              <a:t> </a:t>
            </a:r>
            <a:r>
              <a:rPr lang="ru-RU" sz="3200" dirty="0" err="1" smtClean="0"/>
              <a:t>адамзатқа түрлі халықтар арасында</a:t>
            </a:r>
            <a:r>
              <a:rPr lang="ru-RU" sz="3200" dirty="0" smtClean="0"/>
              <a:t> </a:t>
            </a:r>
            <a:r>
              <a:rPr lang="ru-RU" sz="3200" dirty="0" err="1" smtClean="0"/>
              <a:t>тыныштық</a:t>
            </a:r>
            <a:r>
              <a:rPr lang="ru-RU" sz="3200" dirty="0" smtClean="0"/>
              <a:t>, </a:t>
            </a:r>
            <a:r>
              <a:rPr lang="ru-RU" sz="3200" dirty="0" err="1" smtClean="0"/>
              <a:t>бірлік</a:t>
            </a:r>
            <a:r>
              <a:rPr lang="ru-RU" sz="3200" dirty="0" smtClean="0"/>
              <a:t>, </a:t>
            </a:r>
            <a:r>
              <a:rPr lang="ru-RU" sz="3200" dirty="0" err="1" smtClean="0"/>
              <a:t>ынтымақ қалыптастыру мақсатында түсірілген</a:t>
            </a:r>
            <a:r>
              <a:rPr lang="ru-RU" sz="3200" dirty="0" smtClean="0"/>
              <a:t>. </a:t>
            </a:r>
            <a:r>
              <a:rPr lang="ru-RU" sz="3200" dirty="0" err="1" smtClean="0"/>
              <a:t>Аллаһтың </a:t>
            </a:r>
            <a:r>
              <a:rPr lang="ru-RU" sz="3200" dirty="0" smtClean="0"/>
              <a:t>99 </a:t>
            </a:r>
            <a:r>
              <a:rPr lang="ru-RU" sz="3200" dirty="0" err="1" smtClean="0"/>
              <a:t>көркем атының бірі</a:t>
            </a:r>
            <a:r>
              <a:rPr lang="ru-RU" sz="3200" dirty="0" smtClean="0"/>
              <a:t> – «</a:t>
            </a:r>
            <a:r>
              <a:rPr lang="ru-RU" sz="3200" dirty="0" err="1" smtClean="0"/>
              <a:t>ассалам</a:t>
            </a:r>
            <a:r>
              <a:rPr lang="ru-RU" sz="3200" dirty="0" smtClean="0"/>
              <a:t>» – «</a:t>
            </a:r>
            <a:r>
              <a:rPr lang="ru-RU" sz="3200" dirty="0" err="1" smtClean="0"/>
              <a:t>тыныштық</a:t>
            </a:r>
            <a:r>
              <a:rPr lang="ru-RU" sz="3200" dirty="0" smtClean="0"/>
              <a:t>», «</a:t>
            </a:r>
            <a:r>
              <a:rPr lang="ru-RU" sz="3200" dirty="0" err="1" smtClean="0"/>
              <a:t>бейбітшілік</a:t>
            </a:r>
            <a:r>
              <a:rPr lang="ru-RU" sz="3200" dirty="0" smtClean="0"/>
              <a:t>» </a:t>
            </a:r>
            <a:r>
              <a:rPr lang="ru-RU" sz="3200" dirty="0" err="1" smtClean="0"/>
              <a:t>болуы</a:t>
            </a:r>
            <a:r>
              <a:rPr lang="ru-RU" sz="3200" dirty="0" smtClean="0"/>
              <a:t>, «Ислам» </a:t>
            </a:r>
            <a:r>
              <a:rPr lang="ru-RU" sz="3200" dirty="0" err="1" smtClean="0"/>
              <a:t>сөзінің </a:t>
            </a:r>
            <a:r>
              <a:rPr lang="ru-RU" sz="3200" dirty="0" smtClean="0"/>
              <a:t>араб </a:t>
            </a:r>
            <a:r>
              <a:rPr lang="ru-RU" sz="3200" dirty="0" err="1" smtClean="0"/>
              <a:t>тілінде</a:t>
            </a:r>
            <a:r>
              <a:rPr lang="ru-RU" sz="3200" dirty="0" smtClean="0"/>
              <a:t> «</a:t>
            </a:r>
            <a:r>
              <a:rPr lang="ru-RU" sz="3200" dirty="0" err="1" smtClean="0"/>
              <a:t>тыныштық</a:t>
            </a:r>
            <a:r>
              <a:rPr lang="ru-RU" sz="3200" dirty="0" smtClean="0"/>
              <a:t>, </a:t>
            </a:r>
            <a:r>
              <a:rPr lang="ru-RU" sz="3200" dirty="0" err="1" smtClean="0"/>
              <a:t>бейбітшілік</a:t>
            </a:r>
            <a:r>
              <a:rPr lang="ru-RU" sz="3200" dirty="0" smtClean="0"/>
              <a:t>» </a:t>
            </a:r>
            <a:r>
              <a:rPr lang="ru-RU" sz="3200" dirty="0" err="1" smtClean="0"/>
              <a:t>мағынасын білдіретін</a:t>
            </a:r>
            <a:r>
              <a:rPr lang="ru-RU" sz="3200" dirty="0" smtClean="0"/>
              <a:t> </a:t>
            </a:r>
            <a:r>
              <a:rPr lang="ru-RU" sz="3200" dirty="0" err="1" smtClean="0"/>
              <a:t>түбірден шығады</a:t>
            </a:r>
            <a:r>
              <a:rPr lang="ru-RU" sz="3200" dirty="0" smtClean="0"/>
              <a:t>. </a:t>
            </a:r>
            <a:r>
              <a:rPr lang="ru-RU" sz="3200" dirty="0" err="1" smtClean="0"/>
              <a:t>Әрбір мұсылман бір-біріне</a:t>
            </a:r>
            <a:r>
              <a:rPr lang="ru-RU" sz="3200" dirty="0" smtClean="0"/>
              <a:t> </a:t>
            </a:r>
            <a:r>
              <a:rPr lang="ru-RU" sz="3200" dirty="0" err="1" smtClean="0"/>
              <a:t>амандасқанда амандық, тыныштық тілеп</a:t>
            </a:r>
            <a:r>
              <a:rPr lang="ru-RU" sz="3200" dirty="0" smtClean="0"/>
              <a:t> </a:t>
            </a:r>
            <a:r>
              <a:rPr lang="ru-RU" sz="3200" dirty="0" err="1" smtClean="0"/>
              <a:t>сәлемдеседі.</a:t>
            </a:r>
            <a:endParaRPr lang="ru-RU"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688672"/>
          </a:xfrm>
        </p:spPr>
        <p:txBody>
          <a:bodyPr>
            <a:normAutofit/>
          </a:bodyPr>
          <a:lstStyle/>
          <a:p>
            <a:r>
              <a:rPr lang="ru-RU" sz="3600" dirty="0" err="1" smtClean="0"/>
              <a:t>Сөз соңында айта</a:t>
            </a:r>
            <a:r>
              <a:rPr lang="ru-RU" sz="3600" dirty="0" smtClean="0"/>
              <a:t> </a:t>
            </a:r>
            <a:r>
              <a:rPr lang="ru-RU" sz="3600" dirty="0" err="1" smtClean="0"/>
              <a:t>кетейік</a:t>
            </a:r>
            <a:r>
              <a:rPr lang="ru-RU" sz="3600" dirty="0" smtClean="0"/>
              <a:t>, терроризм </a:t>
            </a:r>
            <a:r>
              <a:rPr lang="ru-RU" sz="3600" dirty="0" err="1" smtClean="0"/>
              <a:t>мәселесін біржола</a:t>
            </a:r>
            <a:r>
              <a:rPr lang="ru-RU" sz="3600" dirty="0" smtClean="0"/>
              <a:t> </a:t>
            </a:r>
            <a:r>
              <a:rPr lang="ru-RU" sz="3600" dirty="0" err="1" smtClean="0"/>
              <a:t>шешу</a:t>
            </a:r>
            <a:r>
              <a:rPr lang="ru-RU" sz="3600" dirty="0" smtClean="0"/>
              <a:t> </a:t>
            </a:r>
            <a:r>
              <a:rPr lang="ru-RU" sz="3600" dirty="0" err="1" smtClean="0"/>
              <a:t>өздерін </a:t>
            </a:r>
            <a:r>
              <a:rPr lang="ru-RU" sz="3600" dirty="0" smtClean="0"/>
              <a:t>ислам </a:t>
            </a:r>
            <a:r>
              <a:rPr lang="ru-RU" sz="3600" dirty="0" err="1" smtClean="0"/>
              <a:t>дініне</a:t>
            </a:r>
            <a:r>
              <a:rPr lang="ru-RU" sz="3600" dirty="0" smtClean="0"/>
              <a:t> </a:t>
            </a:r>
            <a:r>
              <a:rPr lang="ru-RU" sz="3600" dirty="0" err="1" smtClean="0"/>
              <a:t>жатқызатын адамдар</a:t>
            </a:r>
            <a:r>
              <a:rPr lang="ru-RU" sz="3600" dirty="0" smtClean="0"/>
              <a:t> </a:t>
            </a:r>
            <a:r>
              <a:rPr lang="ru-RU" sz="3600" dirty="0" err="1" smtClean="0"/>
              <a:t>Құран </a:t>
            </a:r>
            <a:r>
              <a:rPr lang="ru-RU" sz="3600" dirty="0" smtClean="0"/>
              <a:t>мен </a:t>
            </a:r>
            <a:r>
              <a:rPr lang="ru-RU" sz="3600" dirty="0" err="1" smtClean="0"/>
              <a:t>сүннеттің рухына</a:t>
            </a:r>
            <a:r>
              <a:rPr lang="ru-RU" sz="3600" dirty="0" smtClean="0"/>
              <a:t> </a:t>
            </a:r>
            <a:r>
              <a:rPr lang="ru-RU" sz="3600" dirty="0" err="1" smtClean="0"/>
              <a:t>сай</a:t>
            </a:r>
            <a:r>
              <a:rPr lang="ru-RU" sz="3600" dirty="0" smtClean="0"/>
              <a:t> (</a:t>
            </a:r>
            <a:r>
              <a:rPr lang="ru-RU" sz="3600" dirty="0" err="1" smtClean="0"/>
              <a:t>бұл өз кезегінде</a:t>
            </a:r>
            <a:r>
              <a:rPr lang="ru-RU" sz="3600" dirty="0" smtClean="0"/>
              <a:t> </a:t>
            </a:r>
            <a:r>
              <a:rPr lang="ru-RU" sz="3600" dirty="0" err="1" smtClean="0"/>
              <a:t>барлығын қамти білумен</a:t>
            </a:r>
            <a:r>
              <a:rPr lang="ru-RU" sz="3600" dirty="0" smtClean="0"/>
              <a:t>, </a:t>
            </a:r>
            <a:r>
              <a:rPr lang="ru-RU" sz="3600" dirty="0" err="1" smtClean="0"/>
              <a:t>қайырымдылықпен</a:t>
            </a:r>
            <a:r>
              <a:rPr lang="ru-RU" sz="3600" dirty="0" smtClean="0"/>
              <a:t>, </a:t>
            </a:r>
            <a:r>
              <a:rPr lang="ru-RU" sz="3600" dirty="0" err="1" smtClean="0"/>
              <a:t>көркем мінезбен</a:t>
            </a:r>
            <a:r>
              <a:rPr lang="ru-RU" sz="3600" dirty="0" smtClean="0"/>
              <a:t>, </a:t>
            </a:r>
            <a:r>
              <a:rPr lang="ru-RU" sz="3600" dirty="0" err="1" smtClean="0"/>
              <a:t>әрбір жанды</a:t>
            </a:r>
            <a:r>
              <a:rPr lang="ru-RU" sz="3600" dirty="0" smtClean="0"/>
              <a:t> </a:t>
            </a:r>
            <a:r>
              <a:rPr lang="ru-RU" sz="3600" dirty="0" err="1" smtClean="0"/>
              <a:t>қандай болса</a:t>
            </a:r>
            <a:r>
              <a:rPr lang="ru-RU" sz="3600" dirty="0" smtClean="0"/>
              <a:t> </a:t>
            </a:r>
            <a:r>
              <a:rPr lang="ru-RU" sz="3600" dirty="0" err="1" smtClean="0"/>
              <a:t>сол</a:t>
            </a:r>
            <a:r>
              <a:rPr lang="ru-RU" sz="3600" dirty="0" smtClean="0"/>
              <a:t> </a:t>
            </a:r>
            <a:r>
              <a:rPr lang="ru-RU" sz="3600" dirty="0" err="1" smtClean="0"/>
              <a:t>күйінде танумен</a:t>
            </a:r>
            <a:r>
              <a:rPr lang="ru-RU" sz="3600" dirty="0" smtClean="0"/>
              <a:t> </a:t>
            </a:r>
            <a:r>
              <a:rPr lang="ru-RU" sz="3600" dirty="0" err="1" smtClean="0"/>
              <a:t>және толықтай әділдікпен сипатталады</a:t>
            </a:r>
            <a:r>
              <a:rPr lang="ru-RU" sz="3600" dirty="0" smtClean="0"/>
              <a:t>) </a:t>
            </a:r>
            <a:r>
              <a:rPr lang="ru-RU" sz="3600" dirty="0" err="1" smtClean="0"/>
              <a:t>өмір сүргенде ғана жүзеге асады</a:t>
            </a:r>
            <a:endParaRPr lang="ru-RU" sz="3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048712"/>
          </a:xfrm>
        </p:spPr>
        <p:txBody>
          <a:bodyPr>
            <a:noAutofit/>
          </a:bodyPr>
          <a:lstStyle/>
          <a:p>
            <a:r>
              <a:rPr lang="ru-RU" sz="3200" dirty="0" err="1" smtClean="0"/>
              <a:t>Ең алдымен</a:t>
            </a:r>
            <a:r>
              <a:rPr lang="ru-RU" sz="3200" dirty="0" smtClean="0"/>
              <a:t>, </a:t>
            </a:r>
            <a:r>
              <a:rPr lang="ru-RU" sz="3200" dirty="0" err="1" smtClean="0"/>
              <a:t>мұсылмандардың өздерінің </a:t>
            </a:r>
            <a:r>
              <a:rPr lang="ru-RU" sz="3200" dirty="0" smtClean="0"/>
              <a:t>ислам </a:t>
            </a:r>
            <a:r>
              <a:rPr lang="ru-RU" sz="3200" dirty="0" err="1" smtClean="0"/>
              <a:t>дінінде</a:t>
            </a:r>
            <a:r>
              <a:rPr lang="ru-RU" sz="3200" dirty="0" smtClean="0"/>
              <a:t> </a:t>
            </a:r>
            <a:r>
              <a:rPr lang="ru-RU" sz="3200" dirty="0" err="1" smtClean="0"/>
              <a:t>биік</a:t>
            </a:r>
            <a:r>
              <a:rPr lang="ru-RU" sz="3200" dirty="0" smtClean="0"/>
              <a:t> </a:t>
            </a:r>
            <a:r>
              <a:rPr lang="ru-RU" sz="3200" dirty="0" err="1" smtClean="0"/>
              <a:t>адамдық қасиеттерді</a:t>
            </a:r>
            <a:r>
              <a:rPr lang="ru-RU" sz="3200" dirty="0" smtClean="0"/>
              <a:t>, </a:t>
            </a:r>
            <a:r>
              <a:rPr lang="ru-RU" sz="3200" dirty="0" err="1" smtClean="0"/>
              <a:t>заңды қадірлейтін мейірімді</a:t>
            </a:r>
            <a:r>
              <a:rPr lang="ru-RU" sz="3200" dirty="0" smtClean="0"/>
              <a:t> </a:t>
            </a:r>
            <a:r>
              <a:rPr lang="ru-RU" sz="3200" dirty="0" err="1" smtClean="0"/>
              <a:t>әрі тәртіпке бағынатын тұлғаның қалыптасуына басты</a:t>
            </a:r>
            <a:r>
              <a:rPr lang="ru-RU" sz="3200" dirty="0" smtClean="0"/>
              <a:t> </a:t>
            </a:r>
            <a:r>
              <a:rPr lang="ru-RU" sz="3200" dirty="0" err="1" smtClean="0"/>
              <a:t>назар</a:t>
            </a:r>
            <a:r>
              <a:rPr lang="ru-RU" sz="3200" dirty="0" smtClean="0"/>
              <a:t> </a:t>
            </a:r>
            <a:r>
              <a:rPr lang="ru-RU" sz="3200" dirty="0" err="1" smtClean="0"/>
              <a:t>аударылатындығын терең түйсіне білулері</a:t>
            </a:r>
            <a:r>
              <a:rPr lang="ru-RU" sz="3200" dirty="0" smtClean="0"/>
              <a:t> аса </a:t>
            </a:r>
            <a:r>
              <a:rPr lang="ru-RU" sz="3200" dirty="0" err="1" smtClean="0"/>
              <a:t>қажет</a:t>
            </a:r>
            <a:r>
              <a:rPr lang="ru-RU" sz="3200" dirty="0" smtClean="0"/>
              <a:t>. </a:t>
            </a:r>
            <a:r>
              <a:rPr lang="ru-RU" sz="3200" dirty="0" err="1" smtClean="0"/>
              <a:t>Сол</a:t>
            </a:r>
            <a:r>
              <a:rPr lang="ru-RU" sz="3200" dirty="0" smtClean="0"/>
              <a:t> </a:t>
            </a:r>
            <a:r>
              <a:rPr lang="ru-RU" sz="3200" dirty="0" err="1" smtClean="0"/>
              <a:t>себепті</a:t>
            </a:r>
            <a:r>
              <a:rPr lang="ru-RU" sz="3200" dirty="0" smtClean="0"/>
              <a:t>,  </a:t>
            </a:r>
            <a:r>
              <a:rPr lang="ru-RU" sz="3200" dirty="0" err="1" smtClean="0"/>
              <a:t>мұсылмандар арасында</a:t>
            </a:r>
            <a:r>
              <a:rPr lang="ru-RU" sz="3200" dirty="0" smtClean="0"/>
              <a:t> </a:t>
            </a:r>
            <a:r>
              <a:rPr lang="ru-RU" sz="3200" dirty="0" err="1" smtClean="0"/>
              <a:t>орын</a:t>
            </a:r>
            <a:r>
              <a:rPr lang="ru-RU" sz="3200" dirty="0" smtClean="0"/>
              <a:t> </a:t>
            </a:r>
            <a:r>
              <a:rPr lang="ru-RU" sz="3200" dirty="0" err="1" smtClean="0"/>
              <a:t>алып</a:t>
            </a:r>
            <a:r>
              <a:rPr lang="ru-RU" sz="3200" dirty="0" smtClean="0"/>
              <a:t> </a:t>
            </a:r>
            <a:r>
              <a:rPr lang="ru-RU" sz="3200" dirty="0" err="1" smtClean="0"/>
              <a:t>отырған экстремизммен</a:t>
            </a:r>
            <a:r>
              <a:rPr lang="ru-RU" sz="3200" dirty="0" smtClean="0"/>
              <a:t> </a:t>
            </a:r>
            <a:r>
              <a:rPr lang="ru-RU" sz="3200" dirty="0" err="1" smtClean="0"/>
              <a:t>күрес </a:t>
            </a:r>
            <a:r>
              <a:rPr lang="ru-RU" sz="3200" dirty="0" smtClean="0"/>
              <a:t>репрессия </a:t>
            </a:r>
            <a:r>
              <a:rPr lang="ru-RU" sz="3200" dirty="0" err="1" smtClean="0"/>
              <a:t>және жалаң тыйым</a:t>
            </a:r>
            <a:r>
              <a:rPr lang="ru-RU" sz="3200" dirty="0" smtClean="0"/>
              <a:t> салу </a:t>
            </a:r>
            <a:r>
              <a:rPr lang="ru-RU" sz="3200" dirty="0" err="1" smtClean="0"/>
              <a:t>жолымен</a:t>
            </a:r>
            <a:r>
              <a:rPr lang="ru-RU" sz="3200" dirty="0" smtClean="0"/>
              <a:t> </a:t>
            </a:r>
            <a:r>
              <a:rPr lang="ru-RU" sz="3200" dirty="0" err="1" smtClean="0"/>
              <a:t>емес</a:t>
            </a:r>
            <a:r>
              <a:rPr lang="ru-RU" sz="3200" dirty="0" smtClean="0"/>
              <a:t>, </a:t>
            </a:r>
            <a:r>
              <a:rPr lang="ru-RU" sz="3200" dirty="0" err="1" smtClean="0"/>
              <a:t>біріншіден</a:t>
            </a:r>
            <a:r>
              <a:rPr lang="ru-RU" sz="3200" dirty="0" smtClean="0"/>
              <a:t>, </a:t>
            </a:r>
            <a:r>
              <a:rPr lang="ru-RU" sz="3200" dirty="0" err="1" smtClean="0"/>
              <a:t>адамгершілік</a:t>
            </a:r>
            <a:r>
              <a:rPr lang="ru-RU" sz="3200" dirty="0" smtClean="0"/>
              <a:t> пен </a:t>
            </a:r>
            <a:r>
              <a:rPr lang="ru-RU" sz="3200" dirty="0" err="1" smtClean="0"/>
              <a:t>ізгі</a:t>
            </a:r>
            <a:r>
              <a:rPr lang="ru-RU" sz="3200" dirty="0" smtClean="0"/>
              <a:t> </a:t>
            </a:r>
            <a:r>
              <a:rPr lang="ru-RU" sz="3200" dirty="0" err="1" smtClean="0"/>
              <a:t>мінез</a:t>
            </a:r>
            <a:r>
              <a:rPr lang="ru-RU" sz="3200" dirty="0" smtClean="0"/>
              <a:t> </a:t>
            </a:r>
            <a:r>
              <a:rPr lang="ru-RU" sz="3200" dirty="0" err="1" smtClean="0"/>
              <a:t>қалыптастыратын исламның шынайы</a:t>
            </a:r>
            <a:r>
              <a:rPr lang="ru-RU" sz="3200" dirty="0" smtClean="0"/>
              <a:t> </a:t>
            </a:r>
            <a:r>
              <a:rPr lang="ru-RU" sz="3200" dirty="0" err="1" smtClean="0"/>
              <a:t>бейнесін</a:t>
            </a:r>
            <a:r>
              <a:rPr lang="ru-RU" sz="3200" dirty="0" smtClean="0"/>
              <a:t> </a:t>
            </a:r>
            <a:r>
              <a:rPr lang="ru-RU" sz="3200" dirty="0" err="1" smtClean="0"/>
              <a:t>дұрыс діни</a:t>
            </a:r>
            <a:r>
              <a:rPr lang="ru-RU" sz="3200" dirty="0" smtClean="0"/>
              <a:t> </a:t>
            </a:r>
            <a:r>
              <a:rPr lang="ru-RU" sz="3200" dirty="0" err="1" smtClean="0"/>
              <a:t>білім</a:t>
            </a:r>
            <a:r>
              <a:rPr lang="ru-RU" sz="3200" dirty="0" smtClean="0"/>
              <a:t> беру </a:t>
            </a:r>
            <a:r>
              <a:rPr lang="ru-RU" sz="3200" dirty="0" err="1" smtClean="0"/>
              <a:t>арқылы айқындатып күресу керек</a:t>
            </a:r>
            <a:r>
              <a:rPr lang="ru-RU" sz="3200" dirty="0" smtClean="0"/>
              <a:t>.</a:t>
            </a:r>
            <a:endParaRPr lang="ru-RU"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449288"/>
            <a:ext cx="8229600" cy="6408712"/>
          </a:xfrm>
        </p:spPr>
        <p:txBody>
          <a:bodyPr>
            <a:normAutofit/>
          </a:bodyPr>
          <a:lstStyle/>
          <a:p>
            <a:pPr fontAlgn="base"/>
            <a:r>
              <a:rPr lang="ru-RU" dirty="0" err="1" smtClean="0"/>
              <a:t>Екіншіден</a:t>
            </a:r>
            <a:r>
              <a:rPr lang="ru-RU" dirty="0" smtClean="0"/>
              <a:t>, </a:t>
            </a:r>
            <a:r>
              <a:rPr lang="ru-RU" dirty="0" err="1" smtClean="0"/>
              <a:t>адамдардың бойына</a:t>
            </a:r>
            <a:r>
              <a:rPr lang="ru-RU" dirty="0" smtClean="0"/>
              <a:t> </a:t>
            </a:r>
            <a:r>
              <a:rPr lang="ru-RU" dirty="0" err="1" smtClean="0"/>
              <a:t>этикалық қасиеттер дарытып</a:t>
            </a:r>
            <a:r>
              <a:rPr lang="ru-RU" dirty="0" smtClean="0"/>
              <a:t>, </a:t>
            </a:r>
            <a:r>
              <a:rPr lang="ru-RU" dirty="0" err="1" smtClean="0"/>
              <a:t>идеологиялық және өмірлік-стилдік плюрализмді</a:t>
            </a:r>
            <a:r>
              <a:rPr lang="ru-RU" dirty="0" smtClean="0"/>
              <a:t> </a:t>
            </a:r>
            <a:r>
              <a:rPr lang="ru-RU" dirty="0" err="1" smtClean="0"/>
              <a:t>қабылдау  бейімділігіне</a:t>
            </a:r>
            <a:r>
              <a:rPr lang="ru-RU" dirty="0" smtClean="0"/>
              <a:t> </a:t>
            </a:r>
            <a:r>
              <a:rPr lang="ru-RU" dirty="0" err="1" smtClean="0"/>
              <a:t>үйрететін зайырлы</a:t>
            </a:r>
            <a:r>
              <a:rPr lang="ru-RU" dirty="0" smtClean="0"/>
              <a:t> </a:t>
            </a:r>
            <a:r>
              <a:rPr lang="ru-RU" dirty="0" err="1" smtClean="0"/>
              <a:t>білім</a:t>
            </a:r>
            <a:r>
              <a:rPr lang="ru-RU" dirty="0" smtClean="0"/>
              <a:t> беру </a:t>
            </a:r>
            <a:r>
              <a:rPr lang="ru-RU" dirty="0" err="1" smtClean="0"/>
              <a:t>жүйесі </a:t>
            </a:r>
            <a:r>
              <a:rPr lang="ru-RU" dirty="0" smtClean="0"/>
              <a:t>мен </a:t>
            </a:r>
            <a:r>
              <a:rPr lang="ru-RU" dirty="0" err="1" smtClean="0"/>
              <a:t>ағартушылық арқылы </a:t>
            </a:r>
            <a:r>
              <a:rPr lang="ru-RU" dirty="0" smtClean="0"/>
              <a:t>да </a:t>
            </a:r>
            <a:r>
              <a:rPr lang="ru-RU" dirty="0" err="1" smtClean="0"/>
              <a:t>жүзеге </a:t>
            </a:r>
            <a:r>
              <a:rPr lang="ru-RU" dirty="0" smtClean="0"/>
              <a:t>асу </a:t>
            </a:r>
            <a:r>
              <a:rPr lang="ru-RU" dirty="0" err="1" smtClean="0"/>
              <a:t>керек</a:t>
            </a:r>
            <a:r>
              <a:rPr lang="ru-RU" dirty="0" smtClean="0"/>
              <a:t>.</a:t>
            </a:r>
          </a:p>
          <a:p>
            <a:pPr fontAlgn="base"/>
            <a:r>
              <a:rPr lang="ru-RU" dirty="0" err="1" smtClean="0"/>
              <a:t>Үшіншіден, ата-аналар</a:t>
            </a:r>
            <a:r>
              <a:rPr lang="ru-RU" dirty="0" smtClean="0"/>
              <a:t> мен </a:t>
            </a:r>
            <a:r>
              <a:rPr lang="ru-RU" dirty="0" err="1" smtClean="0"/>
              <a:t>туған-туыстар жас</a:t>
            </a:r>
            <a:r>
              <a:rPr lang="ru-RU" dirty="0" smtClean="0"/>
              <a:t> </a:t>
            </a:r>
            <a:r>
              <a:rPr lang="ru-RU" dirty="0" err="1" smtClean="0"/>
              <a:t>ұрпақты</a:t>
            </a:r>
            <a:r>
              <a:rPr lang="ru-RU" dirty="0" smtClean="0"/>
              <a:t>, </a:t>
            </a:r>
            <a:r>
              <a:rPr lang="ru-RU" dirty="0" err="1" smtClean="0"/>
              <a:t>балаларын</a:t>
            </a:r>
            <a:r>
              <a:rPr lang="ru-RU" dirty="0" smtClean="0"/>
              <a:t> </a:t>
            </a:r>
            <a:r>
              <a:rPr lang="ru-RU" dirty="0" err="1" smtClean="0"/>
              <a:t>сүйіспеншіліктің бесігіне</a:t>
            </a:r>
            <a:r>
              <a:rPr lang="ru-RU" dirty="0" smtClean="0"/>
              <a:t> </a:t>
            </a:r>
            <a:r>
              <a:rPr lang="ru-RU" dirty="0" err="1" smtClean="0"/>
              <a:t>бөлеу үшін отбасы</a:t>
            </a:r>
            <a:r>
              <a:rPr lang="ru-RU" dirty="0" smtClean="0"/>
              <a:t> </a:t>
            </a:r>
            <a:r>
              <a:rPr lang="ru-RU" dirty="0" err="1" smtClean="0"/>
              <a:t>институтын</a:t>
            </a:r>
            <a:r>
              <a:rPr lang="ru-RU" dirty="0" smtClean="0"/>
              <a:t> </a:t>
            </a:r>
            <a:r>
              <a:rPr lang="ru-RU" dirty="0" err="1" smtClean="0"/>
              <a:t>күшейтудің маңызы өте зор</a:t>
            </a:r>
            <a:r>
              <a:rPr lang="ru-RU" dirty="0" smtClean="0"/>
              <a:t>. </a:t>
            </a:r>
            <a:r>
              <a:rPr lang="ru-RU" dirty="0" err="1" smtClean="0"/>
              <a:t>Сол</a:t>
            </a:r>
            <a:r>
              <a:rPr lang="ru-RU" dirty="0" smtClean="0"/>
              <a:t> </a:t>
            </a:r>
            <a:r>
              <a:rPr lang="ru-RU" dirty="0" err="1" smtClean="0"/>
              <a:t>арқылы, ауылдарда</a:t>
            </a:r>
            <a:r>
              <a:rPr lang="ru-RU" dirty="0" smtClean="0"/>
              <a:t>, </a:t>
            </a:r>
            <a:r>
              <a:rPr lang="ru-RU" dirty="0" err="1" smtClean="0"/>
              <a:t>оқу орындарында</a:t>
            </a:r>
            <a:r>
              <a:rPr lang="ru-RU" dirty="0" smtClean="0"/>
              <a:t>, </a:t>
            </a:r>
            <a:r>
              <a:rPr lang="ru-RU" dirty="0" err="1" smtClean="0"/>
              <a:t>қала аулаларында</a:t>
            </a:r>
            <a:r>
              <a:rPr lang="ru-RU" dirty="0" smtClean="0"/>
              <a:t> </a:t>
            </a:r>
            <a:r>
              <a:rPr lang="ru-RU" dirty="0" err="1" smtClean="0"/>
              <a:t>жұқтыруға жеңіл ұры-қарылық түсініктер </a:t>
            </a:r>
            <a:r>
              <a:rPr lang="ru-RU" dirty="0" smtClean="0"/>
              <a:t>мен </a:t>
            </a:r>
            <a:r>
              <a:rPr lang="ru-RU" dirty="0" err="1" smtClean="0"/>
              <a:t>қатыгездік сынды</a:t>
            </a:r>
            <a:r>
              <a:rPr lang="ru-RU" dirty="0" smtClean="0"/>
              <a:t> </a:t>
            </a:r>
            <a:r>
              <a:rPr lang="ru-RU" dirty="0" err="1" smtClean="0"/>
              <a:t>ауруларға </a:t>
            </a:r>
            <a:r>
              <a:rPr lang="ru-RU" dirty="0" smtClean="0"/>
              <a:t>шипа </a:t>
            </a:r>
            <a:r>
              <a:rPr lang="ru-RU" dirty="0" err="1" smtClean="0"/>
              <a:t>табуға болады</a:t>
            </a:r>
            <a:r>
              <a:rPr lang="ru-RU" dirty="0" smtClean="0"/>
              <a:t>.</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760680"/>
          </a:xfrm>
        </p:spPr>
        <p:txBody>
          <a:bodyPr>
            <a:normAutofit fontScale="92500"/>
          </a:bodyPr>
          <a:lstStyle/>
          <a:p>
            <a:r>
              <a:rPr lang="kk-KZ" sz="3200" dirty="0" smtClean="0"/>
              <a:t>	</a:t>
            </a:r>
            <a:r>
              <a:rPr lang="kk-KZ" sz="3200" dirty="0" smtClean="0"/>
              <a:t>Әлемдік діндердің ішіндегі ең жас дін. 7 ғасырда Арабия түбегінде пайда болды.</a:t>
            </a:r>
            <a:endParaRPr lang="ru-RU" sz="3200" dirty="0" smtClean="0"/>
          </a:p>
          <a:p>
            <a:r>
              <a:rPr lang="kk-KZ" sz="3200" dirty="0" smtClean="0"/>
              <a:t>Әлемдік </a:t>
            </a:r>
            <a:r>
              <a:rPr lang="kk-KZ" sz="3200" dirty="0" smtClean="0"/>
              <a:t>исламдық қауымдастық немесе “умма” халықтары әртүрлі және жалпы саны  1,5 млрд адам құрайды. Бұл жер шары халқының ¼ бөлігі. 35 елде мұсылман қауымдастығы елдің көп бөлігін құраса,  28 елде ислам-мемлекеттік дін болып саналады.</a:t>
            </a:r>
          </a:p>
          <a:p>
            <a:r>
              <a:rPr lang="kk-KZ" sz="3200" dirty="0" smtClean="0"/>
              <a:t>	Мұсылман уммасы  Азия мен Африкадағы 120 мемлекеттің саяси-қоғамдық өміріне айтарлықтай ықпалын тигізіп отыр.</a:t>
            </a:r>
            <a:endParaRPr lang="ru-RU"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a:xfrm>
            <a:off x="457200" y="4869160"/>
            <a:ext cx="8229600" cy="1440200"/>
          </a:xfrm>
        </p:spPr>
        <p:txBody>
          <a:bodyPr/>
          <a:lstStyle/>
          <a:p>
            <a:r>
              <a:rPr lang="kk-KZ" dirty="0" smtClean="0"/>
              <a:t>Мұсылман халқы 10 пайыздан жоғары бөлігін құрайтын елдер. </a:t>
            </a:r>
            <a:r>
              <a:rPr lang="kk-KZ" dirty="0" smtClean="0">
                <a:solidFill>
                  <a:srgbClr val="00B050"/>
                </a:solidFill>
              </a:rPr>
              <a:t>Жасыл</a:t>
            </a:r>
            <a:r>
              <a:rPr lang="kk-KZ" dirty="0" smtClean="0"/>
              <a:t>: Суннит аймақтары, </a:t>
            </a:r>
            <a:r>
              <a:rPr lang="kk-KZ" dirty="0" smtClean="0">
                <a:solidFill>
                  <a:srgbClr val="FF0000"/>
                </a:solidFill>
              </a:rPr>
              <a:t>қызыл</a:t>
            </a:r>
            <a:r>
              <a:rPr lang="kk-KZ" dirty="0" smtClean="0"/>
              <a:t>: шиит аймақтары, </a:t>
            </a:r>
            <a:r>
              <a:rPr lang="kk-KZ" dirty="0" smtClean="0">
                <a:solidFill>
                  <a:srgbClr val="0070C0"/>
                </a:solidFill>
              </a:rPr>
              <a:t>көк</a:t>
            </a:r>
            <a:r>
              <a:rPr lang="kk-KZ" dirty="0" smtClean="0"/>
              <a:t>: ибадиттер</a:t>
            </a:r>
            <a:endParaRPr lang="ru-RU" dirty="0"/>
          </a:p>
        </p:txBody>
      </p:sp>
      <p:pic>
        <p:nvPicPr>
          <p:cNvPr id="16387" name="Picture 3" descr="C:\Users\Владелец\Desktop\1024px-Islam_by_country.png"/>
          <p:cNvPicPr>
            <a:picLocks noChangeAspect="1" noChangeArrowheads="1"/>
          </p:cNvPicPr>
          <p:nvPr/>
        </p:nvPicPr>
        <p:blipFill>
          <a:blip r:embed="rId2" cstate="print"/>
          <a:srcRect/>
          <a:stretch>
            <a:fillRect/>
          </a:stretch>
        </p:blipFill>
        <p:spPr bwMode="auto">
          <a:xfrm>
            <a:off x="0" y="0"/>
            <a:ext cx="9197280" cy="472514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476672"/>
            <a:ext cx="8229600" cy="4709160"/>
          </a:xfrm>
        </p:spPr>
        <p:txBody>
          <a:bodyPr>
            <a:noAutofit/>
          </a:bodyPr>
          <a:lstStyle/>
          <a:p>
            <a:pPr>
              <a:buNone/>
            </a:pPr>
            <a:r>
              <a:rPr lang="kk-KZ" sz="4000" dirty="0" smtClean="0"/>
              <a:t>	Ислам дінінің негізін қалаушысы деп пайғамбырымыз Мұхаммед с.ғ.с. білеміз. Ислам дінін тарату мақсатымен  пайғамбарымыз әуелде өз елі ішінде, яғни құрайш тайпасын және Арабия түбегін мекендеген жергілікті халықтың едәуір бөлігін ислам дінін қабылдауын аз ғана уақыт ішінде  шеше алды. </a:t>
            </a:r>
            <a:endParaRPr lang="ru-RU" sz="4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836712"/>
            <a:ext cx="8229600" cy="5256584"/>
          </a:xfrm>
        </p:spPr>
        <p:txBody>
          <a:bodyPr>
            <a:noAutofit/>
          </a:bodyPr>
          <a:lstStyle/>
          <a:p>
            <a:r>
              <a:rPr lang="kk-KZ" sz="3600" dirty="0" smtClean="0"/>
              <a:t>Ислам діні Арабия түбегінен әуелде көршілес жатқан Сирия, Палестина жеріне, одан Солтүстік Африка елдерінде кеңге жайыла бастайды. Бүгінгі таңда ислам дінін ұстанушы мемлекеттер қатарына бұлардан басқа оңтүстік-шығыс Азия мемлекеттері, оңтүстік Азия және Орталық Азия елдері кіреді.</a:t>
            </a:r>
            <a:endParaRPr lang="ru-RU"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Ислам ерекшеліктері:</a:t>
            </a:r>
            <a:endParaRPr lang="ru-RU" dirty="0"/>
          </a:p>
        </p:txBody>
      </p:sp>
      <p:sp>
        <p:nvSpPr>
          <p:cNvPr id="3" name="Содержимое 2"/>
          <p:cNvSpPr>
            <a:spLocks noGrp="1"/>
          </p:cNvSpPr>
          <p:nvPr>
            <p:ph idx="1"/>
          </p:nvPr>
        </p:nvSpPr>
        <p:spPr/>
        <p:txBody>
          <a:bodyPr>
            <a:normAutofit/>
          </a:bodyPr>
          <a:lstStyle/>
          <a:p>
            <a:pPr>
              <a:buNone/>
            </a:pPr>
            <a:r>
              <a:rPr lang="kk-KZ" sz="3600" dirty="0" smtClean="0"/>
              <a:t>	Діннің әрқилылығы. Исламның сенушілердің өмір іс-әрекеттерінің барлық салаларын қамтуы. Олар: сенім, экономикалық және әлеуметтік құрылым, басқарма, отбасы және тұрмыс. Шариғат құқықтық қатынасқа қоса адамгершілік қатынастарды да анықтайды.</a:t>
            </a:r>
            <a:endParaRPr lang="ru-RU"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908720"/>
            <a:ext cx="8229600" cy="4709160"/>
          </a:xfrm>
        </p:spPr>
        <p:txBody>
          <a:bodyPr>
            <a:noAutofit/>
          </a:bodyPr>
          <a:lstStyle/>
          <a:p>
            <a:r>
              <a:rPr lang="kk-KZ" sz="3600" dirty="0" smtClean="0"/>
              <a:t>Аяқталушылық және пайғамбарлық идеясы. Мұсылман теологтарының айтуынша, Мұхаммед пайғамбар (с.а.с.) Алланың елшісі және жерге соңғы ақиқатты әкелуші болып саналады. Бұл мұсылмандардың ерекше қауымдастығы және ислам дінінің өзге діндерден айрықша екендігінің белгісі.</a:t>
            </a:r>
            <a:endParaRPr lang="ru-RU"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764704"/>
            <a:ext cx="8229600" cy="4709160"/>
          </a:xfrm>
        </p:spPr>
        <p:txBody>
          <a:bodyPr>
            <a:noAutofit/>
          </a:bodyPr>
          <a:lstStyle/>
          <a:p>
            <a:r>
              <a:rPr lang="kk-KZ" sz="4000" dirty="0" smtClean="0"/>
              <a:t>Бірлескен қауымдастықтың (умма) әр түрлі елдерде орналасқанына қарамастан, бір-біріне тартынуы. Осыдан да жердегі барша мұсылмандарды бір мемлекет құруға шақыратын түрлі панисламистік концепциялар шығады.</a:t>
            </a:r>
            <a:endParaRPr lang="ru-RU" sz="4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r>
              <a:rPr lang="kk-KZ" sz="4000" dirty="0" smtClean="0"/>
              <a:t>Мұхаммед пайғамбардың (с.а.с.) және төрт тақуа халиф билігі кезінде</a:t>
            </a:r>
            <a:r>
              <a:rPr lang="ru-RU" sz="4000" dirty="0" smtClean="0"/>
              <a:t>(Абу - </a:t>
            </a:r>
            <a:r>
              <a:rPr lang="ru-RU" sz="4000" dirty="0" err="1" smtClean="0"/>
              <a:t>Бакр</a:t>
            </a:r>
            <a:r>
              <a:rPr lang="ru-RU" sz="4000" dirty="0" smtClean="0"/>
              <a:t>, Омар, Осман, Али) </a:t>
            </a:r>
            <a:r>
              <a:rPr lang="ru-RU" sz="4000" dirty="0" err="1" smtClean="0"/>
              <a:t>орын</a:t>
            </a:r>
            <a:r>
              <a:rPr lang="ru-RU" sz="4000" dirty="0" smtClean="0"/>
              <a:t> </a:t>
            </a:r>
            <a:r>
              <a:rPr lang="ru-RU" sz="4000" dirty="0" err="1" smtClean="0"/>
              <a:t>алған мемлекеттік-саяси</a:t>
            </a:r>
            <a:r>
              <a:rPr lang="ru-RU" sz="4000" dirty="0" smtClean="0"/>
              <a:t> </a:t>
            </a:r>
            <a:r>
              <a:rPr lang="ru-RU" sz="4000" dirty="0" err="1" smtClean="0"/>
              <a:t>жүйенің дәріптелуі</a:t>
            </a:r>
            <a:r>
              <a:rPr lang="ru-RU" sz="4000" dirty="0" smtClean="0"/>
              <a:t>.  Оны </a:t>
            </a:r>
            <a:r>
              <a:rPr lang="ru-RU" sz="4000" dirty="0" err="1" smtClean="0"/>
              <a:t>қайта жаңғыртуға талпыну</a:t>
            </a:r>
            <a:r>
              <a:rPr lang="ru-RU" sz="4000" dirty="0" smtClean="0"/>
              <a:t>.</a:t>
            </a:r>
            <a:endParaRPr lang="ru-RU" sz="4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125</TotalTime>
  <Words>596</Words>
  <Application>Microsoft Office PowerPoint</Application>
  <PresentationFormat>Экран (4:3)</PresentationFormat>
  <Paragraphs>26</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Апекс</vt:lpstr>
      <vt:lpstr>Ислам және шығыс елдеріндегі қазіргі қоғамдық саяси үрдістер</vt:lpstr>
      <vt:lpstr>Слайд 2</vt:lpstr>
      <vt:lpstr>Слайд 3</vt:lpstr>
      <vt:lpstr>Слайд 4</vt:lpstr>
      <vt:lpstr>Слайд 5</vt:lpstr>
      <vt:lpstr>Ислам ерекшеліктері:</vt:lpstr>
      <vt:lpstr>Слайд 7</vt:lpstr>
      <vt:lpstr>Слайд 8</vt:lpstr>
      <vt:lpstr>Слайд 9</vt:lpstr>
      <vt:lpstr>Слайд 10</vt:lpstr>
      <vt:lpstr>Негізгі түсініктер</vt:lpstr>
      <vt:lpstr>Слайд 12</vt:lpstr>
      <vt:lpstr>Слайд 13</vt:lpstr>
      <vt:lpstr>Слайд 14</vt:lpstr>
      <vt:lpstr>Слайд 15</vt:lpstr>
      <vt:lpstr>Слайд 16</vt:lpstr>
      <vt:lpstr>Слайд 17</vt:lpstr>
      <vt:lpstr>Слайд 18</vt:lpstr>
      <vt:lpstr>Слайд 19</vt:lpstr>
    </vt:vector>
  </TitlesOfParts>
  <Company>Krokoz™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ИСЛАМ</dc:title>
  <dc:creator>Владелец</dc:creator>
  <cp:lastModifiedBy>Astana</cp:lastModifiedBy>
  <cp:revision>12</cp:revision>
  <dcterms:created xsi:type="dcterms:W3CDTF">2013-11-19T12:46:11Z</dcterms:created>
  <dcterms:modified xsi:type="dcterms:W3CDTF">2018-03-30T00:50:55Z</dcterms:modified>
</cp:coreProperties>
</file>