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E121A4-17DD-4A8C-BD59-1487DE72F8F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5B16B2C-E338-480F-AB7D-8821E2520A23}">
      <dgm:prSet custT="1"/>
      <dgm:spPr/>
      <dgm:t>
        <a:bodyPr/>
        <a:lstStyle/>
        <a:p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Біріншіден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қазіргі кезеңде 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демократия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дүниежүзілік жалпы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адамзаттың рухани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құндылығы болып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табылады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Ол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халықтар арасындағы бірлестіктің, қауымдастықтың дамуына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зор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әсер етеді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. Е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501494D6-373E-4F8D-B4A8-4DFBDD122A61}" type="parTrans" cxnId="{486AF3D8-405A-4040-9EE4-3941E4D6B9EA}">
      <dgm:prSet/>
      <dgm:spPr/>
      <dgm:t>
        <a:bodyPr/>
        <a:lstStyle/>
        <a:p>
          <a:endParaRPr lang="ru-RU"/>
        </a:p>
      </dgm:t>
    </dgm:pt>
    <dgm:pt modelId="{5E006229-0976-4750-B071-0E8C9E29E1DE}" type="sibTrans" cxnId="{486AF3D8-405A-4040-9EE4-3941E4D6B9EA}">
      <dgm:prSet/>
      <dgm:spPr/>
      <dgm:t>
        <a:bodyPr/>
        <a:lstStyle/>
        <a:p>
          <a:endParaRPr lang="ru-RU"/>
        </a:p>
      </dgm:t>
    </dgm:pt>
    <dgm:pt modelId="{E57EA405-CEAA-431E-9A2A-E04EC1B39787}">
      <dgm:prSet custT="1"/>
      <dgm:spPr/>
      <dgm:t>
        <a:bodyPr/>
        <a:lstStyle/>
        <a:p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Екіншіден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әрбір мемлекеттегі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саяси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биліктің сапасы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қоғамдағы демократияның деңгейіне байланысты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0888EDE5-6DBD-42E2-8381-31DAF4A8FC80}" type="parTrans" cxnId="{DEA4C038-451D-4470-A39B-76FDDAC95B55}">
      <dgm:prSet/>
      <dgm:spPr/>
      <dgm:t>
        <a:bodyPr/>
        <a:lstStyle/>
        <a:p>
          <a:endParaRPr lang="ru-RU"/>
        </a:p>
      </dgm:t>
    </dgm:pt>
    <dgm:pt modelId="{1EFBEFFA-B953-4F98-90C6-0D3D03CFCA5C}" type="sibTrans" cxnId="{DEA4C038-451D-4470-A39B-76FDDAC95B55}">
      <dgm:prSet/>
      <dgm:spPr/>
      <dgm:t>
        <a:bodyPr/>
        <a:lstStyle/>
        <a:p>
          <a:endParaRPr lang="ru-RU"/>
        </a:p>
      </dgm:t>
    </dgm:pt>
    <dgm:pt modelId="{AA46CD6B-B721-4653-BC5D-A9CE1F87DCB4}">
      <dgm:prSet custT="1"/>
      <dgm:spPr/>
      <dgm:t>
        <a:bodyPr/>
        <a:lstStyle/>
        <a:p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Үшіншіден, 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демократия </a:t>
          </a:r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көптеген шығыс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мемлекетінің мақсаты 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мен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болашағы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Демократияның ерекше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маңызды болуының тағы 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да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бір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себебі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оның әрбір адамға тиімді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пайдалы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болуында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FFB254A2-9AD7-4C17-838F-97561BAB2BA5}" type="parTrans" cxnId="{123BBEE6-1435-49F1-B1CC-373B3F257988}">
      <dgm:prSet/>
      <dgm:spPr/>
      <dgm:t>
        <a:bodyPr/>
        <a:lstStyle/>
        <a:p>
          <a:endParaRPr lang="ru-RU"/>
        </a:p>
      </dgm:t>
    </dgm:pt>
    <dgm:pt modelId="{C99F21DA-06A2-4B82-B36D-BBD528FA3D62}" type="sibTrans" cxnId="{123BBEE6-1435-49F1-B1CC-373B3F257988}">
      <dgm:prSet/>
      <dgm:spPr/>
      <dgm:t>
        <a:bodyPr/>
        <a:lstStyle/>
        <a:p>
          <a:endParaRPr lang="ru-RU"/>
        </a:p>
      </dgm:t>
    </dgm:pt>
    <dgm:pt modelId="{8CE39091-986A-418A-B1F8-A4CD7C1C307D}" type="pres">
      <dgm:prSet presAssocID="{E2E121A4-17DD-4A8C-BD59-1487DE72F8F5}" presName="linear" presStyleCnt="0">
        <dgm:presLayoutVars>
          <dgm:dir/>
          <dgm:animLvl val="lvl"/>
          <dgm:resizeHandles val="exact"/>
        </dgm:presLayoutVars>
      </dgm:prSet>
      <dgm:spPr/>
    </dgm:pt>
    <dgm:pt modelId="{EA9F1467-E120-44B3-BB84-37C04FBB5100}" type="pres">
      <dgm:prSet presAssocID="{75B16B2C-E338-480F-AB7D-8821E2520A23}" presName="parentLin" presStyleCnt="0"/>
      <dgm:spPr/>
    </dgm:pt>
    <dgm:pt modelId="{4B270510-190A-49A4-8309-03974DCBBF81}" type="pres">
      <dgm:prSet presAssocID="{75B16B2C-E338-480F-AB7D-8821E2520A23}" presName="parentLeftMargin" presStyleLbl="node1" presStyleIdx="0" presStyleCnt="3"/>
      <dgm:spPr/>
    </dgm:pt>
    <dgm:pt modelId="{6FC54D53-3BB6-4349-BF71-825B9455A574}" type="pres">
      <dgm:prSet presAssocID="{75B16B2C-E338-480F-AB7D-8821E2520A23}" presName="parentText" presStyleLbl="node1" presStyleIdx="0" presStyleCnt="3" custScaleY="529196" custLinFactY="-121541" custLinFactNeighborX="-5708" custLinFactNeighborY="-200000">
        <dgm:presLayoutVars>
          <dgm:chMax val="0"/>
          <dgm:bulletEnabled val="1"/>
        </dgm:presLayoutVars>
      </dgm:prSet>
      <dgm:spPr/>
    </dgm:pt>
    <dgm:pt modelId="{2727629E-A86E-40DE-9F5B-F9ADFD7061B2}" type="pres">
      <dgm:prSet presAssocID="{75B16B2C-E338-480F-AB7D-8821E2520A23}" presName="negativeSpace" presStyleCnt="0"/>
      <dgm:spPr/>
    </dgm:pt>
    <dgm:pt modelId="{8C69303C-5A89-437B-8BED-A7578DEE3E71}" type="pres">
      <dgm:prSet presAssocID="{75B16B2C-E338-480F-AB7D-8821E2520A23}" presName="childText" presStyleLbl="conFgAcc1" presStyleIdx="0" presStyleCnt="3" custLinFactY="-69875" custLinFactNeighborX="1754" custLinFactNeighborY="-100000">
        <dgm:presLayoutVars>
          <dgm:bulletEnabled val="1"/>
        </dgm:presLayoutVars>
      </dgm:prSet>
      <dgm:spPr/>
    </dgm:pt>
    <dgm:pt modelId="{FA1C2895-427C-4BF5-B5D2-63E04351D50D}" type="pres">
      <dgm:prSet presAssocID="{5E006229-0976-4750-B071-0E8C9E29E1DE}" presName="spaceBetweenRectangles" presStyleCnt="0"/>
      <dgm:spPr/>
    </dgm:pt>
    <dgm:pt modelId="{A357AAAD-B230-459C-8F96-E7E5F28D63D3}" type="pres">
      <dgm:prSet presAssocID="{E57EA405-CEAA-431E-9A2A-E04EC1B39787}" presName="parentLin" presStyleCnt="0"/>
      <dgm:spPr/>
    </dgm:pt>
    <dgm:pt modelId="{FBC94365-0990-4067-9554-6BE5DCC4408E}" type="pres">
      <dgm:prSet presAssocID="{E57EA405-CEAA-431E-9A2A-E04EC1B39787}" presName="parentLeftMargin" presStyleLbl="node1" presStyleIdx="0" presStyleCnt="3"/>
      <dgm:spPr/>
    </dgm:pt>
    <dgm:pt modelId="{217EA718-5A99-4DC3-BDAE-87CA4C8ABF5A}" type="pres">
      <dgm:prSet presAssocID="{E57EA405-CEAA-431E-9A2A-E04EC1B39787}" presName="parentText" presStyleLbl="node1" presStyleIdx="1" presStyleCnt="3" custScaleY="359594">
        <dgm:presLayoutVars>
          <dgm:chMax val="0"/>
          <dgm:bulletEnabled val="1"/>
        </dgm:presLayoutVars>
      </dgm:prSet>
      <dgm:spPr/>
    </dgm:pt>
    <dgm:pt modelId="{B83043FB-318D-4A3C-B98B-66334E5BB781}" type="pres">
      <dgm:prSet presAssocID="{E57EA405-CEAA-431E-9A2A-E04EC1B39787}" presName="negativeSpace" presStyleCnt="0"/>
      <dgm:spPr/>
    </dgm:pt>
    <dgm:pt modelId="{952BD295-5CF4-4350-BC5E-D0E4E7F0C685}" type="pres">
      <dgm:prSet presAssocID="{E57EA405-CEAA-431E-9A2A-E04EC1B39787}" presName="childText" presStyleLbl="conFgAcc1" presStyleIdx="1" presStyleCnt="3">
        <dgm:presLayoutVars>
          <dgm:bulletEnabled val="1"/>
        </dgm:presLayoutVars>
      </dgm:prSet>
      <dgm:spPr/>
    </dgm:pt>
    <dgm:pt modelId="{9D481B3F-6112-40D6-BE74-444D0731F053}" type="pres">
      <dgm:prSet presAssocID="{1EFBEFFA-B953-4F98-90C6-0D3D03CFCA5C}" presName="spaceBetweenRectangles" presStyleCnt="0"/>
      <dgm:spPr/>
    </dgm:pt>
    <dgm:pt modelId="{D90E4F0E-505E-42AE-96EC-3B9C7B206E29}" type="pres">
      <dgm:prSet presAssocID="{AA46CD6B-B721-4653-BC5D-A9CE1F87DCB4}" presName="parentLin" presStyleCnt="0"/>
      <dgm:spPr/>
    </dgm:pt>
    <dgm:pt modelId="{1A93DA9D-7225-49C3-9476-7CA7D748319B}" type="pres">
      <dgm:prSet presAssocID="{AA46CD6B-B721-4653-BC5D-A9CE1F87DCB4}" presName="parentLeftMargin" presStyleLbl="node1" presStyleIdx="1" presStyleCnt="3"/>
      <dgm:spPr/>
    </dgm:pt>
    <dgm:pt modelId="{A68CD503-41DD-48C1-8EE3-D7E1F9CDAFEB}" type="pres">
      <dgm:prSet presAssocID="{AA46CD6B-B721-4653-BC5D-A9CE1F87DCB4}" presName="parentText" presStyleLbl="node1" presStyleIdx="2" presStyleCnt="3" custScaleY="615478" custLinFactNeighborX="-5616" custLinFactNeighborY="-22950">
        <dgm:presLayoutVars>
          <dgm:chMax val="0"/>
          <dgm:bulletEnabled val="1"/>
        </dgm:presLayoutVars>
      </dgm:prSet>
      <dgm:spPr/>
    </dgm:pt>
    <dgm:pt modelId="{B41A527A-56A1-45EC-A5E9-C39167001C6C}" type="pres">
      <dgm:prSet presAssocID="{AA46CD6B-B721-4653-BC5D-A9CE1F87DCB4}" presName="negativeSpace" presStyleCnt="0"/>
      <dgm:spPr/>
    </dgm:pt>
    <dgm:pt modelId="{648B7CCD-BB7F-469C-94B1-C5B0584A46D5}" type="pres">
      <dgm:prSet presAssocID="{AA46CD6B-B721-4653-BC5D-A9CE1F87DCB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23BBEE6-1435-49F1-B1CC-373B3F257988}" srcId="{E2E121A4-17DD-4A8C-BD59-1487DE72F8F5}" destId="{AA46CD6B-B721-4653-BC5D-A9CE1F87DCB4}" srcOrd="2" destOrd="0" parTransId="{FFB254A2-9AD7-4C17-838F-97561BAB2BA5}" sibTransId="{C99F21DA-06A2-4B82-B36D-BBD528FA3D62}"/>
    <dgm:cxn modelId="{1B2430DF-B331-421C-BBA9-74ADABF0A024}" type="presOf" srcId="{AA46CD6B-B721-4653-BC5D-A9CE1F87DCB4}" destId="{A68CD503-41DD-48C1-8EE3-D7E1F9CDAFEB}" srcOrd="1" destOrd="0" presId="urn:microsoft.com/office/officeart/2005/8/layout/list1"/>
    <dgm:cxn modelId="{5F97C239-6C36-4302-903D-50EC56F723C8}" type="presOf" srcId="{AA46CD6B-B721-4653-BC5D-A9CE1F87DCB4}" destId="{1A93DA9D-7225-49C3-9476-7CA7D748319B}" srcOrd="0" destOrd="0" presId="urn:microsoft.com/office/officeart/2005/8/layout/list1"/>
    <dgm:cxn modelId="{486AF3D8-405A-4040-9EE4-3941E4D6B9EA}" srcId="{E2E121A4-17DD-4A8C-BD59-1487DE72F8F5}" destId="{75B16B2C-E338-480F-AB7D-8821E2520A23}" srcOrd="0" destOrd="0" parTransId="{501494D6-373E-4F8D-B4A8-4DFBDD122A61}" sibTransId="{5E006229-0976-4750-B071-0E8C9E29E1DE}"/>
    <dgm:cxn modelId="{39C89D74-38C5-4D7E-8BE4-E8180913B7A6}" type="presOf" srcId="{75B16B2C-E338-480F-AB7D-8821E2520A23}" destId="{6FC54D53-3BB6-4349-BF71-825B9455A574}" srcOrd="1" destOrd="0" presId="urn:microsoft.com/office/officeart/2005/8/layout/list1"/>
    <dgm:cxn modelId="{3603BA0C-4921-4EBA-9692-753721C74269}" type="presOf" srcId="{E2E121A4-17DD-4A8C-BD59-1487DE72F8F5}" destId="{8CE39091-986A-418A-B1F8-A4CD7C1C307D}" srcOrd="0" destOrd="0" presId="urn:microsoft.com/office/officeart/2005/8/layout/list1"/>
    <dgm:cxn modelId="{46EDA83D-ADBE-43B2-91C2-A34BB96B948D}" type="presOf" srcId="{E57EA405-CEAA-431E-9A2A-E04EC1B39787}" destId="{FBC94365-0990-4067-9554-6BE5DCC4408E}" srcOrd="0" destOrd="0" presId="urn:microsoft.com/office/officeart/2005/8/layout/list1"/>
    <dgm:cxn modelId="{E709C674-D955-4D12-A2CD-D8D12A01DA08}" type="presOf" srcId="{75B16B2C-E338-480F-AB7D-8821E2520A23}" destId="{4B270510-190A-49A4-8309-03974DCBBF81}" srcOrd="0" destOrd="0" presId="urn:microsoft.com/office/officeart/2005/8/layout/list1"/>
    <dgm:cxn modelId="{DEA4C038-451D-4470-A39B-76FDDAC95B55}" srcId="{E2E121A4-17DD-4A8C-BD59-1487DE72F8F5}" destId="{E57EA405-CEAA-431E-9A2A-E04EC1B39787}" srcOrd="1" destOrd="0" parTransId="{0888EDE5-6DBD-42E2-8381-31DAF4A8FC80}" sibTransId="{1EFBEFFA-B953-4F98-90C6-0D3D03CFCA5C}"/>
    <dgm:cxn modelId="{73A0A918-5512-4F51-BCBD-128FE1C13AAC}" type="presOf" srcId="{E57EA405-CEAA-431E-9A2A-E04EC1B39787}" destId="{217EA718-5A99-4DC3-BDAE-87CA4C8ABF5A}" srcOrd="1" destOrd="0" presId="urn:microsoft.com/office/officeart/2005/8/layout/list1"/>
    <dgm:cxn modelId="{1AA65230-25E6-4997-9D38-01E400117EF4}" type="presParOf" srcId="{8CE39091-986A-418A-B1F8-A4CD7C1C307D}" destId="{EA9F1467-E120-44B3-BB84-37C04FBB5100}" srcOrd="0" destOrd="0" presId="urn:microsoft.com/office/officeart/2005/8/layout/list1"/>
    <dgm:cxn modelId="{2FDB365E-E630-4725-AA35-92DEBEBEA382}" type="presParOf" srcId="{EA9F1467-E120-44B3-BB84-37C04FBB5100}" destId="{4B270510-190A-49A4-8309-03974DCBBF81}" srcOrd="0" destOrd="0" presId="urn:microsoft.com/office/officeart/2005/8/layout/list1"/>
    <dgm:cxn modelId="{BADF94AC-6CCC-4BB7-8104-EB45998E014D}" type="presParOf" srcId="{EA9F1467-E120-44B3-BB84-37C04FBB5100}" destId="{6FC54D53-3BB6-4349-BF71-825B9455A574}" srcOrd="1" destOrd="0" presId="urn:microsoft.com/office/officeart/2005/8/layout/list1"/>
    <dgm:cxn modelId="{E0358C7A-6394-46EF-90A3-8633C333DAEF}" type="presParOf" srcId="{8CE39091-986A-418A-B1F8-A4CD7C1C307D}" destId="{2727629E-A86E-40DE-9F5B-F9ADFD7061B2}" srcOrd="1" destOrd="0" presId="urn:microsoft.com/office/officeart/2005/8/layout/list1"/>
    <dgm:cxn modelId="{E2BDE19C-5763-40BF-90E5-F10F1985E301}" type="presParOf" srcId="{8CE39091-986A-418A-B1F8-A4CD7C1C307D}" destId="{8C69303C-5A89-437B-8BED-A7578DEE3E71}" srcOrd="2" destOrd="0" presId="urn:microsoft.com/office/officeart/2005/8/layout/list1"/>
    <dgm:cxn modelId="{3E13AE33-6A7B-4E6E-808E-185DA320E057}" type="presParOf" srcId="{8CE39091-986A-418A-B1F8-A4CD7C1C307D}" destId="{FA1C2895-427C-4BF5-B5D2-63E04351D50D}" srcOrd="3" destOrd="0" presId="urn:microsoft.com/office/officeart/2005/8/layout/list1"/>
    <dgm:cxn modelId="{1EB04F34-150F-49D6-BD3A-DF9A0B93C724}" type="presParOf" srcId="{8CE39091-986A-418A-B1F8-A4CD7C1C307D}" destId="{A357AAAD-B230-459C-8F96-E7E5F28D63D3}" srcOrd="4" destOrd="0" presId="urn:microsoft.com/office/officeart/2005/8/layout/list1"/>
    <dgm:cxn modelId="{4BD2DA8B-BDFC-4084-89BC-5424EFFBF662}" type="presParOf" srcId="{A357AAAD-B230-459C-8F96-E7E5F28D63D3}" destId="{FBC94365-0990-4067-9554-6BE5DCC4408E}" srcOrd="0" destOrd="0" presId="urn:microsoft.com/office/officeart/2005/8/layout/list1"/>
    <dgm:cxn modelId="{856E8544-DA5D-453C-9D71-BFD8F02B9991}" type="presParOf" srcId="{A357AAAD-B230-459C-8F96-E7E5F28D63D3}" destId="{217EA718-5A99-4DC3-BDAE-87CA4C8ABF5A}" srcOrd="1" destOrd="0" presId="urn:microsoft.com/office/officeart/2005/8/layout/list1"/>
    <dgm:cxn modelId="{9068CA03-FC70-40CE-9170-7B810C6AB45A}" type="presParOf" srcId="{8CE39091-986A-418A-B1F8-A4CD7C1C307D}" destId="{B83043FB-318D-4A3C-B98B-66334E5BB781}" srcOrd="5" destOrd="0" presId="urn:microsoft.com/office/officeart/2005/8/layout/list1"/>
    <dgm:cxn modelId="{4F8F7358-2F75-4AA6-8252-21539A58D52F}" type="presParOf" srcId="{8CE39091-986A-418A-B1F8-A4CD7C1C307D}" destId="{952BD295-5CF4-4350-BC5E-D0E4E7F0C685}" srcOrd="6" destOrd="0" presId="urn:microsoft.com/office/officeart/2005/8/layout/list1"/>
    <dgm:cxn modelId="{6DD02261-0728-4063-AF51-9FB9253BFE69}" type="presParOf" srcId="{8CE39091-986A-418A-B1F8-A4CD7C1C307D}" destId="{9D481B3F-6112-40D6-BE74-444D0731F053}" srcOrd="7" destOrd="0" presId="urn:microsoft.com/office/officeart/2005/8/layout/list1"/>
    <dgm:cxn modelId="{5B03DEF0-7302-4B16-9977-909D4EC2F1D1}" type="presParOf" srcId="{8CE39091-986A-418A-B1F8-A4CD7C1C307D}" destId="{D90E4F0E-505E-42AE-96EC-3B9C7B206E29}" srcOrd="8" destOrd="0" presId="urn:microsoft.com/office/officeart/2005/8/layout/list1"/>
    <dgm:cxn modelId="{6E4C0E15-8F5A-4F76-B329-8ED93695AC90}" type="presParOf" srcId="{D90E4F0E-505E-42AE-96EC-3B9C7B206E29}" destId="{1A93DA9D-7225-49C3-9476-7CA7D748319B}" srcOrd="0" destOrd="0" presId="urn:microsoft.com/office/officeart/2005/8/layout/list1"/>
    <dgm:cxn modelId="{ADE3EE98-3FAD-4A34-B15D-385C3F03D10E}" type="presParOf" srcId="{D90E4F0E-505E-42AE-96EC-3B9C7B206E29}" destId="{A68CD503-41DD-48C1-8EE3-D7E1F9CDAFEB}" srcOrd="1" destOrd="0" presId="urn:microsoft.com/office/officeart/2005/8/layout/list1"/>
    <dgm:cxn modelId="{82E895E4-ADB4-4478-BABB-77269C108D93}" type="presParOf" srcId="{8CE39091-986A-418A-B1F8-A4CD7C1C307D}" destId="{B41A527A-56A1-45EC-A5E9-C39167001C6C}" srcOrd="9" destOrd="0" presId="urn:microsoft.com/office/officeart/2005/8/layout/list1"/>
    <dgm:cxn modelId="{986B2C99-7376-4914-A274-E7C05F42DCFB}" type="presParOf" srcId="{8CE39091-986A-418A-B1F8-A4CD7C1C307D}" destId="{648B7CCD-BB7F-469C-94B1-C5B0584A46D5}" srcOrd="10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b="1" i="1" dirty="0" smtClean="0"/>
              <a:t>№</a:t>
            </a:r>
            <a:r>
              <a:rPr lang="en-US" b="1" i="1" dirty="0" smtClean="0"/>
              <a:t>4</a:t>
            </a:r>
            <a:r>
              <a:rPr lang="en-US" b="1" i="1" dirty="0" smtClean="0"/>
              <a:t> </a:t>
            </a:r>
            <a:r>
              <a:rPr lang="kk-KZ" b="1" i="1" dirty="0" smtClean="0"/>
              <a:t>дәріс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b="1" i="1" dirty="0" smtClean="0"/>
              <a:t>Саяси </a:t>
            </a:r>
            <a:r>
              <a:rPr lang="kk-KZ" b="1" i="1" dirty="0" smtClean="0"/>
              <a:t>жүйелердің демократизациялануы мен либерализациялануы</a:t>
            </a:r>
            <a:r>
              <a:rPr lang="kk-KZ" i="1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Зерттеу сұрағы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4400" dirty="0" smtClean="0"/>
              <a:t>Шығыс елдерінің демократиялануы мен либерализациялануында қандай өзгерістер жүзеге асуда</a:t>
            </a:r>
            <a:r>
              <a:rPr lang="kk-KZ" dirty="0" smtClean="0"/>
              <a:t>?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мемлекеттің сипаты (типі, режимі) демократиялық бағамен белгіленеді. Қоғамдық құрылымның мақсаты, идеалы, яғни қоғамның даму бағыты – ол да демократия түсінігімен бағаланады. Қоғамда азаматтардың теңдігі, құқығы, еркіндігі бар ма, жоқ па? Бұл да демократиямен сипатталып, бағаланады.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Қазіргі кезеңдегі демократия дегеніміз не?» – деген сұраққа </a:t>
            </a:r>
            <a:r>
              <a:rPr lang="kk-KZ" dirty="0" smtClean="0"/>
              <a:t>қорытып </a:t>
            </a:r>
            <a:r>
              <a:rPr lang="kk-KZ" dirty="0" smtClean="0"/>
              <a:t>айтатын болсақ, «қоғамдық билікті халық сайлайтын, теңдік, құқықтық, әділеттік, еркіндік ұстанымдарына негізделген мемлекеттік құрылыс»,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Демократия – ол бостандықтың өзі емес, демократия – бостандықты орнатудың жолы. Демократия мәселесіндегі маңызды сұрақтың бірі – демократиялық мемлекет қандай болуы керек? Демократиялық мемлекеттер бір түрде, бір ғана жолмен орнықпайды.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000" dirty="0" smtClean="0"/>
              <a:t>Бірақ демократиялық мемлекеттердің көп түрлілігіне қарамастан, олардың бәріне ортақ белгілері бар. Демократиялық мемлекеттің негізгі белгілері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k-KZ" dirty="0" smtClean="0"/>
              <a:t>1</a:t>
            </a:r>
            <a:r>
              <a:rPr lang="kk-KZ" dirty="0" smtClean="0"/>
              <a:t>. Саяси биліктің негізгі органдарының сайлануы. </a:t>
            </a:r>
            <a:endParaRPr lang="kk-KZ" dirty="0" smtClean="0"/>
          </a:p>
          <a:p>
            <a:r>
              <a:rPr lang="kk-KZ" dirty="0" smtClean="0"/>
              <a:t>2</a:t>
            </a:r>
            <a:r>
              <a:rPr lang="kk-KZ" dirty="0" smtClean="0"/>
              <a:t>. Шешім қабылдаудағы азшылықтың көпшілікке бағыну тәртібін ресми мойындау. </a:t>
            </a:r>
            <a:endParaRPr lang="kk-KZ" dirty="0" smtClean="0"/>
          </a:p>
          <a:p>
            <a:r>
              <a:rPr lang="kk-KZ" dirty="0" smtClean="0"/>
              <a:t>3</a:t>
            </a:r>
            <a:r>
              <a:rPr lang="kk-KZ" dirty="0" smtClean="0"/>
              <a:t>. Азаматтардың жалпыға бірдей сайлау құқығының болуы</a:t>
            </a:r>
            <a:r>
              <a:rPr lang="kk-KZ" dirty="0" smtClean="0"/>
              <a:t>.</a:t>
            </a:r>
          </a:p>
          <a:p>
            <a:r>
              <a:rPr lang="kk-KZ" dirty="0" smtClean="0"/>
              <a:t> </a:t>
            </a:r>
            <a:r>
              <a:rPr lang="kk-KZ" dirty="0" smtClean="0"/>
              <a:t>4. Сайлауда бір орынға бірнеше үміткердің болуы (балама сайлау</a:t>
            </a:r>
            <a:r>
              <a:rPr lang="kk-KZ" dirty="0" smtClean="0"/>
              <a:t>).</a:t>
            </a:r>
          </a:p>
          <a:p>
            <a:r>
              <a:rPr lang="kk-KZ" dirty="0" smtClean="0"/>
              <a:t> </a:t>
            </a:r>
            <a:r>
              <a:rPr lang="kk-KZ" dirty="0" smtClean="0"/>
              <a:t>5. Саяси, экономикалық, рухани әртүрлілік. </a:t>
            </a:r>
            <a:endParaRPr lang="kk-KZ" dirty="0" smtClean="0"/>
          </a:p>
          <a:p>
            <a:r>
              <a:rPr lang="kk-KZ" dirty="0" smtClean="0"/>
              <a:t>6</a:t>
            </a:r>
            <a:r>
              <a:rPr lang="kk-KZ" dirty="0" smtClean="0"/>
              <a:t>. Саяси биліктің үш тармағының болуы. </a:t>
            </a:r>
            <a:endParaRPr lang="kk-KZ" dirty="0" smtClean="0"/>
          </a:p>
          <a:p>
            <a:r>
              <a:rPr lang="kk-KZ" dirty="0" smtClean="0"/>
              <a:t>7</a:t>
            </a:r>
            <a:r>
              <a:rPr lang="kk-KZ" dirty="0" smtClean="0"/>
              <a:t>. Қарсылықты (оппозицияны) заңдылық ретінде мойындау. </a:t>
            </a:r>
            <a:endParaRPr lang="kk-KZ" dirty="0" smtClean="0"/>
          </a:p>
          <a:p>
            <a:r>
              <a:rPr lang="kk-KZ" dirty="0" smtClean="0"/>
              <a:t>8</a:t>
            </a:r>
            <a:r>
              <a:rPr lang="kk-KZ" dirty="0" smtClean="0"/>
              <a:t>. Саяси биліктің заңға бағынышты болуы</a:t>
            </a:r>
            <a:r>
              <a:rPr lang="kk-KZ" dirty="0" smtClean="0"/>
              <a:t>.</a:t>
            </a:r>
            <a:endParaRPr lang="kk-KZ" smtClean="0"/>
          </a:p>
          <a:p>
            <a:r>
              <a:rPr lang="kk-KZ" smtClean="0"/>
              <a:t> </a:t>
            </a:r>
            <a:r>
              <a:rPr lang="kk-KZ" dirty="0" smtClean="0"/>
              <a:t>9. Қоғамдық-саяси шешімдер қабылдаудағы жариялылық. 10.Азаматтардың заң алдындағы теңдігі.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</TotalTime>
  <Words>306</Words>
  <PresentationFormat>Экран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№4 дәріс</vt:lpstr>
      <vt:lpstr>Зерттеу сұрағы</vt:lpstr>
      <vt:lpstr>Слайд 3</vt:lpstr>
      <vt:lpstr>Слайд 4</vt:lpstr>
      <vt:lpstr>Слайд 5</vt:lpstr>
      <vt:lpstr>Слайд 6</vt:lpstr>
      <vt:lpstr>Бірақ демократиялық мемлекеттердің көп түрлілігіне қарамастан, олардың бәріне ортақ белгілері бар. Демократиялық мемлекеттің негізгі белгілері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№5 дәріс</dc:title>
  <dc:creator>Astana</dc:creator>
  <cp:lastModifiedBy>Astana</cp:lastModifiedBy>
  <cp:revision>3</cp:revision>
  <dcterms:created xsi:type="dcterms:W3CDTF">2018-03-29T23:59:22Z</dcterms:created>
  <dcterms:modified xsi:type="dcterms:W3CDTF">2018-03-30T00:17:52Z</dcterms:modified>
</cp:coreProperties>
</file>