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57" r:id="rId4"/>
    <p:sldId id="264" r:id="rId5"/>
    <p:sldId id="260" r:id="rId6"/>
    <p:sldId id="265" r:id="rId7"/>
    <p:sldId id="278" r:id="rId8"/>
    <p:sldId id="281" r:id="rId9"/>
    <p:sldId id="286" r:id="rId10"/>
    <p:sldId id="287" r:id="rId11"/>
    <p:sldId id="290" r:id="rId12"/>
    <p:sldId id="296" r:id="rId13"/>
    <p:sldId id="293" r:id="rId14"/>
    <p:sldId id="291" r:id="rId15"/>
    <p:sldId id="297" r:id="rId16"/>
    <p:sldId id="29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0" autoAdjust="0"/>
    <p:restoredTop sz="92362" autoAdjust="0"/>
  </p:normalViewPr>
  <p:slideViewPr>
    <p:cSldViewPr>
      <p:cViewPr varScale="1">
        <p:scale>
          <a:sx n="73" d="100"/>
          <a:sy n="73" d="100"/>
        </p:scale>
        <p:origin x="72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82AE321-C2E0-4A63-BEC2-E9B8827A1A81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www.google.kz/url?sa=i&amp;rct=j&amp;q=&amp;esrc=s&amp;source=images&amp;cd=&amp;cad=rja&amp;uact=8&amp;ved=0ahUKEwiqytDCjeTWAhWoB5oKHV1PDksQjRwIBw&amp;url=http://www.islam-orkeniet.kz/?p%3D525&amp;psig=AOvVaw0vVo4lKqxD3jPPC-XpbI7r&amp;ust=150765790217564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4083" y="4824843"/>
            <a:ext cx="509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24578" name="AutoShape 2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276872"/>
            <a:ext cx="60382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 есеп тұжырымдамасы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8680"/>
            <a:ext cx="7620000" cy="5623520"/>
          </a:xfrm>
        </p:spPr>
        <p:txBody>
          <a:bodyPr>
            <a:noAutofit/>
          </a:bodyPr>
          <a:lstStyle/>
          <a:p>
            <a:pPr algn="r"/>
            <a:r>
              <a:rPr lang="ru-RU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Орталықтандырылған</a:t>
            </a: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</a:t>
            </a: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кірістерінің</a:t>
            </a: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түсімдері</a:t>
            </a: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</a:t>
            </a: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төлемдері</a:t>
            </a: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Орталықтандырымаған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кірістер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кәсіпорындардың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ақшалай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табыстары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жиналымдарының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етуінен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шығындары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қанағаттандыру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ЖІӨ-ң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11">
            <a:extLst>
              <a:ext uri="{FF2B5EF4-FFF2-40B4-BE49-F238E27FC236}">
                <a16:creationId xmlns:a16="http://schemas.microsoft.com/office/drawing/2014/main" id="{CAF68892-5F75-D441-9C36-3A427AAF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823">
            <a:off x="72201" y="569972"/>
            <a:ext cx="2023190" cy="13353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1C9F83-2053-C640-A0BA-36DB8E022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4258" flipH="1">
            <a:off x="7315257" y="4959796"/>
            <a:ext cx="1708639" cy="15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620000" cy="1397000"/>
          </a:xfrm>
        </p:spPr>
        <p:txBody>
          <a:bodyPr>
            <a:normAutofit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20000" cy="2015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ҚР бюджет жүйесінің құрылымы және құрамы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құрылысы</a:t>
            </a:r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 бюджет жүйесін құрудың қағидаттары, оның буындарының өзара байланысының ұйымдық нысандары. Бюджет жүйесінің құрамы елдің ұлттық-мемлекеттік құрылымымен анықталады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0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Гульмира\Desktop\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63" y="0"/>
            <a:ext cx="9211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2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0688"/>
            <a:ext cx="7620000" cy="555151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қаржысының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деңгейлерде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қалыптасатын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бюджеттік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Бюджеттік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құрылымдардың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қарамағына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әдіспен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бөлінетін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табыстың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едәуір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жұмылдырылады.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деңгейдің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бюджеттері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жергілікті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бюджеттер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тиісінше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өкімет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басқарудың</a:t>
            </a:r>
            <a:r>
              <a:rPr lang="ru-RU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республикалық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тірліктің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базасы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11785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218" y="291073"/>
            <a:ext cx="7822166" cy="2911085"/>
          </a:xfrm>
          <a:solidFill>
            <a:schemeClr val="tx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республикалық</a:t>
            </a:r>
            <a:r>
              <a:rPr lang="kk-KZ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қалыптастырылады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бағдарламаларды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қаржыландыруға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орындауға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қарулы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күштер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органдарын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ұстауға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шығыстарын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етуге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448066"/>
            <a:ext cx="6848866" cy="31700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Бюджеттік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бюджеттерге</a:t>
            </a:r>
            <a:r>
              <a:rPr lang="ru-RU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бюджеттер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эко-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номикалық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үдерістерді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пайдаланылады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өндіргіш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күштерді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орналастыруға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кәсіпорындар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шығаратын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өнімінің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бәсекелестік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арттыруға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аумақтық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инфрақұрылымды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ресурстарының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ұдайы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жө-ніндегі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шығындарды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қаржыландыруға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жәрдемдеседі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бюджеттер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бағдарламаларды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асыруда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CAF68892-5F75-D441-9C36-3A427AAF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334">
            <a:off x="7867645" y="1041056"/>
            <a:ext cx="1507578" cy="1594494"/>
          </a:xfrm>
          <a:prstGeom prst="rect">
            <a:avLst/>
          </a:prstGeom>
        </p:spPr>
      </p:pic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4151132"/>
            <a:ext cx="1557470" cy="2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424936" cy="5904656"/>
          </a:xfrm>
        </p:spPr>
        <p:txBody>
          <a:bodyPr>
            <a:noAutofit/>
          </a:bodyPr>
          <a:lstStyle/>
          <a:p>
            <a:pPr algn="r"/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Бюджеттен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қорлардың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арналымы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арнаулы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аударымдар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нысаналы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шараларды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қаржыландыру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қаражаттар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иесізденеді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ал бюджеттен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қаражаттарды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қатаң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береді. Қорлардың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дербестігі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қаражаттарын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пайдалануға </a:t>
            </a:r>
            <a:r>
              <a:rPr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береді.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кредиттің</a:t>
            </a:r>
            <a:r>
              <a:rPr lang="ru-RU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ақшалай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қатынастар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ақшасын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жұмылдыруға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қаржыландыруды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620000" cy="136815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бюджеттер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әкімшілік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аймақтық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бірліктердің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бюджеттері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бюджеттер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620000" cy="4470400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аудандардың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қоспағанда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заңымен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бюджеттер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мәслихаттардың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шешімдерімен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бекітіледі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C9F83-2053-C640-A0BA-36DB8E022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837" flipH="1">
            <a:off x="218016" y="4843649"/>
            <a:ext cx="1319502" cy="1191950"/>
          </a:xfrm>
          <a:prstGeom prst="rect">
            <a:avLst/>
          </a:prstGeom>
        </p:spPr>
      </p:pic>
      <p:pic>
        <p:nvPicPr>
          <p:cNvPr id="5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314">
            <a:off x="8054737" y="1954644"/>
            <a:ext cx="962457" cy="10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6" y="2564904"/>
            <a:ext cx="9119773" cy="1397000"/>
          </a:xfrm>
        </p:spPr>
        <p:txBody>
          <a:bodyPr>
            <a:prstTxWarp prst="textTriangle">
              <a:avLst/>
            </a:prstTxWarp>
            <a:noAutofit/>
            <a:scene3d>
              <a:camera prst="orthographicFront"/>
              <a:lightRig rig="threePt" dir="t"/>
            </a:scene3d>
            <a:sp3d>
              <a:bevelT w="127000" h="203200"/>
              <a:bevelB w="127000" h="203200"/>
            </a:sp3d>
          </a:bodyPr>
          <a:lstStyle/>
          <a:p>
            <a:pPr algn="ctr">
              <a:lnSpc>
                <a:spcPct val="100000"/>
              </a:lnSpc>
            </a:pPr>
            <a:r>
              <a:rPr lang="kk-KZ" sz="6500" b="1" dirty="0"/>
              <a:t>НАЗАРЛАРЫҢЫЗҒА РАХМЕТ!!!</a:t>
            </a:r>
            <a:endParaRPr lang="ru-RU" sz="65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49F9C-47B0-A341-A228-9CE2CBFD6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57" y="5055884"/>
            <a:ext cx="2809875" cy="16192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9AAE8-9BC8-6445-A3BB-5BF362E91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0" y="4946942"/>
            <a:ext cx="2302605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61C792-7CF9-3749-8B98-D8F6162E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077" y="1378613"/>
            <a:ext cx="2278188" cy="5632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Жоспар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DDFEBB0-36D9-C44F-B325-4B4D8A91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872" y="2060848"/>
            <a:ext cx="4878596" cy="23827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 сектор үшін қаржылық есептіліктің халықаралық стандарттарының қолдану аясы мен қызметі</a:t>
            </a:r>
          </a:p>
          <a:p>
            <a:pPr algn="ctr"/>
            <a:r>
              <a:rPr lang="kk-KZ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Тұжырымдамалар мен қағидалар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E135B3F-3003-264E-8109-F2C9E75F5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72" y="4797152"/>
            <a:ext cx="4066157" cy="1404144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92310431-F891-3A4D-AD8A-519947A42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10" y="99237"/>
            <a:ext cx="1122149" cy="11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869160"/>
            <a:ext cx="7620000" cy="35719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3255E74-046B-334A-A80A-37F0EF988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12" y="0"/>
            <a:ext cx="2277114" cy="212530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8473471-2DF8-994C-A5AC-6CC85DCCC7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2" y="4869160"/>
            <a:ext cx="1606307" cy="17562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844824"/>
            <a:ext cx="8928992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елдің қаржы жүйесінің маңызды бөлігі; экономиканы реттеуге, азаматтардың әлеуметтік қажеттерін, қорғаныс, мемлекеттік басқару мемлекеттік борышты өтеу мұқтаждарын қанағаттандыруға арналған мемлекеттік ақша қорын қалыптастырумен және пайдаланумен байланысты құндық бөлу үдерісінде туындайтын </a:t>
            </a:r>
            <a:r>
              <a:rPr lang="kk-KZ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ақша қатынастары. </a:t>
            </a:r>
            <a:endParaRPr lang="ru-RU" sz="28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0387" y="811317"/>
            <a:ext cx="63608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каржы 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85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/>
              <a:t> </a:t>
            </a:r>
            <a:endParaRPr lang="ru-RU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D2A168A-D735-7E4D-BFBB-068D3DA6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5301208"/>
            <a:ext cx="1748498" cy="1748498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F7404C7-906C-7C4B-94F5-E5C427708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7" y="-19202"/>
            <a:ext cx="1073243" cy="969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51920" y="214290"/>
            <a:ext cx="46805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қаржысының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категория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 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60" y="2570711"/>
            <a:ext cx="694080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бөлгіштік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функциядағы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қаржысын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іс-қимылдарының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қажеттігінен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туындайтын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құрамдас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қосалқы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1924" y="5301208"/>
            <a:ext cx="7119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AutoNum type="arabicParenR"/>
            </a:pPr>
            <a:r>
              <a:rPr lang="ru-RU" sz="2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орналастыру</a:t>
            </a: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бөлгіштік</a:t>
            </a: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тұрақтандыру</a:t>
            </a: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қосалқы</a:t>
            </a: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</a:t>
            </a: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2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8775" y="-10668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89" y="2488886"/>
            <a:ext cx="1924913" cy="27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© Millioner.k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6" y="1026076"/>
            <a:ext cx="2803619" cy="15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7696" y="2768908"/>
            <a:ext cx="7335018" cy="38724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6" descr="Картинки по запросу ценные бумаги функ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393">
            <a:off x="6017593" y="1262306"/>
            <a:ext cx="3095553" cy="1605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15C0653-849C-6A45-BD92-D80A81DE3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99973"/>
            <a:ext cx="1270000" cy="127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7123" y="381030"/>
            <a:ext cx="50583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  <a:endParaRPr lang="ru-RU" sz="40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4031" y="3564641"/>
            <a:ext cx="314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4389" y="3564250"/>
            <a:ext cx="2487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022" y="4653136"/>
            <a:ext cx="5239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dirty="0"/>
              <a:t> 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4008" y="3003961"/>
            <a:ext cx="70703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экономикалық-әлеуметтік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ақша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қаржылар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кәсіпорындардан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ресурстарымен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қаржыландырып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қалыптастырылған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ақша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қаражатын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игілігі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жұмсаумен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түсіндіріледі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552">
            <a:off x="628373" y="1279678"/>
            <a:ext cx="2857500" cy="160020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56F5FF63-5B46-0B43-858C-DBBF8B902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218990"/>
            <a:ext cx="1223675" cy="1031966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5085184"/>
            <a:ext cx="967791" cy="1532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643446"/>
            <a:ext cx="7877204" cy="1397000"/>
          </a:xfrm>
        </p:spPr>
        <p:txBody>
          <a:bodyPr>
            <a:normAutofit/>
          </a:bodyPr>
          <a:lstStyle/>
          <a:p>
            <a:pPr algn="ctr"/>
            <a:r>
              <a:rPr lang="kk-KZ" sz="2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591" y="2921169"/>
            <a:ext cx="7620000" cy="4470400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556792"/>
            <a:ext cx="46309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260" y="904506"/>
            <a:ext cx="5671795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қаржыларды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функцияларын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орындайды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қаржылар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етедіжергілікті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бюджеттер</a:t>
            </a:r>
            <a:r>
              <a:rPr lang="ru-RU" sz="2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қалыптастырады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260" y="2996841"/>
            <a:ext cx="5671795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қалыптасатын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бюджеттік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260" y="4826348"/>
            <a:ext cx="7990435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Бюджеттік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</a:t>
            </a:r>
            <a:r>
              <a:rPr lang="ru-RU" sz="2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көмегімен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қарамағындағы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қаржылар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табыстың</a:t>
            </a:r>
            <a:r>
              <a:rPr lang="ru-RU" sz="2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kk-KZ" sz="2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лінуі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kk-KZ" sz="2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емлекет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функцияларын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бюджеттер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қалыптастырады</a:t>
            </a:r>
            <a:r>
              <a:rPr lang="ru-RU" sz="2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7C06168-6E71-C74B-94FC-54FB6AA4A87E}"/>
              </a:ext>
            </a:extLst>
          </p:cNvPr>
          <p:cNvSpPr/>
          <p:nvPr/>
        </p:nvSpPr>
        <p:spPr>
          <a:xfrm>
            <a:off x="2042814" y="108856"/>
            <a:ext cx="50583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  <a:endParaRPr lang="ru-RU" sz="40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Рисунок 12">
            <a:extLst>
              <a:ext uri="{FF2B5EF4-FFF2-40B4-BE49-F238E27FC236}">
                <a16:creationId xmlns:a16="http://schemas.microsoft.com/office/drawing/2014/main" id="{2193D015-FC53-114A-A16F-71B51EC3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96000" y="919132"/>
            <a:ext cx="2909806" cy="372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96004"/>
            <a:ext cx="3960440" cy="415498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қарулы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күштермен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күштерін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органдарын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ұстауға</a:t>
            </a:r>
            <a:r>
              <a:rPr lang="ru-RU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400" b="1" spc="5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9277" y="2950655"/>
            <a:ext cx="4737926" cy="35394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ресурстарды</a:t>
            </a:r>
            <a:r>
              <a:rPr lang="ru-RU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әлеуметтік-экономикалық</a:t>
            </a:r>
            <a:r>
              <a:rPr lang="ru-RU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бағдарламаларды</a:t>
            </a:r>
            <a:r>
              <a:rPr lang="ru-RU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endParaRPr lang="ru-RU" sz="2800" b="1" i="1" cap="none" spc="0" dirty="0">
              <a:ln/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4DE10138-FB99-CB49-B050-5D8D2745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88" y="396003"/>
            <a:ext cx="3181962" cy="247227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40665118-FFCF-D145-93E0-71DDB9EDE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86" y="396004"/>
            <a:ext cx="1469774" cy="2472277"/>
          </a:xfrm>
          <a:prstGeom prst="rect">
            <a:avLst/>
          </a:prstGeom>
        </p:spPr>
      </p:pic>
      <p:pic>
        <p:nvPicPr>
          <p:cNvPr id="13" name="Picture 8" descr="http://www.aktobegazeti.kz/wp-content/uploads/2011/12/Мемлекет-берет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7" y="4773882"/>
            <a:ext cx="3648393" cy="17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0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179" y="548164"/>
            <a:ext cx="6648400" cy="796410"/>
          </a:xfrm>
        </p:spPr>
        <p:txBody>
          <a:bodyPr>
            <a:normAutofit/>
          </a:bodyPr>
          <a:lstStyle/>
          <a:p>
            <a:r>
              <a:rPr 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</a:t>
            </a:r>
            <a:r>
              <a:rPr lang="kk-KZ" sz="4800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қорлар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CAF68892-5F75-D441-9C36-3A427AAF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3" y="764704"/>
            <a:ext cx="1529482" cy="1009458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5F268370-DFB7-8D40-8480-08D9D71AF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19" y="5395572"/>
            <a:ext cx="954963" cy="11395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1C9F83-2053-C640-A0BA-36DB8E022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0749" flipH="1">
            <a:off x="7711098" y="3985950"/>
            <a:ext cx="1319502" cy="1191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0" y="1542344"/>
            <a:ext cx="7059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аударымдар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төлемдер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қаржыларының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іс-әрекеттері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процесс бар: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7164" y="4056744"/>
            <a:ext cx="77194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қарамағына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жұмылдыру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қаражаттарды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процесстің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2-де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шығыстары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39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20000" cy="892944"/>
          </a:xfrm>
        </p:spPr>
        <p:txBody>
          <a:bodyPr>
            <a:normAutofit/>
          </a:bodyPr>
          <a:lstStyle/>
          <a:p>
            <a:pPr algn="ctr"/>
            <a:r>
              <a:rPr lang="ru-RU" sz="4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kk-KZ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рістері деп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етуінің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базасын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меншігіне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түсетін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қаражаттың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құрылуы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ACE94ABF-4BF4-6A47-B0DD-134CB4BAA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160"/>
            <a:ext cx="1691680" cy="18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1240</TotalTime>
  <Words>735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Century Gothic</vt:lpstr>
      <vt:lpstr>Times New Roman</vt:lpstr>
      <vt:lpstr>Тема2</vt:lpstr>
      <vt:lpstr>Презентация PowerPoint</vt:lpstr>
      <vt:lpstr>Жоспар</vt:lpstr>
      <vt:lpstr> </vt:lpstr>
      <vt:lpstr>Презентация PowerPoint</vt:lpstr>
      <vt:lpstr>Презентация PowerPoint</vt:lpstr>
      <vt:lpstr> </vt:lpstr>
      <vt:lpstr> </vt:lpstr>
      <vt:lpstr>Бюджеттен тыс  қорлар</vt:lpstr>
      <vt:lpstr>Мемлекеттің кірістері деп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  Жергілікті бюджеттер (әкімшілік- аймақтық бірліктердің бюджеттері) – облыстық бюджеттер  </vt:lpstr>
      <vt:lpstr>НАЗАРЛАРЫҢЫЗҒА РАХМЕТ!!!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Л.Н.Гумилев атындағы Еуразия ұлттық университеті</dc:title>
  <dc:creator>ww</dc:creator>
  <cp:lastModifiedBy>Тажикенова Сапия Каргабаевна</cp:lastModifiedBy>
  <cp:revision>87</cp:revision>
  <dcterms:created xsi:type="dcterms:W3CDTF">2017-04-22T08:22:54Z</dcterms:created>
  <dcterms:modified xsi:type="dcterms:W3CDTF">2024-10-24T09:58:52Z</dcterms:modified>
</cp:coreProperties>
</file>