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8288000" cy="10287000"/>
  <p:notesSz cx="6858000" cy="9144000"/>
  <p:embeddedFontLst>
    <p:embeddedFont>
      <p:font typeface="Open Sans Bold" panose="020B060402020202020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Open San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1683545"/>
            <a:ext cx="13716000" cy="3581400"/>
          </a:xfrm>
        </p:spPr>
        <p:txBody>
          <a:bodyPr anchor="b"/>
          <a:lstStyle>
            <a:lvl1pPr algn="ctr">
              <a:defRPr sz="9000"/>
            </a:lvl1pPr>
          </a:lstStyle>
          <a:p>
            <a:r>
              <a:rPr lang="ru-RU" smtClean="0"/>
              <a:t>Образец заголовка</a:t>
            </a:r>
            <a:endParaRPr lang="ru-RU"/>
          </a:p>
        </p:txBody>
      </p:sp>
      <p:sp>
        <p:nvSpPr>
          <p:cNvPr id="3" name="Подзаголовок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83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657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087350" y="547688"/>
            <a:ext cx="3943350" cy="871775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57300" y="547688"/>
            <a:ext cx="11601450" cy="871775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611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9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775" y="2564608"/>
            <a:ext cx="15773400" cy="4279106"/>
          </a:xfrm>
        </p:spPr>
        <p:txBody>
          <a:bodyPr anchor="b"/>
          <a:lstStyle>
            <a:lvl1pPr>
              <a:defRPr sz="9000"/>
            </a:lvl1pPr>
          </a:lstStyle>
          <a:p>
            <a:r>
              <a:rPr lang="ru-RU" smtClean="0"/>
              <a:t>Образец заголовка</a:t>
            </a:r>
            <a:endParaRPr lang="ru-RU"/>
          </a:p>
        </p:txBody>
      </p:sp>
      <p:sp>
        <p:nvSpPr>
          <p:cNvPr id="3" name="Текст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925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57300" y="2738438"/>
            <a:ext cx="7772400" cy="65270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9258300" y="2738438"/>
            <a:ext cx="7772400" cy="65270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432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2" y="547688"/>
            <a:ext cx="15773400" cy="1988345"/>
          </a:xfrm>
        </p:spPr>
        <p:txBody>
          <a:bodyPr/>
          <a:lstStyle/>
          <a:p>
            <a:r>
              <a:rPr lang="ru-RU" smtClean="0"/>
              <a:t>Образец заголовка</a:t>
            </a:r>
            <a:endParaRPr lang="ru-RU"/>
          </a:p>
        </p:txBody>
      </p:sp>
      <p:sp>
        <p:nvSpPr>
          <p:cNvPr id="3" name="Текст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smtClean="0"/>
              <a:t>Образец текста</a:t>
            </a:r>
          </a:p>
        </p:txBody>
      </p:sp>
      <p:sp>
        <p:nvSpPr>
          <p:cNvPr id="4" name="Объект 3"/>
          <p:cNvSpPr>
            <a:spLocks noGrp="1"/>
          </p:cNvSpPr>
          <p:nvPr>
            <p:ph sz="half" idx="2"/>
          </p:nvPr>
        </p:nvSpPr>
        <p:spPr>
          <a:xfrm>
            <a:off x="1259683" y="3757613"/>
            <a:ext cx="7736681" cy="55268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smtClean="0"/>
              <a:t>Образец текста</a:t>
            </a:r>
          </a:p>
        </p:txBody>
      </p:sp>
      <p:sp>
        <p:nvSpPr>
          <p:cNvPr id="6" name="Объект 5"/>
          <p:cNvSpPr>
            <a:spLocks noGrp="1"/>
          </p:cNvSpPr>
          <p:nvPr>
            <p:ph sz="quarter" idx="4"/>
          </p:nvPr>
        </p:nvSpPr>
        <p:spPr>
          <a:xfrm>
            <a:off x="9258300" y="3757613"/>
            <a:ext cx="7774782" cy="552688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525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858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0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3" y="685800"/>
            <a:ext cx="5898356" cy="2400300"/>
          </a:xfrm>
        </p:spPr>
        <p:txBody>
          <a:bodyPr anchor="b"/>
          <a:lstStyle>
            <a:lvl1pPr>
              <a:defRPr sz="4800"/>
            </a:lvl1pPr>
          </a:lstStyle>
          <a:p>
            <a:r>
              <a:rPr lang="ru-RU" smtClean="0"/>
              <a:t>Образец заголовка</a:t>
            </a:r>
            <a:endParaRPr lang="ru-RU"/>
          </a:p>
        </p:txBody>
      </p:sp>
      <p:sp>
        <p:nvSpPr>
          <p:cNvPr id="3" name="Объект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522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83" y="685800"/>
            <a:ext cx="5898356" cy="2400300"/>
          </a:xfrm>
        </p:spPr>
        <p:txBody>
          <a:bodyPr anchor="b"/>
          <a:lstStyle>
            <a:lvl1pPr>
              <a:defRPr sz="4800"/>
            </a:lvl1pPr>
          </a:lstStyle>
          <a:p>
            <a:r>
              <a:rPr lang="ru-RU" smtClean="0"/>
              <a:t>Образец заголовка</a:t>
            </a:r>
            <a:endParaRPr lang="ru-RU"/>
          </a:p>
        </p:txBody>
      </p:sp>
      <p:sp>
        <p:nvSpPr>
          <p:cNvPr id="3" name="Рисунок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ru-RU"/>
          </a:p>
        </p:txBody>
      </p:sp>
      <p:sp>
        <p:nvSpPr>
          <p:cNvPr id="4" name="Текст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00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9/22/2025</a:t>
            </a:fld>
            <a:endParaRPr lang="en-US"/>
          </a:p>
        </p:txBody>
      </p:sp>
      <p:sp>
        <p:nvSpPr>
          <p:cNvPr id="5" name="Нижний колонтитул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690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ru-RU"/>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0" y="3406705"/>
            <a:ext cx="18288000" cy="3920096"/>
          </a:xfrm>
          <a:prstGeom prst="rect">
            <a:avLst/>
          </a:prstGeom>
        </p:spPr>
        <p:txBody>
          <a:bodyPr lIns="0" tIns="0" rIns="0" bIns="0" rtlCol="0" anchor="t">
            <a:spAutoFit/>
          </a:bodyPr>
          <a:lstStyle/>
          <a:p>
            <a:pPr algn="ctr">
              <a:lnSpc>
                <a:spcPts val="4431"/>
              </a:lnSpc>
            </a:pPr>
            <a:r>
              <a:rPr lang="en-US" sz="3165" b="1">
                <a:solidFill>
                  <a:srgbClr val="FFFFFF"/>
                </a:solidFill>
                <a:latin typeface="Open Sans Bold"/>
                <a:ea typeface="Open Sans Bold"/>
                <a:cs typeface="Open Sans Bold"/>
                <a:sym typeface="Open Sans Bold"/>
              </a:rPr>
              <a:t> №3 дәріс</a:t>
            </a:r>
          </a:p>
          <a:p>
            <a:pPr algn="ctr">
              <a:lnSpc>
                <a:spcPts val="4431"/>
              </a:lnSpc>
              <a:spcBef>
                <a:spcPct val="0"/>
              </a:spcBef>
            </a:pPr>
            <a:r>
              <a:rPr lang="en-US" sz="3165" b="1">
                <a:solidFill>
                  <a:srgbClr val="FFFFFF"/>
                </a:solidFill>
                <a:latin typeface="Open Sans Bold"/>
                <a:ea typeface="Open Sans Bold"/>
                <a:cs typeface="Open Sans Bold"/>
                <a:sym typeface="Open Sans Bold"/>
              </a:rPr>
              <a:t> Тақырыбы. Коваленттік байланыс табиғаты. Ковалеттік байланыс табиғаты. Ковалеттік байланыстың түзілу тәсілдері. Октеттер ережесі және Льюис формулалары. Кекуле құрылымы. Коваленттік байланыстың параметрлері: байланыс энергиясы, ұзындығы, полярлығы, поляризациялануы.</a:t>
            </a:r>
          </a:p>
          <a:p>
            <a:pPr algn="ctr">
              <a:lnSpc>
                <a:spcPts val="4431"/>
              </a:lnSpc>
              <a:spcBef>
                <a:spcPct val="0"/>
              </a:spcBef>
            </a:pPr>
            <a:r>
              <a:rPr lang="en-US" sz="3165" b="1">
                <a:solidFill>
                  <a:srgbClr val="FFFFFF"/>
                </a:solidFill>
                <a:latin typeface="Open Sans Bold"/>
                <a:ea typeface="Open Sans Bold"/>
                <a:cs typeface="Open Sans Bold"/>
                <a:sym typeface="Open Sans Bold"/>
              </a:rPr>
              <a:t>  </a:t>
            </a:r>
          </a:p>
          <a:p>
            <a:pPr algn="ctr">
              <a:lnSpc>
                <a:spcPts val="4431"/>
              </a:lnSpc>
              <a:spcBef>
                <a:spcPct val="0"/>
              </a:spcBef>
            </a:pPr>
            <a:endParaRPr lang="en-US" sz="3165" b="1">
              <a:solidFill>
                <a:srgbClr val="FFFFFF"/>
              </a:solidFill>
              <a:latin typeface="Open Sans Bold"/>
              <a:ea typeface="Open Sans Bold"/>
              <a:cs typeface="Open Sans Bold"/>
              <a:sym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7136259" y="5742940"/>
            <a:ext cx="4015483" cy="3920115"/>
          </a:xfrm>
          <a:custGeom>
            <a:avLst/>
            <a:gdLst/>
            <a:ahLst/>
            <a:cxnLst/>
            <a:rect l="l" t="t" r="r" b="b"/>
            <a:pathLst>
              <a:path w="4015483" h="3920115">
                <a:moveTo>
                  <a:pt x="0" y="0"/>
                </a:moveTo>
                <a:lnTo>
                  <a:pt x="4015482" y="0"/>
                </a:lnTo>
                <a:lnTo>
                  <a:pt x="4015482" y="3920115"/>
                </a:lnTo>
                <a:lnTo>
                  <a:pt x="0" y="3920115"/>
                </a:lnTo>
                <a:lnTo>
                  <a:pt x="0" y="0"/>
                </a:lnTo>
                <a:close/>
              </a:path>
            </a:pathLst>
          </a:custGeom>
          <a:blipFill>
            <a:blip r:embed="rId2"/>
            <a:stretch>
              <a:fillRect/>
            </a:stretch>
          </a:blipFill>
        </p:spPr>
      </p:sp>
      <p:sp>
        <p:nvSpPr>
          <p:cNvPr id="3" name="TextBox 3"/>
          <p:cNvSpPr txBox="1"/>
          <p:nvPr/>
        </p:nvSpPr>
        <p:spPr>
          <a:xfrm>
            <a:off x="732383" y="962025"/>
            <a:ext cx="16823234" cy="478091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Негізгі белгілері:</a:t>
            </a:r>
          </a:p>
          <a:p>
            <a:pPr algn="ctr">
              <a:lnSpc>
                <a:spcPts val="4759"/>
              </a:lnSpc>
              <a:spcBef>
                <a:spcPct val="0"/>
              </a:spcBef>
            </a:pPr>
            <a:r>
              <a:rPr lang="en-US" sz="3399">
                <a:solidFill>
                  <a:srgbClr val="FFFFFF"/>
                </a:solidFill>
                <a:latin typeface="Open Sans"/>
                <a:ea typeface="Open Sans"/>
                <a:cs typeface="Open Sans"/>
                <a:sym typeface="Open Sans"/>
              </a:rPr>
              <a:t> Сызық (−) – екі ортақ электрон (байланыс).</a:t>
            </a:r>
          </a:p>
          <a:p>
            <a:pPr algn="ctr">
              <a:lnSpc>
                <a:spcPts val="4759"/>
              </a:lnSpc>
              <a:spcBef>
                <a:spcPct val="0"/>
              </a:spcBef>
            </a:pPr>
            <a:r>
              <a:rPr lang="en-US" sz="3399">
                <a:solidFill>
                  <a:srgbClr val="FFFFFF"/>
                </a:solidFill>
                <a:latin typeface="Open Sans"/>
                <a:ea typeface="Open Sans"/>
                <a:cs typeface="Open Sans"/>
                <a:sym typeface="Open Sans"/>
              </a:rPr>
              <a:t> Нүкте (•) – дара электрон.</a:t>
            </a:r>
          </a:p>
          <a:p>
            <a:pPr algn="ctr">
              <a:lnSpc>
                <a:spcPts val="4759"/>
              </a:lnSpc>
              <a:spcBef>
                <a:spcPct val="0"/>
              </a:spcBef>
            </a:pPr>
            <a:r>
              <a:rPr lang="en-US" sz="3399">
                <a:solidFill>
                  <a:srgbClr val="FFFFFF"/>
                </a:solidFill>
                <a:latin typeface="Open Sans"/>
                <a:ea typeface="Open Sans"/>
                <a:cs typeface="Open Sans"/>
                <a:sym typeface="Open Sans"/>
              </a:rPr>
              <a:t> Әр атомның октетке жетуін тексеру маңызды.</a:t>
            </a:r>
          </a:p>
          <a:p>
            <a:pPr algn="ctr">
              <a:lnSpc>
                <a:spcPts val="4759"/>
              </a:lnSpc>
              <a:spcBef>
                <a:spcPct val="0"/>
              </a:spcBef>
            </a:pPr>
            <a:r>
              <a:rPr lang="en-US" sz="3399">
                <a:solidFill>
                  <a:srgbClr val="FFFFFF"/>
                </a:solidFill>
                <a:latin typeface="Open Sans"/>
                <a:ea typeface="Open Sans"/>
                <a:cs typeface="Open Sans"/>
                <a:sym typeface="Open Sans"/>
              </a:rPr>
              <a:t> Мысалы: Су молекуласы (H₂O): H:O:H</a:t>
            </a:r>
          </a:p>
          <a:p>
            <a:pPr algn="ctr">
              <a:lnSpc>
                <a:spcPts val="4759"/>
              </a:lnSpc>
              <a:spcBef>
                <a:spcPct val="0"/>
              </a:spcBef>
            </a:pPr>
            <a:r>
              <a:rPr lang="en-US" sz="3399">
                <a:solidFill>
                  <a:srgbClr val="FFFFFF"/>
                </a:solidFill>
                <a:latin typeface="Open Sans"/>
                <a:ea typeface="Open Sans"/>
                <a:cs typeface="Open Sans"/>
                <a:sym typeface="Open Sans"/>
              </a:rPr>
              <a:t>Мұнда оттекте екі дара электрон жұбы (:) және екі байланыс бар → толық октет.</a:t>
            </a:r>
          </a:p>
          <a:p>
            <a:pPr algn="ctr">
              <a:lnSpc>
                <a:spcPts val="4759"/>
              </a:lnSpc>
              <a:spcBef>
                <a:spcPct val="0"/>
              </a:spcBef>
            </a:pPr>
            <a:r>
              <a:rPr lang="en-US" sz="3399">
                <a:solidFill>
                  <a:srgbClr val="FFFFFF"/>
                </a:solidFill>
                <a:latin typeface="Open Sans"/>
                <a:ea typeface="Open Sans"/>
                <a:cs typeface="Open Sans"/>
                <a:sym typeface="Open Sans"/>
              </a:rPr>
              <a:t> Метан (CH₄):</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7539996" y="4221520"/>
            <a:ext cx="3208007" cy="3606242"/>
          </a:xfrm>
          <a:custGeom>
            <a:avLst/>
            <a:gdLst/>
            <a:ahLst/>
            <a:cxnLst/>
            <a:rect l="l" t="t" r="r" b="b"/>
            <a:pathLst>
              <a:path w="3208007" h="3606242">
                <a:moveTo>
                  <a:pt x="0" y="0"/>
                </a:moveTo>
                <a:lnTo>
                  <a:pt x="3208008" y="0"/>
                </a:lnTo>
                <a:lnTo>
                  <a:pt x="3208008" y="3606242"/>
                </a:lnTo>
                <a:lnTo>
                  <a:pt x="0" y="3606242"/>
                </a:lnTo>
                <a:lnTo>
                  <a:pt x="0" y="0"/>
                </a:lnTo>
                <a:close/>
              </a:path>
            </a:pathLst>
          </a:custGeom>
          <a:blipFill>
            <a:blip r:embed="rId2"/>
            <a:stretch>
              <a:fillRect/>
            </a:stretch>
          </a:blipFill>
        </p:spPr>
      </p:sp>
      <p:sp>
        <p:nvSpPr>
          <p:cNvPr id="3" name="TextBox 3"/>
          <p:cNvSpPr txBox="1"/>
          <p:nvPr/>
        </p:nvSpPr>
        <p:spPr>
          <a:xfrm>
            <a:off x="942316" y="971550"/>
            <a:ext cx="16230600" cy="3708471"/>
          </a:xfrm>
          <a:prstGeom prst="rect">
            <a:avLst/>
          </a:prstGeom>
        </p:spPr>
        <p:txBody>
          <a:bodyPr lIns="0" tIns="0" rIns="0" bIns="0" rtlCol="0" anchor="t">
            <a:spAutoFit/>
          </a:bodyPr>
          <a:lstStyle/>
          <a:p>
            <a:pPr algn="ctr">
              <a:lnSpc>
                <a:spcPts val="4224"/>
              </a:lnSpc>
              <a:spcBef>
                <a:spcPct val="0"/>
              </a:spcBef>
            </a:pPr>
            <a:r>
              <a:rPr lang="en-US" sz="3017">
                <a:solidFill>
                  <a:srgbClr val="FFFFFF"/>
                </a:solidFill>
                <a:latin typeface="Open Sans"/>
                <a:ea typeface="Open Sans"/>
                <a:cs typeface="Open Sans"/>
                <a:sym typeface="Open Sans"/>
              </a:rPr>
              <a:t> Көміртек 4 байланыс жасайды → 8 электрон → толық октет.</a:t>
            </a:r>
          </a:p>
          <a:p>
            <a:pPr algn="ctr">
              <a:lnSpc>
                <a:spcPts val="4224"/>
              </a:lnSpc>
              <a:spcBef>
                <a:spcPct val="0"/>
              </a:spcBef>
            </a:pPr>
            <a:r>
              <a:rPr lang="en-US" sz="3017">
                <a:solidFill>
                  <a:srgbClr val="FFFFFF"/>
                </a:solidFill>
                <a:latin typeface="Open Sans"/>
                <a:ea typeface="Open Sans"/>
                <a:cs typeface="Open Sans"/>
                <a:sym typeface="Open Sans"/>
              </a:rPr>
              <a:t> Кекуле құрылымы (бензолдың құрылымына қатысты)</a:t>
            </a:r>
          </a:p>
          <a:p>
            <a:pPr algn="ctr">
              <a:lnSpc>
                <a:spcPts val="4224"/>
              </a:lnSpc>
              <a:spcBef>
                <a:spcPct val="0"/>
              </a:spcBef>
            </a:pPr>
            <a:r>
              <a:rPr lang="en-US" sz="3017">
                <a:solidFill>
                  <a:srgbClr val="FFFFFF"/>
                </a:solidFill>
                <a:latin typeface="Open Sans"/>
                <a:ea typeface="Open Sans"/>
                <a:cs typeface="Open Sans"/>
                <a:sym typeface="Open Sans"/>
              </a:rPr>
              <a:t> Кекуле ережесі — бензол (C₆H₆) молекуласы альтернативті қос және дара байланыстармен алмасып отырады деген теория.</a:t>
            </a:r>
          </a:p>
          <a:p>
            <a:pPr algn="ctr">
              <a:lnSpc>
                <a:spcPts val="4224"/>
              </a:lnSpc>
              <a:spcBef>
                <a:spcPct val="0"/>
              </a:spcBef>
            </a:pPr>
            <a:r>
              <a:rPr lang="en-US" sz="3017">
                <a:solidFill>
                  <a:srgbClr val="FFFFFF"/>
                </a:solidFill>
                <a:latin typeface="Open Sans"/>
                <a:ea typeface="Open Sans"/>
                <a:cs typeface="Open Sans"/>
                <a:sym typeface="Open Sans"/>
              </a:rPr>
              <a:t> Фридрих Кекуле (1865) бензолдың сақиналы құрылымын ұсынды:</a:t>
            </a:r>
          </a:p>
          <a:p>
            <a:pPr algn="ctr">
              <a:lnSpc>
                <a:spcPts val="4224"/>
              </a:lnSpc>
              <a:spcBef>
                <a:spcPct val="0"/>
              </a:spcBef>
            </a:pPr>
            <a:r>
              <a:rPr lang="en-US" sz="3017">
                <a:solidFill>
                  <a:srgbClr val="FFFFFF"/>
                </a:solidFill>
                <a:latin typeface="Open Sans"/>
                <a:ea typeface="Open Sans"/>
                <a:cs typeface="Open Sans"/>
                <a:sym typeface="Open Sans"/>
              </a:rPr>
              <a:t>  </a:t>
            </a:r>
          </a:p>
          <a:p>
            <a:pPr algn="ctr">
              <a:lnSpc>
                <a:spcPts val="4224"/>
              </a:lnSpc>
              <a:spcBef>
                <a:spcPct val="0"/>
              </a:spcBef>
            </a:pPr>
            <a:endParaRPr lang="en-US" sz="3017">
              <a:solidFill>
                <a:srgbClr val="FFFFFF"/>
              </a:solidFill>
              <a:latin typeface="Open Sans"/>
              <a:ea typeface="Open Sans"/>
              <a:cs typeface="Open Sans"/>
              <a:sym typeface="Open Sans"/>
            </a:endParaRPr>
          </a:p>
        </p:txBody>
      </p:sp>
      <p:sp>
        <p:nvSpPr>
          <p:cNvPr id="4" name="TextBox 4"/>
          <p:cNvSpPr txBox="1"/>
          <p:nvPr/>
        </p:nvSpPr>
        <p:spPr>
          <a:xfrm>
            <a:off x="942316" y="8174339"/>
            <a:ext cx="16403367" cy="2110772"/>
          </a:xfrm>
          <a:prstGeom prst="rect">
            <a:avLst/>
          </a:prstGeom>
        </p:spPr>
        <p:txBody>
          <a:bodyPr lIns="0" tIns="0" rIns="0" bIns="0" rtlCol="0" anchor="t">
            <a:spAutoFit/>
          </a:bodyPr>
          <a:lstStyle/>
          <a:p>
            <a:pPr algn="ctr">
              <a:lnSpc>
                <a:spcPts val="4224"/>
              </a:lnSpc>
              <a:spcBef>
                <a:spcPct val="0"/>
              </a:spcBef>
            </a:pPr>
            <a:r>
              <a:rPr lang="en-US" sz="3017">
                <a:solidFill>
                  <a:srgbClr val="FFFFFF"/>
                </a:solidFill>
                <a:latin typeface="Open Sans"/>
                <a:ea typeface="Open Sans"/>
                <a:cs typeface="Open Sans"/>
                <a:sym typeface="Open Sans"/>
              </a:rPr>
              <a:t>Кейін бұл құрылым резонанстық (шынайы құрылым екі форма арасында) деп танылды.</a:t>
            </a:r>
          </a:p>
          <a:p>
            <a:pPr algn="ctr">
              <a:lnSpc>
                <a:spcPts val="4224"/>
              </a:lnSpc>
              <a:spcBef>
                <a:spcPct val="0"/>
              </a:spcBef>
            </a:pPr>
            <a:r>
              <a:rPr lang="en-US" sz="3017">
                <a:solidFill>
                  <a:srgbClr val="FFFFFF"/>
                </a:solidFill>
                <a:latin typeface="Open Sans"/>
                <a:ea typeface="Open Sans"/>
                <a:cs typeface="Open Sans"/>
                <a:sym typeface="Open Sans"/>
              </a:rPr>
              <a:t> -Бензолдың 6 π-электроны делокализацияланған және бүкіл сақинаға ортақ.</a:t>
            </a:r>
          </a:p>
          <a:p>
            <a:pPr algn="ctr">
              <a:lnSpc>
                <a:spcPts val="4224"/>
              </a:lnSpc>
              <a:spcBef>
                <a:spcPct val="0"/>
              </a:spcBef>
            </a:pPr>
            <a:r>
              <a:rPr lang="en-US" sz="3017">
                <a:solidFill>
                  <a:srgbClr val="FFFFFF"/>
                </a:solidFill>
                <a:latin typeface="Open Sans"/>
                <a:ea typeface="Open Sans"/>
                <a:cs typeface="Open Sans"/>
                <a:sym typeface="Open Sans"/>
              </a:rPr>
              <a:t> -Бұл бензолға ароматтық тұрақтылық береді.</a:t>
            </a:r>
          </a:p>
          <a:p>
            <a:pPr algn="ctr">
              <a:lnSpc>
                <a:spcPts val="4224"/>
              </a:lnSpc>
              <a:spcBef>
                <a:spcPct val="0"/>
              </a:spcBef>
            </a:pPr>
            <a:endParaRPr lang="en-US" sz="3017">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455130" y="2675231"/>
          <a:ext cx="9377740" cy="6583069"/>
        </p:xfrm>
        <a:graphic>
          <a:graphicData uri="http://schemas.openxmlformats.org/drawingml/2006/table">
            <a:tbl>
              <a:tblPr/>
              <a:tblGrid>
                <a:gridCol w="3125913">
                  <a:extLst>
                    <a:ext uri="{9D8B030D-6E8A-4147-A177-3AD203B41FA5}">
                      <a16:colId xmlns:a16="http://schemas.microsoft.com/office/drawing/2014/main" val="20000"/>
                    </a:ext>
                  </a:extLst>
                </a:gridCol>
                <a:gridCol w="3125913">
                  <a:extLst>
                    <a:ext uri="{9D8B030D-6E8A-4147-A177-3AD203B41FA5}">
                      <a16:colId xmlns:a16="http://schemas.microsoft.com/office/drawing/2014/main" val="20001"/>
                    </a:ext>
                  </a:extLst>
                </a:gridCol>
                <a:gridCol w="3125913">
                  <a:extLst>
                    <a:ext uri="{9D8B030D-6E8A-4147-A177-3AD203B41FA5}">
                      <a16:colId xmlns:a16="http://schemas.microsoft.com/office/drawing/2014/main" val="20002"/>
                    </a:ext>
                  </a:extLst>
                </a:gridCol>
              </a:tblGrid>
              <a:tr h="1199583">
                <a:tc>
                  <a:txBody>
                    <a:bodyPr/>
                    <a:lstStyle/>
                    <a:p>
                      <a:pPr algn="ctr">
                        <a:lnSpc>
                          <a:spcPts val="2520"/>
                        </a:lnSpc>
                        <a:defRPr/>
                      </a:pPr>
                      <a:r>
                        <a:rPr lang="en-US" sz="1800" b="1">
                          <a:solidFill>
                            <a:srgbClr val="FFFFFF"/>
                          </a:solidFill>
                          <a:latin typeface="Open Sans Bold"/>
                          <a:ea typeface="Open Sans Bold"/>
                          <a:cs typeface="Open Sans Bold"/>
                          <a:sym typeface="Open Sans Bold"/>
                        </a:rPr>
                        <a:t>Ереже/Теория</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Мақсаты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Қолдану саласы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670447">
                <a:tc>
                  <a:txBody>
                    <a:bodyPr/>
                    <a:lstStyle/>
                    <a:p>
                      <a:pPr algn="ctr">
                        <a:lnSpc>
                          <a:spcPts val="2520"/>
                        </a:lnSpc>
                        <a:defRPr/>
                      </a:pPr>
                      <a:r>
                        <a:rPr lang="en-US" sz="1800">
                          <a:solidFill>
                            <a:srgbClr val="FFFFFF"/>
                          </a:solidFill>
                          <a:latin typeface="Open Sans"/>
                          <a:ea typeface="Open Sans"/>
                          <a:cs typeface="Open Sans"/>
                          <a:sym typeface="Open Sans"/>
                        </a:rPr>
                        <a:t>Октет ережесі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Атомдар 8 электронға ұмтылады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Қолдану саласы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672628">
                <a:tc>
                  <a:txBody>
                    <a:bodyPr/>
                    <a:lstStyle/>
                    <a:p>
                      <a:pPr algn="ctr">
                        <a:lnSpc>
                          <a:spcPts val="2520"/>
                        </a:lnSpc>
                        <a:defRPr/>
                      </a:pPr>
                      <a:r>
                        <a:rPr lang="en-US" sz="1800">
                          <a:solidFill>
                            <a:srgbClr val="FFFFFF"/>
                          </a:solidFill>
                          <a:latin typeface="Open Sans"/>
                          <a:ea typeface="Open Sans"/>
                          <a:cs typeface="Open Sans"/>
                          <a:sym typeface="Open Sans"/>
                        </a:rPr>
                        <a:t>Льюис формуласы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Валенттік электрондарды бейнелеу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Молекулалардың құрылымын жазу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040412">
                <a:tc>
                  <a:txBody>
                    <a:bodyPr/>
                    <a:lstStyle/>
                    <a:p>
                      <a:pPr algn="ctr">
                        <a:lnSpc>
                          <a:spcPts val="2520"/>
                        </a:lnSpc>
                        <a:defRPr/>
                      </a:pPr>
                      <a:r>
                        <a:rPr lang="en-US" sz="1800">
                          <a:solidFill>
                            <a:srgbClr val="FFFFFF"/>
                          </a:solidFill>
                          <a:latin typeface="Open Sans"/>
                          <a:ea typeface="Open Sans"/>
                          <a:cs typeface="Open Sans"/>
                          <a:sym typeface="Open Sans"/>
                        </a:rPr>
                        <a:t>Кекуле ережесі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Бензолдағы байланыс құрылымын түсіндіру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Ароматтық қосылыстар теориясы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a:off x="4455130" y="1496764"/>
            <a:ext cx="9377740" cy="58039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 Кестеде қорытынды келтірілген: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754378" y="1299535"/>
            <a:ext cx="16238536" cy="838136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4. Коваленттік байланыстың параметрлері: байланыс энергиясы, ұзындығы, полярлығы, поляризациялануы</a:t>
            </a:r>
          </a:p>
          <a:p>
            <a:pPr algn="ctr">
              <a:lnSpc>
                <a:spcPts val="4759"/>
              </a:lnSpc>
            </a:pPr>
            <a:endParaRPr lang="en-US" sz="3399" b="1">
              <a:solidFill>
                <a:srgbClr val="FFFFFF"/>
              </a:solidFill>
              <a:latin typeface="Open Sans Bold"/>
              <a:ea typeface="Open Sans Bold"/>
              <a:cs typeface="Open Sans Bold"/>
              <a:sym typeface="Open Sans Bold"/>
            </a:endParaRPr>
          </a:p>
          <a:p>
            <a:pPr algn="ctr">
              <a:lnSpc>
                <a:spcPts val="4759"/>
              </a:lnSpc>
            </a:pPr>
            <a:r>
              <a:rPr lang="en-US" sz="3399">
                <a:solidFill>
                  <a:srgbClr val="FFFFFF"/>
                </a:solidFill>
                <a:latin typeface="Open Sans"/>
                <a:ea typeface="Open Sans"/>
                <a:cs typeface="Open Sans"/>
                <a:sym typeface="Open Sans"/>
              </a:rPr>
              <a:t> Коваленттік байланыстың негізгі сипаттамаларына байланыс ұзындығы, байланыс энергиясы, полярлығы және поляризациялануы жатады.</a:t>
            </a:r>
          </a:p>
          <a:p>
            <a:pPr algn="ctr">
              <a:lnSpc>
                <a:spcPts val="4759"/>
              </a:lnSpc>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 Байланыс ұзындығы — екі атом ядросы арасындағы қашықтық. Байланыс ұзындығы молекуланың геометриясына және физикалық қасиеттеріне (тығыздық, қаттылық, еру температурасы) әсер етеді. Мысалы, нейлон немесе тефлон сияқты инженерлік полимерлерде байланыс ұзындығы мен бағыты олардың беріктігін және ыстыққа төзімділігін анықтайды. Дәрілік молекулаларда байланыс ұзындығы олардың ферменттермен немесе рецепторлармен өзара әрекеттесу тиімділігіне әсер етеді.</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00097" y="876935"/>
            <a:ext cx="17687903" cy="8381365"/>
          </a:xfrm>
          <a:prstGeom prst="rect">
            <a:avLst/>
          </a:prstGeom>
        </p:spPr>
        <p:txBody>
          <a:bodyPr lIns="0" tIns="0" rIns="0" bIns="0" rtlCol="0" anchor="t">
            <a:spAutoFit/>
          </a:bodyPr>
          <a:lstStyle/>
          <a:p>
            <a:pPr algn="l">
              <a:lnSpc>
                <a:spcPts val="4759"/>
              </a:lnSpc>
              <a:spcBef>
                <a:spcPct val="0"/>
              </a:spcBef>
            </a:pPr>
            <a:r>
              <a:rPr lang="en-US" sz="3399">
                <a:solidFill>
                  <a:srgbClr val="FFFFFF"/>
                </a:solidFill>
                <a:latin typeface="Open Sans"/>
                <a:ea typeface="Open Sans"/>
                <a:cs typeface="Open Sans"/>
                <a:sym typeface="Open Sans"/>
              </a:rPr>
              <a:t>        Байланыс энергиясы — байланысты үзуге қажет энергия мөлшері. Бұл көрсеткіш заттың термиялық және химиялық тұрақтылығын сипаттайды. Жанғыш заттарда, мысалы, бензинде көміртек-көміртек және көміртек-сутек байланыстарының энергиясы жану процесінің жылу шығару мөлшерін анықтайды.          Полимерлік материалдарда байланыс энергиясының жоғары болуы олардың жылуға төзімділігін қамтамасыз етеді. Фармацевтикада берік байланыстар дәрілік препараттардың ағзада ұзақ тұрақтауына ықпал етеді.</a:t>
            </a:r>
          </a:p>
          <a:p>
            <a:pPr algn="l">
              <a:lnSpc>
                <a:spcPts val="4759"/>
              </a:lnSpc>
              <a:spcBef>
                <a:spcPct val="0"/>
              </a:spcBef>
            </a:pPr>
            <a:r>
              <a:rPr lang="en-US" sz="3399">
                <a:solidFill>
                  <a:srgbClr val="FFFFFF"/>
                </a:solidFill>
                <a:latin typeface="Open Sans"/>
                <a:ea typeface="Open Sans"/>
                <a:cs typeface="Open Sans"/>
                <a:sym typeface="Open Sans"/>
              </a:rPr>
              <a:t>        Байланыс полярлығы молекула ішінде диполь моментінің пайда болуына және молекуланың ерігіштік қасиеттеріне әсер етеді. Полюсті молекулалар суда, ал полюссіздері — органикалық еріткіштерде жақсы ериді. Бұл қасиет дәрі-дәрмектердің дұрыс еріп, ағзада таралуы үшін маңызды. Электр өрісіне жауап бере алатын полярлы молекулалар тұрмыстық сенсорлар мен датчиктер жасауда қолданылады.</a:t>
            </a:r>
          </a:p>
          <a:p>
            <a:pPr algn="l">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630917" y="1536397"/>
            <a:ext cx="17026165" cy="7147532"/>
          </a:xfrm>
          <a:prstGeom prst="rect">
            <a:avLst/>
          </a:prstGeom>
        </p:spPr>
        <p:txBody>
          <a:bodyPr lIns="0" tIns="0" rIns="0" bIns="0" rtlCol="0" anchor="t">
            <a:spAutoFit/>
          </a:bodyPr>
          <a:lstStyle/>
          <a:p>
            <a:pPr algn="ctr">
              <a:lnSpc>
                <a:spcPts val="4737"/>
              </a:lnSpc>
              <a:spcBef>
                <a:spcPct val="0"/>
              </a:spcBef>
            </a:pPr>
            <a:r>
              <a:rPr lang="en-US" sz="3383">
                <a:solidFill>
                  <a:srgbClr val="FFFFFF"/>
                </a:solidFill>
                <a:latin typeface="Open Sans"/>
                <a:ea typeface="Open Sans"/>
                <a:cs typeface="Open Sans"/>
                <a:sym typeface="Open Sans"/>
              </a:rPr>
              <a:t> Поляризациялануы — электрон бұлтының сыртқы әсерлерге ығысу қабілеті. Бұл байланыс түрі реакциялық орталықтардың (электрофилдер мен нуклеофилдердің) қалыптасуына себеп болады. Сондықтан поляризация дәрілік заттардың реакцияға түсу қабілетін болжауға мүмкіндік береді. Сондай-ақ поляризация тұрмыстық жуу құралдарының беттік белсенділігіне, яғни кірді немесе майды бетінен бөліп алу қабілетіне әсер етеді.</a:t>
            </a:r>
          </a:p>
          <a:p>
            <a:pPr algn="ctr">
              <a:lnSpc>
                <a:spcPts val="4737"/>
              </a:lnSpc>
              <a:spcBef>
                <a:spcPct val="0"/>
              </a:spcBef>
            </a:pPr>
            <a:r>
              <a:rPr lang="en-US" sz="3383">
                <a:solidFill>
                  <a:srgbClr val="FFFFFF"/>
                </a:solidFill>
                <a:latin typeface="Open Sans"/>
                <a:ea typeface="Open Sans"/>
                <a:cs typeface="Open Sans"/>
                <a:sym typeface="Open Sans"/>
              </a:rPr>
              <a:t> Қолданбалы химиядағы нақты мысалдар. Парацетамол құрамында полюсті байланыстар бар, сондықтан ол суда жақсы ериді және ағзаға тез сіңеді. Полиэтилен — полюссіз, ұзын тізбекті коваленттік байланыстардан тұратын полимер, бұл оны икемді және уытсыз етеді. Ол тамақ өнімдерін орау, тұрмыстық заттар жасау саласында кеңінен қолданылады.</a:t>
            </a:r>
          </a:p>
          <a:p>
            <a:pPr algn="ctr">
              <a:lnSpc>
                <a:spcPts val="4737"/>
              </a:lnSpc>
              <a:spcBef>
                <a:spcPct val="0"/>
              </a:spcBef>
            </a:pPr>
            <a:endParaRPr lang="en-US" sz="3383">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028700" y="1471395"/>
            <a:ext cx="15857036" cy="7786905"/>
          </a:xfrm>
          <a:prstGeom prst="rect">
            <a:avLst/>
          </a:prstGeom>
        </p:spPr>
        <p:txBody>
          <a:bodyPr lIns="0" tIns="0" rIns="0" bIns="0" rtlCol="0" anchor="t">
            <a:spAutoFit/>
          </a:bodyPr>
          <a:lstStyle/>
          <a:p>
            <a:pPr algn="ctr">
              <a:lnSpc>
                <a:spcPts val="4127"/>
              </a:lnSpc>
              <a:spcBef>
                <a:spcPct val="0"/>
              </a:spcBef>
            </a:pPr>
            <a:r>
              <a:rPr lang="en-US" sz="2948">
                <a:solidFill>
                  <a:srgbClr val="FFFFFF"/>
                </a:solidFill>
                <a:latin typeface="Open Sans"/>
                <a:ea typeface="Open Sans"/>
                <a:cs typeface="Open Sans"/>
                <a:sym typeface="Open Sans"/>
              </a:rPr>
              <a:t> Поливинилхлорид құрамында полюсті C–Cl байланыстары бар, бұл оған жоғары беріктік пен су өткізбейтін қасиет береді. Ол құрылыс индустриясында, әсіресе терезе профильдері мен құбырлар өндірісінде кең қолданыс тапқан. Ал фторлы полимер — тефлон (PTFE), құрамында өте берік C–F байланыстары бар, бұл оны жоғары температура мен агрессивті химиялық ортаға төзімді етеді. Тефлон ыдыс жабындары мен зертханалық құралдарда қолданылады.</a:t>
            </a:r>
          </a:p>
          <a:p>
            <a:pPr algn="ctr">
              <a:lnSpc>
                <a:spcPts val="4127"/>
              </a:lnSpc>
              <a:spcBef>
                <a:spcPct val="0"/>
              </a:spcBef>
            </a:pPr>
            <a:r>
              <a:rPr lang="en-US" sz="2948">
                <a:solidFill>
                  <a:srgbClr val="FFFFFF"/>
                </a:solidFill>
                <a:latin typeface="Open Sans"/>
                <a:ea typeface="Open Sans"/>
                <a:cs typeface="Open Sans"/>
                <a:sym typeface="Open Sans"/>
              </a:rPr>
              <a:t> Сонымен, коваленттік байланыстың түзілу механизмі мен параметрлерін (ұзындығы, энергиясы, полярлығы) білу арқылы заттардың физика-химиялық қасиеттерін және олардың қолданылу аймағын түсіндіруге болады. Бұл білім қолданбалы химия салаларында — фармацевтика, материалдар технологиясы, полимерлер химиясы, тұрмыстық және өндірістік химияда — практикалық міндеттерді шешуге мүмкіндік береді. Сондықтан коваленттік байланыс тек теориялық ұғым ғана емес, нақты өнімдердің құрылымы мен тиімділігін анықтайтын маңызды фактор болып табылады.</a:t>
            </a:r>
          </a:p>
          <a:p>
            <a:pPr algn="ctr">
              <a:lnSpc>
                <a:spcPts val="4127"/>
              </a:lnSpc>
              <a:spcBef>
                <a:spcPct val="0"/>
              </a:spcBef>
            </a:pPr>
            <a:r>
              <a:rPr lang="en-US" sz="2948">
                <a:solidFill>
                  <a:srgbClr val="FFFFFF"/>
                </a:solidFill>
                <a:latin typeface="Open Sans"/>
                <a:ea typeface="Open Sans"/>
                <a:cs typeface="Open Sans"/>
                <a:sym typeface="Open Sans"/>
              </a:rPr>
              <a:t>  </a:t>
            </a:r>
          </a:p>
          <a:p>
            <a:pPr algn="ctr">
              <a:lnSpc>
                <a:spcPts val="4127"/>
              </a:lnSpc>
              <a:spcBef>
                <a:spcPct val="0"/>
              </a:spcBef>
            </a:pPr>
            <a:endParaRPr lang="en-US" sz="2948">
              <a:solidFill>
                <a:srgbClr val="FFFF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967219" y="1447064"/>
            <a:ext cx="16292081" cy="7306287"/>
          </a:xfrm>
          <a:prstGeom prst="rect">
            <a:avLst/>
          </a:prstGeom>
        </p:spPr>
        <p:txBody>
          <a:bodyPr lIns="0" tIns="0" rIns="0" bIns="0" rtlCol="0" anchor="t">
            <a:spAutoFit/>
          </a:bodyPr>
          <a:lstStyle/>
          <a:p>
            <a:pPr algn="l">
              <a:lnSpc>
                <a:spcPts val="3641"/>
              </a:lnSpc>
            </a:pPr>
            <a:r>
              <a:rPr lang="en-US" sz="2600">
                <a:solidFill>
                  <a:srgbClr val="FFFFFF"/>
                </a:solidFill>
                <a:latin typeface="Open Sans"/>
                <a:ea typeface="Open Sans"/>
                <a:cs typeface="Open Sans"/>
                <a:sym typeface="Open Sans"/>
              </a:rPr>
              <a:t> Бақылау сұрақтары:</a:t>
            </a:r>
          </a:p>
          <a:p>
            <a:pPr algn="l">
              <a:lnSpc>
                <a:spcPts val="3641"/>
              </a:lnSpc>
            </a:pPr>
            <a:r>
              <a:rPr lang="en-US" sz="2600">
                <a:solidFill>
                  <a:srgbClr val="FFFFFF"/>
                </a:solidFill>
                <a:latin typeface="Open Sans"/>
                <a:ea typeface="Open Sans"/>
                <a:cs typeface="Open Sans"/>
                <a:sym typeface="Open Sans"/>
              </a:rPr>
              <a:t> 1.             Коваленттік байланыстың негізгі түзілу жолдарын атаңыз.</a:t>
            </a:r>
          </a:p>
          <a:p>
            <a:pPr algn="l">
              <a:lnSpc>
                <a:spcPts val="3641"/>
              </a:lnSpc>
            </a:pPr>
            <a:r>
              <a:rPr lang="en-US" sz="2600">
                <a:solidFill>
                  <a:srgbClr val="FFFFFF"/>
                </a:solidFill>
                <a:latin typeface="Open Sans"/>
                <a:ea typeface="Open Sans"/>
                <a:cs typeface="Open Sans"/>
                <a:sym typeface="Open Sans"/>
              </a:rPr>
              <a:t> 2.             Коваленттік байланыстың түзілуінде ортақ электрон жұбы қандай рөл атқарады?</a:t>
            </a:r>
          </a:p>
          <a:p>
            <a:pPr algn="l">
              <a:lnSpc>
                <a:spcPts val="3641"/>
              </a:lnSpc>
            </a:pPr>
            <a:r>
              <a:rPr lang="en-US" sz="2600">
                <a:solidFill>
                  <a:srgbClr val="FFFFFF"/>
                </a:solidFill>
                <a:latin typeface="Open Sans"/>
                <a:ea typeface="Open Sans"/>
                <a:cs typeface="Open Sans"/>
                <a:sym typeface="Open Sans"/>
              </a:rPr>
              <a:t> 3.             Донорлы-акцепторлы (координациялық) байланыс қалай түзіледі?</a:t>
            </a:r>
          </a:p>
          <a:p>
            <a:pPr algn="l">
              <a:lnSpc>
                <a:spcPts val="3641"/>
              </a:lnSpc>
            </a:pPr>
            <a:r>
              <a:rPr lang="en-US" sz="2600">
                <a:solidFill>
                  <a:srgbClr val="FFFFFF"/>
                </a:solidFill>
                <a:latin typeface="Open Sans"/>
                <a:ea typeface="Open Sans"/>
                <a:cs typeface="Open Sans"/>
                <a:sym typeface="Open Sans"/>
              </a:rPr>
              <a:t> 4.             Коваленттік байланыстың σ (сигма) және π (пи) байланыстарының айырмашылығы неде?</a:t>
            </a:r>
          </a:p>
          <a:p>
            <a:pPr algn="l">
              <a:lnSpc>
                <a:spcPts val="3641"/>
              </a:lnSpc>
            </a:pPr>
            <a:r>
              <a:rPr lang="en-US" sz="2600">
                <a:solidFill>
                  <a:srgbClr val="FFFFFF"/>
                </a:solidFill>
                <a:latin typeface="Open Sans"/>
                <a:ea typeface="Open Sans"/>
                <a:cs typeface="Open Sans"/>
                <a:sym typeface="Open Sans"/>
              </a:rPr>
              <a:t> 5.             Коваленттік байланыс қай орбитальдардың қабаттасуы нәтижесінде түзіледі?</a:t>
            </a:r>
          </a:p>
          <a:p>
            <a:pPr algn="l">
              <a:lnSpc>
                <a:spcPts val="3641"/>
              </a:lnSpc>
            </a:pPr>
            <a:r>
              <a:rPr lang="en-US" sz="2600">
                <a:solidFill>
                  <a:srgbClr val="FFFFFF"/>
                </a:solidFill>
                <a:latin typeface="Open Sans"/>
                <a:ea typeface="Open Sans"/>
                <a:cs typeface="Open Sans"/>
                <a:sym typeface="Open Sans"/>
              </a:rPr>
              <a:t> 6.             Коваленттік байланыста атомдар неге 8 электронға ұмтылады?</a:t>
            </a:r>
          </a:p>
          <a:p>
            <a:pPr algn="l">
              <a:lnSpc>
                <a:spcPts val="3641"/>
              </a:lnSpc>
            </a:pPr>
            <a:r>
              <a:rPr lang="en-US" sz="2600">
                <a:solidFill>
                  <a:srgbClr val="FFFFFF"/>
                </a:solidFill>
                <a:latin typeface="Open Sans"/>
                <a:ea typeface="Open Sans"/>
                <a:cs typeface="Open Sans"/>
                <a:sym typeface="Open Sans"/>
              </a:rPr>
              <a:t> 7.             Льюис құрылымдық формуласы қалай құрылады?</a:t>
            </a:r>
          </a:p>
          <a:p>
            <a:pPr algn="l">
              <a:lnSpc>
                <a:spcPts val="3641"/>
              </a:lnSpc>
            </a:pPr>
            <a:r>
              <a:rPr lang="en-US" sz="2600">
                <a:solidFill>
                  <a:srgbClr val="FFFFFF"/>
                </a:solidFill>
                <a:latin typeface="Open Sans"/>
                <a:ea typeface="Open Sans"/>
                <a:cs typeface="Open Sans"/>
                <a:sym typeface="Open Sans"/>
              </a:rPr>
              <a:t> 8.             Судың (H₂O), аммиактың (NH₃), метанның (CH₄) Льюис құрылымын салыстырыңыз.</a:t>
            </a:r>
          </a:p>
          <a:p>
            <a:pPr algn="l">
              <a:lnSpc>
                <a:spcPts val="3641"/>
              </a:lnSpc>
            </a:pPr>
            <a:r>
              <a:rPr lang="en-US" sz="2600">
                <a:solidFill>
                  <a:srgbClr val="FFFFFF"/>
                </a:solidFill>
                <a:latin typeface="Open Sans"/>
                <a:ea typeface="Open Sans"/>
                <a:cs typeface="Open Sans"/>
                <a:sym typeface="Open Sans"/>
              </a:rPr>
              <a:t> 9.             Кекуле қандай органикалық қосылыстың құрылымын сипаттау үшін ереже ұсынды?</a:t>
            </a:r>
          </a:p>
          <a:p>
            <a:pPr algn="l">
              <a:lnSpc>
                <a:spcPts val="3641"/>
              </a:lnSpc>
            </a:pPr>
            <a:r>
              <a:rPr lang="en-US" sz="2600">
                <a:solidFill>
                  <a:srgbClr val="FFFFFF"/>
                </a:solidFill>
                <a:latin typeface="Open Sans"/>
                <a:ea typeface="Open Sans"/>
                <a:cs typeface="Open Sans"/>
                <a:sym typeface="Open Sans"/>
              </a:rPr>
              <a:t> 10.          Бензол молекуласы Кекуле бойынша қалай сипатталады?</a:t>
            </a:r>
          </a:p>
          <a:p>
            <a:pPr algn="l">
              <a:lnSpc>
                <a:spcPts val="3641"/>
              </a:lnSpc>
              <a:spcBef>
                <a:spcPct val="0"/>
              </a:spcBef>
            </a:pPr>
            <a:r>
              <a:rPr lang="en-US" sz="2600">
                <a:solidFill>
                  <a:srgbClr val="FFFFFF"/>
                </a:solidFill>
                <a:latin typeface="Open Sans"/>
                <a:ea typeface="Open Sans"/>
                <a:cs typeface="Open Sans"/>
                <a:sym typeface="Open Sans"/>
              </a:rPr>
              <a:t> 11.          Электртерістілік айырмашылығы коваленттік байланыстың полярлығын қалай анықтайды?</a:t>
            </a:r>
          </a:p>
          <a:p>
            <a:pPr algn="l">
              <a:lnSpc>
                <a:spcPts val="3641"/>
              </a:lnSpc>
              <a:spcBef>
                <a:spcPct val="0"/>
              </a:spcBef>
            </a:pPr>
            <a:r>
              <a:rPr lang="en-US" sz="2600">
                <a:solidFill>
                  <a:srgbClr val="FFFFFF"/>
                </a:solidFill>
                <a:latin typeface="Open Sans"/>
                <a:ea typeface="Open Sans"/>
                <a:cs typeface="Open Sans"/>
                <a:sym typeface="Open Sans"/>
              </a:rPr>
              <a:t> 12.          Поляризация және оның коваленттік байланыстағы рөлі қандай?</a:t>
            </a:r>
          </a:p>
          <a:p>
            <a:pPr algn="l">
              <a:lnSpc>
                <a:spcPts val="3641"/>
              </a:lnSpc>
              <a:spcBef>
                <a:spcPct val="0"/>
              </a:spcBef>
            </a:pPr>
            <a:r>
              <a:rPr lang="en-US" sz="2600">
                <a:solidFill>
                  <a:srgbClr val="FFFFFF"/>
                </a:solidFill>
                <a:latin typeface="Open Sans"/>
                <a:ea typeface="Open Sans"/>
                <a:cs typeface="Open Sans"/>
                <a:sym typeface="Open Sans"/>
              </a:rPr>
              <a:t> 13.          Коваленттік байланыстың беріктігі қандай факторларға байланысты?</a:t>
            </a:r>
          </a:p>
          <a:p>
            <a:pPr algn="l">
              <a:lnSpc>
                <a:spcPts val="3641"/>
              </a:lnSpc>
              <a:spcBef>
                <a:spcPct val="0"/>
              </a:spcBef>
            </a:pPr>
            <a:r>
              <a:rPr lang="en-US" sz="2600">
                <a:solidFill>
                  <a:srgbClr val="FFFFFF"/>
                </a:solidFill>
                <a:latin typeface="Open Sans"/>
                <a:ea typeface="Open Sans"/>
                <a:cs typeface="Open Sans"/>
                <a:sym typeface="Open Sans"/>
              </a:rPr>
              <a:t>  </a:t>
            </a:r>
          </a:p>
          <a:p>
            <a:pPr algn="l">
              <a:lnSpc>
                <a:spcPts val="3641"/>
              </a:lnSpc>
              <a:spcBef>
                <a:spcPct val="0"/>
              </a:spcBef>
            </a:pPr>
            <a:endParaRPr lang="en-US" sz="2600">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Box 2"/>
          <p:cNvSpPr txBox="1"/>
          <p:nvPr/>
        </p:nvSpPr>
        <p:spPr>
          <a:xfrm>
            <a:off x="3886200" y="3695700"/>
            <a:ext cx="9454768" cy="1015663"/>
          </a:xfrm>
          <a:prstGeom prst="rect">
            <a:avLst/>
          </a:prstGeom>
          <a:noFill/>
        </p:spPr>
        <p:txBody>
          <a:bodyPr wrap="none" rtlCol="0">
            <a:spAutoFit/>
          </a:bodyPr>
          <a:lstStyle/>
          <a:p>
            <a:r>
              <a:rPr lang="kk-KZ" sz="6000" dirty="0" smtClean="0">
                <a:solidFill>
                  <a:srgbClr val="FF0000"/>
                </a:solidFill>
              </a:rPr>
              <a:t>НАЗАРЛАРЫҢЫЗҒА РАҚМЕТ!</a:t>
            </a:r>
            <a:endParaRPr lang="ru-RU" sz="6000" dirty="0">
              <a:solidFill>
                <a:srgbClr val="FF0000"/>
              </a:solidFill>
            </a:endParaRPr>
          </a:p>
        </p:txBody>
      </p:sp>
    </p:spTree>
    <p:extLst>
      <p:ext uri="{BB962C8B-B14F-4D97-AF65-F5344CB8AC3E}">
        <p14:creationId xmlns:p14="http://schemas.microsoft.com/office/powerpoint/2010/main" val="241058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700549" y="1589139"/>
            <a:ext cx="17587451" cy="7051573"/>
          </a:xfrm>
          <a:prstGeom prst="rect">
            <a:avLst/>
          </a:prstGeom>
        </p:spPr>
        <p:txBody>
          <a:bodyPr lIns="0" tIns="0" rIns="0" bIns="0" rtlCol="0" anchor="t">
            <a:spAutoFit/>
          </a:bodyPr>
          <a:lstStyle/>
          <a:p>
            <a:pPr algn="l">
              <a:lnSpc>
                <a:spcPts val="4030"/>
              </a:lnSpc>
              <a:spcBef>
                <a:spcPct val="0"/>
              </a:spcBef>
            </a:pPr>
            <a:r>
              <a:rPr lang="en-US" sz="2879">
                <a:solidFill>
                  <a:srgbClr val="FFFFFF"/>
                </a:solidFill>
                <a:latin typeface="Open Sans"/>
                <a:ea typeface="Open Sans"/>
                <a:cs typeface="Open Sans"/>
                <a:sym typeface="Open Sans"/>
              </a:rPr>
              <a:t> </a:t>
            </a:r>
            <a:r>
              <a:rPr lang="en-US" sz="2879" b="1">
                <a:solidFill>
                  <a:srgbClr val="FFFFFF"/>
                </a:solidFill>
                <a:latin typeface="Open Sans Bold"/>
                <a:ea typeface="Open Sans Bold"/>
                <a:cs typeface="Open Sans Bold"/>
                <a:sym typeface="Open Sans Bold"/>
              </a:rPr>
              <a:t>Дәріс мақсаты</a:t>
            </a:r>
            <a:r>
              <a:rPr lang="en-US" sz="2879">
                <a:solidFill>
                  <a:srgbClr val="FFFFFF"/>
                </a:solidFill>
                <a:latin typeface="Open Sans"/>
                <a:ea typeface="Open Sans"/>
                <a:cs typeface="Open Sans"/>
                <a:sym typeface="Open Sans"/>
              </a:rPr>
              <a:t>: білім алушыларға коваленттік байланыстың түзілу механизмдерін, электрон тығыздығының таралу ерекшеліктерін, және байланыс параметрлерін (энергиясы, ұзындығы, полярлығы) қолданбалы химияда (фармация, полимерлер, материалдар, тұрмыстық және өндірістік химия) қалай қолданылатынын көрсету. Льюис және Кекуле құрылымдарының практикалық мәнін ашып, химиялық байланысты зат қасиеттерімен және қолдану саласымен байланыстыра отырып терең түсіндіру.</a:t>
            </a:r>
          </a:p>
          <a:p>
            <a:pPr algn="l">
              <a:lnSpc>
                <a:spcPts val="4030"/>
              </a:lnSpc>
              <a:spcBef>
                <a:spcPct val="0"/>
              </a:spcBef>
            </a:pPr>
            <a:endParaRPr lang="en-US" sz="2879">
              <a:solidFill>
                <a:srgbClr val="FFFFFF"/>
              </a:solidFill>
              <a:latin typeface="Open Sans"/>
              <a:ea typeface="Open Sans"/>
              <a:cs typeface="Open Sans"/>
              <a:sym typeface="Open Sans"/>
            </a:endParaRPr>
          </a:p>
          <a:p>
            <a:pPr algn="l">
              <a:lnSpc>
                <a:spcPts val="4030"/>
              </a:lnSpc>
              <a:spcBef>
                <a:spcPct val="0"/>
              </a:spcBef>
            </a:pPr>
            <a:r>
              <a:rPr lang="en-US" sz="2879">
                <a:solidFill>
                  <a:srgbClr val="FFFFFF"/>
                </a:solidFill>
                <a:latin typeface="Open Sans"/>
                <a:ea typeface="Open Sans"/>
                <a:cs typeface="Open Sans"/>
                <a:sym typeface="Open Sans"/>
              </a:rPr>
              <a:t> </a:t>
            </a:r>
            <a:r>
              <a:rPr lang="en-US" sz="2879" b="1">
                <a:solidFill>
                  <a:srgbClr val="FFFFFF"/>
                </a:solidFill>
                <a:latin typeface="Open Sans Bold"/>
                <a:ea typeface="Open Sans Bold"/>
                <a:cs typeface="Open Sans Bold"/>
                <a:sym typeface="Open Sans Bold"/>
              </a:rPr>
              <a:t>Дәріс жоспары:</a:t>
            </a:r>
          </a:p>
          <a:p>
            <a:pPr algn="l">
              <a:lnSpc>
                <a:spcPts val="4030"/>
              </a:lnSpc>
              <a:spcBef>
                <a:spcPct val="0"/>
              </a:spcBef>
            </a:pPr>
            <a:r>
              <a:rPr lang="en-US" sz="2879">
                <a:solidFill>
                  <a:srgbClr val="FFFFFF"/>
                </a:solidFill>
                <a:latin typeface="Open Sans"/>
                <a:ea typeface="Open Sans"/>
                <a:cs typeface="Open Sans"/>
                <a:sym typeface="Open Sans"/>
              </a:rPr>
              <a:t> 1.             Коваленттік байланыстың табиғаты.</a:t>
            </a:r>
          </a:p>
          <a:p>
            <a:pPr algn="l">
              <a:lnSpc>
                <a:spcPts val="4030"/>
              </a:lnSpc>
              <a:spcBef>
                <a:spcPct val="0"/>
              </a:spcBef>
            </a:pPr>
            <a:r>
              <a:rPr lang="en-US" sz="2879">
                <a:solidFill>
                  <a:srgbClr val="FFFFFF"/>
                </a:solidFill>
                <a:latin typeface="Open Sans"/>
                <a:ea typeface="Open Sans"/>
                <a:cs typeface="Open Sans"/>
                <a:sym typeface="Open Sans"/>
              </a:rPr>
              <a:t> 2.             Ковалеттік байланыстың түзілу механизмдері.</a:t>
            </a:r>
          </a:p>
          <a:p>
            <a:pPr algn="l">
              <a:lnSpc>
                <a:spcPts val="4030"/>
              </a:lnSpc>
              <a:spcBef>
                <a:spcPct val="0"/>
              </a:spcBef>
            </a:pPr>
            <a:r>
              <a:rPr lang="en-US" sz="2879">
                <a:solidFill>
                  <a:srgbClr val="FFFFFF"/>
                </a:solidFill>
                <a:latin typeface="Open Sans"/>
                <a:ea typeface="Open Sans"/>
                <a:cs typeface="Open Sans"/>
                <a:sym typeface="Open Sans"/>
              </a:rPr>
              <a:t> 3.             Октеттер ережесі және Льюис формулалары. Кекуле құрылымы.</a:t>
            </a:r>
          </a:p>
          <a:p>
            <a:pPr algn="l">
              <a:lnSpc>
                <a:spcPts val="4030"/>
              </a:lnSpc>
              <a:spcBef>
                <a:spcPct val="0"/>
              </a:spcBef>
            </a:pPr>
            <a:r>
              <a:rPr lang="en-US" sz="2879">
                <a:solidFill>
                  <a:srgbClr val="FFFFFF"/>
                </a:solidFill>
                <a:latin typeface="Open Sans"/>
                <a:ea typeface="Open Sans"/>
                <a:cs typeface="Open Sans"/>
                <a:sym typeface="Open Sans"/>
              </a:rPr>
              <a:t> 4.             Коваленттік байланыстың параметрлері: байланыс энергиясы, ұзындығы, полярлығы, поляризациялануы</a:t>
            </a:r>
          </a:p>
          <a:p>
            <a:pPr algn="l">
              <a:lnSpc>
                <a:spcPts val="4030"/>
              </a:lnSpc>
              <a:spcBef>
                <a:spcPct val="0"/>
              </a:spcBef>
            </a:pPr>
            <a:endParaRPr lang="en-US" sz="2879">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592202" y="2457675"/>
            <a:ext cx="17103596" cy="5762959"/>
          </a:xfrm>
          <a:prstGeom prst="rect">
            <a:avLst/>
          </a:prstGeom>
        </p:spPr>
        <p:txBody>
          <a:bodyPr lIns="0" tIns="0" rIns="0" bIns="0" rtlCol="0" anchor="t">
            <a:spAutoFit/>
          </a:bodyPr>
          <a:lstStyle/>
          <a:p>
            <a:pPr algn="ctr">
              <a:lnSpc>
                <a:spcPts val="4164"/>
              </a:lnSpc>
              <a:spcBef>
                <a:spcPct val="0"/>
              </a:spcBef>
            </a:pPr>
            <a:r>
              <a:rPr lang="en-US" sz="2974" b="1">
                <a:solidFill>
                  <a:srgbClr val="FFFFFF"/>
                </a:solidFill>
                <a:latin typeface="Open Sans Bold"/>
                <a:ea typeface="Open Sans Bold"/>
                <a:cs typeface="Open Sans Bold"/>
                <a:sym typeface="Open Sans Bold"/>
              </a:rPr>
              <a:t>1. Коваленттік байланыстың табиғаты. </a:t>
            </a:r>
          </a:p>
          <a:p>
            <a:pPr algn="ctr">
              <a:lnSpc>
                <a:spcPts val="4164"/>
              </a:lnSpc>
              <a:spcBef>
                <a:spcPct val="0"/>
              </a:spcBef>
            </a:pPr>
            <a:endParaRPr lang="en-US" sz="2974" b="1">
              <a:solidFill>
                <a:srgbClr val="FFFFFF"/>
              </a:solidFill>
              <a:latin typeface="Open Sans Bold"/>
              <a:ea typeface="Open Sans Bold"/>
              <a:cs typeface="Open Sans Bold"/>
              <a:sym typeface="Open Sans Bold"/>
            </a:endParaRPr>
          </a:p>
          <a:p>
            <a:pPr algn="ctr">
              <a:lnSpc>
                <a:spcPts val="4164"/>
              </a:lnSpc>
              <a:spcBef>
                <a:spcPct val="0"/>
              </a:spcBef>
            </a:pPr>
            <a:r>
              <a:rPr lang="en-US" sz="2974">
                <a:solidFill>
                  <a:srgbClr val="FFFFFF"/>
                </a:solidFill>
                <a:latin typeface="Open Sans"/>
                <a:ea typeface="Open Sans"/>
                <a:cs typeface="Open Sans"/>
                <a:sym typeface="Open Sans"/>
              </a:rPr>
              <a:t> Коваленттік байланыс — бұл екі немесе одан да көп атомдардың сыртқы электрондарын ортақ пайдалану арқылы түзілетін химиялық байланыс түрі. Бұл байланыс негізінен бейметалл атомдары арасында пайда болады және атомдарды тұрақты электрондық конфигурацияға жеткізуге бағытталған. Коваленттік байланыс кезінде әрбір атом өзінің валенттік электрондарын бөлісіп, жалпы электрон жұбы қалыптасады, бұл екі атомды біріктіреді. Байланыстың беріктігі ортақ электрон жұбының атомдардың ядросына тартылу күштеріне байланысты анықталады. Коваленттік байланыс молекулалардың құрылымы мен қасиеттерін, сондай-ақ олардың химиялық реакцияларға түсуін айқындайды.</a:t>
            </a:r>
          </a:p>
          <a:p>
            <a:pPr algn="ctr">
              <a:lnSpc>
                <a:spcPts val="4164"/>
              </a:lnSpc>
              <a:spcBef>
                <a:spcPct val="0"/>
              </a:spcBef>
            </a:pPr>
            <a:endParaRPr lang="en-US" sz="2974">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048730" y="2077367"/>
            <a:ext cx="16210570" cy="6245744"/>
          </a:xfrm>
          <a:prstGeom prst="rect">
            <a:avLst/>
          </a:prstGeom>
        </p:spPr>
        <p:txBody>
          <a:bodyPr lIns="0" tIns="0" rIns="0" bIns="0" rtlCol="0" anchor="t">
            <a:spAutoFit/>
          </a:bodyPr>
          <a:lstStyle/>
          <a:p>
            <a:pPr algn="ctr">
              <a:lnSpc>
                <a:spcPts val="3818"/>
              </a:lnSpc>
            </a:pPr>
            <a:r>
              <a:rPr lang="en-US" sz="2727">
                <a:solidFill>
                  <a:srgbClr val="FFFFFF"/>
                </a:solidFill>
                <a:latin typeface="Open Sans"/>
                <a:ea typeface="Open Sans"/>
                <a:cs typeface="Open Sans"/>
                <a:sym typeface="Open Sans"/>
              </a:rPr>
              <a:t> </a:t>
            </a:r>
            <a:r>
              <a:rPr lang="en-US" sz="2727" b="1">
                <a:solidFill>
                  <a:srgbClr val="FFFFFF"/>
                </a:solidFill>
                <a:latin typeface="Open Sans Bold"/>
                <a:ea typeface="Open Sans Bold"/>
                <a:cs typeface="Open Sans Bold"/>
                <a:sym typeface="Open Sans Bold"/>
              </a:rPr>
              <a:t>Коваленттік байланысты түсіндіретін бірнеше қарапайым мысалдар:</a:t>
            </a:r>
          </a:p>
          <a:p>
            <a:pPr algn="l">
              <a:lnSpc>
                <a:spcPts val="3818"/>
              </a:lnSpc>
            </a:pPr>
            <a:r>
              <a:rPr lang="en-US" sz="2727">
                <a:solidFill>
                  <a:srgbClr val="FFFFFF"/>
                </a:solidFill>
                <a:latin typeface="Open Sans"/>
                <a:ea typeface="Open Sans"/>
                <a:cs typeface="Open Sans"/>
                <a:sym typeface="Open Sans"/>
              </a:rPr>
              <a:t> 1.             Сутек молекуласы (H₂) — екі сутек атомы бір-бірімен бір жұп электронды ортақ пайдаланып, бір коваленттік байланыс түзеді. Бұл байланыс молекуланы тұрақты етеді.</a:t>
            </a:r>
          </a:p>
          <a:p>
            <a:pPr algn="l">
              <a:lnSpc>
                <a:spcPts val="3818"/>
              </a:lnSpc>
            </a:pPr>
            <a:r>
              <a:rPr lang="en-US" sz="2727">
                <a:solidFill>
                  <a:srgbClr val="FFFFFF"/>
                </a:solidFill>
                <a:latin typeface="Open Sans"/>
                <a:ea typeface="Open Sans"/>
                <a:cs typeface="Open Sans"/>
                <a:sym typeface="Open Sans"/>
              </a:rPr>
              <a:t> 2.             Су молекуласы (H₂O) — оттек атомы екі сутек атомымен әрқайсысына бір электроннан бөлісіп, екі коваленттік байланыс түзеді. Бұл молекулада байланыстар полярлы болады.</a:t>
            </a:r>
          </a:p>
          <a:p>
            <a:pPr algn="l">
              <a:lnSpc>
                <a:spcPts val="3818"/>
              </a:lnSpc>
            </a:pPr>
            <a:r>
              <a:rPr lang="en-US" sz="2727">
                <a:solidFill>
                  <a:srgbClr val="FFFFFF"/>
                </a:solidFill>
                <a:latin typeface="Open Sans"/>
                <a:ea typeface="Open Sans"/>
                <a:cs typeface="Open Sans"/>
                <a:sym typeface="Open Sans"/>
              </a:rPr>
              <a:t> 3.             Оттек молекуласы (O₂) — екі оттек атомы екі электрон жұбын ортақ пайдаланып, қос байланыс түзеді, яғни молекулада екі коваленттік байланыс бар.</a:t>
            </a:r>
          </a:p>
          <a:p>
            <a:pPr algn="l">
              <a:lnSpc>
                <a:spcPts val="3818"/>
              </a:lnSpc>
              <a:spcBef>
                <a:spcPct val="0"/>
              </a:spcBef>
            </a:pPr>
            <a:r>
              <a:rPr lang="en-US" sz="2727">
                <a:solidFill>
                  <a:srgbClr val="FFFFFF"/>
                </a:solidFill>
                <a:latin typeface="Open Sans"/>
                <a:ea typeface="Open Sans"/>
                <a:cs typeface="Open Sans"/>
                <a:sym typeface="Open Sans"/>
              </a:rPr>
              <a:t> 4.             Метан молекуласы (CH₄) — көміртек атомы төрт сутек атомымен төрт коваленттік байланыс түзеді, әр байланыс бір электрон жұбынан тұрады.</a:t>
            </a:r>
          </a:p>
          <a:p>
            <a:pPr algn="l">
              <a:lnSpc>
                <a:spcPts val="3818"/>
              </a:lnSpc>
              <a:spcBef>
                <a:spcPct val="0"/>
              </a:spcBef>
            </a:pPr>
            <a:r>
              <a:rPr lang="en-US" sz="2727">
                <a:solidFill>
                  <a:srgbClr val="FFFFFF"/>
                </a:solidFill>
                <a:latin typeface="Open Sans"/>
                <a:ea typeface="Open Sans"/>
                <a:cs typeface="Open Sans"/>
                <a:sym typeface="Open Sans"/>
              </a:rPr>
              <a:t> Осы мысалдар арқылы коваленттік байланыстың табиғаты мен оның молекулалардағы рөлін жақсы түсінуге болады.</a:t>
            </a:r>
          </a:p>
          <a:p>
            <a:pPr algn="l">
              <a:lnSpc>
                <a:spcPts val="3818"/>
              </a:lnSpc>
              <a:spcBef>
                <a:spcPct val="0"/>
              </a:spcBef>
            </a:pPr>
            <a:endParaRPr lang="en-US" sz="2727">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827948"/>
            <a:ext cx="16230600" cy="8084757"/>
          </a:xfrm>
          <a:prstGeom prst="rect">
            <a:avLst/>
          </a:prstGeom>
        </p:spPr>
        <p:txBody>
          <a:bodyPr lIns="0" tIns="0" rIns="0" bIns="0" rtlCol="0" anchor="t">
            <a:spAutoFit/>
          </a:bodyPr>
          <a:lstStyle/>
          <a:p>
            <a:pPr algn="ctr">
              <a:lnSpc>
                <a:spcPts val="3783"/>
              </a:lnSpc>
              <a:spcBef>
                <a:spcPct val="0"/>
              </a:spcBef>
            </a:pPr>
            <a:r>
              <a:rPr lang="en-US" sz="2702">
                <a:solidFill>
                  <a:srgbClr val="FFFFFF"/>
                </a:solidFill>
                <a:latin typeface="Open Sans"/>
                <a:ea typeface="Open Sans"/>
                <a:cs typeface="Open Sans"/>
                <a:sym typeface="Open Sans"/>
              </a:rPr>
              <a:t> </a:t>
            </a:r>
            <a:r>
              <a:rPr lang="en-US" sz="2702" b="1">
                <a:solidFill>
                  <a:srgbClr val="FFFFFF"/>
                </a:solidFill>
                <a:latin typeface="Open Sans Bold"/>
                <a:ea typeface="Open Sans Bold"/>
                <a:cs typeface="Open Sans Bold"/>
                <a:sym typeface="Open Sans Bold"/>
              </a:rPr>
              <a:t>Коваленттік байланыс қолданбалы химияда өте кең қолданылады және бірнеше маңызды салаларда кездеседі:</a:t>
            </a:r>
          </a:p>
          <a:p>
            <a:pPr algn="l">
              <a:lnSpc>
                <a:spcPts val="3783"/>
              </a:lnSpc>
              <a:spcBef>
                <a:spcPct val="0"/>
              </a:spcBef>
            </a:pPr>
            <a:r>
              <a:rPr lang="en-US" sz="2702">
                <a:solidFill>
                  <a:srgbClr val="FFFFFF"/>
                </a:solidFill>
                <a:latin typeface="Open Sans"/>
                <a:ea typeface="Open Sans"/>
                <a:cs typeface="Open Sans"/>
                <a:sym typeface="Open Sans"/>
              </a:rPr>
              <a:t> 1.             Фармацияда — дәрілік заттардың молекулаларында коваленттік байланыстар арқылы атомдар мен функционалдық топтар байланысады. Мысалы, антибиотиктер, дәрумендер, гормондар молекулаларының тұрақтылығы мен белсенділігі осы байланыстарға байланысты.</a:t>
            </a:r>
          </a:p>
          <a:p>
            <a:pPr algn="l">
              <a:lnSpc>
                <a:spcPts val="3783"/>
              </a:lnSpc>
              <a:spcBef>
                <a:spcPct val="0"/>
              </a:spcBef>
            </a:pPr>
            <a:r>
              <a:rPr lang="en-US" sz="2702">
                <a:solidFill>
                  <a:srgbClr val="FFFFFF"/>
                </a:solidFill>
                <a:latin typeface="Open Sans"/>
                <a:ea typeface="Open Sans"/>
                <a:cs typeface="Open Sans"/>
                <a:sym typeface="Open Sans"/>
              </a:rPr>
              <a:t> 2.             Полимерлер өндірісінде — пластмассалар мен синтетикалық материалдар мономерлердің коваленттік байланыс арқылы тізбектеліп, ұзын молекулалар түзілетін өнімдері. Мысалы, полиэтилен, полипропилен, нейлон сияқты материалдар.</a:t>
            </a:r>
          </a:p>
          <a:p>
            <a:pPr algn="l">
              <a:lnSpc>
                <a:spcPts val="3783"/>
              </a:lnSpc>
              <a:spcBef>
                <a:spcPct val="0"/>
              </a:spcBef>
            </a:pPr>
            <a:r>
              <a:rPr lang="en-US" sz="2702">
                <a:solidFill>
                  <a:srgbClr val="FFFFFF"/>
                </a:solidFill>
                <a:latin typeface="Open Sans"/>
                <a:ea typeface="Open Sans"/>
                <a:cs typeface="Open Sans"/>
                <a:sym typeface="Open Sans"/>
              </a:rPr>
              <a:t> 3.             Материалтануда — кейбір жоғары берікті материалдар мен жартылай өткізгіштердегі атомдар коваленттік байланыспен бірігіп, материалдың физикалық қасиеттерін анықтайды.</a:t>
            </a:r>
          </a:p>
          <a:p>
            <a:pPr algn="l">
              <a:lnSpc>
                <a:spcPts val="3783"/>
              </a:lnSpc>
              <a:spcBef>
                <a:spcPct val="0"/>
              </a:spcBef>
            </a:pPr>
            <a:r>
              <a:rPr lang="en-US" sz="2702">
                <a:solidFill>
                  <a:srgbClr val="FFFFFF"/>
                </a:solidFill>
                <a:latin typeface="Open Sans"/>
                <a:ea typeface="Open Sans"/>
                <a:cs typeface="Open Sans"/>
                <a:sym typeface="Open Sans"/>
              </a:rPr>
              <a:t> 4.             Тұрмыстық және өндірістік химияда — жуу құралдары, бояғыштар, еріткіштер құрамындағы органикалық қосылыстар коваленттік байланыстар арқылы тұрақтылық пен тиімділікке ие.</a:t>
            </a:r>
          </a:p>
          <a:p>
            <a:pPr algn="ctr">
              <a:lnSpc>
                <a:spcPts val="3783"/>
              </a:lnSpc>
              <a:spcBef>
                <a:spcPct val="0"/>
              </a:spcBef>
            </a:pPr>
            <a:endParaRPr lang="en-US" sz="2702">
              <a:solidFill>
                <a:srgbClr val="FFFFFF"/>
              </a:solidFill>
              <a:latin typeface="Open Sans"/>
              <a:ea typeface="Open Sans"/>
              <a:cs typeface="Open Sans"/>
              <a:sym typeface="Open Sans"/>
            </a:endParaRPr>
          </a:p>
          <a:p>
            <a:pPr algn="ctr">
              <a:lnSpc>
                <a:spcPts val="3783"/>
              </a:lnSpc>
              <a:spcBef>
                <a:spcPct val="0"/>
              </a:spcBef>
            </a:pPr>
            <a:r>
              <a:rPr lang="en-US" sz="2702">
                <a:solidFill>
                  <a:srgbClr val="FFFFFF"/>
                </a:solidFill>
                <a:latin typeface="Open Sans"/>
                <a:ea typeface="Open Sans"/>
                <a:cs typeface="Open Sans"/>
                <a:sym typeface="Open Sans"/>
              </a:rPr>
              <a:t> Осылайша, коваленттік байланыс химиялық өнімдердің құрылымы мен қасиеттерін анықтап, олардың қолдану аясына тікелей әсер етеді.</a:t>
            </a:r>
          </a:p>
          <a:p>
            <a:pPr algn="ctr">
              <a:lnSpc>
                <a:spcPts val="3783"/>
              </a:lnSpc>
              <a:spcBef>
                <a:spcPct val="0"/>
              </a:spcBef>
            </a:pPr>
            <a:endParaRPr lang="en-US" sz="2702">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73780" y="2147459"/>
            <a:ext cx="15340441" cy="5934933"/>
          </a:xfrm>
          <a:prstGeom prst="rect">
            <a:avLst/>
          </a:prstGeom>
        </p:spPr>
        <p:txBody>
          <a:bodyPr lIns="0" tIns="0" rIns="0" bIns="0" rtlCol="0" anchor="t">
            <a:spAutoFit/>
          </a:bodyPr>
          <a:lstStyle/>
          <a:p>
            <a:pPr algn="ctr">
              <a:lnSpc>
                <a:spcPts val="3627"/>
              </a:lnSpc>
            </a:pPr>
            <a:r>
              <a:rPr lang="en-US" sz="2591" b="1">
                <a:solidFill>
                  <a:srgbClr val="FFFFFF"/>
                </a:solidFill>
                <a:latin typeface="Open Sans Bold"/>
                <a:ea typeface="Open Sans Bold"/>
                <a:cs typeface="Open Sans Bold"/>
                <a:sym typeface="Open Sans Bold"/>
              </a:rPr>
              <a:t> 2. Ковалеттік байланыстың түзілу механизмдері.</a:t>
            </a:r>
          </a:p>
          <a:p>
            <a:pPr algn="ctr">
              <a:lnSpc>
                <a:spcPts val="3627"/>
              </a:lnSpc>
            </a:pPr>
            <a:endParaRPr lang="en-US" sz="2591" b="1">
              <a:solidFill>
                <a:srgbClr val="FFFFFF"/>
              </a:solidFill>
              <a:latin typeface="Open Sans Bold"/>
              <a:ea typeface="Open Sans Bold"/>
              <a:cs typeface="Open Sans Bold"/>
              <a:sym typeface="Open Sans Bold"/>
            </a:endParaRPr>
          </a:p>
          <a:p>
            <a:pPr algn="ctr">
              <a:lnSpc>
                <a:spcPts val="3627"/>
              </a:lnSpc>
            </a:pPr>
            <a:r>
              <a:rPr lang="en-US" sz="2591">
                <a:solidFill>
                  <a:srgbClr val="FFFFFF"/>
                </a:solidFill>
                <a:latin typeface="Open Sans"/>
                <a:ea typeface="Open Sans"/>
                <a:cs typeface="Open Sans"/>
                <a:sym typeface="Open Sans"/>
              </a:rPr>
              <a:t> Коваленттік байланыстың түзілу механизмдері қолданбалы химияда заттардың құрылымы мен қасиеттерін түсінуде маңызды рөл атқарады. Негізгі механизмдерге электрон жұптарының ортақтасуы және донорлы-акцепторлы байланыс жатады.</a:t>
            </a:r>
          </a:p>
          <a:p>
            <a:pPr algn="ctr">
              <a:lnSpc>
                <a:spcPts val="3627"/>
              </a:lnSpc>
            </a:pPr>
            <a:endParaRPr lang="en-US" sz="2591">
              <a:solidFill>
                <a:srgbClr val="FFFFFF"/>
              </a:solidFill>
              <a:latin typeface="Open Sans"/>
              <a:ea typeface="Open Sans"/>
              <a:cs typeface="Open Sans"/>
              <a:sym typeface="Open Sans"/>
            </a:endParaRPr>
          </a:p>
          <a:p>
            <a:pPr algn="ctr">
              <a:lnSpc>
                <a:spcPts val="3627"/>
              </a:lnSpc>
              <a:spcBef>
                <a:spcPct val="0"/>
              </a:spcBef>
            </a:pPr>
            <a:r>
              <a:rPr lang="en-US" sz="2591">
                <a:solidFill>
                  <a:srgbClr val="FFFFFF"/>
                </a:solidFill>
                <a:latin typeface="Open Sans"/>
                <a:ea typeface="Open Sans"/>
                <a:cs typeface="Open Sans"/>
                <a:sym typeface="Open Sans"/>
              </a:rPr>
              <a:t> 1.             Электрон жұптарының ортақтасуы — бұл механизмде екі атом өздерінің валенттік электрондарын бөліседі де, жалпы электрон жұбы түзеді. Мысалы, фармацевтикада дәрілік молекулалардың тұрақты құрылымы осылай қалыптасады, бұл олардың биологиялық белсенділігін арттырады. Полимер өндірісінде мономерлер арасындағы коваленттік байланыстар ұзын тізбекті макромолекулаларды түзеді, бұл материалдардың беріктігі мен икемділігін қамтамасыз етеді.</a:t>
            </a:r>
          </a:p>
          <a:p>
            <a:pPr algn="ctr">
              <a:lnSpc>
                <a:spcPts val="3627"/>
              </a:lnSpc>
              <a:spcBef>
                <a:spcPct val="0"/>
              </a:spcBef>
            </a:pPr>
            <a:endParaRPr lang="en-US" sz="2591">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73780" y="2604659"/>
            <a:ext cx="15340441" cy="5020533"/>
          </a:xfrm>
          <a:prstGeom prst="rect">
            <a:avLst/>
          </a:prstGeom>
        </p:spPr>
        <p:txBody>
          <a:bodyPr lIns="0" tIns="0" rIns="0" bIns="0" rtlCol="0" anchor="t">
            <a:spAutoFit/>
          </a:bodyPr>
          <a:lstStyle/>
          <a:p>
            <a:pPr algn="ctr">
              <a:lnSpc>
                <a:spcPts val="3627"/>
              </a:lnSpc>
            </a:pPr>
            <a:endParaRPr/>
          </a:p>
          <a:p>
            <a:pPr algn="ctr">
              <a:lnSpc>
                <a:spcPts val="3627"/>
              </a:lnSpc>
            </a:pPr>
            <a:endParaRPr/>
          </a:p>
          <a:p>
            <a:pPr algn="ctr">
              <a:lnSpc>
                <a:spcPts val="3627"/>
              </a:lnSpc>
              <a:spcBef>
                <a:spcPct val="0"/>
              </a:spcBef>
            </a:pPr>
            <a:r>
              <a:rPr lang="en-US" sz="2591">
                <a:solidFill>
                  <a:srgbClr val="FFFFFF"/>
                </a:solidFill>
                <a:latin typeface="Open Sans"/>
                <a:ea typeface="Open Sans"/>
                <a:cs typeface="Open Sans"/>
                <a:sym typeface="Open Sans"/>
              </a:rPr>
              <a:t> 3.            Донорлы-акцепторлы (координациялық) байланыс — бір атом электрон жұбын толықтырады, ал екіншісі оны қабылдайды. Бұл байланыс кешенді қосылыстар мен катализаторлардың құрылымында жиі кездеседі. Мысалы, фармацевтикада металдық иондармен түзілетін дәрілік кешендер осындай байланыс арқылы тұрақтылық алады.</a:t>
            </a:r>
          </a:p>
          <a:p>
            <a:pPr algn="ctr">
              <a:lnSpc>
                <a:spcPts val="3627"/>
              </a:lnSpc>
              <a:spcBef>
                <a:spcPct val="0"/>
              </a:spcBef>
            </a:pPr>
            <a:r>
              <a:rPr lang="en-US" sz="2591">
                <a:solidFill>
                  <a:srgbClr val="FFFFFF"/>
                </a:solidFill>
                <a:latin typeface="Open Sans"/>
                <a:ea typeface="Open Sans"/>
                <a:cs typeface="Open Sans"/>
                <a:sym typeface="Open Sans"/>
              </a:rPr>
              <a:t> Қолданбалы химияда осы механизмдерді білу арқылы заттардың реакцияға түсу қабілеті, тұрақтылығы және физика-химиялық қасиеттері алдын ала болжанады. Бұл жаңа дәрілік препараттар, жоғары сапалы полимерлер және тиімді өндірістік материалдар жасауда аса қажет.</a:t>
            </a:r>
          </a:p>
          <a:p>
            <a:pPr algn="ctr">
              <a:lnSpc>
                <a:spcPts val="3627"/>
              </a:lnSpc>
              <a:spcBef>
                <a:spcPct val="0"/>
              </a:spcBef>
            </a:pPr>
            <a:endParaRPr lang="en-US" sz="2591">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580318" y="1359231"/>
            <a:ext cx="17439057" cy="7547604"/>
          </a:xfrm>
          <a:prstGeom prst="rect">
            <a:avLst/>
          </a:prstGeom>
        </p:spPr>
        <p:txBody>
          <a:bodyPr lIns="0" tIns="0" rIns="0" bIns="0" rtlCol="0" anchor="t">
            <a:spAutoFit/>
          </a:bodyPr>
          <a:lstStyle/>
          <a:p>
            <a:pPr algn="l">
              <a:lnSpc>
                <a:spcPts val="3990"/>
              </a:lnSpc>
            </a:pPr>
            <a:r>
              <a:rPr lang="en-US" sz="2850">
                <a:solidFill>
                  <a:srgbClr val="FFFFFF"/>
                </a:solidFill>
                <a:latin typeface="Open Sans"/>
                <a:ea typeface="Open Sans"/>
                <a:cs typeface="Open Sans"/>
                <a:sym typeface="Open Sans"/>
              </a:rPr>
              <a:t> Электрон тығыздығының таралуы және полярлық қасиеттер</a:t>
            </a:r>
          </a:p>
          <a:p>
            <a:pPr algn="l">
              <a:lnSpc>
                <a:spcPts val="3990"/>
              </a:lnSpc>
            </a:pPr>
            <a:r>
              <a:rPr lang="en-US" sz="2850">
                <a:solidFill>
                  <a:srgbClr val="FFFFFF"/>
                </a:solidFill>
                <a:latin typeface="Open Sans"/>
                <a:ea typeface="Open Sans"/>
                <a:cs typeface="Open Sans"/>
                <a:sym typeface="Open Sans"/>
              </a:rPr>
              <a:t>     Коваленттік байланыста электрон тығыздығы атомдар арасында әртүрлі таралуы мүмкін. Егер байланысқан атомдардың электртерістілік мәндері бірдей болса, байланыс полюссіз болады (мысалы, H₂, Cl₂). Ал электртерістілігі әртүрлі атомдар арасында полюсті байланыс түзіледі (мысалы, HCl, H₂O), мұнда электрон тығыздығы электртерістігі жоғары атомға ығысады.</a:t>
            </a:r>
          </a:p>
          <a:p>
            <a:pPr algn="l">
              <a:lnSpc>
                <a:spcPts val="3990"/>
              </a:lnSpc>
              <a:spcBef>
                <a:spcPct val="0"/>
              </a:spcBef>
            </a:pPr>
            <a:r>
              <a:rPr lang="en-US" sz="2850">
                <a:solidFill>
                  <a:srgbClr val="FFFFFF"/>
                </a:solidFill>
                <a:latin typeface="Open Sans"/>
                <a:ea typeface="Open Sans"/>
                <a:cs typeface="Open Sans"/>
                <a:sym typeface="Open Sans"/>
              </a:rPr>
              <a:t>     Полярлық дәрілік заттардың суда жақсы еруіне ықпал етеді, бұл олардың биожетімділігін арттырады. Ал полюссіз заттар майда ериді, сондықтан олар теріге жағылатын кремдер мен жақпамайлардың құрамында қолданылады. Сонымен қатар, эмульгатор молекулалары полюсті және полюссіз бөліктерден тұрады. Мұндай заттар тұрмыстық химияда, косметика өндірісінде және тамақ өнеркәсібінде эмульсиялар жасауда маңызды рөл атқарады.</a:t>
            </a:r>
          </a:p>
          <a:p>
            <a:pPr algn="l">
              <a:lnSpc>
                <a:spcPts val="3990"/>
              </a:lnSpc>
              <a:spcBef>
                <a:spcPct val="0"/>
              </a:spcBef>
            </a:pPr>
            <a:r>
              <a:rPr lang="en-US" sz="2850">
                <a:solidFill>
                  <a:srgbClr val="FFFFFF"/>
                </a:solidFill>
                <a:latin typeface="Open Sans"/>
                <a:ea typeface="Open Sans"/>
                <a:cs typeface="Open Sans"/>
                <a:sym typeface="Open Sans"/>
              </a:rPr>
              <a:t>     Полюсті байланыстары бар полимерлер, мысалы, поливинилхлорид (ПВХ), суды және электр тоғын өткізбейді, сондықтан олар терезе профилі, құбырлар және оқшаулағыш материал ретінде қолданылады. Ал полюссіз полимерлер (полиэтилен, полипропилен) азық-түлік өнімдерін орауға жарамды, себебі олар жеңіл, икемді және уытсыз.</a:t>
            </a:r>
          </a:p>
          <a:p>
            <a:pPr algn="l">
              <a:lnSpc>
                <a:spcPts val="3990"/>
              </a:lnSpc>
              <a:spcBef>
                <a:spcPct val="0"/>
              </a:spcBef>
            </a:pPr>
            <a:endParaRPr lang="en-US" sz="285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1C9B">
                <a:alpha val="100000"/>
              </a:srgbClr>
            </a:gs>
            <a:gs pos="100000">
              <a:srgbClr val="32ADC8">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348444" y="1473258"/>
            <a:ext cx="15591111" cy="7607941"/>
          </a:xfrm>
          <a:prstGeom prst="rect">
            <a:avLst/>
          </a:prstGeom>
        </p:spPr>
        <p:txBody>
          <a:bodyPr lIns="0" tIns="0" rIns="0" bIns="0" rtlCol="0" anchor="t">
            <a:spAutoFit/>
          </a:bodyPr>
          <a:lstStyle/>
          <a:p>
            <a:pPr algn="ctr">
              <a:lnSpc>
                <a:spcPts val="3814"/>
              </a:lnSpc>
            </a:pPr>
            <a:r>
              <a:rPr lang="en-US" sz="2724" b="1">
                <a:solidFill>
                  <a:srgbClr val="FFFFFF"/>
                </a:solidFill>
                <a:latin typeface="Open Sans Bold"/>
                <a:ea typeface="Open Sans Bold"/>
                <a:cs typeface="Open Sans Bold"/>
                <a:sym typeface="Open Sans Bold"/>
              </a:rPr>
              <a:t> 3. Октеттер ережесі және Льюис формулалары. Кекуле құрылымы.</a:t>
            </a:r>
          </a:p>
          <a:p>
            <a:pPr algn="ctr">
              <a:lnSpc>
                <a:spcPts val="3814"/>
              </a:lnSpc>
            </a:pPr>
            <a:endParaRPr lang="en-US" sz="2724" b="1">
              <a:solidFill>
                <a:srgbClr val="FFFFFF"/>
              </a:solidFill>
              <a:latin typeface="Open Sans Bold"/>
              <a:ea typeface="Open Sans Bold"/>
              <a:cs typeface="Open Sans Bold"/>
              <a:sym typeface="Open Sans Bold"/>
            </a:endParaRPr>
          </a:p>
          <a:p>
            <a:pPr algn="ctr">
              <a:lnSpc>
                <a:spcPts val="3814"/>
              </a:lnSpc>
            </a:pPr>
            <a:r>
              <a:rPr lang="en-US" sz="2724">
                <a:solidFill>
                  <a:srgbClr val="FFFFFF"/>
                </a:solidFill>
                <a:latin typeface="Open Sans"/>
                <a:ea typeface="Open Sans"/>
                <a:cs typeface="Open Sans"/>
                <a:sym typeface="Open Sans"/>
              </a:rPr>
              <a:t> Октет ережесі (Октеттер ережесі)</a:t>
            </a:r>
          </a:p>
          <a:p>
            <a:pPr algn="ctr">
              <a:lnSpc>
                <a:spcPts val="3814"/>
              </a:lnSpc>
            </a:pPr>
            <a:r>
              <a:rPr lang="en-US" sz="2724">
                <a:solidFill>
                  <a:srgbClr val="FFFFFF"/>
                </a:solidFill>
                <a:latin typeface="Open Sans"/>
                <a:ea typeface="Open Sans"/>
                <a:cs typeface="Open Sans"/>
                <a:sym typeface="Open Sans"/>
              </a:rPr>
              <a:t> Атомдар химиялық байланыс түзу кезінде сыртқы энергетикалық деңгейінде 8 электрон (яғни, толық октет) болатындай күйге ұмтылады.</a:t>
            </a:r>
          </a:p>
          <a:p>
            <a:pPr algn="ctr">
              <a:lnSpc>
                <a:spcPts val="3814"/>
              </a:lnSpc>
            </a:pPr>
            <a:r>
              <a:rPr lang="en-US" sz="2724">
                <a:solidFill>
                  <a:srgbClr val="FFFFFF"/>
                </a:solidFill>
                <a:latin typeface="Open Sans"/>
                <a:ea typeface="Open Sans"/>
                <a:cs typeface="Open Sans"/>
                <a:sym typeface="Open Sans"/>
              </a:rPr>
              <a:t> Бұл ереже инертті газдардың тұрақтылығына негізделген. Көптеген негізгі топ элементтері (мысалы, C, N, O, F) 8 валенттік электронға ие болуға тырысады — химиялық байланыстар осы мақсатта түзіледі.</a:t>
            </a:r>
          </a:p>
          <a:p>
            <a:pPr algn="ctr">
              <a:lnSpc>
                <a:spcPts val="3814"/>
              </a:lnSpc>
              <a:spcBef>
                <a:spcPct val="0"/>
              </a:spcBef>
            </a:pPr>
            <a:r>
              <a:rPr lang="en-US" sz="2724">
                <a:solidFill>
                  <a:srgbClr val="FFFFFF"/>
                </a:solidFill>
                <a:latin typeface="Open Sans"/>
                <a:ea typeface="Open Sans"/>
                <a:cs typeface="Open Sans"/>
                <a:sym typeface="Open Sans"/>
              </a:rPr>
              <a:t> Мысалы: Су (H₂O): оттек - 2 байланыс + 2 дара жұп = 8 электрон.</a:t>
            </a:r>
          </a:p>
          <a:p>
            <a:pPr algn="ctr">
              <a:lnSpc>
                <a:spcPts val="3814"/>
              </a:lnSpc>
              <a:spcBef>
                <a:spcPct val="0"/>
              </a:spcBef>
            </a:pPr>
            <a:r>
              <a:rPr lang="en-US" sz="2724">
                <a:solidFill>
                  <a:srgbClr val="FFFFFF"/>
                </a:solidFill>
                <a:latin typeface="Open Sans"/>
                <a:ea typeface="Open Sans"/>
                <a:cs typeface="Open Sans"/>
                <a:sym typeface="Open Sans"/>
              </a:rPr>
              <a:t> Метан (CH₄): көміртек — 4 коваленттік байланыс = 8 электрон.</a:t>
            </a:r>
          </a:p>
          <a:p>
            <a:pPr algn="ctr">
              <a:lnSpc>
                <a:spcPts val="3814"/>
              </a:lnSpc>
              <a:spcBef>
                <a:spcPct val="0"/>
              </a:spcBef>
            </a:pPr>
            <a:r>
              <a:rPr lang="en-US" sz="2724">
                <a:solidFill>
                  <a:srgbClr val="FFFFFF"/>
                </a:solidFill>
                <a:latin typeface="Open Sans"/>
                <a:ea typeface="Open Sans"/>
                <a:cs typeface="Open Sans"/>
                <a:sym typeface="Open Sans"/>
              </a:rPr>
              <a:t> Льюис формулалары (Льюис құрылымдары)</a:t>
            </a:r>
          </a:p>
          <a:p>
            <a:pPr algn="ctr">
              <a:lnSpc>
                <a:spcPts val="3814"/>
              </a:lnSpc>
              <a:spcBef>
                <a:spcPct val="0"/>
              </a:spcBef>
            </a:pPr>
            <a:endParaRPr lang="en-US" sz="2724">
              <a:solidFill>
                <a:srgbClr val="FFFFFF"/>
              </a:solidFill>
              <a:latin typeface="Open Sans"/>
              <a:ea typeface="Open Sans"/>
              <a:cs typeface="Open Sans"/>
              <a:sym typeface="Open Sans"/>
            </a:endParaRPr>
          </a:p>
          <a:p>
            <a:pPr algn="ctr">
              <a:lnSpc>
                <a:spcPts val="3814"/>
              </a:lnSpc>
              <a:spcBef>
                <a:spcPct val="0"/>
              </a:spcBef>
            </a:pPr>
            <a:r>
              <a:rPr lang="en-US" sz="2724">
                <a:solidFill>
                  <a:srgbClr val="FFFFFF"/>
                </a:solidFill>
                <a:latin typeface="Open Sans"/>
                <a:ea typeface="Open Sans"/>
                <a:cs typeface="Open Sans"/>
                <a:sym typeface="Open Sans"/>
              </a:rPr>
              <a:t> Льюис құрылымдары — молекулалардың валенттік электрондарын нүктелер мен сызықтар арқылы көрсететін схемалық тәсіл. Олар коваленттік байланыстарды және дара электрон жұптарын сипаттайды.</a:t>
            </a:r>
          </a:p>
          <a:p>
            <a:pPr algn="ctr">
              <a:lnSpc>
                <a:spcPts val="3814"/>
              </a:lnSpc>
              <a:spcBef>
                <a:spcPct val="0"/>
              </a:spcBef>
            </a:pPr>
            <a:endParaRPr lang="en-US" sz="2724">
              <a:solidFill>
                <a:srgbClr val="FFFFFF"/>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1818</Words>
  <Application>Microsoft Office PowerPoint</Application>
  <PresentationFormat>Произвольный</PresentationFormat>
  <Paragraphs>105</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Open Sans Bold</vt:lpstr>
      <vt:lpstr>Calibri Light</vt:lpstr>
      <vt:lpstr>Calibri</vt:lpstr>
      <vt:lpstr>Open Sans</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дәріс Тақырыбы. Коваленттік байланыс табиғаты. Ковалеттік байланыс табиғаты. Ковалеттік байланыстың түзілу тәсілдері. Октеттер ережесі және Льюис формулалары. Кекуле құрылымы. Коваленттік байланыстың параметрлері: байланыс энергиясы, ұзындығы,</dc:title>
  <cp:lastModifiedBy>Админ</cp:lastModifiedBy>
  <cp:revision>2</cp:revision>
  <dcterms:created xsi:type="dcterms:W3CDTF">2006-08-16T00:00:00Z</dcterms:created>
  <dcterms:modified xsi:type="dcterms:W3CDTF">2025-09-22T05:39:29Z</dcterms:modified>
  <dc:identifier>DAGzjjJnhbs</dc:identifier>
</cp:coreProperties>
</file>