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4" r:id="rId8"/>
    <p:sldId id="265" r:id="rId9"/>
    <p:sldId id="262" r:id="rId10"/>
    <p:sldId id="266" r:id="rId11"/>
    <p:sldId id="267" r:id="rId12"/>
    <p:sldId id="26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>
        <p:scale>
          <a:sx n="72" d="100"/>
          <a:sy n="72" d="100"/>
        </p:scale>
        <p:origin x="-428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15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358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21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24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89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18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38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31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55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7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132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437F3-80F4-4C4C-A1CE-8AD32F917D8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08E6A-499F-454B-B4A5-1E9224B4D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111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hanarlb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6337"/>
          </a:xfrm>
        </p:spPr>
        <p:txBody>
          <a:bodyPr>
            <a:noAutofit/>
          </a:bodyPr>
          <a:lstStyle/>
          <a:p>
            <a:r>
              <a:rPr lang="ru-RU" sz="4400" b="1" dirty="0"/>
              <a:t>Дисциплина: </a:t>
            </a:r>
            <a:r>
              <a:rPr lang="kk-KZ" sz="4400" b="1" dirty="0"/>
              <a:t>Корпоративные информационные системы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52838"/>
            <a:ext cx="9144000" cy="1655762"/>
          </a:xfrm>
        </p:spPr>
        <p:txBody>
          <a:bodyPr/>
          <a:lstStyle/>
          <a:p>
            <a:r>
              <a:rPr lang="ru-RU" dirty="0" smtClean="0"/>
              <a:t>Лекция </a:t>
            </a:r>
            <a:r>
              <a:rPr lang="en-US" dirty="0" smtClean="0"/>
              <a:t>2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b="1" dirty="0" smtClean="0"/>
              <a:t>КИС </a:t>
            </a:r>
            <a:r>
              <a:rPr lang="ru-RU" b="1" dirty="0"/>
              <a:t>- целостная платформа управления </a:t>
            </a:r>
            <a:r>
              <a:rPr lang="ru-RU" b="1" dirty="0" smtClean="0"/>
              <a:t>предприятием.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864100" y="4965700"/>
            <a:ext cx="6261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И.о</a:t>
            </a:r>
            <a:r>
              <a:rPr lang="ru-RU" dirty="0"/>
              <a:t>. доцента, </a:t>
            </a:r>
            <a:r>
              <a:rPr lang="en-US" dirty="0"/>
              <a:t>PhD: </a:t>
            </a:r>
            <a:r>
              <a:rPr lang="kk-KZ" dirty="0"/>
              <a:t>Муханова Аягоз Асанбековна</a:t>
            </a:r>
            <a:endParaRPr lang="ru-RU" dirty="0"/>
          </a:p>
          <a:p>
            <a:r>
              <a:rPr lang="ru-RU" dirty="0"/>
              <a:t>8 7755305977</a:t>
            </a:r>
          </a:p>
          <a:p>
            <a:r>
              <a:rPr lang="en-US" dirty="0">
                <a:hlinkClick r:id="rId2"/>
              </a:rPr>
              <a:t>ayagoz198302@mail.ru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535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Стратегии </a:t>
            </a:r>
            <a:r>
              <a:rPr lang="ru-RU" b="1" dirty="0" smtClean="0"/>
              <a:t>разработки ПО</a:t>
            </a:r>
          </a:p>
          <a:p>
            <a:pPr>
              <a:spcBef>
                <a:spcPts val="0"/>
              </a:spcBef>
              <a:tabLst>
                <a:tab pos="723900" algn="l"/>
                <a:tab pos="901700" algn="l"/>
                <a:tab pos="1079500" algn="l"/>
                <a:tab pos="1257300" algn="l"/>
              </a:tabLst>
            </a:pPr>
            <a:r>
              <a:rPr lang="ru-RU" dirty="0"/>
              <a:t>1. </a:t>
            </a:r>
            <a:r>
              <a:rPr lang="ru-RU" i="1" dirty="0" smtClean="0"/>
              <a:t>Линейная </a:t>
            </a:r>
            <a:r>
              <a:rPr lang="ru-RU" i="1" dirty="0"/>
              <a:t>последовательность этапов </a:t>
            </a:r>
            <a:r>
              <a:rPr lang="ru-RU" i="1" dirty="0" smtClean="0"/>
              <a:t>разработки</a:t>
            </a:r>
            <a:r>
              <a:rPr lang="ru-RU" dirty="0"/>
              <a:t>.</a:t>
            </a:r>
          </a:p>
          <a:p>
            <a:pPr>
              <a:spcBef>
                <a:spcPts val="0"/>
              </a:spcBef>
              <a:tabLst>
                <a:tab pos="723900" algn="l"/>
                <a:tab pos="901700" algn="l"/>
                <a:tab pos="1079500" algn="l"/>
                <a:tab pos="1257300" algn="l"/>
              </a:tabLst>
            </a:pPr>
            <a:r>
              <a:rPr lang="ru-RU" dirty="0"/>
              <a:t>2. </a:t>
            </a:r>
            <a:r>
              <a:rPr lang="ru-RU" i="1" dirty="0" smtClean="0"/>
              <a:t>Инкрементная стратегия</a:t>
            </a:r>
            <a:r>
              <a:rPr lang="ru-RU" dirty="0" smtClean="0"/>
              <a:t>.</a:t>
            </a:r>
          </a:p>
          <a:p>
            <a:pPr>
              <a:spcBef>
                <a:spcPts val="0"/>
              </a:spcBef>
              <a:tabLst>
                <a:tab pos="723900" algn="l"/>
                <a:tab pos="901700" algn="l"/>
                <a:tab pos="1079500" algn="l"/>
                <a:tab pos="1257300" algn="l"/>
              </a:tabLst>
            </a:pPr>
            <a:r>
              <a:rPr lang="ru-RU" dirty="0" smtClean="0"/>
              <a:t>3</a:t>
            </a:r>
            <a:r>
              <a:rPr lang="ru-RU" dirty="0"/>
              <a:t>. </a:t>
            </a:r>
            <a:r>
              <a:rPr lang="ru-RU" i="1" dirty="0" smtClean="0"/>
              <a:t>Эволюционная </a:t>
            </a:r>
            <a:r>
              <a:rPr lang="ru-RU" i="1" dirty="0"/>
              <a:t>стратегия</a:t>
            </a:r>
            <a:r>
              <a:rPr lang="ru-RU" dirty="0"/>
              <a:t>.</a:t>
            </a:r>
          </a:p>
          <a:p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61971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2" y="438150"/>
            <a:ext cx="6276975" cy="5981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0691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Вопросы?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509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Вопросы по прошлой теме:</a:t>
            </a:r>
            <a:endParaRPr lang="en-US" dirty="0" smtClean="0"/>
          </a:p>
          <a:p>
            <a:r>
              <a:rPr lang="ru-RU" dirty="0" smtClean="0"/>
              <a:t>Что такое КИС?</a:t>
            </a:r>
          </a:p>
          <a:p>
            <a:r>
              <a:rPr lang="ru-RU" dirty="0" smtClean="0"/>
              <a:t>Цель </a:t>
            </a:r>
            <a:r>
              <a:rPr lang="ru-RU" dirty="0"/>
              <a:t>КИС?</a:t>
            </a:r>
          </a:p>
          <a:p>
            <a:r>
              <a:rPr lang="ru-RU" dirty="0"/>
              <a:t>Факторы?</a:t>
            </a:r>
          </a:p>
        </p:txBody>
      </p:sp>
    </p:spTree>
    <p:extLst>
      <p:ext uri="{BB962C8B-B14F-4D97-AF65-F5344CB8AC3E}">
        <p14:creationId xmlns:p14="http://schemas.microsoft.com/office/powerpoint/2010/main" val="2884653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1700" y="5969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Задача управления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212" y="1957387"/>
            <a:ext cx="6505575" cy="26400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522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2400" y="927100"/>
            <a:ext cx="922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Схема </a:t>
            </a:r>
            <a:r>
              <a:rPr lang="ru-RU" dirty="0" smtClean="0"/>
              <a:t>деятельности предприятия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362" y="1701800"/>
            <a:ext cx="6967538" cy="3632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1435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Современные технологии организации управления</a:t>
            </a:r>
          </a:p>
          <a:p>
            <a:r>
              <a:rPr lang="ru-RU" b="1" dirty="0"/>
              <a:t>Функциональный подход</a:t>
            </a:r>
          </a:p>
          <a:p>
            <a:r>
              <a:rPr lang="ru-RU" b="1" dirty="0"/>
              <a:t>Процессный подход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867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Общие вопросы проектирования и внедрения КИС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/>
              <a:t>Э</a:t>
            </a:r>
            <a:r>
              <a:rPr lang="ru-RU" b="1" i="1" dirty="0" smtClean="0"/>
              <a:t>тапы</a:t>
            </a:r>
            <a:r>
              <a:rPr lang="ru-RU" b="1" dirty="0"/>
              <a:t> этого процесса:</a:t>
            </a:r>
            <a:endParaRPr lang="ru-RU" dirty="0"/>
          </a:p>
          <a:p>
            <a:pPr lvl="0"/>
            <a:r>
              <a:rPr lang="ru-RU" dirty="0"/>
              <a:t>Проведение </a:t>
            </a:r>
            <a:r>
              <a:rPr lang="ru-RU" dirty="0" err="1"/>
              <a:t>предпроектного</a:t>
            </a:r>
            <a:r>
              <a:rPr lang="ru-RU" dirty="0"/>
              <a:t> обследования</a:t>
            </a:r>
          </a:p>
          <a:p>
            <a:pPr lvl="0"/>
            <a:r>
              <a:rPr lang="ru-RU" dirty="0"/>
              <a:t>Формулирование целей и ограничений проекта, разработка стратегии реализации проекта</a:t>
            </a:r>
          </a:p>
          <a:p>
            <a:pPr lvl="0"/>
            <a:r>
              <a:rPr lang="ru-RU" dirty="0"/>
              <a:t>Инжиниринг и реинжиниринг бизнес-процессов Заказчика, консалтинг в различных областях</a:t>
            </a:r>
          </a:p>
          <a:p>
            <a:pPr lvl="0"/>
            <a:r>
              <a:rPr lang="ru-RU" dirty="0"/>
              <a:t>Выбор платформы, разработка системы, интеграция с используемым программным обеспечением</a:t>
            </a:r>
          </a:p>
          <a:p>
            <a:pPr lvl="0"/>
            <a:r>
              <a:rPr lang="ru-RU" dirty="0"/>
              <a:t>Поставка оборудования и программного обеспечения</a:t>
            </a:r>
          </a:p>
          <a:p>
            <a:pPr lvl="0"/>
            <a:r>
              <a:rPr lang="ru-RU" dirty="0"/>
              <a:t>Пусконаладочные работы по вводу системы в эксплуатацию</a:t>
            </a:r>
          </a:p>
          <a:p>
            <a:pPr lvl="0"/>
            <a:r>
              <a:rPr lang="ru-RU" dirty="0"/>
              <a:t>Сопровождение созданной системы в процессе эксплуатации, работы по ее дальнейшему развитию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04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/>
              <a:t>Преимущества внедрения корпоративных информационных систем:</a:t>
            </a:r>
            <a:endParaRPr lang="ru-RU" dirty="0"/>
          </a:p>
          <a:p>
            <a:pPr lvl="0"/>
            <a:r>
              <a:rPr lang="ru-RU" dirty="0"/>
              <a:t>получение достоверной и оперативной информации о деятельности всех подразделений компании;</a:t>
            </a:r>
          </a:p>
          <a:p>
            <a:pPr lvl="0"/>
            <a:r>
              <a:rPr lang="ru-RU" dirty="0"/>
              <a:t>повышение эффективности управления компанией;</a:t>
            </a:r>
          </a:p>
          <a:p>
            <a:pPr lvl="0"/>
            <a:r>
              <a:rPr lang="ru-RU" dirty="0"/>
              <a:t>сокращение затрат рабочего времени на выполнение рабочих операций;</a:t>
            </a:r>
          </a:p>
          <a:p>
            <a:r>
              <a:rPr lang="ru-RU" dirty="0" smtClean="0"/>
              <a:t>повышение </a:t>
            </a:r>
            <a:r>
              <a:rPr lang="ru-RU" dirty="0"/>
              <a:t>общей результативности работы за счет более рациональной ее организации.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073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Принципы построения КИС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15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iablov.narod.ru/igupit/kislec.files/image00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37" y="1816100"/>
            <a:ext cx="8983663" cy="38481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104900" y="723900"/>
            <a:ext cx="985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Этапы проектирования КИС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44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116</Words>
  <Application>Microsoft Office PowerPoint</Application>
  <PresentationFormat>Произвольный</PresentationFormat>
  <Paragraphs>35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Дисциплина: Корпоративные информационные системы</vt:lpstr>
      <vt:lpstr>Презентация PowerPoint</vt:lpstr>
      <vt:lpstr>Презентация PowerPoint</vt:lpstr>
      <vt:lpstr>Презентация PowerPoint</vt:lpstr>
      <vt:lpstr>Презентация PowerPoint</vt:lpstr>
      <vt:lpstr>Общие вопросы проектирования и внедрения КИС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Предмет: Корпоративные информационные системы ERP SAP</dc:title>
  <dc:creator>Пользователь Windows</dc:creator>
  <cp:lastModifiedBy>77755</cp:lastModifiedBy>
  <cp:revision>15</cp:revision>
  <dcterms:created xsi:type="dcterms:W3CDTF">2020-09-02T08:14:45Z</dcterms:created>
  <dcterms:modified xsi:type="dcterms:W3CDTF">2022-11-01T15:22:12Z</dcterms:modified>
</cp:coreProperties>
</file>