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5" d="100"/>
          <a:sy n="45" d="100"/>
        </p:scale>
        <p:origin x="78"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659F5738-80B7-42E6-BE30-4B9FB4AE6350}" type="datetimeFigureOut">
              <a:rPr lang="ru-RU" smtClean="0"/>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C9809B-A555-46F1-AC7F-0F24DA491422}"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446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59F5738-80B7-42E6-BE30-4B9FB4AE6350}" type="datetimeFigureOut">
              <a:rPr lang="ru-RU" smtClean="0"/>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C9809B-A555-46F1-AC7F-0F24DA491422}" type="slidenum">
              <a:rPr lang="ru-RU" smtClean="0"/>
              <a:t>‹#›</a:t>
            </a:fld>
            <a:endParaRPr lang="ru-RU"/>
          </a:p>
        </p:txBody>
      </p:sp>
    </p:spTree>
    <p:extLst>
      <p:ext uri="{BB962C8B-B14F-4D97-AF65-F5344CB8AC3E}">
        <p14:creationId xmlns:p14="http://schemas.microsoft.com/office/powerpoint/2010/main" val="3158274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59F5738-80B7-42E6-BE30-4B9FB4AE6350}" type="datetimeFigureOut">
              <a:rPr lang="ru-RU" smtClean="0"/>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C9809B-A555-46F1-AC7F-0F24DA491422}" type="slidenum">
              <a:rPr lang="ru-RU" smtClean="0"/>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311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59F5738-80B7-42E6-BE30-4B9FB4AE6350}" type="datetimeFigureOut">
              <a:rPr lang="ru-RU" smtClean="0"/>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C9809B-A555-46F1-AC7F-0F24DA491422}" type="slidenum">
              <a:rPr lang="ru-RU" smtClean="0"/>
              <a:t>‹#›</a:t>
            </a:fld>
            <a:endParaRPr lang="ru-RU"/>
          </a:p>
        </p:txBody>
      </p:sp>
    </p:spTree>
    <p:extLst>
      <p:ext uri="{BB962C8B-B14F-4D97-AF65-F5344CB8AC3E}">
        <p14:creationId xmlns:p14="http://schemas.microsoft.com/office/powerpoint/2010/main" val="395873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59F5738-80B7-42E6-BE30-4B9FB4AE6350}" type="datetimeFigureOut">
              <a:rPr lang="ru-RU" smtClean="0"/>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C9809B-A555-46F1-AC7F-0F24DA491422}"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777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59F5738-80B7-42E6-BE30-4B9FB4AE6350}" type="datetimeFigureOut">
              <a:rPr lang="ru-RU" smtClean="0"/>
              <a:t>11.11.2022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CC9809B-A555-46F1-AC7F-0F24DA491422}" type="slidenum">
              <a:rPr lang="ru-RU" smtClean="0"/>
              <a:t>‹#›</a:t>
            </a:fld>
            <a:endParaRPr lang="ru-RU"/>
          </a:p>
        </p:txBody>
      </p:sp>
    </p:spTree>
    <p:extLst>
      <p:ext uri="{BB962C8B-B14F-4D97-AF65-F5344CB8AC3E}">
        <p14:creationId xmlns:p14="http://schemas.microsoft.com/office/powerpoint/2010/main" val="1660541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59F5738-80B7-42E6-BE30-4B9FB4AE6350}" type="datetimeFigureOut">
              <a:rPr lang="ru-RU" smtClean="0"/>
              <a:t>11.11.2022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CC9809B-A555-46F1-AC7F-0F24DA491422}" type="slidenum">
              <a:rPr lang="ru-RU" smtClean="0"/>
              <a:t>‹#›</a:t>
            </a:fld>
            <a:endParaRPr lang="ru-RU"/>
          </a:p>
        </p:txBody>
      </p:sp>
    </p:spTree>
    <p:extLst>
      <p:ext uri="{BB962C8B-B14F-4D97-AF65-F5344CB8AC3E}">
        <p14:creationId xmlns:p14="http://schemas.microsoft.com/office/powerpoint/2010/main" val="317153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59F5738-80B7-42E6-BE30-4B9FB4AE6350}" type="datetimeFigureOut">
              <a:rPr lang="ru-RU" smtClean="0"/>
              <a:t>11.11.2022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CC9809B-A555-46F1-AC7F-0F24DA491422}" type="slidenum">
              <a:rPr lang="ru-RU" smtClean="0"/>
              <a:t>‹#›</a:t>
            </a:fld>
            <a:endParaRPr lang="ru-RU"/>
          </a:p>
        </p:txBody>
      </p:sp>
    </p:spTree>
    <p:extLst>
      <p:ext uri="{BB962C8B-B14F-4D97-AF65-F5344CB8AC3E}">
        <p14:creationId xmlns:p14="http://schemas.microsoft.com/office/powerpoint/2010/main" val="393587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F5738-80B7-42E6-BE30-4B9FB4AE6350}" type="datetimeFigureOut">
              <a:rPr lang="ru-RU" smtClean="0"/>
              <a:t>11.11.2022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CC9809B-A555-46F1-AC7F-0F24DA491422}" type="slidenum">
              <a:rPr lang="ru-RU" smtClean="0"/>
              <a:t>‹#›</a:t>
            </a:fld>
            <a:endParaRPr lang="ru-RU"/>
          </a:p>
        </p:txBody>
      </p:sp>
    </p:spTree>
    <p:extLst>
      <p:ext uri="{BB962C8B-B14F-4D97-AF65-F5344CB8AC3E}">
        <p14:creationId xmlns:p14="http://schemas.microsoft.com/office/powerpoint/2010/main" val="372592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59F5738-80B7-42E6-BE30-4B9FB4AE6350}" type="datetimeFigureOut">
              <a:rPr lang="ru-RU" smtClean="0"/>
              <a:t>11.11.2022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CC9809B-A555-46F1-AC7F-0F24DA491422}" type="slidenum">
              <a:rPr lang="ru-RU" smtClean="0"/>
              <a:t>‹#›</a:t>
            </a:fld>
            <a:endParaRPr lang="ru-RU"/>
          </a:p>
        </p:txBody>
      </p:sp>
    </p:spTree>
    <p:extLst>
      <p:ext uri="{BB962C8B-B14F-4D97-AF65-F5344CB8AC3E}">
        <p14:creationId xmlns:p14="http://schemas.microsoft.com/office/powerpoint/2010/main" val="459363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59F5738-80B7-42E6-BE30-4B9FB4AE6350}" type="datetimeFigureOut">
              <a:rPr lang="ru-RU" smtClean="0"/>
              <a:t>11.11.2022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CC9809B-A555-46F1-AC7F-0F24DA491422}"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36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9F5738-80B7-42E6-BE30-4B9FB4AE6350}" type="datetimeFigureOut">
              <a:rPr lang="ru-RU" smtClean="0"/>
              <a:t>11.11.2022</a:t>
            </a:fld>
            <a:endParaRPr lang="ru-RU"/>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CC9809B-A555-46F1-AC7F-0F24DA491422}" type="slidenum">
              <a:rPr lang="ru-RU" smtClean="0"/>
              <a:t>‹#›</a:t>
            </a:fld>
            <a:endParaRPr lang="ru-RU"/>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607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B4842A-9186-542D-57D6-6775FB774F2A}"/>
              </a:ext>
            </a:extLst>
          </p:cNvPr>
          <p:cNvSpPr>
            <a:spLocks noGrp="1"/>
          </p:cNvSpPr>
          <p:nvPr>
            <p:ph type="ctrTitle"/>
          </p:nvPr>
        </p:nvSpPr>
        <p:spPr/>
        <p:txBody>
          <a:bodyPr/>
          <a:lstStyle/>
          <a:p>
            <a:r>
              <a:rPr lang="en-US" dirty="0"/>
              <a:t>Nouvelle politique </a:t>
            </a:r>
            <a:r>
              <a:rPr lang="en-US" dirty="0" err="1"/>
              <a:t>linguistique</a:t>
            </a:r>
            <a:endParaRPr lang="ru-RU" dirty="0"/>
          </a:p>
        </p:txBody>
      </p:sp>
    </p:spTree>
    <p:extLst>
      <p:ext uri="{BB962C8B-B14F-4D97-AF65-F5344CB8AC3E}">
        <p14:creationId xmlns:p14="http://schemas.microsoft.com/office/powerpoint/2010/main" val="4003965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0"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12">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4">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E2331BCE-76B2-7B26-0BC4-678DCB68ECC0}"/>
              </a:ext>
            </a:extLst>
          </p:cNvPr>
          <p:cNvSpPr>
            <a:spLocks noGrp="1"/>
          </p:cNvSpPr>
          <p:nvPr>
            <p:ph type="title"/>
          </p:nvPr>
        </p:nvSpPr>
        <p:spPr>
          <a:xfrm>
            <a:off x="4365356" y="806365"/>
            <a:ext cx="7020747" cy="5229630"/>
          </a:xfrm>
        </p:spPr>
        <p:txBody>
          <a:bodyPr vert="horz" lIns="91440" tIns="45720" rIns="91440" bIns="45720" rtlCol="0" anchor="ctr">
            <a:normAutofit fontScale="90000"/>
          </a:bodyPr>
          <a:lstStyle/>
          <a:p>
            <a:r>
              <a:rPr lang="en-US" sz="1700" b="0" spc="200">
                <a:effectLst/>
              </a:rPr>
              <a:t>Résumons ci-après le statut des langues et leur fonction  dans cette législation des diverses langues qui constituent le paysage sociolinguistique du pays : </a:t>
            </a:r>
            <a:br>
              <a:rPr lang="en-US" sz="1700" b="1" spc="200">
                <a:effectLst/>
              </a:rPr>
            </a:br>
            <a:r>
              <a:rPr lang="en-US" sz="1700" b="0" spc="200">
                <a:effectLst/>
              </a:rPr>
              <a:t>- le kazakh, ancienne langue minorée, est devenu langue officielle de l’Etat titulaire, langue de l’unité nationale, langue identitaire nationale et langue d’identification ;</a:t>
            </a:r>
            <a:br>
              <a:rPr lang="en-US" sz="1700" b="1" spc="200">
                <a:effectLst/>
              </a:rPr>
            </a:br>
            <a:r>
              <a:rPr lang="en-US" sz="1700" b="0" spc="200">
                <a:effectLst/>
              </a:rPr>
              <a:t>- le russe, ancienne langue majoritaire, est devenu une langue intérieure de maintien de la communication interethnique et de gestion de la diversité issue de migrations successives.  Mais il est vrai que la langue des affaires la plus courante au Kazakhstan est toujours le russe ;</a:t>
            </a:r>
            <a:br>
              <a:rPr lang="en-US" sz="1700" b="1" spc="200">
                <a:effectLst/>
              </a:rPr>
            </a:br>
            <a:r>
              <a:rPr lang="en-US" sz="1700" b="0" spc="200">
                <a:effectLst/>
              </a:rPr>
              <a:t>- les langues des « minorités » sont des langues des ethnies ou des nationalités présentes sur le territoire kazakh, liées à une politique de gestion de la « diversité culturelle », reconnues et enseignées dans les écoles primaires, selon le nombre, parfois ayant un statut marginalisé dans les Ecoles du dimanche.  Les rapports  de pouvoir engendrent des statuts asymétriques entre langues déclarées ‘majoritaires’ et ‘minoritaires’. La vitalité de certaines langues  ‘minoritaires’ est à la seule décision des porteurs souvent pas nombreux ;</a:t>
            </a:r>
            <a:br>
              <a:rPr lang="en-US" sz="1700" b="1" spc="200">
                <a:effectLst/>
              </a:rPr>
            </a:br>
            <a:r>
              <a:rPr lang="en-US" sz="1700" b="0" spc="200">
                <a:effectLst/>
              </a:rPr>
              <a:t>-l’anglais, langue internationale, devient une langue obligatoire introduite à tous les niveaux de l’éducation et dans tous les secteurs  de la vie publique et privée ;</a:t>
            </a:r>
            <a:br>
              <a:rPr lang="en-US" sz="1700" b="1" spc="200">
                <a:effectLst/>
              </a:rPr>
            </a:br>
            <a:r>
              <a:rPr lang="en-US" sz="1700" b="0" spc="200">
                <a:effectLst/>
              </a:rPr>
              <a:t>-les autres langues étrangères (orientales comme occidentales) sont la plupart du temps reléguées au statut des deuxièmes langues étrangères (devenues les parentes pauvres de l’enseignement des langues) et donc en quatrième ou cinquième position dans le parcours d’apprentissage d’un usager. L’offre de ces langues se faisant plus en plus rares dans le système éducatif public, c’est le système privé qui va relayer l’offre.</a:t>
            </a:r>
            <a:br>
              <a:rPr lang="en-US" sz="1700" b="1" spc="200">
                <a:effectLst/>
              </a:rPr>
            </a:br>
            <a:endParaRPr lang="en-US" sz="1700" spc="200"/>
          </a:p>
        </p:txBody>
      </p:sp>
      <p:cxnSp>
        <p:nvCxnSpPr>
          <p:cNvPr id="17" name="Straight Connector 16">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286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F1F4712D-23D1-3531-429A-0C75761B6877}"/>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2300" b="0" spc="200">
                <a:solidFill>
                  <a:srgbClr val="FFFFFF"/>
                </a:solidFill>
                <a:effectLst/>
              </a:rPr>
              <a:t>Pour conclure, nous avons tenté d’identifier les dynamiques en accord</a:t>
            </a:r>
            <a:r>
              <a:rPr lang="en-US" sz="2300" b="0" i="1" spc="200">
                <a:solidFill>
                  <a:srgbClr val="FFFFFF"/>
                </a:solidFill>
                <a:effectLst/>
              </a:rPr>
              <a:t> versus</a:t>
            </a:r>
            <a:r>
              <a:rPr lang="en-US" sz="2300" b="0" spc="200">
                <a:solidFill>
                  <a:srgbClr val="FFFFFF"/>
                </a:solidFill>
                <a:effectLst/>
              </a:rPr>
              <a:t> en tension qui traduisaient cette volonté gouvernementale de gérer la diversité linguistique au service de l’unité nationale. Nous avons également tenté de cerner les effets de ces politiques de gestion de la diversité qui peuvent engendrer des effets contraires, à la</a:t>
            </a:r>
            <a:r>
              <a:rPr lang="en-US" sz="2300" b="1" spc="200">
                <a:solidFill>
                  <a:srgbClr val="FFFFFF"/>
                </a:solidFill>
                <a:effectLst/>
              </a:rPr>
              <a:t> </a:t>
            </a:r>
            <a:r>
              <a:rPr lang="en-US" sz="2300" b="0" spc="200">
                <a:solidFill>
                  <a:srgbClr val="FFFFFF"/>
                </a:solidFill>
                <a:effectLst/>
              </a:rPr>
              <a:t>pluralité officiellement déclarée, au niveau des institutions et de leurs acteurs. </a:t>
            </a:r>
            <a:br>
              <a:rPr lang="en-US" sz="2300" b="1" spc="200">
                <a:solidFill>
                  <a:srgbClr val="FFFFFF"/>
                </a:solidFill>
                <a:effectLst/>
              </a:rPr>
            </a:br>
            <a:endParaRPr lang="en-US" sz="2300" spc="200">
              <a:solidFill>
                <a:srgbClr val="FFFFFF"/>
              </a:solidFill>
            </a:endParaRPr>
          </a:p>
        </p:txBody>
      </p:sp>
      <p:cxnSp>
        <p:nvCxnSpPr>
          <p:cNvPr id="19" name="Straight Connector 18">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378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1E1D936D-5D3C-C847-4DEF-5A81442F797E}"/>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2300" spc="200">
                <a:solidFill>
                  <a:srgbClr val="FFFFFF"/>
                </a:solidFill>
              </a:rPr>
              <a:t>1.	Les migrations successives et leurs conséquences : entre langue unique imposée et diversité de la population</a:t>
            </a:r>
            <a:br>
              <a:rPr lang="en-US" sz="2300" spc="200">
                <a:solidFill>
                  <a:srgbClr val="FFFFFF"/>
                </a:solidFill>
              </a:rPr>
            </a:br>
            <a:r>
              <a:rPr lang="en-US" sz="2300" spc="200">
                <a:solidFill>
                  <a:srgbClr val="FFFFFF"/>
                </a:solidFill>
              </a:rPr>
              <a:t>2.	La diversité au service de l’unité nationale du Kazakhstan</a:t>
            </a:r>
            <a:br>
              <a:rPr lang="en-US" sz="2300" spc="200">
                <a:solidFill>
                  <a:srgbClr val="FFFFFF"/>
                </a:solidFill>
              </a:rPr>
            </a:br>
            <a:r>
              <a:rPr lang="en-US" sz="2300" spc="200">
                <a:solidFill>
                  <a:srgbClr val="FFFFFF"/>
                </a:solidFill>
              </a:rPr>
              <a:t>3.	Conséquences de ces politiques linguistiques et du « Concept du Trilinguisme » sur le statut des langues officielles et étrangères</a:t>
            </a:r>
            <a:br>
              <a:rPr lang="en-US" sz="2300" spc="200">
                <a:solidFill>
                  <a:srgbClr val="FFFFFF"/>
                </a:solidFill>
              </a:rPr>
            </a:br>
            <a:endParaRPr lang="en-US" sz="2300" spc="200">
              <a:solidFill>
                <a:srgbClr val="FFFFFF"/>
              </a:solidFill>
            </a:endParaRPr>
          </a:p>
        </p:txBody>
      </p:sp>
      <p:cxnSp>
        <p:nvCxnSpPr>
          <p:cNvPr id="19" name="Straight Connector 18">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819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B247D0AC-47BB-4C75-992A-8EB645541E8B}"/>
              </a:ext>
            </a:extLst>
          </p:cNvPr>
          <p:cNvSpPr>
            <a:spLocks noGrp="1"/>
          </p:cNvSpPr>
          <p:nvPr>
            <p:ph type="title"/>
          </p:nvPr>
        </p:nvSpPr>
        <p:spPr>
          <a:xfrm>
            <a:off x="643467" y="643467"/>
            <a:ext cx="7164674" cy="5571066"/>
          </a:xfrm>
        </p:spPr>
        <p:txBody>
          <a:bodyPr vert="horz" lIns="91440" tIns="45720" rIns="91440" bIns="45720" rtlCol="0" anchor="ctr">
            <a:normAutofit/>
          </a:bodyPr>
          <a:lstStyle/>
          <a:p>
            <a:pPr algn="r"/>
            <a:r>
              <a:rPr lang="en-US" sz="2100" spc="200">
                <a:solidFill>
                  <a:schemeClr val="tx1">
                    <a:alpha val="80000"/>
                  </a:schemeClr>
                </a:solidFill>
                <a:effectLst/>
              </a:rPr>
              <a:t>Le Kazakhstan monolingue au début du XIXème siècle va voir se transformer ses structures au cours des deux derniers siècles. L’histoire des immigrations successives dans le temps et leur sédentarisation dans un même espace l’a rendu plurilingue malgré lui. Pendant plus de soixante-dix ans (entre 1917-1990) la République du Kazakhstan était au sein de l’Union soviétique et pendant les 200 ans qui précédaient, à la demande des Khans kazakhs les territoires kazakhs étaient sous la protection de la Russie tsariste. Exposé à des invasions incessantes des Etats voisins comme  les Djungars, Abulkhair khan était obligé de se tourner vers l’Empire russe pour lui demander sa protection. Grâce à cette protection russe, les Kazakhs ont pu garder leur langue, leur territoire étendu et peu peuplé, leur identité contre les envahisseurs djungars - une branche guerrière des Mongols, aujourd’hui disparue. (Demko 1969; Fourniau 1994 ; Poujol 2000).</a:t>
            </a:r>
            <a:br>
              <a:rPr lang="en-US" sz="2100" spc="200">
                <a:solidFill>
                  <a:schemeClr val="tx1">
                    <a:alpha val="80000"/>
                  </a:schemeClr>
                </a:solidFill>
                <a:effectLst/>
              </a:rPr>
            </a:br>
            <a:endParaRPr lang="en-US" sz="2100" spc="200">
              <a:solidFill>
                <a:schemeClr val="tx1">
                  <a:alpha val="80000"/>
                </a:schemeClr>
              </a:solidFill>
            </a:endParaRPr>
          </a:p>
        </p:txBody>
      </p:sp>
      <p:cxnSp>
        <p:nvCxnSpPr>
          <p:cNvPr id="15" name="Straight Connector 14">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58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FEE3E5B-BF06-015A-D6C3-1DE2E4382D40}"/>
              </a:ext>
            </a:extLst>
          </p:cNvPr>
          <p:cNvSpPr>
            <a:spLocks noGrp="1"/>
          </p:cNvSpPr>
          <p:nvPr>
            <p:ph type="title"/>
          </p:nvPr>
        </p:nvSpPr>
        <p:spPr>
          <a:xfrm>
            <a:off x="4365356" y="806365"/>
            <a:ext cx="7020747" cy="5229630"/>
          </a:xfrm>
        </p:spPr>
        <p:txBody>
          <a:bodyPr vert="horz" lIns="91440" tIns="45720" rIns="91440" bIns="45720" rtlCol="0" anchor="ctr">
            <a:normAutofit/>
          </a:bodyPr>
          <a:lstStyle/>
          <a:p>
            <a:r>
              <a:rPr lang="en-US" sz="2100" spc="200">
                <a:effectLst/>
              </a:rPr>
              <a:t>De son côté, la Russie tsariste était intéressée  par le Kazakhstan dont le territoire  faisait partie de l’itinéraire de la Grande Route de Soie : Elle a cherché à assurer la sécurité des routes du commerce des textiles entre l’Asie centrale et d’autres pays de l’Est et de l’Europe. Ainsi les années 1731 - 1865 sont marquées par l'entrée volontaire du Kazakhstan dans l'Empire russe qui a apporté des changements radicaux dans le paysage socio-économique et linguistique à travers une politique de russification. En se ralliant à l'Empire russe, le Kazakhstan a dû s'adapter au nouveau pouvoir dominant. Le système propre au Khanat kazakh a disparu et la Russie avec son système juridique s’est définitivement imposée. </a:t>
            </a:r>
            <a:br>
              <a:rPr lang="en-US" sz="2100" spc="200">
                <a:effectLst/>
              </a:rPr>
            </a:br>
            <a:endParaRPr lang="en-US" sz="2100" spc="200"/>
          </a:p>
        </p:txBody>
      </p:sp>
      <p:cxnSp>
        <p:nvCxnSpPr>
          <p:cNvPr id="17" name="Straight Connector 16">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725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E762F38F-39E3-120B-9A7F-848C37931FC4}"/>
              </a:ext>
            </a:extLst>
          </p:cNvPr>
          <p:cNvSpPr>
            <a:spLocks noGrp="1"/>
          </p:cNvSpPr>
          <p:nvPr>
            <p:ph type="title"/>
          </p:nvPr>
        </p:nvSpPr>
        <p:spPr>
          <a:xfrm>
            <a:off x="643467" y="643467"/>
            <a:ext cx="7164674" cy="5571066"/>
          </a:xfrm>
        </p:spPr>
        <p:txBody>
          <a:bodyPr vert="horz" lIns="91440" tIns="45720" rIns="91440" bIns="45720" rtlCol="0" anchor="ctr">
            <a:normAutofit/>
          </a:bodyPr>
          <a:lstStyle/>
          <a:p>
            <a:pPr algn="r"/>
            <a:r>
              <a:rPr lang="en-US" sz="2600" spc="200">
                <a:solidFill>
                  <a:schemeClr val="tx1">
                    <a:alpha val="80000"/>
                  </a:schemeClr>
                </a:solidFill>
                <a:effectLst/>
              </a:rPr>
              <a:t>Pour renforcer cette politique de russification, à partir de la seconde moitié du XIXème siècle, ont été encouragées des migrations massives successives de Slaves sur le territoire du Kazakhstan. Le motif principal de cette migration était le manque de terres dans les régions centrales et méridionales de la Russie.  Les années entre 1900 et 1917 marquent  une nouvelle étape dans la politique de colonisation sous la réforme agraire de Stolypin, qui se traduit notamment par l’arrivée en masse des paysans slaves et allemands. Ainsi, entre 1906 et 1917, presque 430.000 ménages se sont installés au Kazakhstan. </a:t>
            </a:r>
            <a:br>
              <a:rPr lang="en-US" sz="2600" spc="200">
                <a:solidFill>
                  <a:schemeClr val="tx1">
                    <a:alpha val="80000"/>
                  </a:schemeClr>
                </a:solidFill>
                <a:effectLst/>
              </a:rPr>
            </a:br>
            <a:endParaRPr lang="en-US" sz="2600" spc="200">
              <a:solidFill>
                <a:schemeClr val="tx1">
                  <a:alpha val="80000"/>
                </a:schemeClr>
              </a:solidFill>
            </a:endParaRPr>
          </a:p>
        </p:txBody>
      </p:sp>
      <p:cxnSp>
        <p:nvCxnSpPr>
          <p:cNvPr id="15" name="Straight Connector 14">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4659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1D78B3C2-A1EF-CE00-16A2-5ABAA8A92914}"/>
              </a:ext>
            </a:extLst>
          </p:cNvPr>
          <p:cNvSpPr>
            <a:spLocks noGrp="1"/>
          </p:cNvSpPr>
          <p:nvPr>
            <p:ph type="title"/>
          </p:nvPr>
        </p:nvSpPr>
        <p:spPr>
          <a:xfrm>
            <a:off x="4365356" y="806365"/>
            <a:ext cx="7020747" cy="5229630"/>
          </a:xfrm>
        </p:spPr>
        <p:txBody>
          <a:bodyPr vert="horz" lIns="91440" tIns="45720" rIns="91440" bIns="45720" rtlCol="0" anchor="ctr">
            <a:normAutofit/>
          </a:bodyPr>
          <a:lstStyle/>
          <a:p>
            <a:r>
              <a:rPr lang="en-US" sz="2600" spc="200">
                <a:effectLst/>
              </a:rPr>
              <a:t>En 1920, le Kazakhstan fait partie de l’URSS et devient la République socialiste soviétique kazakhe (KSSR). Les années entre 1931 et 1933 sont restées dans l’histoire kazakhe comme la catastrophe démographique due à la collectivisation de l’agriculture imposée par Staline entraînant de graves famines. La réforme de Khrouchtov et le « Programme  des terres vierges » de 1953 ont aggravé cette situation. Ainsi d’après le recensement de 1939, les Kazakhs deviennent  une minorité sur leur propre terre, ce qui n’était pas le cas à l’époque tsariste. </a:t>
            </a:r>
            <a:br>
              <a:rPr lang="en-US" sz="2600" spc="200">
                <a:effectLst/>
              </a:rPr>
            </a:br>
            <a:endParaRPr lang="en-US" sz="2600" spc="200"/>
          </a:p>
        </p:txBody>
      </p:sp>
      <p:cxnSp>
        <p:nvCxnSpPr>
          <p:cNvPr id="17" name="Straight Connector 16">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65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6A5AB136-1321-47B3-8AF9-A8140222B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37096710-C0E4-4B14-B6B8-985D8467625D}"/>
              </a:ext>
            </a:extLst>
          </p:cNvPr>
          <p:cNvSpPr>
            <a:spLocks noGrp="1"/>
          </p:cNvSpPr>
          <p:nvPr>
            <p:ph type="title"/>
          </p:nvPr>
        </p:nvSpPr>
        <p:spPr>
          <a:xfrm>
            <a:off x="643466" y="1534475"/>
            <a:ext cx="6992351" cy="3861558"/>
          </a:xfrm>
        </p:spPr>
        <p:txBody>
          <a:bodyPr vert="horz" lIns="91440" tIns="45720" rIns="91440" bIns="45720" rtlCol="0" anchor="ctr">
            <a:normAutofit/>
          </a:bodyPr>
          <a:lstStyle/>
          <a:p>
            <a:pPr algn="r"/>
            <a:r>
              <a:rPr lang="en-US" sz="2400" spc="200">
                <a:effectLst/>
              </a:rPr>
              <a:t>L’expérience et l’exemple des sociétés multilingues (comme au Québec, au Luxembourg ou en Suisse) montre que l’aménagement des langues est un processus durable mais demande de la flexibilité. Si l’on prête attention aux textes officiels, on peut constater que, dans les premiers arrêtés, le Kazakh est proclamé unique langue officielle et le Russe – la  langue de communication interethnique. </a:t>
            </a:r>
            <a:br>
              <a:rPr lang="en-US" sz="2400" spc="200">
                <a:effectLst/>
              </a:rPr>
            </a:br>
            <a:endParaRPr lang="en-US" sz="2400" spc="200"/>
          </a:p>
        </p:txBody>
      </p:sp>
      <p:sp>
        <p:nvSpPr>
          <p:cNvPr id="15" name="Rectangle 14">
            <a:extLst>
              <a:ext uri="{FF2B5EF4-FFF2-40B4-BE49-F238E27FC236}">
                <a16:creationId xmlns:a16="http://schemas.microsoft.com/office/drawing/2014/main" id="{3A29AB2E-91A6-4F11-8765-A410A0139E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0"/>
            <a:ext cx="407213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2308399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6A5AB136-1321-47B3-8AF9-A8140222B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02461349-63F1-4180-9318-B1FA66CE4EA4}"/>
              </a:ext>
            </a:extLst>
          </p:cNvPr>
          <p:cNvSpPr>
            <a:spLocks noGrp="1"/>
          </p:cNvSpPr>
          <p:nvPr>
            <p:ph type="title"/>
          </p:nvPr>
        </p:nvSpPr>
        <p:spPr>
          <a:xfrm>
            <a:off x="643466" y="1534475"/>
            <a:ext cx="6992351" cy="3861558"/>
          </a:xfrm>
        </p:spPr>
        <p:txBody>
          <a:bodyPr vert="horz" lIns="91440" tIns="45720" rIns="91440" bIns="45720" rtlCol="0" anchor="ctr">
            <a:normAutofit/>
          </a:bodyPr>
          <a:lstStyle/>
          <a:p>
            <a:pPr algn="r"/>
            <a:r>
              <a:rPr lang="en-US" sz="1500" spc="200">
                <a:effectLst/>
              </a:rPr>
              <a:t>Dans ce texte, trois langues sont obligatoires au Kazakhstan: le Kazakh comme langue officielle et facteur de l’unification et de l’unité nationale, le Russe comme langue de communication interethnique et l’Anglais comme première langue étrangère car considérée comme langue incontournable d’intégration dans l’économie mondiale. L’apprentissage d’une deuxième langue étrangère (Français, Allemand, Chinois, Turc, Arabe etc.), revient à la seule décision de l’usager. Ces politiques promouvant le bilinguisme puis le trilinguisme, imposées d’en-haut, ont impliqué l’instauration du plurilinguisme de droit et d’une nouvelle « domination linguistique», qui n’ont pas pourtant  facilité la maîtrise de la langue kazakhe par tous les Kazakhstanais, pourtant langue de l’Etat titulaire, car plus de la moitié des Kazakhs, nourris de langue et de culture russes depuis des générations, ne la maîtrisaient pas. </a:t>
            </a:r>
            <a:endParaRPr lang="en-US" sz="1500" spc="200"/>
          </a:p>
        </p:txBody>
      </p:sp>
      <p:sp>
        <p:nvSpPr>
          <p:cNvPr id="15" name="Rectangle 14">
            <a:extLst>
              <a:ext uri="{FF2B5EF4-FFF2-40B4-BE49-F238E27FC236}">
                <a16:creationId xmlns:a16="http://schemas.microsoft.com/office/drawing/2014/main" id="{3A29AB2E-91A6-4F11-8765-A410A0139E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0"/>
            <a:ext cx="407213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214650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1AF6C7FA-F865-2D22-990C-C961AC3E089E}"/>
              </a:ext>
            </a:extLst>
          </p:cNvPr>
          <p:cNvSpPr>
            <a:spLocks noGrp="1"/>
          </p:cNvSpPr>
          <p:nvPr>
            <p:ph type="title"/>
          </p:nvPr>
        </p:nvSpPr>
        <p:spPr>
          <a:xfrm>
            <a:off x="643467" y="643467"/>
            <a:ext cx="7164674" cy="5571066"/>
          </a:xfrm>
        </p:spPr>
        <p:txBody>
          <a:bodyPr vert="horz" lIns="91440" tIns="45720" rIns="91440" bIns="45720" rtlCol="0" anchor="ctr">
            <a:normAutofit/>
          </a:bodyPr>
          <a:lstStyle/>
          <a:p>
            <a:pPr algn="r"/>
            <a:r>
              <a:rPr lang="en-US" sz="2600" spc="200">
                <a:solidFill>
                  <a:schemeClr val="tx1">
                    <a:alpha val="80000"/>
                  </a:schemeClr>
                </a:solidFill>
                <a:effectLst/>
              </a:rPr>
              <a:t>Si l’on regarde la situation actuelle, force est de constater que ces politiques étaient une nécessité pour le salut de la langue kazakhe. D’après les données du Ministère de l’Education du Kazakhstan en 2010, il y avait déjà  3811 écoles secondaires prodiguant un enseignement des disciplines en kazakh, 1598 écoles enseignant en russe, 2089 écoles bilingues combinant le Kazakh et le Russe. Actuellement 56% des élèves font leurs études en kazakh contre 32,35% en 1990-1991, 33% en russe contre plus de 65% en 1990-1991, et plus de 10% dans d’autres langues. Selon les statistiques au Kazakhstan, la situation est devenue différente dans l’enseignement supérieur.</a:t>
            </a:r>
            <a:endParaRPr lang="en-US" sz="2600" spc="200">
              <a:solidFill>
                <a:schemeClr val="tx1">
                  <a:alpha val="80000"/>
                </a:schemeClr>
              </a:solidFill>
            </a:endParaRPr>
          </a:p>
        </p:txBody>
      </p:sp>
      <p:cxnSp>
        <p:nvCxnSpPr>
          <p:cNvPr id="15" name="Straight Connector 14">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298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TotalTime>
  <Words>1247</Words>
  <Application>Microsoft Office PowerPoint</Application>
  <PresentationFormat>Широкоэкранный</PresentationFormat>
  <Paragraphs>11</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Calibri</vt:lpstr>
      <vt:lpstr>Tw Cen MT</vt:lpstr>
      <vt:lpstr>Tw Cen MT Condensed</vt:lpstr>
      <vt:lpstr>Wingdings 3</vt:lpstr>
      <vt:lpstr>Интеграл</vt:lpstr>
      <vt:lpstr>Nouvelle politique linguistique</vt:lpstr>
      <vt:lpstr>1. Les migrations successives et leurs conséquences : entre langue unique imposée et diversité de la population 2. La diversité au service de l’unité nationale du Kazakhstan 3. Conséquences de ces politiques linguistiques et du « Concept du Trilinguisme » sur le statut des langues officielles et étrangères </vt:lpstr>
      <vt:lpstr>Le Kazakhstan monolingue au début du XIXème siècle va voir se transformer ses structures au cours des deux derniers siècles. L’histoire des immigrations successives dans le temps et leur sédentarisation dans un même espace l’a rendu plurilingue malgré lui. Pendant plus de soixante-dix ans (entre 1917-1990) la République du Kazakhstan était au sein de l’Union soviétique et pendant les 200 ans qui précédaient, à la demande des Khans kazakhs les territoires kazakhs étaient sous la protection de la Russie tsariste. Exposé à des invasions incessantes des Etats voisins comme  les Djungars, Abulkhair khan était obligé de se tourner vers l’Empire russe pour lui demander sa protection. Grâce à cette protection russe, les Kazakhs ont pu garder leur langue, leur territoire étendu et peu peuplé, leur identité contre les envahisseurs djungars - une branche guerrière des Mongols, aujourd’hui disparue. (Demko 1969; Fourniau 1994 ; Poujol 2000). </vt:lpstr>
      <vt:lpstr>De son côté, la Russie tsariste était intéressée  par le Kazakhstan dont le territoire  faisait partie de l’itinéraire de la Grande Route de Soie : Elle a cherché à assurer la sécurité des routes du commerce des textiles entre l’Asie centrale et d’autres pays de l’Est et de l’Europe. Ainsi les années 1731 - 1865 sont marquées par l'entrée volontaire du Kazakhstan dans l'Empire russe qui a apporté des changements radicaux dans le paysage socio-économique et linguistique à travers une politique de russification. En se ralliant à l'Empire russe, le Kazakhstan a dû s'adapter au nouveau pouvoir dominant. Le système propre au Khanat kazakh a disparu et la Russie avec son système juridique s’est définitivement imposée.  </vt:lpstr>
      <vt:lpstr>Pour renforcer cette politique de russification, à partir de la seconde moitié du XIXème siècle, ont été encouragées des migrations massives successives de Slaves sur le territoire du Kazakhstan. Le motif principal de cette migration était le manque de terres dans les régions centrales et méridionales de la Russie.  Les années entre 1900 et 1917 marquent  une nouvelle étape dans la politique de colonisation sous la réforme agraire de Stolypin, qui se traduit notamment par l’arrivée en masse des paysans slaves et allemands. Ainsi, entre 1906 et 1917, presque 430.000 ménages se sont installés au Kazakhstan.  </vt:lpstr>
      <vt:lpstr>En 1920, le Kazakhstan fait partie de l’URSS et devient la République socialiste soviétique kazakhe (KSSR). Les années entre 1931 et 1933 sont restées dans l’histoire kazakhe comme la catastrophe démographique due à la collectivisation de l’agriculture imposée par Staline entraînant de graves famines. La réforme de Khrouchtov et le « Programme  des terres vierges » de 1953 ont aggravé cette situation. Ainsi d’après le recensement de 1939, les Kazakhs deviennent  une minorité sur leur propre terre, ce qui n’était pas le cas à l’époque tsariste.  </vt:lpstr>
      <vt:lpstr>L’expérience et l’exemple des sociétés multilingues (comme au Québec, au Luxembourg ou en Suisse) montre que l’aménagement des langues est un processus durable mais demande de la flexibilité. Si l’on prête attention aux textes officiels, on peut constater que, dans les premiers arrêtés, le Kazakh est proclamé unique langue officielle et le Russe – la  langue de communication interethnique.  </vt:lpstr>
      <vt:lpstr>Dans ce texte, trois langues sont obligatoires au Kazakhstan: le Kazakh comme langue officielle et facteur de l’unification et de l’unité nationale, le Russe comme langue de communication interethnique et l’Anglais comme première langue étrangère car considérée comme langue incontournable d’intégration dans l’économie mondiale. L’apprentissage d’une deuxième langue étrangère (Français, Allemand, Chinois, Turc, Arabe etc.), revient à la seule décision de l’usager. Ces politiques promouvant le bilinguisme puis le trilinguisme, imposées d’en-haut, ont impliqué l’instauration du plurilinguisme de droit et d’une nouvelle « domination linguistique», qui n’ont pas pourtant  facilité la maîtrise de la langue kazakhe par tous les Kazakhstanais, pourtant langue de l’Etat titulaire, car plus de la moitié des Kazakhs, nourris de langue et de culture russes depuis des générations, ne la maîtrisaient pas. </vt:lpstr>
      <vt:lpstr>Si l’on regarde la situation actuelle, force est de constater que ces politiques étaient une nécessité pour le salut de la langue kazakhe. D’après les données du Ministère de l’Education du Kazakhstan en 2010, il y avait déjà  3811 écoles secondaires prodiguant un enseignement des disciplines en kazakh, 1598 écoles enseignant en russe, 2089 écoles bilingues combinant le Kazakh et le Russe. Actuellement 56% des élèves font leurs études en kazakh contre 32,35% en 1990-1991, 33% en russe contre plus de 65% en 1990-1991, et plus de 10% dans d’autres langues. Selon les statistiques au Kazakhstan, la situation est devenue différente dans l’enseignement supérieur.</vt:lpstr>
      <vt:lpstr>Résumons ci-après le statut des langues et leur fonction  dans cette législation des diverses langues qui constituent le paysage sociolinguistique du pays :  - le kazakh, ancienne langue minorée, est devenu langue officielle de l’Etat titulaire, langue de l’unité nationale, langue identitaire nationale et langue d’identification ; - le russe, ancienne langue majoritaire, est devenu une langue intérieure de maintien de la communication interethnique et de gestion de la diversité issue de migrations successives.  Mais il est vrai que la langue des affaires la plus courante au Kazakhstan est toujours le russe ; - les langues des « minorités » sont des langues des ethnies ou des nationalités présentes sur le territoire kazakh, liées à une politique de gestion de la « diversité culturelle », reconnues et enseignées dans les écoles primaires, selon le nombre, parfois ayant un statut marginalisé dans les Ecoles du dimanche.  Les rapports  de pouvoir engendrent des statuts asymétriques entre langues déclarées ‘majoritaires’ et ‘minoritaires’. La vitalité de certaines langues  ‘minoritaires’ est à la seule décision des porteurs souvent pas nombreux ; -l’anglais, langue internationale, devient une langue obligatoire introduite à tous les niveaux de l’éducation et dans tous les secteurs  de la vie publique et privée ; -les autres langues étrangères (orientales comme occidentales) sont la plupart du temps reléguées au statut des deuxièmes langues étrangères (devenues les parentes pauvres de l’enseignement des langues) et donc en quatrième ou cinquième position dans le parcours d’apprentissage d’un usager. L’offre de ces langues se faisant plus en plus rares dans le système éducatif public, c’est le système privé qui va relayer l’offre. </vt:lpstr>
      <vt:lpstr>Pour conclure, nous avons tenté d’identifier les dynamiques en accord versus en tension qui traduisaient cette volonté gouvernementale de gérer la diversité linguistique au service de l’unité nationale. Nous avons également tenté de cerner les effets de ces politiques de gestion de la diversité qui peuvent engendrer des effets contraires, à la pluralité officiellement déclarée, au niveau des institutions et de leurs acteurs.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Nouvelle politique linguistique</dc:title>
  <dc:creator>Хамза Мадина Адебиетовна</dc:creator>
  <cp:lastModifiedBy>Хамза Мадина Адебиетовна</cp:lastModifiedBy>
  <cp:revision>2</cp:revision>
  <dcterms:created xsi:type="dcterms:W3CDTF">2022-11-11T10:18:47Z</dcterms:created>
  <dcterms:modified xsi:type="dcterms:W3CDTF">2022-11-11T10:22:26Z</dcterms:modified>
</cp:coreProperties>
</file>