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26"/>
  </p:normalViewPr>
  <p:slideViewPr>
    <p:cSldViewPr snapToGrid="0">
      <p:cViewPr varScale="1">
        <p:scale>
          <a:sx n="90" d="100"/>
          <a:sy n="90" d="100"/>
        </p:scale>
        <p:origin x="23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2FCCAE-837D-4129-B58E-27D9461BDEF2}" type="doc">
      <dgm:prSet loTypeId="urn:microsoft.com/office/officeart/2005/8/layout/defaul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CDF6A640-1BC5-4FD4-BA62-7E2A612BBDC2}">
      <dgm:prSet/>
      <dgm:spPr/>
      <dgm:t>
        <a:bodyPr/>
        <a:lstStyle/>
        <a:p>
          <a:r>
            <a:rPr lang="ru-KZ"/>
            <a:t>-          межъязыковые полные структурно-семантические эквиваленты (они совпадают по всем компонентам); </a:t>
          </a:r>
          <a:endParaRPr lang="en-US"/>
        </a:p>
      </dgm:t>
    </dgm:pt>
    <dgm:pt modelId="{653A47B8-D343-47AC-A792-455518011CF0}" type="parTrans" cxnId="{6953CFCE-BEDF-4754-9EFD-358F83850624}">
      <dgm:prSet/>
      <dgm:spPr/>
      <dgm:t>
        <a:bodyPr/>
        <a:lstStyle/>
        <a:p>
          <a:endParaRPr lang="en-US"/>
        </a:p>
      </dgm:t>
    </dgm:pt>
    <dgm:pt modelId="{AFA20532-DBC5-4A71-BB3B-41DD6D0A089C}" type="sibTrans" cxnId="{6953CFCE-BEDF-4754-9EFD-358F83850624}">
      <dgm:prSet/>
      <dgm:spPr/>
      <dgm:t>
        <a:bodyPr/>
        <a:lstStyle/>
        <a:p>
          <a:endParaRPr lang="en-US"/>
        </a:p>
      </dgm:t>
    </dgm:pt>
    <dgm:pt modelId="{16CA5B34-474F-40F3-9AC9-6135851B40A1}">
      <dgm:prSet/>
      <dgm:spPr/>
      <dgm:t>
        <a:bodyPr/>
        <a:lstStyle/>
        <a:p>
          <a:r>
            <a:rPr lang="ru-KZ"/>
            <a:t>-          межъязыковые частичные структурно-семантические эквиваленты (они при семантически соотносительном значении могут иметь лексические, грамматические и лексико-грамматические различия); </a:t>
          </a:r>
          <a:endParaRPr lang="en-US"/>
        </a:p>
      </dgm:t>
    </dgm:pt>
    <dgm:pt modelId="{96CCAFF3-4412-4A56-B416-9B60F048D54F}" type="parTrans" cxnId="{CD75E64A-9B17-4AD8-AA96-6D7CBD2E17AD}">
      <dgm:prSet/>
      <dgm:spPr/>
      <dgm:t>
        <a:bodyPr/>
        <a:lstStyle/>
        <a:p>
          <a:endParaRPr lang="en-US"/>
        </a:p>
      </dgm:t>
    </dgm:pt>
    <dgm:pt modelId="{F7F7BE77-FF23-492F-99FD-44B51740C10C}" type="sibTrans" cxnId="{CD75E64A-9B17-4AD8-AA96-6D7CBD2E17AD}">
      <dgm:prSet/>
      <dgm:spPr/>
      <dgm:t>
        <a:bodyPr/>
        <a:lstStyle/>
        <a:p>
          <a:endParaRPr lang="en-US"/>
        </a:p>
      </dgm:t>
    </dgm:pt>
    <dgm:pt modelId="{AB1D7A58-B9C2-4589-BEC6-5C29027F4CF6}">
      <dgm:prSet/>
      <dgm:spPr/>
      <dgm:t>
        <a:bodyPr/>
        <a:lstStyle/>
        <a:p>
          <a:r>
            <a:rPr lang="ru-KZ"/>
            <a:t>-          квазиэквиваленты (это полные или очень близкие по структуре эквиваленты, которые могут иметь заметные различия в сфере употреблении, национальной культуры, образа жизни, что обычно отражается во внутренней форме фразеологизма);</a:t>
          </a:r>
          <a:endParaRPr lang="en-US"/>
        </a:p>
      </dgm:t>
    </dgm:pt>
    <dgm:pt modelId="{A3CB88DE-B14E-4525-8894-EE479A2B6081}" type="parTrans" cxnId="{A12D9C92-59D9-4F9D-A38F-DE9F91ACFAFE}">
      <dgm:prSet/>
      <dgm:spPr/>
      <dgm:t>
        <a:bodyPr/>
        <a:lstStyle/>
        <a:p>
          <a:endParaRPr lang="en-US"/>
        </a:p>
      </dgm:t>
    </dgm:pt>
    <dgm:pt modelId="{46CF7CC4-9E6B-4BE2-B298-A7F319DA3778}" type="sibTrans" cxnId="{A12D9C92-59D9-4F9D-A38F-DE9F91ACFAFE}">
      <dgm:prSet/>
      <dgm:spPr/>
      <dgm:t>
        <a:bodyPr/>
        <a:lstStyle/>
        <a:p>
          <a:endParaRPr lang="en-US"/>
        </a:p>
      </dgm:t>
    </dgm:pt>
    <dgm:pt modelId="{A275CF16-BCC3-460C-BBD7-43391F352A98}">
      <dgm:prSet/>
      <dgm:spPr/>
      <dgm:t>
        <a:bodyPr/>
        <a:lstStyle/>
        <a:p>
          <a:r>
            <a:rPr lang="ru-KZ"/>
            <a:t>-          межъязыковые функционально-смысловые эквиваленты (они совпадают по семантике, реализуют в процессе функционирования один и тот же семантический инвариант, но полностью различаются по лексико-грамматическому составу и особенностям внутренней формы;</a:t>
          </a:r>
          <a:endParaRPr lang="en-US"/>
        </a:p>
      </dgm:t>
    </dgm:pt>
    <dgm:pt modelId="{DE3AB3A9-AB57-4A66-89B9-92DA94E06B4F}" type="parTrans" cxnId="{256EEE53-D4BD-4BFD-8A65-D534A3183797}">
      <dgm:prSet/>
      <dgm:spPr/>
      <dgm:t>
        <a:bodyPr/>
        <a:lstStyle/>
        <a:p>
          <a:endParaRPr lang="en-US"/>
        </a:p>
      </dgm:t>
    </dgm:pt>
    <dgm:pt modelId="{A7CEE54B-8012-493B-9D25-9A448B6AF7E6}" type="sibTrans" cxnId="{256EEE53-D4BD-4BFD-8A65-D534A3183797}">
      <dgm:prSet/>
      <dgm:spPr/>
      <dgm:t>
        <a:bodyPr/>
        <a:lstStyle/>
        <a:p>
          <a:endParaRPr lang="en-US"/>
        </a:p>
      </dgm:t>
    </dgm:pt>
    <dgm:pt modelId="{6E6210DA-6ECD-4675-919F-EA19B76C9636}">
      <dgm:prSet/>
      <dgm:spPr/>
      <dgm:t>
        <a:bodyPr/>
        <a:lstStyle/>
        <a:p>
          <a:r>
            <a:rPr lang="ru-KZ"/>
            <a:t>-          межъязыковые фразеологические семантические корреляты (они переводятся посредством фразеологизма совершенно иной структуры, но соотносительного семантически, при этом корреляты могут различаться оттенками значения, образностью, стилистической характеристикой); </a:t>
          </a:r>
          <a:endParaRPr lang="en-US"/>
        </a:p>
      </dgm:t>
    </dgm:pt>
    <dgm:pt modelId="{60973570-8803-4847-86E1-118F2095672A}" type="parTrans" cxnId="{192A4AA2-2C17-426D-B44B-BA5C2EC21D57}">
      <dgm:prSet/>
      <dgm:spPr/>
      <dgm:t>
        <a:bodyPr/>
        <a:lstStyle/>
        <a:p>
          <a:endParaRPr lang="en-US"/>
        </a:p>
      </dgm:t>
    </dgm:pt>
    <dgm:pt modelId="{80218DF6-DDCA-4B1C-AB2D-18F4AE62AAF3}" type="sibTrans" cxnId="{192A4AA2-2C17-426D-B44B-BA5C2EC21D57}">
      <dgm:prSet/>
      <dgm:spPr/>
      <dgm:t>
        <a:bodyPr/>
        <a:lstStyle/>
        <a:p>
          <a:endParaRPr lang="en-US"/>
        </a:p>
      </dgm:t>
    </dgm:pt>
    <dgm:pt modelId="{A170B4D5-A23D-425C-B1F9-6AD4E91B2D0B}">
      <dgm:prSet/>
      <dgm:spPr/>
      <dgm:t>
        <a:bodyPr/>
        <a:lstStyle/>
        <a:p>
          <a:r>
            <a:rPr lang="ru-KZ"/>
            <a:t>-          безэквивалентные фразеологические единицы (они не имеют в другом языке семантически соотносительных фразеологизмов и поэтому переводятся посредством описательного толкования)</a:t>
          </a:r>
          <a:endParaRPr lang="en-US"/>
        </a:p>
      </dgm:t>
    </dgm:pt>
    <dgm:pt modelId="{3DE4CB2B-94D1-4B86-9609-2A98D70E777D}" type="parTrans" cxnId="{590FB38B-D725-4928-A256-4193D9C373DD}">
      <dgm:prSet/>
      <dgm:spPr/>
      <dgm:t>
        <a:bodyPr/>
        <a:lstStyle/>
        <a:p>
          <a:endParaRPr lang="en-US"/>
        </a:p>
      </dgm:t>
    </dgm:pt>
    <dgm:pt modelId="{28023E66-2784-4C1F-AD54-137223B5FA00}" type="sibTrans" cxnId="{590FB38B-D725-4928-A256-4193D9C373DD}">
      <dgm:prSet/>
      <dgm:spPr/>
      <dgm:t>
        <a:bodyPr/>
        <a:lstStyle/>
        <a:p>
          <a:endParaRPr lang="en-US"/>
        </a:p>
      </dgm:t>
    </dgm:pt>
    <dgm:pt modelId="{E2364627-1476-FD4D-9FF4-4C598998AEB6}" type="pres">
      <dgm:prSet presAssocID="{082FCCAE-837D-4129-B58E-27D9461BDEF2}" presName="diagram" presStyleCnt="0">
        <dgm:presLayoutVars>
          <dgm:dir/>
          <dgm:resizeHandles val="exact"/>
        </dgm:presLayoutVars>
      </dgm:prSet>
      <dgm:spPr/>
    </dgm:pt>
    <dgm:pt modelId="{FDFFFFA6-0F34-4847-BF95-7F5B4D48FC5F}" type="pres">
      <dgm:prSet presAssocID="{CDF6A640-1BC5-4FD4-BA62-7E2A612BBDC2}" presName="node" presStyleLbl="node1" presStyleIdx="0" presStyleCnt="6">
        <dgm:presLayoutVars>
          <dgm:bulletEnabled val="1"/>
        </dgm:presLayoutVars>
      </dgm:prSet>
      <dgm:spPr/>
    </dgm:pt>
    <dgm:pt modelId="{5CA7F07E-7357-524A-899A-3618FAFF875F}" type="pres">
      <dgm:prSet presAssocID="{AFA20532-DBC5-4A71-BB3B-41DD6D0A089C}" presName="sibTrans" presStyleCnt="0"/>
      <dgm:spPr/>
    </dgm:pt>
    <dgm:pt modelId="{50DCCA33-CB41-B940-9FEB-B06E24C58590}" type="pres">
      <dgm:prSet presAssocID="{16CA5B34-474F-40F3-9AC9-6135851B40A1}" presName="node" presStyleLbl="node1" presStyleIdx="1" presStyleCnt="6">
        <dgm:presLayoutVars>
          <dgm:bulletEnabled val="1"/>
        </dgm:presLayoutVars>
      </dgm:prSet>
      <dgm:spPr/>
    </dgm:pt>
    <dgm:pt modelId="{3BB4EE10-E935-074D-9B2F-E95F1E9147E3}" type="pres">
      <dgm:prSet presAssocID="{F7F7BE77-FF23-492F-99FD-44B51740C10C}" presName="sibTrans" presStyleCnt="0"/>
      <dgm:spPr/>
    </dgm:pt>
    <dgm:pt modelId="{801E89BB-8DEB-F046-969B-9E0F223E23C0}" type="pres">
      <dgm:prSet presAssocID="{AB1D7A58-B9C2-4589-BEC6-5C29027F4CF6}" presName="node" presStyleLbl="node1" presStyleIdx="2" presStyleCnt="6">
        <dgm:presLayoutVars>
          <dgm:bulletEnabled val="1"/>
        </dgm:presLayoutVars>
      </dgm:prSet>
      <dgm:spPr/>
    </dgm:pt>
    <dgm:pt modelId="{79ED354A-BC10-1647-8654-21D29C9118ED}" type="pres">
      <dgm:prSet presAssocID="{46CF7CC4-9E6B-4BE2-B298-A7F319DA3778}" presName="sibTrans" presStyleCnt="0"/>
      <dgm:spPr/>
    </dgm:pt>
    <dgm:pt modelId="{C7B33CE6-3633-7640-B080-92F3E0C50DCF}" type="pres">
      <dgm:prSet presAssocID="{A275CF16-BCC3-460C-BBD7-43391F352A98}" presName="node" presStyleLbl="node1" presStyleIdx="3" presStyleCnt="6">
        <dgm:presLayoutVars>
          <dgm:bulletEnabled val="1"/>
        </dgm:presLayoutVars>
      </dgm:prSet>
      <dgm:spPr/>
    </dgm:pt>
    <dgm:pt modelId="{EE04FA4C-3CA3-D04B-8F22-C0DFA649420C}" type="pres">
      <dgm:prSet presAssocID="{A7CEE54B-8012-493B-9D25-9A448B6AF7E6}" presName="sibTrans" presStyleCnt="0"/>
      <dgm:spPr/>
    </dgm:pt>
    <dgm:pt modelId="{3843E8C5-3893-394C-A43B-914B2A17DB06}" type="pres">
      <dgm:prSet presAssocID="{6E6210DA-6ECD-4675-919F-EA19B76C9636}" presName="node" presStyleLbl="node1" presStyleIdx="4" presStyleCnt="6">
        <dgm:presLayoutVars>
          <dgm:bulletEnabled val="1"/>
        </dgm:presLayoutVars>
      </dgm:prSet>
      <dgm:spPr/>
    </dgm:pt>
    <dgm:pt modelId="{41545CDA-1570-6C49-A374-04B60B218DCF}" type="pres">
      <dgm:prSet presAssocID="{80218DF6-DDCA-4B1C-AB2D-18F4AE62AAF3}" presName="sibTrans" presStyleCnt="0"/>
      <dgm:spPr/>
    </dgm:pt>
    <dgm:pt modelId="{474545A8-B257-D349-A2EA-F8B588847878}" type="pres">
      <dgm:prSet presAssocID="{A170B4D5-A23D-425C-B1F9-6AD4E91B2D0B}" presName="node" presStyleLbl="node1" presStyleIdx="5" presStyleCnt="6">
        <dgm:presLayoutVars>
          <dgm:bulletEnabled val="1"/>
        </dgm:presLayoutVars>
      </dgm:prSet>
      <dgm:spPr/>
    </dgm:pt>
  </dgm:ptLst>
  <dgm:cxnLst>
    <dgm:cxn modelId="{B1069F2C-CFCD-0E4F-ADC0-0E4019D97892}" type="presOf" srcId="{6E6210DA-6ECD-4675-919F-EA19B76C9636}" destId="{3843E8C5-3893-394C-A43B-914B2A17DB06}" srcOrd="0" destOrd="0" presId="urn:microsoft.com/office/officeart/2005/8/layout/default"/>
    <dgm:cxn modelId="{CD75E64A-9B17-4AD8-AA96-6D7CBD2E17AD}" srcId="{082FCCAE-837D-4129-B58E-27D9461BDEF2}" destId="{16CA5B34-474F-40F3-9AC9-6135851B40A1}" srcOrd="1" destOrd="0" parTransId="{96CCAFF3-4412-4A56-B416-9B60F048D54F}" sibTransId="{F7F7BE77-FF23-492F-99FD-44B51740C10C}"/>
    <dgm:cxn modelId="{C886BA4F-8ADA-5C48-9EF3-42A5805EE102}" type="presOf" srcId="{AB1D7A58-B9C2-4589-BEC6-5C29027F4CF6}" destId="{801E89BB-8DEB-F046-969B-9E0F223E23C0}" srcOrd="0" destOrd="0" presId="urn:microsoft.com/office/officeart/2005/8/layout/default"/>
    <dgm:cxn modelId="{256EEE53-D4BD-4BFD-8A65-D534A3183797}" srcId="{082FCCAE-837D-4129-B58E-27D9461BDEF2}" destId="{A275CF16-BCC3-460C-BBD7-43391F352A98}" srcOrd="3" destOrd="0" parTransId="{DE3AB3A9-AB57-4A66-89B9-92DA94E06B4F}" sibTransId="{A7CEE54B-8012-493B-9D25-9A448B6AF7E6}"/>
    <dgm:cxn modelId="{4ABCD956-B7FE-7240-8B01-2DC0246058D2}" type="presOf" srcId="{CDF6A640-1BC5-4FD4-BA62-7E2A612BBDC2}" destId="{FDFFFFA6-0F34-4847-BF95-7F5B4D48FC5F}" srcOrd="0" destOrd="0" presId="urn:microsoft.com/office/officeart/2005/8/layout/default"/>
    <dgm:cxn modelId="{590FB38B-D725-4928-A256-4193D9C373DD}" srcId="{082FCCAE-837D-4129-B58E-27D9461BDEF2}" destId="{A170B4D5-A23D-425C-B1F9-6AD4E91B2D0B}" srcOrd="5" destOrd="0" parTransId="{3DE4CB2B-94D1-4B86-9609-2A98D70E777D}" sibTransId="{28023E66-2784-4C1F-AD54-137223B5FA00}"/>
    <dgm:cxn modelId="{6ABBBE8F-A53F-244D-955E-4784CC31D0EB}" type="presOf" srcId="{082FCCAE-837D-4129-B58E-27D9461BDEF2}" destId="{E2364627-1476-FD4D-9FF4-4C598998AEB6}" srcOrd="0" destOrd="0" presId="urn:microsoft.com/office/officeart/2005/8/layout/default"/>
    <dgm:cxn modelId="{A12D9C92-59D9-4F9D-A38F-DE9F91ACFAFE}" srcId="{082FCCAE-837D-4129-B58E-27D9461BDEF2}" destId="{AB1D7A58-B9C2-4589-BEC6-5C29027F4CF6}" srcOrd="2" destOrd="0" parTransId="{A3CB88DE-B14E-4525-8894-EE479A2B6081}" sibTransId="{46CF7CC4-9E6B-4BE2-B298-A7F319DA3778}"/>
    <dgm:cxn modelId="{5841DB96-E76D-8A4D-9218-F86C64465EA7}" type="presOf" srcId="{A275CF16-BCC3-460C-BBD7-43391F352A98}" destId="{C7B33CE6-3633-7640-B080-92F3E0C50DCF}" srcOrd="0" destOrd="0" presId="urn:microsoft.com/office/officeart/2005/8/layout/default"/>
    <dgm:cxn modelId="{192A4AA2-2C17-426D-B44B-BA5C2EC21D57}" srcId="{082FCCAE-837D-4129-B58E-27D9461BDEF2}" destId="{6E6210DA-6ECD-4675-919F-EA19B76C9636}" srcOrd="4" destOrd="0" parTransId="{60973570-8803-4847-86E1-118F2095672A}" sibTransId="{80218DF6-DDCA-4B1C-AB2D-18F4AE62AAF3}"/>
    <dgm:cxn modelId="{BCF50CBB-0491-0145-8B1F-0E0A86A98710}" type="presOf" srcId="{A170B4D5-A23D-425C-B1F9-6AD4E91B2D0B}" destId="{474545A8-B257-D349-A2EA-F8B588847878}" srcOrd="0" destOrd="0" presId="urn:microsoft.com/office/officeart/2005/8/layout/default"/>
    <dgm:cxn modelId="{6953CFCE-BEDF-4754-9EFD-358F83850624}" srcId="{082FCCAE-837D-4129-B58E-27D9461BDEF2}" destId="{CDF6A640-1BC5-4FD4-BA62-7E2A612BBDC2}" srcOrd="0" destOrd="0" parTransId="{653A47B8-D343-47AC-A792-455518011CF0}" sibTransId="{AFA20532-DBC5-4A71-BB3B-41DD6D0A089C}"/>
    <dgm:cxn modelId="{E0F2D5E8-9B9C-234C-8B23-571CEB8FD663}" type="presOf" srcId="{16CA5B34-474F-40F3-9AC9-6135851B40A1}" destId="{50DCCA33-CB41-B940-9FEB-B06E24C58590}" srcOrd="0" destOrd="0" presId="urn:microsoft.com/office/officeart/2005/8/layout/default"/>
    <dgm:cxn modelId="{4E5C3A49-04C6-2F4B-809C-0445D57B1607}" type="presParOf" srcId="{E2364627-1476-FD4D-9FF4-4C598998AEB6}" destId="{FDFFFFA6-0F34-4847-BF95-7F5B4D48FC5F}" srcOrd="0" destOrd="0" presId="urn:microsoft.com/office/officeart/2005/8/layout/default"/>
    <dgm:cxn modelId="{4CBFCD5B-C25D-4F4A-8ED1-9C9A6A726625}" type="presParOf" srcId="{E2364627-1476-FD4D-9FF4-4C598998AEB6}" destId="{5CA7F07E-7357-524A-899A-3618FAFF875F}" srcOrd="1" destOrd="0" presId="urn:microsoft.com/office/officeart/2005/8/layout/default"/>
    <dgm:cxn modelId="{0119E32E-2C5B-0447-AB36-075B816CAC7F}" type="presParOf" srcId="{E2364627-1476-FD4D-9FF4-4C598998AEB6}" destId="{50DCCA33-CB41-B940-9FEB-B06E24C58590}" srcOrd="2" destOrd="0" presId="urn:microsoft.com/office/officeart/2005/8/layout/default"/>
    <dgm:cxn modelId="{713FEE7B-4B67-6E49-A2FA-4A46EDB4765B}" type="presParOf" srcId="{E2364627-1476-FD4D-9FF4-4C598998AEB6}" destId="{3BB4EE10-E935-074D-9B2F-E95F1E9147E3}" srcOrd="3" destOrd="0" presId="urn:microsoft.com/office/officeart/2005/8/layout/default"/>
    <dgm:cxn modelId="{9C003A99-9934-5840-B525-B4F0EB78CE1B}" type="presParOf" srcId="{E2364627-1476-FD4D-9FF4-4C598998AEB6}" destId="{801E89BB-8DEB-F046-969B-9E0F223E23C0}" srcOrd="4" destOrd="0" presId="urn:microsoft.com/office/officeart/2005/8/layout/default"/>
    <dgm:cxn modelId="{EA33543E-1E62-8241-9B83-EFF1F57FBE87}" type="presParOf" srcId="{E2364627-1476-FD4D-9FF4-4C598998AEB6}" destId="{79ED354A-BC10-1647-8654-21D29C9118ED}" srcOrd="5" destOrd="0" presId="urn:microsoft.com/office/officeart/2005/8/layout/default"/>
    <dgm:cxn modelId="{CF3B66D3-8232-094A-B5FB-59BD7C6DC991}" type="presParOf" srcId="{E2364627-1476-FD4D-9FF4-4C598998AEB6}" destId="{C7B33CE6-3633-7640-B080-92F3E0C50DCF}" srcOrd="6" destOrd="0" presId="urn:microsoft.com/office/officeart/2005/8/layout/default"/>
    <dgm:cxn modelId="{2418801D-1188-FE45-B687-4B78CD8B0696}" type="presParOf" srcId="{E2364627-1476-FD4D-9FF4-4C598998AEB6}" destId="{EE04FA4C-3CA3-D04B-8F22-C0DFA649420C}" srcOrd="7" destOrd="0" presId="urn:microsoft.com/office/officeart/2005/8/layout/default"/>
    <dgm:cxn modelId="{02D0C525-1305-9344-96E4-10068B4778E4}" type="presParOf" srcId="{E2364627-1476-FD4D-9FF4-4C598998AEB6}" destId="{3843E8C5-3893-394C-A43B-914B2A17DB06}" srcOrd="8" destOrd="0" presId="urn:microsoft.com/office/officeart/2005/8/layout/default"/>
    <dgm:cxn modelId="{A6E59A14-0A98-CD43-818E-99C813CA5FF0}" type="presParOf" srcId="{E2364627-1476-FD4D-9FF4-4C598998AEB6}" destId="{41545CDA-1570-6C49-A374-04B60B218DCF}" srcOrd="9" destOrd="0" presId="urn:microsoft.com/office/officeart/2005/8/layout/default"/>
    <dgm:cxn modelId="{955662C5-9D27-7B4F-B1DC-0193E6939A36}" type="presParOf" srcId="{E2364627-1476-FD4D-9FF4-4C598998AEB6}" destId="{474545A8-B257-D349-A2EA-F8B588847878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FFFFA6-0F34-4847-BF95-7F5B4D48FC5F}">
      <dsp:nvSpPr>
        <dsp:cNvPr id="0" name=""/>
        <dsp:cNvSpPr/>
      </dsp:nvSpPr>
      <dsp:spPr>
        <a:xfrm>
          <a:off x="185698" y="1520"/>
          <a:ext cx="2855118" cy="171307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200" kern="1200"/>
            <a:t>-          межъязыковые полные структурно-семантические эквиваленты (они совпадают по всем компонентам); </a:t>
          </a:r>
          <a:endParaRPr lang="en-US" sz="1200" kern="1200"/>
        </a:p>
      </dsp:txBody>
      <dsp:txXfrm>
        <a:off x="185698" y="1520"/>
        <a:ext cx="2855118" cy="1713071"/>
      </dsp:txXfrm>
    </dsp:sp>
    <dsp:sp modelId="{50DCCA33-CB41-B940-9FEB-B06E24C58590}">
      <dsp:nvSpPr>
        <dsp:cNvPr id="0" name=""/>
        <dsp:cNvSpPr/>
      </dsp:nvSpPr>
      <dsp:spPr>
        <a:xfrm>
          <a:off x="3326329" y="1520"/>
          <a:ext cx="2855118" cy="171307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200" kern="1200"/>
            <a:t>-          межъязыковые частичные структурно-семантические эквиваленты (они при семантически соотносительном значении могут иметь лексические, грамматические и лексико-грамматические различия); </a:t>
          </a:r>
          <a:endParaRPr lang="en-US" sz="1200" kern="1200"/>
        </a:p>
      </dsp:txBody>
      <dsp:txXfrm>
        <a:off x="3326329" y="1520"/>
        <a:ext cx="2855118" cy="1713071"/>
      </dsp:txXfrm>
    </dsp:sp>
    <dsp:sp modelId="{801E89BB-8DEB-F046-969B-9E0F223E23C0}">
      <dsp:nvSpPr>
        <dsp:cNvPr id="0" name=""/>
        <dsp:cNvSpPr/>
      </dsp:nvSpPr>
      <dsp:spPr>
        <a:xfrm>
          <a:off x="6466960" y="1520"/>
          <a:ext cx="2855118" cy="171307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200" kern="1200"/>
            <a:t>-          квазиэквиваленты (это полные или очень близкие по структуре эквиваленты, которые могут иметь заметные различия в сфере употреблении, национальной культуры, образа жизни, что обычно отражается во внутренней форме фразеологизма);</a:t>
          </a:r>
          <a:endParaRPr lang="en-US" sz="1200" kern="1200"/>
        </a:p>
      </dsp:txBody>
      <dsp:txXfrm>
        <a:off x="6466960" y="1520"/>
        <a:ext cx="2855118" cy="1713071"/>
      </dsp:txXfrm>
    </dsp:sp>
    <dsp:sp modelId="{C7B33CE6-3633-7640-B080-92F3E0C50DCF}">
      <dsp:nvSpPr>
        <dsp:cNvPr id="0" name=""/>
        <dsp:cNvSpPr/>
      </dsp:nvSpPr>
      <dsp:spPr>
        <a:xfrm>
          <a:off x="185698" y="2000103"/>
          <a:ext cx="2855118" cy="171307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200" kern="1200"/>
            <a:t>-          межъязыковые функционально-смысловые эквиваленты (они совпадают по семантике, реализуют в процессе функционирования один и тот же семантический инвариант, но полностью различаются по лексико-грамматическому составу и особенностям внутренней формы;</a:t>
          </a:r>
          <a:endParaRPr lang="en-US" sz="1200" kern="1200"/>
        </a:p>
      </dsp:txBody>
      <dsp:txXfrm>
        <a:off x="185698" y="2000103"/>
        <a:ext cx="2855118" cy="1713071"/>
      </dsp:txXfrm>
    </dsp:sp>
    <dsp:sp modelId="{3843E8C5-3893-394C-A43B-914B2A17DB06}">
      <dsp:nvSpPr>
        <dsp:cNvPr id="0" name=""/>
        <dsp:cNvSpPr/>
      </dsp:nvSpPr>
      <dsp:spPr>
        <a:xfrm>
          <a:off x="3326329" y="2000103"/>
          <a:ext cx="2855118" cy="171307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200" kern="1200"/>
            <a:t>-          межъязыковые фразеологические семантические корреляты (они переводятся посредством фразеологизма совершенно иной структуры, но соотносительного семантически, при этом корреляты могут различаться оттенками значения, образностью, стилистической характеристикой); </a:t>
          </a:r>
          <a:endParaRPr lang="en-US" sz="1200" kern="1200"/>
        </a:p>
      </dsp:txBody>
      <dsp:txXfrm>
        <a:off x="3326329" y="2000103"/>
        <a:ext cx="2855118" cy="1713071"/>
      </dsp:txXfrm>
    </dsp:sp>
    <dsp:sp modelId="{474545A8-B257-D349-A2EA-F8B588847878}">
      <dsp:nvSpPr>
        <dsp:cNvPr id="0" name=""/>
        <dsp:cNvSpPr/>
      </dsp:nvSpPr>
      <dsp:spPr>
        <a:xfrm>
          <a:off x="6466960" y="2000103"/>
          <a:ext cx="2855118" cy="171307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200" kern="1200"/>
            <a:t>-          безэквивалентные фразеологические единицы (они не имеют в другом языке семантически соотносительных фразеологизмов и поэтому переводятся посредством описательного толкования)</a:t>
          </a:r>
          <a:endParaRPr lang="en-US" sz="1200" kern="1200"/>
        </a:p>
      </dsp:txBody>
      <dsp:txXfrm>
        <a:off x="6466960" y="2000103"/>
        <a:ext cx="2855118" cy="17130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DE0E7D-6058-7552-5A3A-7FB6479891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2CA5BEB-B9CD-83B0-F231-6F9489EA2B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912835-BBFF-6DAD-7314-F14DFB33C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5547A-A703-0446-B2CD-14C580039119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8DA478-A6BE-881E-8B85-4835A000D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A627CA-CD54-6DF1-ECE7-F0979F52F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148-3842-234B-81E3-479F5E3DDCF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55464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B17901-DA28-AB47-17BA-F92696F49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72FC62-CEFA-712F-C7F1-57A8A49987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DF23D-2387-563D-77E0-DF5B67A95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5547A-A703-0446-B2CD-14C580039119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C46814-5239-F1BF-07CB-CDF34135D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DB5729-3445-88F8-F804-4B2531DE6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148-3842-234B-81E3-479F5E3DDCF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1121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E142480-0198-EE87-013C-AD3018E792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A1FA688-B988-2D52-0D95-DAD82FF009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45722B-B7E3-FAA4-30A2-452E1A36B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5547A-A703-0446-B2CD-14C580039119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9BA5082-5092-617E-F1D8-B973281F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550AB4-6E05-5F47-7BF0-134D8A446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148-3842-234B-81E3-479F5E3DDCF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5064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0C53E7-9341-D567-F1F5-CFF878302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2F97B4-DCEB-EA83-6BD0-DF26EE259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A78000-D4A3-7B4B-1AEB-0E2CCC246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5547A-A703-0446-B2CD-14C580039119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006202-5B66-9C11-333C-4ADD0FDF9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D81814-4374-2565-11BB-D8A625B14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148-3842-234B-81E3-479F5E3DDCF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13632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5BCABC-F31F-B5F3-D033-8ED813AD2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D3680B7-3749-0ADD-6952-688CF65854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042A1D-A2E3-089D-ACFB-F0FF44A39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5547A-A703-0446-B2CD-14C580039119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02DEC7-29B9-DFD8-B3ED-E9FA63839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349042-2E1A-FE24-4674-6EFC56AD2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148-3842-234B-81E3-479F5E3DDCF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56361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B91EEE-769D-B0A2-EB71-F730DBF12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5D647F-3631-B3A1-740E-D9358EC628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750A322-F38C-78A2-4FAD-D214F35FC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59513F4-7DE4-CBEB-BC02-69C6B0ACA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5547A-A703-0446-B2CD-14C580039119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16D47C0-2057-3059-C754-AF20E9195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5FD62F-5858-DBED-1FAD-1F6632BD1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148-3842-234B-81E3-479F5E3DDCF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42461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CEA8E2-B435-A440-D55F-B8D6CFBFE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8C006A5-DA00-5008-3B2F-077AB06775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6C19473-D7F0-0345-D5E4-A364CB6B81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FF2868F-F0FA-E0C6-6F9E-DC00DE97BD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AF98A0-F9DB-2E9D-B483-6F7FF33E6F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8BAF2AC-13B4-2C76-ACE1-6FBD2E198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5547A-A703-0446-B2CD-14C580039119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F8A95EE-E75C-98EC-A2B6-AA23A8AF5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CC380A6-D818-EC48-48EC-0F8CBC3FB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148-3842-234B-81E3-479F5E3DDCF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63942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4F9BDE-743D-A170-E1E9-EF2ADD791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7E34E23-8F6A-2EC6-617E-1083832CA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5547A-A703-0446-B2CD-14C580039119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9588F46-CE4B-CE07-E9F2-AB2755DDF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3694FFF-DDE2-6B42-721B-308264B6D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148-3842-234B-81E3-479F5E3DDCF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69041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E9E6CC5-3F95-D719-AD46-0845515C1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5547A-A703-0446-B2CD-14C580039119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879F706-9959-334B-5B02-3E531267F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0645F5A-688C-26A1-E5CD-7D9032B06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148-3842-234B-81E3-479F5E3DDCF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41398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6B2D9E-6443-AED2-398F-F6B2F4233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C4D3CE-2696-05A3-DDC0-343798F96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9CBB0E8-85E4-131E-C36F-0FC4CF1941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6498F5A-F768-3BB5-BCB4-30EEA8573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5547A-A703-0446-B2CD-14C580039119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75780BA-1B55-523F-1883-B279CE0C5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6386EE3-F3BD-7A60-5027-91153D38F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148-3842-234B-81E3-479F5E3DDCF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28018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3101DA-04CA-6788-968C-F79854B4B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55C36B8-160D-C4A7-A707-F03E02E1D9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CCB66DC-D445-A654-D5FD-24CB8D851C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DA96804-76A8-EC0D-85DD-9446F3528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5547A-A703-0446-B2CD-14C580039119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86AB9A-D869-438A-CD0F-02A2EABEA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90DABD-B785-C13D-DBDB-E2E1606FE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5148-3842-234B-81E3-479F5E3DDCF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40844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788D9F-C80C-676E-3D03-28E6C5E12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7D0A04C-B08D-AFC9-A023-884F4505A9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03DB4E-3377-E95E-61AF-8AEA7F2B6A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5547A-A703-0446-B2CD-14C580039119}" type="datetimeFigureOut">
              <a:rPr lang="ru-KZ" smtClean="0"/>
              <a:t>10.11.2022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E2832C-0273-B903-0BDA-B5A5017F27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654A05-2588-F250-90C9-7BE10D025D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25148-3842-234B-81E3-479F5E3DDCF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37022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1D98CAC-3EFF-4342-BD5A-6C0E8CAB4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12192000" cy="40068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1D0AAF-0AB0-E1FE-6241-2DD410CA7E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914402"/>
            <a:ext cx="10515600" cy="2659957"/>
          </a:xfrm>
        </p:spPr>
        <p:txBody>
          <a:bodyPr>
            <a:normAutofit/>
          </a:bodyPr>
          <a:lstStyle/>
          <a:p>
            <a:r>
              <a:rPr lang="ru-RU" sz="6200">
                <a:solidFill>
                  <a:srgbClr val="FFFFFF"/>
                </a:solidFill>
              </a:rPr>
              <a:t>ВНУТРЕННЯЯ ФОРМА И ФРАЗЕОЛОГИЧЕСКИЙ ОБРАЗ</a:t>
            </a:r>
            <a:br>
              <a:rPr lang="ru-RU" sz="6200">
                <a:solidFill>
                  <a:srgbClr val="FFFFFF"/>
                </a:solidFill>
              </a:rPr>
            </a:br>
            <a:endParaRPr lang="ru-KZ" sz="6200">
              <a:solidFill>
                <a:srgbClr val="FFFFFF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7681627-3D1C-C844-6708-E4559CEAE6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368800"/>
            <a:ext cx="10515600" cy="1390650"/>
          </a:xfrm>
        </p:spPr>
        <p:txBody>
          <a:bodyPr>
            <a:normAutofit/>
          </a:bodyPr>
          <a:lstStyle/>
          <a:p>
            <a:r>
              <a:rPr lang="ru-KZ" sz="3200"/>
              <a:t>Лекция</a:t>
            </a:r>
          </a:p>
        </p:txBody>
      </p:sp>
    </p:spTree>
    <p:extLst>
      <p:ext uri="{BB962C8B-B14F-4D97-AF65-F5344CB8AC3E}">
        <p14:creationId xmlns:p14="http://schemas.microsoft.com/office/powerpoint/2010/main" val="3917889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F4CBFA-B385-4B16-B63B-29D40EBF7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698CE04-5039-4B4D-B676-5DDF9467E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13372" y="563918"/>
            <a:ext cx="4163968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A5B7FFC8-6FAA-4120-AC51-F1C9C825A0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FF5B224B-4446-4B75-8B12-7FAFA8ED83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807611F-497E-428E-9B8B-0192C7897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A813ED-2D18-ABC9-9C2B-FC0552A76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2519"/>
            <a:ext cx="6300975" cy="4367530"/>
          </a:xfrm>
        </p:spPr>
        <p:txBody>
          <a:bodyPr anchor="ctr">
            <a:normAutofit/>
          </a:bodyPr>
          <a:lstStyle/>
          <a:p>
            <a:pPr indent="360680">
              <a:spcAft>
                <a:spcPts val="800"/>
              </a:spcAft>
            </a:pPr>
            <a:r>
              <a:rPr lang="ru-KZ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Сопоставительное изучение семантики и структуры фразеологических единиц в разных языках и текстах позволит получить более четкое представление о языковых процессах, а также о сходстве и различии в картине мира носителей разных языков.</a:t>
            </a:r>
            <a:endParaRPr lang="ru-KZ" sz="24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sz="2400"/>
          </a:p>
        </p:txBody>
      </p:sp>
    </p:spTree>
    <p:extLst>
      <p:ext uri="{BB962C8B-B14F-4D97-AF65-F5344CB8AC3E}">
        <p14:creationId xmlns:p14="http://schemas.microsoft.com/office/powerpoint/2010/main" val="121316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F314F0-8E00-1106-D8AC-BB5D519C6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pPr lvl="0"/>
            <a:r>
              <a:rPr lang="ru-RU" sz="4000">
                <a:solidFill>
                  <a:srgbClr val="FFFFFF"/>
                </a:solidFill>
              </a:rPr>
              <a:t>Внутренняя форма</a:t>
            </a:r>
            <a:br>
              <a:rPr lang="ru-RU" sz="4000">
                <a:solidFill>
                  <a:srgbClr val="FFFFFF"/>
                </a:solidFill>
              </a:rPr>
            </a:br>
            <a:r>
              <a:rPr lang="ru-RU" sz="4000">
                <a:solidFill>
                  <a:srgbClr val="FFFFFF"/>
                </a:solidFill>
              </a:rPr>
              <a:t>Методы исследования внутренней формы</a:t>
            </a:r>
            <a:endParaRPr lang="ru-KZ" sz="4000">
              <a:solidFill>
                <a:srgbClr val="FFFFFF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D7FC91-4656-F8E4-698B-69988845B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ru-KZ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Сопоставительная фразеология как самостоятельное направление зародилась в 20-е годы XX столетия. Многие ученые уделяли ей большое внимание (И. М. Вульфиус, Б. А. Ларин, В. М. Мокиенко и другие). В середине и в конце ХХ века сопоставительная фразеология получила мощный импульс развития в работах Л. И. Ройзензона, А. В. Кунина, А. Д. Райхштейна, М.М. Копыленко, В. Г. Гака, Ю. П. Солодуба. Особое внимание было уделено выработке системы межъязыковых фразеологических эквивалентов. Эту проблему поднимали в своих работах А. В. Кунин, А. Д. Райхштейн, М. М. Копыленко. </a:t>
            </a:r>
            <a:endParaRPr lang="ru-KZ" sz="24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sz="2400"/>
          </a:p>
        </p:txBody>
      </p:sp>
    </p:spTree>
    <p:extLst>
      <p:ext uri="{BB962C8B-B14F-4D97-AF65-F5344CB8AC3E}">
        <p14:creationId xmlns:p14="http://schemas.microsoft.com/office/powerpoint/2010/main" val="4233473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E29837-F47C-2055-D226-68145BC7C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ru-RU" sz="2500">
                <a:solidFill>
                  <a:srgbClr val="FFFFFF"/>
                </a:solidFill>
              </a:rPr>
              <a:t>Прослеживается несколько основных устремлений в разработке системы межъязыковых фразеологических эквивалентов: </a:t>
            </a:r>
            <a:br>
              <a:rPr lang="ru-RU" sz="2500">
                <a:solidFill>
                  <a:srgbClr val="FFFFFF"/>
                </a:solidFill>
              </a:rPr>
            </a:br>
            <a:endParaRPr lang="ru-KZ" sz="2500">
              <a:solidFill>
                <a:srgbClr val="FFFFFF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8FFFF5-943C-AD92-B7A7-68EFD9903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pPr>
              <a:spcAft>
                <a:spcPts val="800"/>
              </a:spcAft>
            </a:pPr>
            <a:r>
              <a:rPr lang="ru-KZ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       разграничение межъязыковой фразеологической эквивалентности и типологической идентичности фразеологических единиц разных языков; </a:t>
            </a:r>
            <a:endParaRPr lang="ru-KZ" sz="24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ru-KZ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       выявление в семантике фразеологизмов основных компонентов, которые послужили бы основаниями для установления сходств и различий фразеологических единиц разных языков; </a:t>
            </a:r>
            <a:endParaRPr lang="ru-KZ" sz="24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ru-KZ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       обязательный учёт внутренней формы фразеологизмов при определении межъязыковых фразеологических эквивалентов. </a:t>
            </a:r>
            <a:endParaRPr lang="ru-KZ" sz="24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144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E4F293-0A40-4AA3-8747-1C7D9F3EE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D1CC8B8-2CD1-45F6-9CED-CA3104002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20" name="Freeform 44">
              <a:extLst>
                <a:ext uri="{FF2B5EF4-FFF2-40B4-BE49-F238E27FC236}">
                  <a16:creationId xmlns:a16="http://schemas.microsoft.com/office/drawing/2014/main" id="{D0486316-3F2D-434E-AF23-A8EDD6E78D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2AF5945E-96EF-472A-8B30-5AC427AA40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46">
              <a:extLst>
                <a:ext uri="{FF2B5EF4-FFF2-40B4-BE49-F238E27FC236}">
                  <a16:creationId xmlns:a16="http://schemas.microsoft.com/office/drawing/2014/main" id="{F43F39F5-753C-4BA6-AF2B-6F0EEE25A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2CC5073C-8188-4DE4-B2AB-9C87DDA4F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15">
              <a:extLst>
                <a:ext uri="{FF2B5EF4-FFF2-40B4-BE49-F238E27FC236}">
                  <a16:creationId xmlns:a16="http://schemas.microsoft.com/office/drawing/2014/main" id="{AEF2074A-D7D4-4AF6-866A-31DDF66B1F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E014D4-1526-677C-525A-602CEA467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666" y="759805"/>
            <a:ext cx="10000133" cy="1325563"/>
          </a:xfrm>
        </p:spPr>
        <p:txBody>
          <a:bodyPr>
            <a:normAutofit/>
          </a:bodyPr>
          <a:lstStyle/>
          <a:p>
            <a:r>
              <a:rPr lang="ru-RU" sz="3700">
                <a:solidFill>
                  <a:srgbClr val="FFFFFF"/>
                </a:solidFill>
              </a:rPr>
              <a:t>Предлагаются следующие виды межъязыковых фразеологических эквивалентов: </a:t>
            </a:r>
            <a:endParaRPr lang="ru-KZ" sz="3700">
              <a:solidFill>
                <a:srgbClr val="FFFFFF"/>
              </a:solidFill>
            </a:endParaRP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2B171556-799D-0B88-2C20-A024F73E44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2024214"/>
              </p:ext>
            </p:extLst>
          </p:nvPr>
        </p:nvGraphicFramePr>
        <p:xfrm>
          <a:off x="1422492" y="2499837"/>
          <a:ext cx="9507778" cy="371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3082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83549B-4550-E28F-1BC9-BB784E636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708" y="885651"/>
            <a:ext cx="6525220" cy="4616849"/>
          </a:xfrm>
        </p:spPr>
        <p:txBody>
          <a:bodyPr anchor="ctr">
            <a:normAutofit/>
          </a:bodyPr>
          <a:lstStyle/>
          <a:p>
            <a:r>
              <a:rPr lang="ru-KZ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Многие разногласия в стане фразеологов объясняются именно поисками метода исследования, выбором неодинаковых путей в ходе этих поисков. Полемика может только помочь отсеять полезное от ложного, лишнее от необходимого, преодолеть субъективизм, нащупать непреложность выводов, переходить от рабочих гипотез к отработанным понятиям. Как бы ни отличались методы, примененные разными языковедами при анализе материала различных языков, в последнее время для многих работ характерно стремление к объективности применяемых процедур и критериев. В этом стремлении -залог будущих успехов фразеологии" (Амосова, 1966, ВЯ, №3, 21-27).</a:t>
            </a:r>
            <a:endParaRPr lang="ru-KZ" sz="20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sz="2000"/>
          </a:p>
        </p:txBody>
      </p:sp>
    </p:spTree>
    <p:extLst>
      <p:ext uri="{BB962C8B-B14F-4D97-AF65-F5344CB8AC3E}">
        <p14:creationId xmlns:p14="http://schemas.microsoft.com/office/powerpoint/2010/main" val="1249425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AC7A78-DC39-0AAC-EB74-8455B96EE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708" y="885651"/>
            <a:ext cx="6525220" cy="4616849"/>
          </a:xfrm>
        </p:spPr>
        <p:txBody>
          <a:bodyPr anchor="ctr">
            <a:normAutofit/>
          </a:bodyPr>
          <a:lstStyle/>
          <a:p>
            <a:r>
              <a:rPr lang="ru-KZ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Синтез информации, исходящей от всех макрокомпонентов фразеологизма, адекватно и полно представляет семантическую структуру фразеологизма, следовательно, параметрический анализ семантики фразеологизмов наиболее приемлем для построения полной системы межъязыковых фразеологических эквивалентов. </a:t>
            </a:r>
            <a:endParaRPr lang="ru-KZ" sz="24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sz="2400"/>
          </a:p>
        </p:txBody>
      </p:sp>
    </p:spTree>
    <p:extLst>
      <p:ext uri="{BB962C8B-B14F-4D97-AF65-F5344CB8AC3E}">
        <p14:creationId xmlns:p14="http://schemas.microsoft.com/office/powerpoint/2010/main" val="2389121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D401E8E-4A93-4548-ACA5-89C2DB1BD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56BEBC6-FD86-4AE0-9F81-AE62D157E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8" y="227"/>
            <a:ext cx="12188952" cy="45518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id="{BF74AC2C-CACD-4E1A-8041-3F7043EEA5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1938528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7">
            <a:extLst>
              <a:ext uri="{FF2B5EF4-FFF2-40B4-BE49-F238E27FC236}">
                <a16:creationId xmlns:a16="http://schemas.microsoft.com/office/drawing/2014/main" id="{CDB61CBA-11D3-4E24-8DB3-38A5EFA93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1874520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09F092C7-BD3D-4C76-A8B7-D0C6049E7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081CC2-85E5-7AA8-8DEE-D70ECBC86C5B}"/>
              </a:ext>
            </a:extLst>
          </p:cNvPr>
          <p:cNvSpPr txBox="1"/>
          <p:nvPr/>
        </p:nvSpPr>
        <p:spPr>
          <a:xfrm>
            <a:off x="958506" y="725535"/>
            <a:ext cx="7912539" cy="29449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>
                <a:solidFill>
                  <a:srgbClr val="FFFFFF"/>
                </a:solidFill>
              </a:rPr>
              <a:t>Межъязыковая фразеологическая общность складывается под действием лингвистических и экстралингвистических универсалий как результат различных форм языковых контактов и особенностей языкового развития. Изучение способов фразеологического сближения раскрывает многообразие как миграционного, так и независимого становления типов фразеологических единиц, показывает сложность конвергентного развития фразеологии. </a:t>
            </a:r>
          </a:p>
        </p:txBody>
      </p:sp>
      <p:sp>
        <p:nvSpPr>
          <p:cNvPr id="20" name="Rectangle 8">
            <a:extLst>
              <a:ext uri="{FF2B5EF4-FFF2-40B4-BE49-F238E27FC236}">
                <a16:creationId xmlns:a16="http://schemas.microsoft.com/office/drawing/2014/main" id="{93D3D714-C49E-476F-B7F2-000D74BA13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6873" y="4377267"/>
            <a:ext cx="312207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1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70EF92-04DC-670A-191F-CA13C639C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ru-KZ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Сопоставительный анализ фразеологических единиц различных языков необходим для решения практических вопросов идеографического описания фразеологического материала разных языков. Специфика казахских и ли русских фразеологизмов хорошо видна при сопоставлении с их эквивалентами в других языках, соотнесённых с ними по смыслу. Например: по-русски — делать из мухи слона;  по казахски  түймедейді түйедей етіп көрсету ; по-польски — делать из иглы вилы; по-чешски — делать из комара верблюда; по-английски — делать из кротовины гору. Это сопоставление свидетельствует об оригинальности фразеологии каждого языка. В языке находят своё отражение и одновременно формируются ценности, идеалы и установки людей, то, как они думают о мире и о своей жизни в этом мире, поэтому соответствующие языковые единицы представляют собой «бесценные ключи» к пониманию этих аспектов культуры. </a:t>
            </a:r>
            <a:endParaRPr lang="ru-KZ" sz="20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sz="2000"/>
          </a:p>
        </p:txBody>
      </p:sp>
    </p:spTree>
    <p:extLst>
      <p:ext uri="{BB962C8B-B14F-4D97-AF65-F5344CB8AC3E}">
        <p14:creationId xmlns:p14="http://schemas.microsoft.com/office/powerpoint/2010/main" val="2657113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91C6979-50E4-4EE2-898F-C6C12778BD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72E44FCB-1CD3-4165-BB80-B9725454FF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789091" y="4356610"/>
            <a:ext cx="542047" cy="1997228"/>
          </a:xfrm>
          <a:custGeom>
            <a:avLst/>
            <a:gdLst>
              <a:gd name="T0" fmla="*/ 491 w 491"/>
              <a:gd name="T1" fmla="*/ 2247 h 2732"/>
              <a:gd name="T2" fmla="*/ 0 w 491"/>
              <a:gd name="T3" fmla="*/ 2732 h 2732"/>
              <a:gd name="T4" fmla="*/ 0 w 491"/>
              <a:gd name="T5" fmla="*/ 486 h 2732"/>
              <a:gd name="T6" fmla="*/ 491 w 491"/>
              <a:gd name="T7" fmla="*/ 0 h 2732"/>
              <a:gd name="T8" fmla="*/ 491 w 491"/>
              <a:gd name="T9" fmla="*/ 2247 h 2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1" h="2732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id="{81089C96-ABA7-4974-ACD5-74686A553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783841" y="4214478"/>
            <a:ext cx="369761" cy="1783236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7">
            <a:extLst>
              <a:ext uri="{FF2B5EF4-FFF2-40B4-BE49-F238E27FC236}">
                <a16:creationId xmlns:a16="http://schemas.microsoft.com/office/drawing/2014/main" id="{6FA230C2-E9CA-4943-A930-10AA88473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951746" y="4122187"/>
            <a:ext cx="201857" cy="1727743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6">
            <a:extLst>
              <a:ext uri="{FF2B5EF4-FFF2-40B4-BE49-F238E27FC236}">
                <a16:creationId xmlns:a16="http://schemas.microsoft.com/office/drawing/2014/main" id="{CC988297-7FEA-4B53-AC29-C3E10B38F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6820" y="4214478"/>
            <a:ext cx="339126" cy="1783236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7">
            <a:extLst>
              <a:ext uri="{FF2B5EF4-FFF2-40B4-BE49-F238E27FC236}">
                <a16:creationId xmlns:a16="http://schemas.microsoft.com/office/drawing/2014/main" id="{3932437D-69C7-41AF-8DA3-28AE212E1A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122188"/>
            <a:ext cx="201857" cy="1727743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8">
            <a:extLst>
              <a:ext uri="{FF2B5EF4-FFF2-40B4-BE49-F238E27FC236}">
                <a16:creationId xmlns:a16="http://schemas.microsoft.com/office/drawing/2014/main" id="{47C5A609-4AC8-4DED-80A9-5303643561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51447" y="4122189"/>
            <a:ext cx="7978524" cy="164787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E72998-F426-C17F-66DC-355981351154}"/>
              </a:ext>
            </a:extLst>
          </p:cNvPr>
          <p:cNvSpPr txBox="1"/>
          <p:nvPr/>
        </p:nvSpPr>
        <p:spPr>
          <a:xfrm>
            <a:off x="1367625" y="839354"/>
            <a:ext cx="7562972" cy="29729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>
                <a:effectLst/>
              </a:rPr>
              <a:t>Следует отметить, что различия в индивидуальном языковом воплощении различных областей картины мира связаны со многими историческими, социо- и геоэтническими факторами, а также с культурной традицией и особенностями национальной ментальности. </a:t>
            </a: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13581BFA-99C5-4E44-9DE8-D2609F862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5946" y="4356610"/>
            <a:ext cx="3122079" cy="164110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5930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733</Words>
  <Application>Microsoft Macintosh PowerPoint</Application>
  <PresentationFormat>Широкоэкранный</PresentationFormat>
  <Paragraphs>21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ВНУТРЕННЯЯ ФОРМА И ФРАЗЕОЛОГИЧЕСКИЙ ОБРАЗ </vt:lpstr>
      <vt:lpstr>Внутренняя форма Методы исследования внутренней формы</vt:lpstr>
      <vt:lpstr>Прослеживается несколько основных устремлений в разработке системы межъязыковых фразеологических эквивалентов:  </vt:lpstr>
      <vt:lpstr>Предлагаются следующие виды межъязыковых фразеологических эквивалентов: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ВНУТРЕННЯЯ ФОРМА И ФРАЗЕОЛОГИЧЕСКИЙ ОБРАЗ </dc:title>
  <dc:creator>Хамза Мадина Адебиетовна</dc:creator>
  <cp:lastModifiedBy>Хамза Мадина Адебиетовна</cp:lastModifiedBy>
  <cp:revision>4</cp:revision>
  <dcterms:created xsi:type="dcterms:W3CDTF">2022-11-10T15:47:19Z</dcterms:created>
  <dcterms:modified xsi:type="dcterms:W3CDTF">2022-11-10T15:53:15Z</dcterms:modified>
</cp:coreProperties>
</file>