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54"/>
    <p:restoredTop sz="94729"/>
  </p:normalViewPr>
  <p:slideViewPr>
    <p:cSldViewPr snapToGrid="0" snapToObjects="1">
      <p:cViewPr varScale="1">
        <p:scale>
          <a:sx n="44" d="100"/>
          <a:sy n="44" d="100"/>
        </p:scale>
        <p:origin x="232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F8DFF-24AE-5C40-90DA-18C71F78E815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4F724-373E-EF48-8017-2127BD69E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8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F036CE6D-0408-6047-804F-8EB7D2A6D39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725444-8516-5B40-B07A-D280EB4E9A03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4018612B-1D46-6946-8D66-9A4B3229750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300" y="695325"/>
            <a:ext cx="48466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733C1FF1-E2FC-984E-91EA-ABA0778934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9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C6010923-4237-A246-B855-D3A15B4E8D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66F6B8-2BE4-4A45-9E42-5F01D9B50C94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2BA6E566-A613-6644-A61C-33EDE445E8C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300" y="695325"/>
            <a:ext cx="48466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9BBF8F04-E9E0-8445-BD20-E15DB10F5C5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41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E81ACD48-46DD-9248-AC71-AD4553D00D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CA5A38-03B6-7E4B-BDF6-7E19A59BA54D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47105" name="Text Box 1">
            <a:extLst>
              <a:ext uri="{FF2B5EF4-FFF2-40B4-BE49-F238E27FC236}">
                <a16:creationId xmlns:a16="http://schemas.microsoft.com/office/drawing/2014/main" id="{E5CFE95F-6324-FB49-A9EF-72A69007039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300" y="695325"/>
            <a:ext cx="4840288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2CF79F6E-C45C-B547-9421-BA0C2BCD29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39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CF9AE-4AA7-5745-880D-EC185DEDB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4DD182-A1E4-BE48-B58B-EBC98CF81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61D2D-4152-C54F-8222-DEF98DA0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4120-FB1E-3542-B6AB-C122E37321B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7FC28F-DF5A-8B4F-8CB9-AAA03515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72001-C2CE-5748-AF2C-A43CA4CE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74A6-DDB9-6344-BF99-F81D4E80B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6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7B181-3B77-7444-B418-378A638F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F22B03-A3EA-ED41-B94E-585932E08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C4893-F581-534D-AC36-094207E7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4120-FB1E-3542-B6AB-C122E37321B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884B8-4340-4C40-8E7B-A458619A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F433C-C212-FC4E-8125-43F70C2D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74A6-DDB9-6344-BF99-F81D4E80B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3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11897F-4A9A-F646-A1D2-966185158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118299-6122-EB4A-90E8-1C5E2A3BC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D1587-B5A5-A140-9FAA-1EC3D600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4120-FB1E-3542-B6AB-C122E37321B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4C69A-DA73-DA45-A0A3-85D3236B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4AEF8-E627-D643-AA2F-FC021AF8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74A6-DDB9-6344-BF99-F81D4E80B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1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8D7CC-44E3-BE46-996C-70297C1C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4A321-024A-DE4B-89BE-9E1EA1B6C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0F432-DDF6-DE41-B52F-D737E317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4120-FB1E-3542-B6AB-C122E37321B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687FE-041D-1241-A804-821939D8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DD5AE-6D2D-714B-B38C-B8C90A20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74A6-DDB9-6344-BF99-F81D4E80B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3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20224-FD55-7043-AFDE-7D58FDD9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D856ED-327F-CE43-AAAE-6E46DD40F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732440-F0BC-6941-82D3-4ED8717F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4120-FB1E-3542-B6AB-C122E37321B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1B76-EFB8-7645-A2F8-11227FC1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D7AEB-63D9-6744-95EA-E57A5C05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74A6-DDB9-6344-BF99-F81D4E80B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5C73E-7850-574D-897E-4F96F7EF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E6207-93DB-6841-904C-4BC917094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CEF22C-CA03-AB4A-AE5A-837693129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FF1AF7-0A1E-B74D-AF5E-539BFDEB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4120-FB1E-3542-B6AB-C122E37321B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5D2F2F-6FA5-6741-B8E7-D33DD63B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BAE093-9A24-E842-B7B2-44BF670C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74A6-DDB9-6344-BF99-F81D4E80B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4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0F10D-C500-6E48-8CB6-B35E76E7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994C9A-ED40-6B48-913E-8D962713A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3D2108-BEF5-6146-8F25-C6368C09D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B959D7-EA4D-D447-AA08-B9BA3B476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080453-67B6-6A42-AF49-EEF5D190C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20AC83-826F-0F47-A453-DFC2E842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4120-FB1E-3542-B6AB-C122E37321B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4EFC6B-2BB0-C444-B68A-B7AA5DF9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CA09AE-6ABD-6C43-97EA-3C3899AC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74A6-DDB9-6344-BF99-F81D4E80B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0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7867C-D75C-E74E-B15C-F138E3EE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71881B-5EB4-F144-8303-7579E001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4120-FB1E-3542-B6AB-C122E37321B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BAF21F-755F-364F-8258-9184F908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9B7BDE-254D-AD44-8477-DC87E214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74A6-DDB9-6344-BF99-F81D4E80B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6C4351-06E9-1E4A-8F4D-E1848C5B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4120-FB1E-3542-B6AB-C122E37321B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C12E4B-5153-2C47-9EEE-92D63946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3DFBA-AF85-7140-9228-DA3103DF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74A6-DDB9-6344-BF99-F81D4E80B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8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FD6F8-1765-D94E-AF13-7AA0DC4D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A3845-CC45-C04A-B1C7-5401A8FA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444163-D7E1-2A49-9AFF-B3DBD950E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B3C50D-FF3E-F74B-A5FA-E6453399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4120-FB1E-3542-B6AB-C122E37321B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01C527-0DB0-184F-BF93-5808A21C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C9775F-3AC0-5E44-9D29-5789B8C1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74A6-DDB9-6344-BF99-F81D4E80B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0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777D1-6633-B142-98B4-82821045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8F105B-D1EB-244B-9BE5-B68A1218B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1A9D96-1C70-904E-8B69-BF2DAEE4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A5A2B4-3AEB-3345-8638-6C919E20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4120-FB1E-3542-B6AB-C122E37321B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FF9BE3-884D-F04D-BF4D-D142964E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0F830-9F89-6A48-BF1B-AF8D155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74A6-DDB9-6344-BF99-F81D4E80B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8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9003A-8358-074D-8921-67C6778A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EA890-A13D-5E41-BA1F-C8FB2C32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99E78-C9BA-D94E-8BA3-2F4739BB6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4120-FB1E-3542-B6AB-C122E37321B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0CCF6-184F-0845-B783-0D3B91DF3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84AFD-B261-064F-B89C-46F9DCB72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074A6-DDB9-6344-BF99-F81D4E80B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2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F5F15-D794-4442-B8EB-10ACCD08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Лекция 7. Статистические критерии исследовательских данных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34731C-32D9-AC4A-922E-38AE5F4D9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Вопросы:</a:t>
            </a:r>
          </a:p>
          <a:p>
            <a:pPr marL="514350" indent="-514350">
              <a:buAutoNum type="arabicPeriod"/>
            </a:pPr>
            <a:r>
              <a:rPr lang="ru-RU" dirty="0"/>
              <a:t>Определение различий и связей в количественных и порядковых данных.</a:t>
            </a:r>
          </a:p>
          <a:p>
            <a:pPr marL="514350" indent="-514350">
              <a:buAutoNum type="arabicPeriod"/>
            </a:pPr>
            <a:r>
              <a:rPr lang="ru-RU" dirty="0"/>
              <a:t>Сравнение выборочного среднего с константой.</a:t>
            </a:r>
          </a:p>
          <a:p>
            <a:pPr marL="514350" indent="-514350">
              <a:buAutoNum type="arabicPeriod"/>
            </a:pPr>
            <a:r>
              <a:rPr lang="ru-RU" dirty="0"/>
              <a:t>Параметрический </a:t>
            </a:r>
            <a:r>
              <a:rPr lang="ru-RU" dirty="0" err="1"/>
              <a:t>одновыборочный</a:t>
            </a:r>
            <a:r>
              <a:rPr lang="ru-RU" dirty="0"/>
              <a:t> критерий Стьюдента.</a:t>
            </a:r>
          </a:p>
        </p:txBody>
      </p:sp>
    </p:spTree>
    <p:extLst>
      <p:ext uri="{BB962C8B-B14F-4D97-AF65-F5344CB8AC3E}">
        <p14:creationId xmlns:p14="http://schemas.microsoft.com/office/powerpoint/2010/main" val="277157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Сравнение средних </a:t>
            </a:r>
            <a:r>
              <a:rPr lang="ru-RU" dirty="0" err="1"/>
              <a:t>квадратических</a:t>
            </a:r>
            <a:r>
              <a:rPr lang="ru-RU" dirty="0"/>
              <a:t> отклонений и дисперсий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Сравнение </a:t>
            </a:r>
            <a:r>
              <a:rPr lang="ru-RU" dirty="0" err="1"/>
              <a:t>варианс</a:t>
            </a:r>
            <a:r>
              <a:rPr lang="ru-RU" dirty="0"/>
              <a:t> проводится с использованием критерия Фишера, представляющего отношения дисперсий. Алгоритм вычисления связан с проведением дисперсионного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413069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502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Основы дисперсионного анализа. Однофакторный дисперсионный анализ</a:t>
            </a:r>
          </a:p>
        </p:txBody>
      </p:sp>
    </p:spTree>
    <p:extLst>
      <p:ext uri="{BB962C8B-B14F-4D97-AF65-F5344CB8AC3E}">
        <p14:creationId xmlns:p14="http://schemas.microsoft.com/office/powerpoint/2010/main" val="370151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дисперсионного анализа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Сущность дисперсионного анализа заключается в установлении влияния отдельных факторов на изменчивость того или иного признака. Сложность анализа состоит в том, что на признаки влияют многочисленные случайные факторы, не поддающиеся контролю</a:t>
            </a:r>
          </a:p>
          <a:p>
            <a:r>
              <a:rPr lang="ru-RU" dirty="0"/>
              <a:t>В связи с этим возникает задача разложения общей вариации (дисперсии) признака на составные элементы, часть из которых определяется изучаемыми конкретными факторами (или фактором), а часть – случайными причинами. Дисперсионный анализ позволяет оценить значимость и долю влияния отдельных факторов и их взаимодействия на вариацию того или иного признака. И, наконец, дисперсионный анализ позволяет оценить достоверность различий между средними по градациям факторов</a:t>
            </a:r>
          </a:p>
          <a:p>
            <a:r>
              <a:rPr lang="ru-RU" dirty="0"/>
              <a:t>Дисперсионный анализ был разработан английским математиком и биологом Р.Фишером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28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Общие теоретические предпосылки анализа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Предположим, что на изменчивость какого либо признака оказывает влияние какой-то один фактор. Например, на урожайность растений – дозы внесения удобрений.</a:t>
            </a:r>
          </a:p>
          <a:p>
            <a:r>
              <a:rPr lang="ru-RU" dirty="0"/>
              <a:t>Если рассматривать отклонение отдельного переменного (урожайности) от среднего, то в этом отклонении фигурируют два компонента: 1) отклонение, зависящее от данного фактора (удобрения); 2) остаточная часть, не зависящая от данного фактора: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Где, А – доля отклонений переменной, связанная с влиянием данного фактора; е – остаточная часть отклонения (результат случайных отклонений).</a:t>
            </a:r>
          </a:p>
          <a:p>
            <a:r>
              <a:rPr lang="ru-RU" dirty="0"/>
              <a:t>Приведенную схему можно перенести на общую вариацию всех наблюдений, то есть, выразить её в дисперсиях: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                                                                    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Где        - общая </a:t>
            </a:r>
            <a:r>
              <a:rPr lang="ru-RU" dirty="0" err="1"/>
              <a:t>варианса</a:t>
            </a:r>
            <a:r>
              <a:rPr lang="ru-RU" dirty="0"/>
              <a:t> признака;       - </a:t>
            </a:r>
            <a:r>
              <a:rPr lang="ru-RU" dirty="0" err="1"/>
              <a:t>варианса</a:t>
            </a:r>
            <a:r>
              <a:rPr lang="ru-RU" dirty="0"/>
              <a:t>, определяемая фактором А;  - </a:t>
            </a:r>
            <a:r>
              <a:rPr lang="ru-RU" dirty="0" err="1"/>
              <a:t>варианса</a:t>
            </a:r>
            <a:r>
              <a:rPr lang="ru-RU" dirty="0"/>
              <a:t>, определяемая случайными причинами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651500" y="3140968"/>
          <a:ext cx="140015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Формула" r:id="rId3" imgW="888840" imgH="228600" progId="Equation.3">
                  <p:embed/>
                </p:oleObj>
              </mc:Choice>
              <mc:Fallback>
                <p:oleObj name="Формула" r:id="rId3" imgW="888840" imgH="228600" progId="Equation.3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40968"/>
                        <a:ext cx="1400156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5645150" y="4581128"/>
          <a:ext cx="153377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Формула" r:id="rId5" imgW="901440" imgH="253800" progId="Equation.3">
                  <p:embed/>
                </p:oleObj>
              </mc:Choice>
              <mc:Fallback>
                <p:oleObj name="Формула" r:id="rId5" imgW="901440" imgH="253800" progId="Equation.3">
                  <p:embed/>
                  <p:pic>
                    <p:nvPicPr>
                      <p:cNvPr id="1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4581128"/>
                        <a:ext cx="153377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83632" y="5229200"/>
          <a:ext cx="36004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Формула" r:id="rId7" imgW="215640" imgH="253800" progId="Equation.3">
                  <p:embed/>
                </p:oleObj>
              </mc:Choice>
              <mc:Fallback>
                <p:oleObj name="Формула" r:id="rId7" imgW="215640" imgH="253800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5229200"/>
                        <a:ext cx="36004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879976" y="5229200"/>
          <a:ext cx="36004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Формула" r:id="rId9" imgW="215640" imgH="228600" progId="Equation.3">
                  <p:embed/>
                </p:oleObj>
              </mc:Choice>
              <mc:Fallback>
                <p:oleObj name="Формула" r:id="rId9" imgW="215640" imgH="228600" progId="Equation.3">
                  <p:embed/>
                  <p:pic>
                    <p:nvPicPr>
                      <p:cNvPr id="1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76" y="5229200"/>
                        <a:ext cx="36004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063676" y="5517232"/>
          <a:ext cx="35991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Формула" r:id="rId11" imgW="215640" imgH="241200" progId="Equation.3">
                  <p:embed/>
                </p:oleObj>
              </mc:Choice>
              <mc:Fallback>
                <p:oleObj name="Формула" r:id="rId11" imgW="215640" imgH="241200" progId="Equation.3">
                  <p:embed/>
                  <p:pic>
                    <p:nvPicPr>
                      <p:cNvPr id="17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676" y="5517232"/>
                        <a:ext cx="359916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98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404665"/>
            <a:ext cx="8229600" cy="5721499"/>
          </a:xfrm>
        </p:spPr>
        <p:txBody>
          <a:bodyPr>
            <a:normAutofit/>
          </a:bodyPr>
          <a:lstStyle/>
          <a:p>
            <a:r>
              <a:rPr lang="ru-RU" dirty="0"/>
              <a:t>Усложним задачу: на признак оказывают влияние 2 фактора А и В. Например, на ту же урожайность – дозы внесения удобрений и площадь питания растений. Тогда:</a:t>
            </a:r>
          </a:p>
          <a:p>
            <a:endParaRPr lang="ru-RU" dirty="0"/>
          </a:p>
          <a:p>
            <a:r>
              <a:rPr lang="ru-RU" dirty="0"/>
              <a:t>Где А – доля отклонения, связанная с влиянием фактора А; В – доля отклонения, связанная с влиянием фактора В; АВ – доля отклонения, связанная со взаимодействием двух факторов; е – случайная часть отклонения.</a:t>
            </a:r>
          </a:p>
          <a:p>
            <a:r>
              <a:rPr lang="ru-RU" dirty="0"/>
              <a:t>В значениях </a:t>
            </a:r>
            <a:r>
              <a:rPr lang="ru-RU" dirty="0" err="1"/>
              <a:t>варианс</a:t>
            </a:r>
            <a:r>
              <a:rPr lang="ru-RU" dirty="0"/>
              <a:t> общая дисперсия будет следующей: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588266" y="2132856"/>
          <a:ext cx="2659862" cy="40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3" imgW="1511280" imgH="228600" progId="Equation.3">
                  <p:embed/>
                </p:oleObj>
              </mc:Choice>
              <mc:Fallback>
                <p:oleObj name="Формула" r:id="rId3" imgW="1511280" imgH="228600" progId="Equation.3">
                  <p:embed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266" y="2132856"/>
                        <a:ext cx="2659862" cy="402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295800" y="6165304"/>
          <a:ext cx="272190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5" imgW="1600200" imgH="253800" progId="Equation.3">
                  <p:embed/>
                </p:oleObj>
              </mc:Choice>
              <mc:Fallback>
                <p:oleObj name="Формула" r:id="rId5" imgW="1600200" imgH="253800" progId="Equation.3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6165304"/>
                        <a:ext cx="2721902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0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Градации факторов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того, чтобы влияние фактора можно было изучить, этот фактор должен иметь несколько состояний или уровней. Эти состояния и называют градациями фактора</a:t>
            </a:r>
          </a:p>
          <a:p>
            <a:r>
              <a:rPr lang="ru-RU" dirty="0"/>
              <a:t>В пределах той или иной градации фактора отдельные переменные варьируют под влиянием случайных причин (случайная вариация)</a:t>
            </a:r>
          </a:p>
          <a:p>
            <a:r>
              <a:rPr lang="ru-RU" dirty="0"/>
              <a:t>Градации факторов могут быть разных типов: 1) фиксированные, например, год наблюдения, месяц, район возделывания, сорт и т.д.; 2) случайные, например, число растений в семье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872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дисперсионного анализа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Схемы дисперсионного анализа различаются по следующим особенностям:</a:t>
            </a:r>
          </a:p>
          <a:p>
            <a:r>
              <a:rPr lang="ru-RU" dirty="0"/>
              <a:t>1) по числу факторов – однофакторные, двухфакторные и т.д.;</a:t>
            </a:r>
          </a:p>
          <a:p>
            <a:r>
              <a:rPr lang="ru-RU" dirty="0"/>
              <a:t>2) по типу градаций факторов – с фиксированными градациями, со случайными градациями, со смешанными (одни факторы – с фиксированными, другие – со случайными;</a:t>
            </a:r>
          </a:p>
          <a:p>
            <a:r>
              <a:rPr lang="ru-RU" dirty="0"/>
              <a:t>3) по сочетанию градаций разных факторов – полные (градации одного фактора сочетаются с каждой градацией другого фактора) и иерархические (градации одного фактора связаны с градациями другого фактора по иерархической схеме);</a:t>
            </a:r>
          </a:p>
          <a:p>
            <a:r>
              <a:rPr lang="ru-RU" dirty="0"/>
              <a:t>4) по числу наблюдений по каждой градации фактора – равномерные (число наблюдений одинаковое) и неравномерные (число наблюдений неодинаковое).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1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Ограничения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проведении дисперсионного анализа должны соблюдаться следующие правила:</a:t>
            </a:r>
          </a:p>
          <a:p>
            <a:r>
              <a:rPr lang="ru-RU" dirty="0"/>
              <a:t>1) число градаций по фактору должно быть не менее двух;</a:t>
            </a:r>
          </a:p>
          <a:p>
            <a:r>
              <a:rPr lang="ru-RU" dirty="0"/>
              <a:t>2) число наблюдений по сочетанию градаций разных факторов должно быть не менее двух;</a:t>
            </a:r>
          </a:p>
          <a:p>
            <a:r>
              <a:rPr lang="ru-RU" dirty="0"/>
              <a:t>3) дисперсии по градациям факторов должны быть примерно одинаковыми;</a:t>
            </a:r>
          </a:p>
          <a:p>
            <a:r>
              <a:rPr lang="ru-RU" dirty="0"/>
              <a:t>4) распределение величин по градациям факторов должно соответствовать нормальному распределению</a:t>
            </a:r>
          </a:p>
        </p:txBody>
      </p:sp>
    </p:spTree>
    <p:extLst>
      <p:ext uri="{BB962C8B-B14F-4D97-AF65-F5344CB8AC3E}">
        <p14:creationId xmlns:p14="http://schemas.microsoft.com/office/powerpoint/2010/main" val="362035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Нулевая гипотеза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Нулевая гипотеза во всех схемах дисперсионного анализа состоит в том, что вся вариация признака является только случайной и не зависит от влияния тех или иных факторов</a:t>
            </a:r>
          </a:p>
          <a:p>
            <a:r>
              <a:rPr lang="ru-RU" dirty="0"/>
              <a:t>Альтернативная гипотеза состоит в признании влияния того или иного фактора или взаимодействия факторов на изменчивость признака</a:t>
            </a:r>
          </a:p>
        </p:txBody>
      </p:sp>
    </p:spTree>
    <p:extLst>
      <p:ext uri="{BB962C8B-B14F-4D97-AF65-F5344CB8AC3E}">
        <p14:creationId xmlns:p14="http://schemas.microsoft.com/office/powerpoint/2010/main" val="1450923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Общие этапы дисперсионного анализа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21" t="40407" r="25848" b="23000"/>
          <a:stretch>
            <a:fillRect/>
          </a:stretch>
        </p:blipFill>
        <p:spPr bwMode="auto">
          <a:xfrm>
            <a:off x="2307754" y="1693460"/>
            <a:ext cx="7532663" cy="353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98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Проблема достоверности в статистике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Проблема достоверности состоит в расхождении между статистическими показателями выборки и статистическими показателями генеральной совокупности. Если статистические показатели выборки близки к статистическим показателям генеральной совокупности – их достоверность считается высокой. Если статистические показатели выборки сильно отличаются от показателей генеральной совокупности – они недостоверны.</a:t>
            </a:r>
          </a:p>
          <a:p>
            <a:r>
              <a:rPr lang="ru-RU" dirty="0"/>
              <a:t>Выборка должна быть </a:t>
            </a:r>
            <a:r>
              <a:rPr lang="ru-RU" i="1" dirty="0"/>
              <a:t>репрезентативной</a:t>
            </a:r>
            <a:r>
              <a:rPr lang="ru-RU" dirty="0"/>
              <a:t>. То есть она должна формироваться на основе случайного отбора вариант. Существуют специальные методы позволяющие оценить степень репрезентативности выборки</a:t>
            </a:r>
          </a:p>
        </p:txBody>
      </p:sp>
    </p:spTree>
    <p:extLst>
      <p:ext uri="{BB962C8B-B14F-4D97-AF65-F5344CB8AC3E}">
        <p14:creationId xmlns:p14="http://schemas.microsoft.com/office/powerpoint/2010/main" val="2143386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C86E562E-59A4-B441-B44B-968063032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6464" y="647701"/>
            <a:ext cx="7672387" cy="873125"/>
          </a:xfrm>
          <a:ln/>
        </p:spPr>
        <p:txBody>
          <a:bodyPr/>
          <a:lstStyle/>
          <a:p>
            <a:pPr algn="r"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>
                <a:latin typeface="Comic Sans MS" panose="030F0902030302020204" pitchFamily="66" charset="0"/>
              </a:rPr>
              <a:t>Параметрические критерии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82115E4-D570-3644-B5E3-CD48CF80D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5038" y="1520825"/>
            <a:ext cx="8031162" cy="4967288"/>
          </a:xfrm>
          <a:ln/>
        </p:spPr>
        <p:txBody>
          <a:bodyPr/>
          <a:lstStyle/>
          <a:p>
            <a:pPr indent="-336550" algn="just">
              <a:spcAft>
                <a:spcPts val="1275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>
                <a:solidFill>
                  <a:srgbClr val="2300DC"/>
                </a:solidFill>
              </a:rPr>
              <a:t>      t-критерий Стьюдента</a:t>
            </a:r>
            <a:r>
              <a:rPr lang="ru-RU" altLang="ru-RU" sz="2600"/>
              <a:t> — 1908г., заводы Гиннеса, В.Госсет, оценка процента брака</a:t>
            </a:r>
          </a:p>
          <a:p>
            <a:pPr indent="-336550" algn="just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/>
              <a:t>Цель:</a:t>
            </a:r>
            <a:r>
              <a:rPr lang="ru-RU" altLang="ru-RU" sz="2600"/>
              <a:t> сравнение средних значений 2 выборок (есть модификации для зависимых, независимых, эмпирической и теоретической выборок).</a:t>
            </a:r>
          </a:p>
          <a:p>
            <a:pPr indent="-336550" algn="just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/>
              <a:t>Ограничения</a:t>
            </a:r>
            <a:r>
              <a:rPr lang="ru-RU" altLang="ru-RU" sz="2600"/>
              <a:t>: нормальное распределение в выборках; предварительное сравнение дисперсий с помощью F-критерия Фишера.</a:t>
            </a:r>
          </a:p>
          <a:p>
            <a:pPr indent="-336550" algn="just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/>
              <a:t>Гипотезы</a:t>
            </a:r>
            <a:r>
              <a:rPr lang="ru-RU" altLang="ru-RU" sz="2600"/>
              <a:t>: </a:t>
            </a:r>
            <a:r>
              <a:rPr lang="ru-RU" altLang="ru-RU" sz="2600" b="1"/>
              <a:t>H</a:t>
            </a:r>
            <a:r>
              <a:rPr lang="ru-RU" altLang="ru-RU" sz="2600" b="1" baseline="-33000"/>
              <a:t>0</a:t>
            </a:r>
            <a:r>
              <a:rPr lang="ru-RU" altLang="ru-RU" sz="2600"/>
              <a:t>: M</a:t>
            </a:r>
            <a:r>
              <a:rPr lang="ru-RU" altLang="ru-RU" sz="2600" baseline="-33000">
                <a:cs typeface="Arial" panose="020B0604020202020204" pitchFamily="34" charset="0"/>
              </a:rPr>
              <a:t>1</a:t>
            </a:r>
            <a:r>
              <a:rPr lang="ru-RU" altLang="ru-RU" sz="2600">
                <a:cs typeface="Arial" panose="020B0604020202020204" pitchFamily="34" charset="0"/>
              </a:rPr>
              <a:t>=M</a:t>
            </a:r>
            <a:r>
              <a:rPr lang="ru-RU" altLang="ru-RU" sz="2600" baseline="-33000">
                <a:cs typeface="Arial" panose="020B0604020202020204" pitchFamily="34" charset="0"/>
              </a:rPr>
              <a:t>2</a:t>
            </a:r>
            <a:r>
              <a:rPr lang="ru-RU" altLang="ru-RU" sz="2600">
                <a:cs typeface="Arial" panose="020B0604020202020204" pitchFamily="34" charset="0"/>
              </a:rPr>
              <a:t>=X</a:t>
            </a:r>
            <a:r>
              <a:rPr lang="ru-RU" altLang="ru-RU" sz="2600" baseline="33000">
                <a:cs typeface="Arial" panose="020B0604020202020204" pitchFamily="34" charset="0"/>
              </a:rPr>
              <a:t>      </a:t>
            </a:r>
            <a:r>
              <a:rPr lang="ru-RU" altLang="ru-RU" sz="2600" b="1" baseline="33000">
                <a:cs typeface="Arial" panose="020B0604020202020204" pitchFamily="34" charset="0"/>
              </a:rPr>
              <a:t> </a:t>
            </a:r>
            <a:r>
              <a:rPr lang="ru-RU" altLang="ru-RU" sz="2600" b="1">
                <a:cs typeface="Arial" panose="020B0604020202020204" pitchFamily="34" charset="0"/>
              </a:rPr>
              <a:t>H</a:t>
            </a:r>
            <a:r>
              <a:rPr lang="ru-RU" altLang="ru-RU" sz="2600" b="1" baseline="-33000">
                <a:cs typeface="Arial" panose="020B0604020202020204" pitchFamily="34" charset="0"/>
              </a:rPr>
              <a:t>альт</a:t>
            </a:r>
            <a:r>
              <a:rPr lang="ru-RU" altLang="ru-RU" sz="2600">
                <a:cs typeface="Arial" panose="020B0604020202020204" pitchFamily="34" charset="0"/>
              </a:rPr>
              <a:t>: M</a:t>
            </a:r>
            <a:r>
              <a:rPr lang="ru-RU" altLang="ru-RU" sz="2600" baseline="-33000">
                <a:cs typeface="Arial" panose="020B0604020202020204" pitchFamily="34" charset="0"/>
              </a:rPr>
              <a:t>1</a:t>
            </a:r>
            <a:r>
              <a:rPr lang="ru-RU" altLang="ru-RU" sz="2600" baseline="33000">
                <a:cs typeface="Arial" panose="020B0604020202020204" pitchFamily="34" charset="0"/>
              </a:rPr>
              <a:t>2</a:t>
            </a:r>
            <a:r>
              <a:rPr lang="ru-RU" altLang="ru-RU" sz="2600">
                <a:cs typeface="Arial" panose="020B0604020202020204" pitchFamily="34" charset="0"/>
              </a:rPr>
              <a:t>≠M</a:t>
            </a:r>
            <a:r>
              <a:rPr lang="ru-RU" altLang="ru-RU" sz="2600" baseline="-33000">
                <a:cs typeface="Arial" panose="020B0604020202020204" pitchFamily="34" charset="0"/>
              </a:rPr>
              <a:t>2</a:t>
            </a:r>
            <a:r>
              <a:rPr lang="ru-RU" altLang="ru-RU" sz="2600" baseline="33000">
                <a:cs typeface="Arial" panose="020B0604020202020204" pitchFamily="34" charset="0"/>
              </a:rPr>
              <a:t>2</a:t>
            </a:r>
            <a:r>
              <a:rPr lang="ru-RU" altLang="ru-RU" sz="2600"/>
              <a:t> </a:t>
            </a:r>
          </a:p>
          <a:p>
            <a:pPr indent="-336550" algn="just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/>
              <a:t>Два случая</a:t>
            </a:r>
            <a:r>
              <a:rPr lang="ru-RU" altLang="ru-RU" sz="2600"/>
              <a:t>: при равенстве генеральных дисперсий и при их неравенстве</a:t>
            </a:r>
          </a:p>
        </p:txBody>
      </p:sp>
    </p:spTree>
    <p:extLst>
      <p:ext uri="{BB962C8B-B14F-4D97-AF65-F5344CB8AC3E}">
        <p14:creationId xmlns:p14="http://schemas.microsoft.com/office/powerpoint/2010/main" val="267094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1405A8E1-CBD3-A540-BD01-DFDC2BEA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1" y="5400675"/>
            <a:ext cx="16859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AF3E951A-8229-D044-9E46-22BAC2B22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4337050"/>
            <a:ext cx="28575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A9FEC797-5E4D-1444-AC14-AAF0BBBDB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6464" y="603251"/>
            <a:ext cx="7672387" cy="963613"/>
          </a:xfrm>
          <a:ln/>
        </p:spPr>
        <p:txBody>
          <a:bodyPr/>
          <a:lstStyle/>
          <a:p>
            <a:pPr algn="r"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>
                <a:latin typeface="Comic Sans MS" panose="030F0902030302020204" pitchFamily="66" charset="0"/>
              </a:rPr>
              <a:t>Параметрические критерии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FF8EA247-D470-BB4A-B266-5483A188C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4725" y="1582739"/>
            <a:ext cx="3919538" cy="5241925"/>
          </a:xfrm>
          <a:ln/>
        </p:spPr>
        <p:txBody>
          <a:bodyPr/>
          <a:lstStyle/>
          <a:p>
            <a:pPr indent="-336550" algn="just">
              <a:spcAft>
                <a:spcPts val="1275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>
                <a:solidFill>
                  <a:srgbClr val="2300DC"/>
                </a:solidFill>
              </a:rPr>
              <a:t>t-критерий Стьюдента</a:t>
            </a:r>
          </a:p>
          <a:p>
            <a:pPr indent="-336550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>
                <a:cs typeface="Arial" panose="020B0604020202020204" pitchFamily="34" charset="0"/>
              </a:rPr>
              <a:t>Дисперсии равны σ</a:t>
            </a:r>
            <a:r>
              <a:rPr lang="ru-RU" altLang="ru-RU" sz="2600" baseline="-33000">
                <a:cs typeface="Arial" panose="020B0604020202020204" pitchFamily="34" charset="0"/>
              </a:rPr>
              <a:t>1</a:t>
            </a:r>
            <a:r>
              <a:rPr lang="ru-RU" altLang="ru-RU" sz="2600" baseline="33000">
                <a:cs typeface="Arial" panose="020B0604020202020204" pitchFamily="34" charset="0"/>
              </a:rPr>
              <a:t>2</a:t>
            </a:r>
            <a:r>
              <a:rPr lang="ru-RU" altLang="ru-RU" sz="2600">
                <a:cs typeface="Arial" panose="020B0604020202020204" pitchFamily="34" charset="0"/>
              </a:rPr>
              <a:t>=σ</a:t>
            </a:r>
            <a:r>
              <a:rPr lang="ru-RU" altLang="ru-RU" sz="2600" baseline="-33000">
                <a:cs typeface="Arial" panose="020B0604020202020204" pitchFamily="34" charset="0"/>
              </a:rPr>
              <a:t>2</a:t>
            </a:r>
            <a:r>
              <a:rPr lang="ru-RU" altLang="ru-RU" sz="2600" baseline="33000">
                <a:cs typeface="Arial" panose="020B0604020202020204" pitchFamily="34" charset="0"/>
              </a:rPr>
              <a:t>2</a:t>
            </a:r>
          </a:p>
          <a:p>
            <a:pPr indent="-336550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600" baseline="33000">
              <a:cs typeface="Arial" panose="020B0604020202020204" pitchFamily="34" charset="0"/>
            </a:endParaRPr>
          </a:p>
          <a:p>
            <a:pPr indent="-336550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600" baseline="33000">
              <a:cs typeface="Arial" panose="020B0604020202020204" pitchFamily="34" charset="0"/>
            </a:endParaRPr>
          </a:p>
          <a:p>
            <a:pPr indent="-336550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600" baseline="33000">
              <a:cs typeface="Arial" panose="020B0604020202020204" pitchFamily="34" charset="0"/>
            </a:endParaRPr>
          </a:p>
          <a:p>
            <a:pPr indent="-336550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600" baseline="33000">
              <a:cs typeface="Arial" panose="020B0604020202020204" pitchFamily="34" charset="0"/>
            </a:endParaRPr>
          </a:p>
          <a:p>
            <a:pPr indent="-336550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600" baseline="33000">
              <a:cs typeface="Arial" panose="020B0604020202020204" pitchFamily="34" charset="0"/>
            </a:endParaRPr>
          </a:p>
          <a:p>
            <a:pPr indent="-336550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600" baseline="33000">
              <a:cs typeface="Arial" panose="020B0604020202020204" pitchFamily="34" charset="0"/>
            </a:endParaRPr>
          </a:p>
          <a:p>
            <a:pPr indent="-336550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>
                <a:cs typeface="Arial" panose="020B0604020202020204" pitchFamily="34" charset="0"/>
              </a:rPr>
              <a:t>Сравнить с </a:t>
            </a:r>
            <a:r>
              <a:rPr lang="ru-RU" altLang="ru-RU" sz="2600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ru-RU" altLang="ru-RU" sz="2600" baseline="-33000">
                <a:solidFill>
                  <a:srgbClr val="0000FF"/>
                </a:solidFill>
                <a:cs typeface="Arial" panose="020B0604020202020204" pitchFamily="34" charset="0"/>
              </a:rPr>
              <a:t>крит</a:t>
            </a:r>
            <a:r>
              <a:rPr lang="ru-RU" altLang="ru-RU" sz="2600" baseline="-33000">
                <a:cs typeface="Arial" panose="020B0604020202020204" pitchFamily="34" charset="0"/>
              </a:rPr>
              <a:t>.</a:t>
            </a:r>
            <a:r>
              <a:rPr lang="ru-RU" altLang="ru-RU" sz="2600">
                <a:cs typeface="Arial" panose="020B0604020202020204" pitchFamily="34" charset="0"/>
              </a:rPr>
              <a:t> для </a:t>
            </a:r>
            <a:r>
              <a:rPr lang="ru-RU" altLang="ru-RU" sz="2600">
                <a:solidFill>
                  <a:srgbClr val="0000FF"/>
                </a:solidFill>
                <a:cs typeface="Arial" panose="020B0604020202020204" pitchFamily="34" charset="0"/>
              </a:rPr>
              <a:t>df</a:t>
            </a:r>
            <a:r>
              <a:rPr lang="ru-RU" altLang="ru-RU" sz="2600">
                <a:cs typeface="Arial" panose="020B0604020202020204" pitchFamily="34" charset="0"/>
              </a:rPr>
              <a:t>=n</a:t>
            </a:r>
            <a:r>
              <a:rPr lang="ru-RU" altLang="ru-RU" sz="2600" baseline="-33000">
                <a:cs typeface="Arial" panose="020B0604020202020204" pitchFamily="34" charset="0"/>
              </a:rPr>
              <a:t>1</a:t>
            </a:r>
            <a:r>
              <a:rPr lang="ru-RU" altLang="ru-RU" sz="2600">
                <a:cs typeface="Arial" panose="020B0604020202020204" pitchFamily="34" charset="0"/>
              </a:rPr>
              <a:t>+n</a:t>
            </a:r>
            <a:r>
              <a:rPr lang="ru-RU" altLang="ru-RU" sz="2600" baseline="-33000">
                <a:cs typeface="Arial" panose="020B0604020202020204" pitchFamily="34" charset="0"/>
              </a:rPr>
              <a:t>2</a:t>
            </a:r>
            <a:r>
              <a:rPr lang="ru-RU" altLang="ru-RU" sz="2600">
                <a:cs typeface="Arial" panose="020B0604020202020204" pitchFamily="34" charset="0"/>
              </a:rPr>
              <a:t>-2</a:t>
            </a:r>
          </a:p>
          <a:p>
            <a:pPr indent="-336550">
              <a:spcAft>
                <a:spcPts val="713"/>
              </a:spcAft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600">
              <a:cs typeface="Arial" panose="020B0604020202020204" pitchFamily="34" charset="0"/>
            </a:endParaRP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51CD47D9-EB2B-E249-B160-516536E9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2447925"/>
            <a:ext cx="21526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AB0A7C24-E552-A748-951F-F9042FFAE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1" y="1566864"/>
            <a:ext cx="4232275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560" rIns="0" bIns="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just" hangingPunct="0">
              <a:lnSpc>
                <a:spcPct val="93000"/>
              </a:lnSpc>
              <a:spcAft>
                <a:spcPts val="1275"/>
              </a:spcAft>
            </a:pPr>
            <a:r>
              <a:rPr lang="ru-RU" altLang="ru-RU" sz="2600" b="1">
                <a:solidFill>
                  <a:srgbClr val="2300DC"/>
                </a:solidFill>
                <a:ea typeface="msmincho" charset="0"/>
                <a:cs typeface="msmincho" charset="0"/>
              </a:rPr>
              <a:t>t-критерий Стьюдента</a:t>
            </a:r>
          </a:p>
          <a:p>
            <a:pPr hangingPunct="0">
              <a:lnSpc>
                <a:spcPct val="93000"/>
              </a:lnSpc>
              <a:spcAft>
                <a:spcPts val="1288"/>
              </a:spcAft>
            </a:pPr>
            <a:r>
              <a:rPr lang="ru-RU" altLang="ru-RU" sz="29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Дисперсии неравны</a:t>
            </a:r>
          </a:p>
          <a:p>
            <a:pPr hangingPunct="0">
              <a:lnSpc>
                <a:spcPct val="93000"/>
              </a:lnSpc>
              <a:spcAft>
                <a:spcPts val="1288"/>
              </a:spcAft>
            </a:pPr>
            <a:endParaRPr lang="ru-RU" altLang="ru-RU" sz="29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hangingPunct="0">
              <a:lnSpc>
                <a:spcPct val="93000"/>
              </a:lnSpc>
              <a:spcAft>
                <a:spcPts val="1288"/>
              </a:spcAft>
            </a:pPr>
            <a:endParaRPr lang="ru-RU" altLang="ru-RU" sz="16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hangingPunct="0">
              <a:lnSpc>
                <a:spcPct val="93000"/>
              </a:lnSpc>
              <a:spcAft>
                <a:spcPts val="1288"/>
              </a:spcAft>
            </a:pPr>
            <a:endParaRPr lang="ru-RU" altLang="ru-RU" sz="16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hangingPunct="0">
              <a:lnSpc>
                <a:spcPct val="93000"/>
              </a:lnSpc>
              <a:spcAft>
                <a:spcPts val="1288"/>
              </a:spcAft>
            </a:pPr>
            <a:r>
              <a:rPr lang="ru-RU" altLang="ru-RU" sz="29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Найти </a:t>
            </a:r>
            <a:r>
              <a:rPr lang="ru-RU" altLang="ru-RU" sz="2900">
                <a:solidFill>
                  <a:srgbClr val="0000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df</a:t>
            </a:r>
            <a:r>
              <a:rPr lang="ru-RU" altLang="ru-RU" sz="29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по формуле:</a:t>
            </a:r>
          </a:p>
          <a:p>
            <a:pPr hangingPunct="0">
              <a:lnSpc>
                <a:spcPct val="93000"/>
              </a:lnSpc>
              <a:spcAft>
                <a:spcPts val="1288"/>
              </a:spcAft>
            </a:pPr>
            <a:endParaRPr lang="ru-RU" altLang="ru-RU" sz="13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hangingPunct="0">
              <a:lnSpc>
                <a:spcPct val="93000"/>
              </a:lnSpc>
              <a:spcAft>
                <a:spcPts val="1288"/>
              </a:spcAft>
            </a:pPr>
            <a:endParaRPr lang="ru-RU" altLang="ru-RU" sz="13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hangingPunct="0">
              <a:lnSpc>
                <a:spcPct val="93000"/>
              </a:lnSpc>
              <a:spcAft>
                <a:spcPts val="1288"/>
              </a:spcAft>
            </a:pPr>
            <a:endParaRPr lang="ru-RU" altLang="ru-RU" sz="29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hangingPunct="0">
              <a:lnSpc>
                <a:spcPct val="93000"/>
              </a:lnSpc>
              <a:spcAft>
                <a:spcPts val="1288"/>
              </a:spcAft>
            </a:pPr>
            <a:r>
              <a:rPr lang="ru-RU" altLang="ru-RU" sz="29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Где                   </a:t>
            </a:r>
            <a:r>
              <a:rPr lang="ru-RU" altLang="ru-RU" sz="24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и сравнить</a:t>
            </a:r>
          </a:p>
          <a:p>
            <a:pPr hangingPunct="0">
              <a:lnSpc>
                <a:spcPct val="93000"/>
              </a:lnSpc>
              <a:spcAft>
                <a:spcPts val="1288"/>
              </a:spcAft>
            </a:pPr>
            <a:endParaRPr lang="ru-RU" altLang="ru-RU" sz="24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A3CFF6B3-4A76-3145-AFF5-4142DB3E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2519364"/>
            <a:ext cx="2438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9F5E3AE7-0556-8344-845B-5CDF87A3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319588"/>
            <a:ext cx="2933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3" name="AutoShape 9">
            <a:extLst>
              <a:ext uri="{FF2B5EF4-FFF2-40B4-BE49-F238E27FC236}">
                <a16:creationId xmlns:a16="http://schemas.microsoft.com/office/drawing/2014/main" id="{22A0DE16-646A-3242-A6C3-20A6A11EA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6318250"/>
            <a:ext cx="5256212" cy="539750"/>
          </a:xfrm>
          <a:prstGeom prst="roundRect">
            <a:avLst>
              <a:gd name="adj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>
                <a:solidFill>
                  <a:srgbClr val="000000"/>
                </a:solidFill>
              </a:rPr>
              <a:t>Если </a:t>
            </a:r>
            <a:r>
              <a:rPr lang="ru-RU" altLang="ru-RU">
                <a:solidFill>
                  <a:srgbClr val="0000FF"/>
                </a:solidFill>
              </a:rPr>
              <a:t>t&lt;t</a:t>
            </a:r>
            <a:r>
              <a:rPr lang="ru-RU" altLang="ru-RU" baseline="-33000">
                <a:solidFill>
                  <a:srgbClr val="0000FF"/>
                </a:solidFill>
              </a:rPr>
              <a:t>крит</a:t>
            </a:r>
            <a:r>
              <a:rPr lang="ru-RU" altLang="ru-RU">
                <a:solidFill>
                  <a:srgbClr val="000000"/>
                </a:solidFill>
              </a:rPr>
              <a:t> для p&lt;0,01, то гипотеза Н</a:t>
            </a:r>
            <a:r>
              <a:rPr lang="ru-RU" altLang="ru-RU" baseline="-33000">
                <a:solidFill>
                  <a:srgbClr val="000000"/>
                </a:solidFill>
              </a:rPr>
              <a:t>0</a:t>
            </a:r>
            <a:r>
              <a:rPr lang="ru-RU" altLang="ru-RU">
                <a:solidFill>
                  <a:srgbClr val="000000"/>
                </a:solidFill>
              </a:rPr>
              <a:t> верна</a:t>
            </a:r>
          </a:p>
        </p:txBody>
      </p:sp>
    </p:spTree>
    <p:extLst>
      <p:ext uri="{BB962C8B-B14F-4D97-AF65-F5344CB8AC3E}">
        <p14:creationId xmlns:p14="http://schemas.microsoft.com/office/powerpoint/2010/main" val="3471451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6F44C797-0CC1-A744-8695-B5C599EE2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6464" y="647701"/>
            <a:ext cx="7666037" cy="87312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latin typeface="Comic Sans MS" panose="030F0902030302020204" pitchFamily="66" charset="0"/>
              </a:rPr>
              <a:t>Параметрические критерии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4728876-73E3-6A44-866E-56C889E41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76463" y="1768475"/>
            <a:ext cx="8024812" cy="3970338"/>
          </a:xfrm>
          <a:ln/>
        </p:spPr>
        <p:txBody>
          <a:bodyPr/>
          <a:lstStyle/>
          <a:p>
            <a:pPr indent="-34131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/>
              <a:t>Основной принцип критерия:</a:t>
            </a:r>
          </a:p>
          <a:p>
            <a:pPr indent="-341313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FF"/>
                </a:solidFill>
              </a:rPr>
              <a:t>t= (наблюдаемое — ожидаемое)/ s.e.</a:t>
            </a:r>
          </a:p>
          <a:p>
            <a:pPr indent="-34131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FF"/>
                </a:solidFill>
              </a:rPr>
              <a:t>Одновыборочный t-критерий</a:t>
            </a:r>
            <a:r>
              <a:rPr lang="ru-RU" altLang="ru-RU"/>
              <a:t>: </a:t>
            </a:r>
            <a:r>
              <a:rPr lang="ru-RU" altLang="ru-RU" sz="2600"/>
              <a:t>сравнить среднее выборки со средним генеральной совокупности</a:t>
            </a:r>
          </a:p>
          <a:p>
            <a:pPr indent="-34131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FF"/>
                </a:solidFill>
              </a:rPr>
              <a:t>Независимый 2-выборочный t-критерий:</a:t>
            </a:r>
            <a:r>
              <a:rPr lang="ru-RU" altLang="ru-RU" sz="2600">
                <a:solidFill>
                  <a:srgbClr val="0000FF"/>
                </a:solidFill>
              </a:rPr>
              <a:t> </a:t>
            </a:r>
            <a:r>
              <a:rPr lang="ru-RU" altLang="ru-RU" sz="2600"/>
              <a:t> сравнить средние 2 невзаимосвязанных выборок </a:t>
            </a:r>
          </a:p>
          <a:p>
            <a:pPr indent="-34131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FF"/>
                </a:solidFill>
              </a:rPr>
              <a:t>T-критерий для 2 зависимых выборок:</a:t>
            </a:r>
            <a:r>
              <a:rPr lang="ru-RU" altLang="ru-RU" sz="2600"/>
              <a:t> сравнить изменение среднего в выборке «до» и «после»</a:t>
            </a:r>
          </a:p>
        </p:txBody>
      </p:sp>
    </p:spTree>
    <p:extLst>
      <p:ext uri="{BB962C8B-B14F-4D97-AF65-F5344CB8AC3E}">
        <p14:creationId xmlns:p14="http://schemas.microsoft.com/office/powerpoint/2010/main" val="4143059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Ошибка репрезентативности средней арифметической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21" t="27679" r="26743" b="16636"/>
          <a:stretch>
            <a:fillRect/>
          </a:stretch>
        </p:blipFill>
        <p:spPr bwMode="auto">
          <a:xfrm>
            <a:off x="2501772" y="1547790"/>
            <a:ext cx="7122621" cy="519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32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Распределение средних арифметических малых выборок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16" t="40407" r="26743" b="24591"/>
          <a:stretch>
            <a:fillRect/>
          </a:stretch>
        </p:blipFill>
        <p:spPr bwMode="auto">
          <a:xfrm>
            <a:off x="1968632" y="1700808"/>
            <a:ext cx="830710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58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250" t="26305" r="28125" b="22337"/>
          <a:stretch>
            <a:fillRect/>
          </a:stretch>
        </p:blipFill>
        <p:spPr bwMode="auto">
          <a:xfrm>
            <a:off x="2375586" y="620687"/>
            <a:ext cx="7464830" cy="57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3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Доверительный интервал средней арифметической генеральной совокупности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16" t="45180" r="26743" b="31618"/>
          <a:stretch>
            <a:fillRect/>
          </a:stretch>
        </p:blipFill>
        <p:spPr bwMode="auto">
          <a:xfrm>
            <a:off x="1991544" y="2060848"/>
            <a:ext cx="812250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995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Определение необходимого объема выборочной совокупности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5488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 определения необходимого объема выборки необходимо задать следующие параметры: 1) желаемую точность (</a:t>
            </a:r>
            <a:r>
              <a:rPr lang="en-US" dirty="0"/>
              <a:t>Δ</a:t>
            </a:r>
            <a:r>
              <a:rPr lang="ru-RU" dirty="0"/>
              <a:t>) – допустимое расхождение между средней арифметической выборки и средней арифметической генеральной совокупности; 2) коэффициент Стьюдента для определенной доверительной вероятности (если р=0,95, то </a:t>
            </a:r>
            <a:r>
              <a:rPr lang="en-US" dirty="0" err="1"/>
              <a:t>t</a:t>
            </a:r>
            <a:r>
              <a:rPr lang="en-US" baseline="-25000" dirty="0" err="1"/>
              <a:t>st</a:t>
            </a:r>
            <a:r>
              <a:rPr lang="ru-RU" dirty="0"/>
              <a:t> обычно берется равное 2); 3) среднее </a:t>
            </a:r>
            <a:r>
              <a:rPr lang="ru-RU" dirty="0" err="1"/>
              <a:t>квадратическое</a:t>
            </a:r>
            <a:r>
              <a:rPr lang="ru-RU" dirty="0"/>
              <a:t> отклонение (</a:t>
            </a:r>
            <a:r>
              <a:rPr lang="en-US" dirty="0"/>
              <a:t>σ</a:t>
            </a:r>
            <a:r>
              <a:rPr lang="ru-RU" dirty="0"/>
              <a:t>):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943873" y="4221088"/>
          <a:ext cx="1945241" cy="12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3" imgW="672840" imgH="419040" progId="Equation.3">
                  <p:embed/>
                </p:oleObj>
              </mc:Choice>
              <mc:Fallback>
                <p:oleObj name="Формула" r:id="rId3" imgW="672840" imgH="419040" progId="Equation.3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3" y="4221088"/>
                        <a:ext cx="1945241" cy="12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22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Нулевая гипотеза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Общие принципы сравнения выборок основываются на анализе так называемой нулевой гипотезы (</a:t>
            </a:r>
            <a:r>
              <a:rPr lang="ru-RU" i="1" dirty="0"/>
              <a:t>Н</a:t>
            </a:r>
            <a:r>
              <a:rPr lang="ru-RU" i="1" baseline="-25000" dirty="0"/>
              <a:t>0</a:t>
            </a:r>
            <a:r>
              <a:rPr lang="ru-RU" dirty="0"/>
              <a:t>). Согласно этой гипотезе, первоначально принимается, что между показателями разных выборок достоверного различия нет. Задача статистического анализа заключается либо в принятии нулевой гипотезы, либо в её отклонении.</a:t>
            </a:r>
          </a:p>
          <a:p>
            <a:r>
              <a:rPr lang="ru-RU" dirty="0"/>
              <a:t>Отбрасывание или принятие нулевой гипотезы связано с принятием того или иного уровня достоверности утверждений (значимости).</a:t>
            </a:r>
          </a:p>
          <a:p>
            <a:r>
              <a:rPr lang="ru-RU" dirty="0"/>
              <a:t>Существует и противоположная нулевой – альтернативная гипотеза (</a:t>
            </a:r>
            <a:r>
              <a:rPr lang="ru-RU" i="1" dirty="0"/>
              <a:t>Н</a:t>
            </a:r>
            <a:r>
              <a:rPr lang="ru-RU" i="1" baseline="-25000" dirty="0"/>
              <a:t>1</a:t>
            </a:r>
            <a:r>
              <a:rPr lang="ru-RU" dirty="0"/>
              <a:t>), смысл которой противоположен</a:t>
            </a:r>
          </a:p>
        </p:txBody>
      </p:sp>
    </p:spTree>
    <p:extLst>
      <p:ext uri="{BB962C8B-B14F-4D97-AF65-F5344CB8AC3E}">
        <p14:creationId xmlns:p14="http://schemas.microsoft.com/office/powerpoint/2010/main" val="359352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Оценка достоверности различий между выборочными средними арифметическими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Разница между средними арифметическими генеральных совокупностей всегда достоверна, даже если она очень мала, поскольку эти средние были вычислены для генеральных совокупностей.</a:t>
            </a:r>
          </a:p>
          <a:p>
            <a:r>
              <a:rPr lang="ru-RU" dirty="0"/>
              <a:t>Другое дело, если сравниваются две выборочные совокупности. В этом случае необходимо доказывать, что разница между средними арифметическими достоверна.</a:t>
            </a:r>
          </a:p>
          <a:p>
            <a:r>
              <a:rPr lang="ru-RU" dirty="0"/>
              <a:t>Для установления достоверности разницы между средними арифметическими используют нормированные отклонения (</a:t>
            </a:r>
            <a:r>
              <a:rPr lang="en-US" dirty="0"/>
              <a:t>t</a:t>
            </a:r>
            <a:r>
              <a:rPr lang="ru-RU" dirty="0"/>
              <a:t>):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Нулевая гипотеза отвергается, если разница между средними арифметическими достоверна, то есть, критерий Стьюдента будет больше стандартного значения (</a:t>
            </a:r>
            <a:r>
              <a:rPr lang="en-US" dirty="0" err="1"/>
              <a:t>t</a:t>
            </a:r>
            <a:r>
              <a:rPr lang="en-US" baseline="-25000" dirty="0" err="1"/>
              <a:t>st</a:t>
            </a:r>
            <a:r>
              <a:rPr lang="ru-RU" dirty="0"/>
              <a:t>) при определенном уровне значимости.</a:t>
            </a:r>
          </a:p>
          <a:p>
            <a:r>
              <a:rPr lang="ru-RU" dirty="0"/>
              <a:t>В противном случае выборочные средние достоверно не отличаются друг от друга и нулевая гипотеза принимается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655840" y="4077072"/>
          <a:ext cx="2433996" cy="978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3" imgW="1358640" imgH="545760" progId="Equation.3">
                  <p:embed/>
                </p:oleObj>
              </mc:Choice>
              <mc:Fallback>
                <p:oleObj name="Формула" r:id="rId3" imgW="1358640" imgH="545760" progId="Equation.3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0" y="4077072"/>
                        <a:ext cx="2433996" cy="978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291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1212</Words>
  <Application>Microsoft Macintosh PowerPoint</Application>
  <PresentationFormat>Широкоэкранный</PresentationFormat>
  <Paragraphs>105</Paragraphs>
  <Slides>22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Тема Office</vt:lpstr>
      <vt:lpstr>Формула</vt:lpstr>
      <vt:lpstr>Лекция 7. Статистические критерии исследовательских данных </vt:lpstr>
      <vt:lpstr>Проблема достоверности в статистике</vt:lpstr>
      <vt:lpstr>Ошибка репрезентативности средней арифметической </vt:lpstr>
      <vt:lpstr>Распределение средних арифметических малых выборок</vt:lpstr>
      <vt:lpstr>Презентация PowerPoint</vt:lpstr>
      <vt:lpstr>Доверительный интервал средней арифметической генеральной совокупности</vt:lpstr>
      <vt:lpstr>Определение необходимого объема выборочной совокупности</vt:lpstr>
      <vt:lpstr>Нулевая гипотеза</vt:lpstr>
      <vt:lpstr>Оценка достоверности различий между выборочными средними арифметическими</vt:lpstr>
      <vt:lpstr>Сравнение средних квадратических отклонений и дисперсий</vt:lpstr>
      <vt:lpstr>Основы дисперсионного анализа. Однофакторный дисперсионный анализ</vt:lpstr>
      <vt:lpstr>Задачи дисперсионного анализа</vt:lpstr>
      <vt:lpstr>Общие теоретические предпосылки анализа</vt:lpstr>
      <vt:lpstr>Презентация PowerPoint</vt:lpstr>
      <vt:lpstr>Градации факторов</vt:lpstr>
      <vt:lpstr>Схемы дисперсионного анализа</vt:lpstr>
      <vt:lpstr>Ограничения</vt:lpstr>
      <vt:lpstr>Нулевая гипотеза</vt:lpstr>
      <vt:lpstr>Общие этапы дисперсионного анализа</vt:lpstr>
      <vt:lpstr>Параметрические критерии</vt:lpstr>
      <vt:lpstr>Параметрические критерии</vt:lpstr>
      <vt:lpstr>Параметрические критерии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7. </dc:title>
  <dc:creator>Microsoft Office User</dc:creator>
  <cp:lastModifiedBy>Microsoft Office User</cp:lastModifiedBy>
  <cp:revision>4</cp:revision>
  <dcterms:created xsi:type="dcterms:W3CDTF">2023-11-01T17:01:27Z</dcterms:created>
  <dcterms:modified xsi:type="dcterms:W3CDTF">2023-11-05T06:04:46Z</dcterms:modified>
</cp:coreProperties>
</file>