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8" autoAdjust="0"/>
    <p:restoredTop sz="94660"/>
  </p:normalViewPr>
  <p:slideViewPr>
    <p:cSldViewPr snapToGrid="0">
      <p:cViewPr varScale="1">
        <p:scale>
          <a:sx n="73" d="100"/>
          <a:sy n="73" d="100"/>
        </p:scale>
        <p:origin x="4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4E2F4-29CB-4A91-8D2C-C907EBF8D2F9}" type="datetimeFigureOut">
              <a:rPr lang="kk-KZ" smtClean="0"/>
              <a:t>30.09.2020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2D60D-6453-41FD-88F8-5FB399D78B76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132542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4E2F4-29CB-4A91-8D2C-C907EBF8D2F9}" type="datetimeFigureOut">
              <a:rPr lang="kk-KZ" smtClean="0"/>
              <a:t>30.09.2020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2D60D-6453-41FD-88F8-5FB399D78B76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2010044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4E2F4-29CB-4A91-8D2C-C907EBF8D2F9}" type="datetimeFigureOut">
              <a:rPr lang="kk-KZ" smtClean="0"/>
              <a:t>30.09.2020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2D60D-6453-41FD-88F8-5FB399D78B76}" type="slidenum">
              <a:rPr lang="kk-KZ" smtClean="0"/>
              <a:t>‹#›</a:t>
            </a:fld>
            <a:endParaRPr lang="kk-K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333829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4E2F4-29CB-4A91-8D2C-C907EBF8D2F9}" type="datetimeFigureOut">
              <a:rPr lang="kk-KZ" smtClean="0"/>
              <a:t>30.09.2020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2D60D-6453-41FD-88F8-5FB399D78B76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27229953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4E2F4-29CB-4A91-8D2C-C907EBF8D2F9}" type="datetimeFigureOut">
              <a:rPr lang="kk-KZ" smtClean="0"/>
              <a:t>30.09.2020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2D60D-6453-41FD-88F8-5FB399D78B76}" type="slidenum">
              <a:rPr lang="kk-KZ" smtClean="0"/>
              <a:t>‹#›</a:t>
            </a:fld>
            <a:endParaRPr lang="kk-K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76871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4E2F4-29CB-4A91-8D2C-C907EBF8D2F9}" type="datetimeFigureOut">
              <a:rPr lang="kk-KZ" smtClean="0"/>
              <a:t>30.09.2020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2D60D-6453-41FD-88F8-5FB399D78B76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22131511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4E2F4-29CB-4A91-8D2C-C907EBF8D2F9}" type="datetimeFigureOut">
              <a:rPr lang="kk-KZ" smtClean="0"/>
              <a:t>30.09.2020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2D60D-6453-41FD-88F8-5FB399D78B76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40390568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4E2F4-29CB-4A91-8D2C-C907EBF8D2F9}" type="datetimeFigureOut">
              <a:rPr lang="kk-KZ" smtClean="0"/>
              <a:t>30.09.2020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2D60D-6453-41FD-88F8-5FB399D78B76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90401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4E2F4-29CB-4A91-8D2C-C907EBF8D2F9}" type="datetimeFigureOut">
              <a:rPr lang="kk-KZ" smtClean="0"/>
              <a:t>30.09.2020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2D60D-6453-41FD-88F8-5FB399D78B76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2322998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4E2F4-29CB-4A91-8D2C-C907EBF8D2F9}" type="datetimeFigureOut">
              <a:rPr lang="kk-KZ" smtClean="0"/>
              <a:t>30.09.2020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2D60D-6453-41FD-88F8-5FB399D78B76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463197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4E2F4-29CB-4A91-8D2C-C907EBF8D2F9}" type="datetimeFigureOut">
              <a:rPr lang="kk-KZ" smtClean="0"/>
              <a:t>30.09.2020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2D60D-6453-41FD-88F8-5FB399D78B76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1046981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4E2F4-29CB-4A91-8D2C-C907EBF8D2F9}" type="datetimeFigureOut">
              <a:rPr lang="kk-KZ" smtClean="0"/>
              <a:t>30.09.2020</a:t>
            </a:fld>
            <a:endParaRPr lang="kk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2D60D-6453-41FD-88F8-5FB399D78B76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908323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4E2F4-29CB-4A91-8D2C-C907EBF8D2F9}" type="datetimeFigureOut">
              <a:rPr lang="kk-KZ" smtClean="0"/>
              <a:t>30.09.2020</a:t>
            </a:fld>
            <a:endParaRPr lang="kk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2D60D-6453-41FD-88F8-5FB399D78B76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2539531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4E2F4-29CB-4A91-8D2C-C907EBF8D2F9}" type="datetimeFigureOut">
              <a:rPr lang="kk-KZ" smtClean="0"/>
              <a:t>30.09.2020</a:t>
            </a:fld>
            <a:endParaRPr lang="kk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2D60D-6453-41FD-88F8-5FB399D78B76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1012929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4E2F4-29CB-4A91-8D2C-C907EBF8D2F9}" type="datetimeFigureOut">
              <a:rPr lang="kk-KZ" smtClean="0"/>
              <a:t>30.09.2020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2D60D-6453-41FD-88F8-5FB399D78B76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1719720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4E2F4-29CB-4A91-8D2C-C907EBF8D2F9}" type="datetimeFigureOut">
              <a:rPr lang="kk-KZ" smtClean="0"/>
              <a:t>30.09.2020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2D60D-6453-41FD-88F8-5FB399D78B76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2775942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94E2F4-29CB-4A91-8D2C-C907EBF8D2F9}" type="datetimeFigureOut">
              <a:rPr lang="kk-KZ" smtClean="0"/>
              <a:t>30.09.2020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D62D60D-6453-41FD-88F8-5FB399D78B76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150189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  <p:sldLayoutId id="2147483738" r:id="rId14"/>
    <p:sldLayoutId id="2147483739" r:id="rId15"/>
    <p:sldLayoutId id="214748374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b="1" dirty="0" smtClean="0"/>
              <a:t>Планарные графы</a:t>
            </a:r>
            <a:endParaRPr lang="kk-KZ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Лекция 8</a:t>
            </a:r>
            <a:endParaRPr lang="kk-KZ" dirty="0"/>
          </a:p>
        </p:txBody>
      </p:sp>
    </p:spTree>
    <p:extLst>
      <p:ext uri="{BB962C8B-B14F-4D97-AF65-F5344CB8AC3E}">
        <p14:creationId xmlns:p14="http://schemas.microsoft.com/office/powerpoint/2010/main" val="24853229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26571"/>
            <a:ext cx="8166220" cy="1054757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Алгоритм укладки планарного графа на плоскости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737360"/>
                <a:ext cx="8296850" cy="476794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dirty="0" smtClean="0"/>
                  <a:t>Шаг </a:t>
                </a:r>
                <a:r>
                  <a:rPr lang="ru-RU" dirty="0"/>
                  <a:t>1. Выбираем любой простой цикл </a:t>
                </a:r>
                <a14:m>
                  <m:oMath xmlns:m="http://schemas.openxmlformats.org/officeDocument/2006/math">
                    <m:r>
                      <a:rPr lang="ru-RU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</m:oMath>
                </a14:m>
                <a:r>
                  <a:rPr lang="ru-RU" dirty="0"/>
                  <a:t> графа </a:t>
                </a:r>
                <a14:m>
                  <m:oMath xmlns:m="http://schemas.openxmlformats.org/officeDocument/2006/math">
                    <m:r>
                      <a:rPr lang="ru-RU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ru-RU" dirty="0" smtClean="0"/>
                  <a:t>. </a:t>
                </a:r>
                <a:r>
                  <a:rPr lang="ru-RU" dirty="0"/>
                  <a:t>Укладываем этот цикл на плоскости и </a:t>
                </a:r>
                <a:r>
                  <a:rPr lang="ru-RU" dirty="0" smtClean="0"/>
                  <a:t>полагаем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</m:acc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</m:oMath>
                </a14:m>
                <a:r>
                  <a:rPr lang="ru-RU" dirty="0"/>
                  <a:t>. </a:t>
                </a:r>
                <a:endParaRPr lang="ru-RU" dirty="0" smtClean="0"/>
              </a:p>
              <a:p>
                <a:pPr marL="0" indent="0">
                  <a:buNone/>
                </a:pPr>
                <a:r>
                  <a:rPr lang="ru-RU" dirty="0" smtClean="0"/>
                  <a:t>Шаг </a:t>
                </a:r>
                <a:r>
                  <a:rPr lang="ru-RU" dirty="0"/>
                  <a:t>2. Находим все грани </a:t>
                </a:r>
                <a:r>
                  <a:rPr lang="ru-RU" dirty="0" smtClean="0"/>
                  <a:t>графа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</m:acc>
                  </m:oMath>
                </a14:m>
                <a:r>
                  <a:rPr lang="en-US" dirty="0" smtClean="0"/>
                  <a:t> </a:t>
                </a:r>
                <a:r>
                  <a:rPr lang="ru-RU" dirty="0" smtClean="0"/>
                  <a:t>и </a:t>
                </a:r>
                <a:r>
                  <a:rPr lang="ru-RU" dirty="0"/>
                  <a:t>все сегменты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ru-RU" dirty="0"/>
                  <a:t> </a:t>
                </a:r>
                <a:r>
                  <a:rPr lang="ru-RU" dirty="0" smtClean="0"/>
                  <a:t>относительно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</m:acc>
                  </m:oMath>
                </a14:m>
                <a:r>
                  <a:rPr lang="ru-RU" dirty="0" smtClean="0"/>
                  <a:t>. </a:t>
                </a:r>
                <a:r>
                  <a:rPr lang="ru-RU" dirty="0"/>
                  <a:t>Если множество сегментов пусто, то укладка графа </a:t>
                </a:r>
                <a14:m>
                  <m:oMath xmlns:m="http://schemas.openxmlformats.org/officeDocument/2006/math">
                    <m:r>
                      <a:rPr lang="ru-RU" i="1" dirty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ru-RU" dirty="0"/>
                  <a:t> на плоскости построена, конец. </a:t>
                </a:r>
                <a:endParaRPr lang="ru-RU" dirty="0" smtClean="0"/>
              </a:p>
              <a:p>
                <a:pPr marL="0" indent="0">
                  <a:buNone/>
                </a:pPr>
                <a:r>
                  <a:rPr lang="ru-RU" dirty="0" smtClean="0"/>
                  <a:t>Шаг </a:t>
                </a:r>
                <a:r>
                  <a:rPr lang="ru-RU" dirty="0"/>
                  <a:t>3. Для каждого сегмента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ru-RU" dirty="0" smtClean="0"/>
                  <a:t> </a:t>
                </a:r>
                <a:r>
                  <a:rPr lang="ru-RU" dirty="0"/>
                  <a:t>определяем множество допустимых граней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ru-RU" dirty="0">
                        <a:latin typeface="Cambria Math" panose="02040503050406030204" pitchFamily="18" charset="0"/>
                      </a:rPr>
                      <m:t>Γ</m:t>
                    </m:r>
                    <m:r>
                      <a:rPr lang="ru-RU" i="1" dirty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ru-RU" dirty="0"/>
                  <a:t>. Если найдется сегмент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ru-RU" dirty="0" smtClean="0"/>
                  <a:t>, </a:t>
                </a:r>
                <a:r>
                  <a:rPr lang="ru-RU" dirty="0"/>
                  <a:t>для которого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ru-RU" dirty="0">
                        <a:latin typeface="Cambria Math" panose="02040503050406030204" pitchFamily="18" charset="0"/>
                      </a:rPr>
                      <m:t>Γ</m:t>
                    </m:r>
                    <m:d>
                      <m:dPr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ru-RU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i="1" dirty="0">
                                <a:latin typeface="Cambria Math" panose="02040503050406030204" pitchFamily="18" charset="0"/>
                              </a:rPr>
                              <m:t>𝐺</m:t>
                            </m:r>
                          </m:e>
                          <m:sub>
                            <m:r>
                              <a:rPr lang="ru-RU" i="1" dirty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</m:oMath>
                </a14:m>
                <a:r>
                  <a:rPr lang="ru-RU" dirty="0"/>
                  <a:t>, то исходный граф не </a:t>
                </a:r>
                <a:r>
                  <a:rPr lang="ru-RU" dirty="0" err="1"/>
                  <a:t>планарен</a:t>
                </a:r>
                <a:r>
                  <a:rPr lang="ru-RU" dirty="0"/>
                  <a:t>, конец</a:t>
                </a:r>
                <a:r>
                  <a:rPr lang="ru-RU" dirty="0" smtClean="0"/>
                  <a:t>.</a:t>
                </a:r>
              </a:p>
              <a:p>
                <a:pPr marL="0" indent="0">
                  <a:buNone/>
                </a:pPr>
                <a:r>
                  <a:rPr lang="ru-RU" dirty="0" smtClean="0"/>
                  <a:t>Шаг </a:t>
                </a:r>
                <a:r>
                  <a:rPr lang="ru-RU" dirty="0"/>
                  <a:t>4. Если существует сегмент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ru-RU" dirty="0" smtClean="0"/>
                  <a:t> </a:t>
                </a:r>
                <a:r>
                  <a:rPr lang="ru-RU" dirty="0"/>
                  <a:t>, для которого имеется единственная допустимая грань </a:t>
                </a:r>
                <a14:m>
                  <m:oMath xmlns:m="http://schemas.openxmlformats.org/officeDocument/2006/math">
                    <m:r>
                      <a:rPr lang="ru-RU" i="1" dirty="0">
                        <a:latin typeface="Cambria Math" panose="02040503050406030204" pitchFamily="18" charset="0"/>
                      </a:rPr>
                      <m:t>𝛾</m:t>
                    </m:r>
                  </m:oMath>
                </a14:m>
                <a:r>
                  <a:rPr lang="ru-RU" dirty="0"/>
                  <a:t>, то идем на шаг 6. Иначе идем на шаг 5. </a:t>
                </a:r>
                <a:endParaRPr lang="ru-RU" dirty="0" smtClean="0"/>
              </a:p>
              <a:p>
                <a:pPr marL="0" indent="0">
                  <a:buNone/>
                </a:pPr>
                <a:r>
                  <a:rPr lang="ru-RU" dirty="0" smtClean="0"/>
                  <a:t>Шаг </a:t>
                </a:r>
                <a:r>
                  <a:rPr lang="ru-RU" dirty="0"/>
                  <a:t>5. Для некоторого сегмента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ru-RU" dirty="0"/>
                  <a:t> выбираем произвольную допустимую грань </a:t>
                </a:r>
                <a14:m>
                  <m:oMath xmlns:m="http://schemas.openxmlformats.org/officeDocument/2006/math">
                    <m:r>
                      <a:rPr lang="ru-RU" i="1" dirty="0">
                        <a:latin typeface="Cambria Math" panose="02040503050406030204" pitchFamily="18" charset="0"/>
                      </a:rPr>
                      <m:t>𝛾</m:t>
                    </m:r>
                  </m:oMath>
                </a14:m>
                <a:r>
                  <a:rPr lang="ru-RU" dirty="0"/>
                  <a:t>. </a:t>
                </a:r>
                <a:endParaRPr lang="ru-RU" dirty="0" smtClean="0"/>
              </a:p>
              <a:p>
                <a:pPr marL="0" indent="0">
                  <a:buNone/>
                </a:pPr>
                <a:r>
                  <a:rPr lang="ru-RU" dirty="0" smtClean="0"/>
                  <a:t>Шаг </a:t>
                </a:r>
                <a:r>
                  <a:rPr lang="ru-RU" dirty="0"/>
                  <a:t>6. Произвольная </a:t>
                </a:r>
                <a14:m>
                  <m:oMath xmlns:m="http://schemas.openxmlformats.org/officeDocument/2006/math">
                    <m:r>
                      <a:rPr lang="ru-RU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ru-RU" dirty="0"/>
                  <a:t>-цепь </a:t>
                </a:r>
                <a14:m>
                  <m:oMath xmlns:m="http://schemas.openxmlformats.org/officeDocument/2006/math">
                    <m:r>
                      <a:rPr lang="ru-RU" i="1" dirty="0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ru-RU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dirty="0"/>
                  <a:t>сегмента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ru-RU" dirty="0"/>
                  <a:t> помещаем в грань </a:t>
                </a:r>
                <a14:m>
                  <m:oMath xmlns:m="http://schemas.openxmlformats.org/officeDocument/2006/math">
                    <m:r>
                      <a:rPr lang="ru-RU" i="1" dirty="0">
                        <a:latin typeface="Cambria Math" panose="02040503050406030204" pitchFamily="18" charset="0"/>
                      </a:rPr>
                      <m:t>𝛾</m:t>
                    </m:r>
                  </m:oMath>
                </a14:m>
                <a:r>
                  <a:rPr lang="ru-RU" dirty="0"/>
                  <a:t>. Полагаем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</m:acc>
                    <m:r>
                      <a:rPr lang="ru-RU" i="1" dirty="0" smtClean="0"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̃"/>
                        <m:ctrlPr>
                          <a:rPr lang="ru-RU" i="1" dirty="0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</m:acc>
                    <m:r>
                      <a:rPr lang="ru-RU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  <m:r>
                      <a:rPr lang="ru-RU" i="1" dirty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ru-RU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dirty="0"/>
                  <a:t>и идем на шаг 2. </a:t>
                </a:r>
                <a:endParaRPr lang="kk-KZ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737360"/>
                <a:ext cx="8296850" cy="4767943"/>
              </a:xfrm>
              <a:blipFill>
                <a:blip r:embed="rId2"/>
                <a:stretch>
                  <a:fillRect l="-588" t="-767" r="-955"/>
                </a:stretch>
              </a:blipFill>
            </p:spPr>
            <p:txBody>
              <a:bodyPr/>
              <a:lstStyle/>
              <a:p>
                <a:r>
                  <a:rPr lang="kk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0701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71450"/>
            <a:ext cx="8596668" cy="791183"/>
          </a:xfrm>
        </p:spPr>
        <p:txBody>
          <a:bodyPr/>
          <a:lstStyle/>
          <a:p>
            <a:r>
              <a:rPr lang="kk-KZ" b="1" dirty="0"/>
              <a:t>Планарные графы</a:t>
            </a:r>
            <a:endParaRPr lang="kk-K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962633"/>
                <a:ext cx="8596668" cy="518484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i="1" dirty="0"/>
                  <a:t>Плоский граф </a:t>
                </a:r>
                <a:r>
                  <a:rPr lang="ru-RU" dirty="0"/>
                  <a:t>– это граф, вершинами которого являются точки плоскости, а ребра представлены линиями, соединяющими смежные вершины, при этом никакие два ребра не должны иметь общих точек, кроме инцидентной им обоим вершины. Граф называется </a:t>
                </a:r>
                <a:r>
                  <a:rPr lang="ru-RU" i="1" dirty="0"/>
                  <a:t>планарным</a:t>
                </a:r>
                <a:r>
                  <a:rPr lang="ru-RU" dirty="0"/>
                  <a:t>, если он изоморфен плоскому графу. Этот плоский граф называют также </a:t>
                </a:r>
                <a:r>
                  <a:rPr lang="ru-RU" i="1" dirty="0"/>
                  <a:t>плоской укладкой </a:t>
                </a:r>
                <a:r>
                  <a:rPr lang="ru-RU" dirty="0"/>
                  <a:t>планарного графа. </a:t>
                </a:r>
              </a:p>
              <a:p>
                <a:pPr marL="0" indent="0">
                  <a:buNone/>
                </a:pPr>
                <a:r>
                  <a:rPr lang="ru-RU" dirty="0"/>
                  <a:t>Если плоскость разрезать по ребрам плоского графа, она распадется на связные части, которые называют </a:t>
                </a:r>
                <a:r>
                  <a:rPr lang="ru-RU" i="1" dirty="0"/>
                  <a:t>гранями</a:t>
                </a:r>
                <a:r>
                  <a:rPr lang="ru-RU" dirty="0"/>
                  <a:t>. </a:t>
                </a:r>
                <a:endParaRPr lang="ru-RU" dirty="0" smtClean="0"/>
              </a:p>
              <a:p>
                <a:pPr marL="0" indent="0">
                  <a:buNone/>
                </a:pPr>
                <a:r>
                  <a:rPr lang="ru-RU" dirty="0"/>
                  <a:t>Определение. Область, ограниченная ребрами в </a:t>
                </a:r>
                <a:r>
                  <a:rPr lang="ru-RU" dirty="0" smtClean="0"/>
                  <a:t>плоском </a:t>
                </a:r>
                <a:r>
                  <a:rPr lang="ru-RU" dirty="0"/>
                  <a:t>графе и не содержащая внутри себя вершин и ребер, называется гранью. </a:t>
                </a:r>
                <a:r>
                  <a:rPr lang="ru-RU" dirty="0" smtClean="0"/>
                  <a:t>Внешняя </a:t>
                </a:r>
                <a:r>
                  <a:rPr lang="ru-RU" dirty="0"/>
                  <a:t>часть плоскости также образует </a:t>
                </a:r>
                <a:r>
                  <a:rPr lang="ru-RU" dirty="0" smtClean="0"/>
                  <a:t>грань - </a:t>
                </a:r>
                <a:r>
                  <a:rPr lang="ru-RU" i="1" dirty="0" smtClean="0"/>
                  <a:t>внешняя </a:t>
                </a:r>
                <a:r>
                  <a:rPr lang="ru-RU" dirty="0"/>
                  <a:t>грань, все остальные грани называются </a:t>
                </a:r>
                <a:r>
                  <a:rPr lang="ru-RU" i="1" dirty="0"/>
                  <a:t>внутренними</a:t>
                </a:r>
                <a:r>
                  <a:rPr lang="ru-RU" dirty="0" smtClean="0"/>
                  <a:t>.</a:t>
                </a:r>
                <a:endParaRPr lang="en-US" dirty="0" smtClean="0"/>
              </a:p>
              <a:p>
                <a:pPr marL="0" indent="0">
                  <a:buNone/>
                </a:pPr>
                <a:r>
                  <a:rPr lang="ru-RU" b="1" dirty="0"/>
                  <a:t>Теорема </a:t>
                </a:r>
                <a:r>
                  <a:rPr lang="en-US" b="1" dirty="0"/>
                  <a:t>7</a:t>
                </a:r>
                <a:r>
                  <a:rPr lang="ru-RU" b="1" dirty="0" smtClean="0"/>
                  <a:t>.1 </a:t>
                </a:r>
                <a:r>
                  <a:rPr lang="ru-RU" b="1" dirty="0"/>
                  <a:t>(формула Эйлера). </a:t>
                </a:r>
                <a:r>
                  <a:rPr lang="ru-RU" i="1" dirty="0"/>
                  <a:t>Количество граней в любой плоской укладке планарного графа, имеющего </a:t>
                </a:r>
                <a14:m>
                  <m:oMath xmlns:m="http://schemas.openxmlformats.org/officeDocument/2006/math">
                    <m:r>
                      <a:rPr lang="ru-RU" i="1" dirty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ru-RU" i="1" dirty="0"/>
                  <a:t> вершин, </a:t>
                </a:r>
                <a14:m>
                  <m:oMath xmlns:m="http://schemas.openxmlformats.org/officeDocument/2006/math">
                    <m:r>
                      <a:rPr lang="ru-RU" i="1" dirty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ru-RU" i="1" dirty="0"/>
                  <a:t> ребер и </a:t>
                </a:r>
                <a14:m>
                  <m:oMath xmlns:m="http://schemas.openxmlformats.org/officeDocument/2006/math">
                    <m:r>
                      <a:rPr lang="ru-RU" i="1" dirty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ru-RU" i="1" dirty="0"/>
                  <a:t> компонент связности, равно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+</m:t>
                    </m:r>
                    <m:r>
                      <a:rPr lang="ru-RU" i="1" dirty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r>
                  <a:rPr lang="ru-RU" i="1" dirty="0"/>
                  <a:t>.</a:t>
                </a:r>
                <a:endParaRPr lang="en-US" i="1" dirty="0"/>
              </a:p>
              <a:p>
                <a:pPr marL="0" indent="0">
                  <a:buNone/>
                </a:pPr>
                <a:endParaRPr lang="kk-KZ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962633"/>
                <a:ext cx="8596668" cy="5184843"/>
              </a:xfrm>
              <a:blipFill>
                <a:blip r:embed="rId2"/>
                <a:stretch>
                  <a:fillRect l="-567" t="-824" r="-355"/>
                </a:stretch>
              </a:blipFill>
            </p:spPr>
            <p:txBody>
              <a:bodyPr/>
              <a:lstStyle/>
              <a:p>
                <a:r>
                  <a:rPr lang="kk-K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74002" y="2600933"/>
            <a:ext cx="1543050" cy="147637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74002" y="962633"/>
            <a:ext cx="1314450" cy="123825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9105900" y="4077308"/>
            <a:ext cx="23812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Рис </a:t>
            </a:r>
            <a:r>
              <a:rPr lang="ru-RU" dirty="0" smtClean="0"/>
              <a:t>7.9. </a:t>
            </a:r>
            <a:r>
              <a:rPr lang="ru-RU" dirty="0"/>
              <a:t>а) </a:t>
            </a:r>
            <a:r>
              <a:rPr lang="ru-RU" dirty="0" smtClean="0"/>
              <a:t>полный граф К</a:t>
            </a:r>
            <a:r>
              <a:rPr lang="ru-RU" baseline="-25000" dirty="0" smtClean="0"/>
              <a:t>4</a:t>
            </a:r>
            <a:endParaRPr lang="ru-RU" baseline="-25000" dirty="0"/>
          </a:p>
          <a:p>
            <a:pPr algn="ctr"/>
            <a:r>
              <a:rPr lang="ru-RU" dirty="0"/>
              <a:t>б</a:t>
            </a:r>
            <a:r>
              <a:rPr lang="ru-RU" dirty="0" smtClean="0"/>
              <a:t>) укладка графа К</a:t>
            </a:r>
            <a:r>
              <a:rPr lang="ru-RU" baseline="-25000" dirty="0" smtClean="0"/>
              <a:t>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966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71728"/>
          </a:xfrm>
        </p:spPr>
        <p:txBody>
          <a:bodyPr>
            <a:normAutofit/>
          </a:bodyPr>
          <a:lstStyle/>
          <a:p>
            <a:r>
              <a:rPr lang="ru-RU" b="1" dirty="0" smtClean="0"/>
              <a:t>Доказательство формулы Эйлера</a:t>
            </a:r>
            <a:endParaRPr lang="kk-K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677333" y="1381328"/>
                <a:ext cx="9167057" cy="523348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b="1" dirty="0" smtClean="0"/>
                  <a:t>Доказательство</a:t>
                </a:r>
                <a:r>
                  <a:rPr lang="ru-RU" b="1" dirty="0"/>
                  <a:t>. </a:t>
                </a:r>
                <a:r>
                  <a:rPr lang="ru-RU" dirty="0"/>
                  <a:t>Докажем сначала утверждение теоремы </a:t>
                </a:r>
                <a:r>
                  <a:rPr lang="ru-RU" dirty="0" smtClean="0"/>
                  <a:t>при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ru-RU" dirty="0" smtClean="0"/>
                  <a:t> </a:t>
                </a:r>
                <a:r>
                  <a:rPr lang="ru-RU" dirty="0"/>
                  <a:t>. Рассмотрим связный плоский граф </a:t>
                </a:r>
                <a14:m>
                  <m:oMath xmlns:m="http://schemas.openxmlformats.org/officeDocument/2006/math">
                    <m:r>
                      <a:rPr lang="ru-RU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ru-RU" dirty="0"/>
                  <a:t>. Если в нем нет циклов, то имеется единственная грань, а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ru-RU" dirty="0" smtClean="0"/>
                  <a:t>, </a:t>
                </a:r>
                <a:r>
                  <a:rPr lang="ru-RU" dirty="0"/>
                  <a:t>и формула верна. Если же есть хотя бы один цикл, то возьмем какое-нибудь ребро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ru-RU" dirty="0" smtClean="0"/>
                  <a:t>, </a:t>
                </a:r>
                <a:r>
                  <a:rPr lang="ru-RU" dirty="0"/>
                  <a:t>принадлежащее простому циклу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ru-RU" dirty="0"/>
                  <a:t>. Это ребро принадлежит границе двух граней, одна из которых целиком лежит внутри цикла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ru-RU" dirty="0"/>
                  <a:t>, другая снаружи. Если удалить ребро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ru-RU" dirty="0"/>
                  <a:t>из графа, эти две грани сольются в одну. Граф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dirty="0" smtClean="0"/>
                  <a:t>, </a:t>
                </a:r>
                <a:r>
                  <a:rPr lang="ru-RU" dirty="0"/>
                  <a:t>полученный из графа </a:t>
                </a:r>
                <a14:m>
                  <m:oMath xmlns:m="http://schemas.openxmlformats.org/officeDocument/2006/math">
                    <m:r>
                      <a:rPr lang="ru-RU" i="1" dirty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ru-RU" dirty="0"/>
                  <a:t>удалением ребра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ru-RU" dirty="0"/>
                  <a:t>, очевидно, будет плоским и связным, в нем на одно ребро и на одну грань меньше, чем в </a:t>
                </a:r>
                <a14:m>
                  <m:oMath xmlns:m="http://schemas.openxmlformats.org/officeDocument/2006/math">
                    <m:r>
                      <a:rPr lang="ru-RU" i="1" dirty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ru-RU" dirty="0"/>
                  <a:t>, а число вершин осталось прежним. Если в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/>
                  <a:t> </a:t>
                </a:r>
                <a:r>
                  <a:rPr lang="ru-RU" dirty="0" smtClean="0"/>
                  <a:t>еще </a:t>
                </a:r>
                <a:r>
                  <a:rPr lang="ru-RU" dirty="0"/>
                  <a:t>есть циклы, то, удалив еще одно цикловое ребро, получим граф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ru-RU" dirty="0"/>
                  <a:t>. Будем продолжать удаление цикловых ребер до тех пор, пока не получится связный плоский граф без циклов, т.е. дерево. У него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−1 </m:t>
                    </m:r>
                  </m:oMath>
                </a14:m>
                <a:r>
                  <a:rPr lang="ru-RU" dirty="0" smtClean="0"/>
                  <a:t>ребро </a:t>
                </a:r>
                <a:r>
                  <a:rPr lang="ru-RU" dirty="0"/>
                  <a:t>и единственная грань. Значит, всего было удалено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ru-RU" dirty="0"/>
                  <a:t> ребро, а так как при удалении каждого ребра число граней уменьшалось на единицу, то в исходном графе было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+2 </m:t>
                    </m:r>
                  </m:oMath>
                </a14:m>
                <a:r>
                  <a:rPr lang="ru-RU" dirty="0"/>
                  <a:t>грани. Таким образом, формула верна для любого связного плоского графа. Если граф несвязен, то в компоненте связности, имеющей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 smtClean="0"/>
                  <a:t> </a:t>
                </a:r>
                <a:r>
                  <a:rPr lang="ru-RU" dirty="0" smtClean="0"/>
                  <a:t>вершин </a:t>
                </a:r>
                <a:r>
                  <a:rPr lang="ru-RU" dirty="0"/>
                  <a:t>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dirty="0" smtClean="0"/>
                  <a:t>ребер</a:t>
                </a:r>
                <a:r>
                  <a:rPr lang="ru-RU" dirty="0"/>
                  <a:t>, как доказано выше, имеется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ru-RU" dirty="0"/>
                  <a:t>внутренняя грань. Суммируя по всем компонентам и прибавляя 1 для учета внешней грани, убеждаемся в справедливости формулы в общем случае</a:t>
                </a:r>
                <a:r>
                  <a:rPr lang="ru-RU" dirty="0" smtClean="0"/>
                  <a:t>.</a:t>
                </a:r>
                <a:endParaRPr lang="kk-KZ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3" y="1381328"/>
                <a:ext cx="9167057" cy="5233481"/>
              </a:xfrm>
              <a:blipFill>
                <a:blip r:embed="rId2"/>
                <a:stretch>
                  <a:fillRect l="-532" t="-816" r="-931"/>
                </a:stretch>
              </a:blipFill>
            </p:spPr>
            <p:txBody>
              <a:bodyPr/>
              <a:lstStyle/>
              <a:p>
                <a:r>
                  <a:rPr lang="kk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807557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69652"/>
            <a:ext cx="8596668" cy="972766"/>
          </a:xfrm>
        </p:spPr>
        <p:txBody>
          <a:bodyPr/>
          <a:lstStyle/>
          <a:p>
            <a:r>
              <a:rPr lang="ru-RU" dirty="0" smtClean="0"/>
              <a:t>Следствия и планарность</a:t>
            </a:r>
            <a:endParaRPr lang="kk-K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342417"/>
                <a:ext cx="8596668" cy="523348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b="1" dirty="0" smtClean="0"/>
                  <a:t>Следствие 1. </a:t>
                </a:r>
                <a:r>
                  <a:rPr lang="ru-RU" i="1" dirty="0"/>
                  <a:t>Если в планарном </a:t>
                </a:r>
                <a:r>
                  <a:rPr lang="ru-RU" i="1" dirty="0" smtClean="0"/>
                  <a:t>графе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ru-RU" i="1" dirty="0" smtClean="0"/>
                  <a:t> </a:t>
                </a:r>
                <a:r>
                  <a:rPr lang="ru-RU" i="1" dirty="0"/>
                  <a:t>вершин,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ru-RU" i="1" dirty="0"/>
                  <a:t>, и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i="1" dirty="0" smtClean="0"/>
                  <a:t> </a:t>
                </a:r>
                <a:r>
                  <a:rPr lang="ru-RU" i="1" dirty="0"/>
                  <a:t>ребер, то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≤3(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−2)</m:t>
                    </m:r>
                  </m:oMath>
                </a14:m>
                <a:r>
                  <a:rPr lang="ru-RU" i="1" dirty="0" smtClean="0"/>
                  <a:t>.</a:t>
                </a:r>
                <a:endParaRPr lang="en-US" i="1" dirty="0" smtClean="0"/>
              </a:p>
              <a:p>
                <a:pPr marL="0" indent="0">
                  <a:buNone/>
                </a:pPr>
                <a:r>
                  <a:rPr lang="ru-RU" b="1" dirty="0"/>
                  <a:t>Следствие </a:t>
                </a:r>
                <a:r>
                  <a:rPr lang="en-US" b="1" dirty="0" smtClean="0"/>
                  <a:t>2</a:t>
                </a:r>
                <a:r>
                  <a:rPr lang="ru-RU" b="1" dirty="0" smtClean="0"/>
                  <a:t>. </a:t>
                </a:r>
                <a:r>
                  <a:rPr lang="ru-RU" i="1" dirty="0"/>
                  <a:t>Если в планарном графе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ru-RU" i="1" dirty="0"/>
                  <a:t> вершин,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≥3</m:t>
                    </m:r>
                  </m:oMath>
                </a14:m>
                <a:r>
                  <a:rPr lang="ru-RU" i="1" dirty="0" smtClean="0"/>
                  <a:t>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i="1" dirty="0"/>
                  <a:t> </a:t>
                </a:r>
                <a:r>
                  <a:rPr lang="ru-RU" i="1" dirty="0"/>
                  <a:t>ребер, и нет циклов длины </a:t>
                </a:r>
                <a:r>
                  <a:rPr lang="ru-RU" dirty="0"/>
                  <a:t>3</a:t>
                </a:r>
                <a:r>
                  <a:rPr lang="ru-RU" i="1" dirty="0"/>
                  <a:t>, </a:t>
                </a:r>
                <a:r>
                  <a:rPr lang="ru-RU" i="1" dirty="0" smtClean="0"/>
                  <a:t>то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−2)</m:t>
                    </m:r>
                  </m:oMath>
                </a14:m>
                <a:r>
                  <a:rPr lang="ru-RU" i="1" dirty="0"/>
                  <a:t>.</a:t>
                </a:r>
                <a:endParaRPr lang="kk-KZ" dirty="0"/>
              </a:p>
              <a:p>
                <a:pPr marL="0" indent="0">
                  <a:buNone/>
                </a:pPr>
                <a:r>
                  <a:rPr lang="ru-RU" dirty="0"/>
                  <a:t>Критерии планарности. Известно несколько критериев планарности, сформулируем без доказательства два из них. </a:t>
                </a:r>
              </a:p>
              <a:p>
                <a:pPr marL="0" indent="0">
                  <a:buNone/>
                </a:pPr>
                <a:r>
                  <a:rPr lang="ru-RU" dirty="0"/>
                  <a:t>Операция </a:t>
                </a:r>
                <a:r>
                  <a:rPr lang="ru-RU" i="1" dirty="0"/>
                  <a:t>подразбиения </a:t>
                </a:r>
                <a:r>
                  <a:rPr lang="ru-RU" dirty="0" smtClean="0"/>
                  <a:t>ребра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</m:oMath>
                </a14:m>
                <a:r>
                  <a:rPr lang="ru-RU" dirty="0" smtClean="0"/>
                  <a:t> </a:t>
                </a:r>
                <a:r>
                  <a:rPr lang="ru-RU" dirty="0"/>
                  <a:t>действует следующим образом. Из графа удаляется это ребро, к нему добавляется новая вершина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ru-RU" dirty="0" smtClean="0"/>
                  <a:t> и </a:t>
                </a:r>
                <a:r>
                  <a:rPr lang="ru-RU" dirty="0"/>
                  <a:t>два новых ребра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d>
                  </m:oMath>
                </a14:m>
                <a:r>
                  <a:rPr lang="ru-RU" dirty="0" smtClean="0"/>
                  <a:t> и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d>
                  </m:oMath>
                </a14:m>
                <a:r>
                  <a:rPr lang="ru-RU" dirty="0"/>
                  <a:t>. Граф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ru-RU" dirty="0" smtClean="0"/>
                  <a:t> </a:t>
                </a:r>
                <a:r>
                  <a:rPr lang="ru-RU" dirty="0"/>
                  <a:t>называется </a:t>
                </a:r>
                <a:r>
                  <a:rPr lang="ru-RU" i="1" dirty="0"/>
                  <a:t>подразбиением </a:t>
                </a:r>
                <a:r>
                  <a:rPr lang="ru-RU" dirty="0" smtClean="0"/>
                  <a:t>графа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dirty="0" smtClean="0"/>
                  <a:t>, </a:t>
                </a:r>
                <a:r>
                  <a:rPr lang="ru-RU" dirty="0"/>
                  <a:t>если первый можно получить из второго последовательностью подразбиений ребер. </a:t>
                </a:r>
                <a:endParaRPr lang="ru-RU" dirty="0" smtClean="0"/>
              </a:p>
              <a:p>
                <a:pPr marL="0" indent="0">
                  <a:buNone/>
                </a:pPr>
                <a:r>
                  <a:rPr lang="ru-RU" dirty="0"/>
                  <a:t>Операция </a:t>
                </a:r>
                <a:r>
                  <a:rPr lang="ru-RU" i="1" dirty="0"/>
                  <a:t>стягивания </a:t>
                </a:r>
                <a:r>
                  <a:rPr lang="ru-RU" dirty="0"/>
                  <a:t>ребра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</m:oMath>
                </a14:m>
                <a:r>
                  <a:rPr lang="ru-RU" dirty="0" smtClean="0"/>
                  <a:t> определяется </a:t>
                </a:r>
                <a:r>
                  <a:rPr lang="ru-RU" dirty="0"/>
                  <a:t>следующим образом. Вершины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ru-RU" dirty="0" smtClean="0"/>
                  <a:t> и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ru-RU" dirty="0" smtClean="0"/>
                  <a:t> </a:t>
                </a:r>
                <a:r>
                  <a:rPr lang="ru-RU" dirty="0"/>
                  <a:t>удаляются из графа, к нему добавляется новая вершина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ru-RU" dirty="0" smtClean="0"/>
                  <a:t> </a:t>
                </a:r>
                <a:r>
                  <a:rPr lang="ru-RU" dirty="0"/>
                  <a:t>и она соединяется ребром с каждой вершиной, с которой была </a:t>
                </a:r>
                <a:r>
                  <a:rPr lang="ru-RU" dirty="0" err="1"/>
                  <a:t>смежна</a:t>
                </a:r>
                <a:r>
                  <a:rPr lang="ru-RU" dirty="0"/>
                  <a:t> хотя бы одна из вершин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ru-RU" dirty="0"/>
                  <a:t> и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ru-RU" dirty="0"/>
                  <a:t>  . Граф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ru-RU" dirty="0" smtClean="0"/>
                  <a:t> называется </a:t>
                </a:r>
                <a:r>
                  <a:rPr lang="ru-RU" i="1" dirty="0"/>
                  <a:t>стягиваемым </a:t>
                </a:r>
                <a:r>
                  <a:rPr lang="ru-RU" dirty="0"/>
                  <a:t>к графу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ru-RU" dirty="0"/>
                  <a:t>, если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ru-RU" dirty="0"/>
                  <a:t>можно получить из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ru-RU" dirty="0"/>
                  <a:t>последовательностью операций стягивания ребер.</a:t>
                </a:r>
                <a:endParaRPr lang="kk-KZ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342417"/>
                <a:ext cx="8596668" cy="5233481"/>
              </a:xfrm>
              <a:blipFill>
                <a:blip r:embed="rId2"/>
                <a:stretch>
                  <a:fillRect l="-567" t="-698" r="-1135"/>
                </a:stretch>
              </a:blipFill>
            </p:spPr>
            <p:txBody>
              <a:bodyPr/>
              <a:lstStyle/>
              <a:p>
                <a:r>
                  <a:rPr lang="kk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1959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3826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Критерии </a:t>
            </a:r>
            <a:r>
              <a:rPr lang="ru-RU" dirty="0"/>
              <a:t>планарности</a:t>
            </a:r>
            <a:endParaRPr lang="kk-K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342417"/>
                <a:ext cx="3583381" cy="469894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b="1" dirty="0" smtClean="0"/>
                  <a:t>Теорема </a:t>
                </a:r>
                <a:r>
                  <a:rPr lang="ru-RU" b="1" dirty="0" smtClean="0"/>
                  <a:t>7.2 </a:t>
                </a:r>
                <a:r>
                  <a:rPr lang="ru-RU" b="1" dirty="0" smtClean="0"/>
                  <a:t>(теорема Понтрягина–</a:t>
                </a:r>
                <a:r>
                  <a:rPr lang="ru-RU" b="1" dirty="0" err="1"/>
                  <a:t>Куратовского</a:t>
                </a:r>
                <a:r>
                  <a:rPr lang="ru-RU" b="1" dirty="0"/>
                  <a:t>)</a:t>
                </a:r>
                <a:r>
                  <a:rPr lang="ru-RU" dirty="0"/>
                  <a:t>. </a:t>
                </a:r>
                <a:r>
                  <a:rPr lang="ru-RU" i="1" dirty="0"/>
                  <a:t>Граф </a:t>
                </a:r>
                <a:r>
                  <a:rPr lang="ru-RU" i="1" dirty="0" err="1"/>
                  <a:t>планарен</a:t>
                </a:r>
                <a:r>
                  <a:rPr lang="ru-RU" i="1" dirty="0"/>
                  <a:t> тогда и только тогда, когда у него нет подграфа, являющегося подразбиением графа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i="1" dirty="0" smtClean="0"/>
                  <a:t>или </a:t>
                </a:r>
                <a:r>
                  <a:rPr lang="ru-RU" i="1" dirty="0"/>
                  <a:t>графа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3,3</m:t>
                        </m:r>
                      </m:sub>
                    </m:sSub>
                  </m:oMath>
                </a14:m>
                <a:r>
                  <a:rPr lang="ru-RU" i="1" dirty="0"/>
                  <a:t>. </a:t>
                </a:r>
                <a:endParaRPr lang="en-US" i="1" dirty="0" smtClean="0"/>
              </a:p>
              <a:p>
                <a:pPr marL="0" indent="0">
                  <a:buNone/>
                </a:pPr>
                <a:endParaRPr lang="en-US" i="1" dirty="0"/>
              </a:p>
              <a:p>
                <a:pPr marL="0" indent="0">
                  <a:buNone/>
                </a:pPr>
                <a:r>
                  <a:rPr lang="ru-RU" b="1" dirty="0"/>
                  <a:t>Теорема </a:t>
                </a:r>
                <a:r>
                  <a:rPr lang="ru-RU" b="1" dirty="0" smtClean="0"/>
                  <a:t>7.3 </a:t>
                </a:r>
                <a:r>
                  <a:rPr lang="ru-RU" b="1" dirty="0"/>
                  <a:t>(теорема Вагнера)</a:t>
                </a:r>
                <a:r>
                  <a:rPr lang="ru-RU" dirty="0"/>
                  <a:t>. </a:t>
                </a:r>
                <a:r>
                  <a:rPr lang="ru-RU" i="1" dirty="0"/>
                  <a:t>Граф </a:t>
                </a:r>
                <a:r>
                  <a:rPr lang="ru-RU" i="1" dirty="0" err="1"/>
                  <a:t>планарен</a:t>
                </a:r>
                <a:r>
                  <a:rPr lang="ru-RU" i="1" dirty="0"/>
                  <a:t> тогда и только тогда, когда у него нет подграфа, стягиваемого к графу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</m:oMath>
                </a14:m>
                <a:r>
                  <a:rPr lang="en-US" i="1" dirty="0" smtClean="0"/>
                  <a:t> </a:t>
                </a:r>
                <a:r>
                  <a:rPr lang="ru-RU" i="1" dirty="0" smtClean="0"/>
                  <a:t>или</a:t>
                </a:r>
                <a:r>
                  <a:rPr lang="en-US" i="1" dirty="0" smtClean="0"/>
                  <a:t> </a:t>
                </a:r>
                <a:r>
                  <a:rPr lang="ru-RU" i="1" dirty="0" smtClean="0"/>
                  <a:t>графу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3,3</m:t>
                        </m:r>
                      </m:sub>
                    </m:sSub>
                  </m:oMath>
                </a14:m>
                <a:r>
                  <a:rPr lang="ru-RU" i="1" dirty="0" smtClean="0"/>
                  <a:t>.</a:t>
                </a:r>
                <a:endParaRPr lang="en-US" i="1" dirty="0" smtClean="0"/>
              </a:p>
              <a:p>
                <a:pPr marL="0" indent="0">
                  <a:buNone/>
                </a:pPr>
                <a:endParaRPr lang="kk-KZ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342417"/>
                <a:ext cx="3583381" cy="4698945"/>
              </a:xfrm>
              <a:blipFill>
                <a:blip r:embed="rId2"/>
                <a:stretch>
                  <a:fillRect l="-1361" t="-778"/>
                </a:stretch>
              </a:blipFill>
            </p:spPr>
            <p:txBody>
              <a:bodyPr/>
              <a:lstStyle/>
              <a:p>
                <a:r>
                  <a:rPr lang="kk-K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/>
          <a:srcRect l="53604" t="20152" b="9319"/>
          <a:stretch/>
        </p:blipFill>
        <p:spPr>
          <a:xfrm>
            <a:off x="4761659" y="1333501"/>
            <a:ext cx="2412383" cy="37719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29685" y="1765796"/>
            <a:ext cx="2748170" cy="3220078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6322520" y="5100919"/>
            <a:ext cx="23812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Рис </a:t>
            </a:r>
            <a:r>
              <a:rPr lang="ru-RU" dirty="0" smtClean="0"/>
              <a:t>7.10. </a:t>
            </a:r>
            <a:r>
              <a:rPr lang="ru-RU" dirty="0"/>
              <a:t>а) </a:t>
            </a:r>
            <a:r>
              <a:rPr lang="ru-RU" dirty="0" smtClean="0"/>
              <a:t>полный граф К</a:t>
            </a:r>
            <a:r>
              <a:rPr lang="ru-RU" baseline="-25000" dirty="0" smtClean="0"/>
              <a:t>3,3</a:t>
            </a:r>
            <a:endParaRPr lang="ru-RU" baseline="-25000" dirty="0"/>
          </a:p>
          <a:p>
            <a:pPr algn="ctr"/>
            <a:r>
              <a:rPr lang="ru-RU" dirty="0"/>
              <a:t>б</a:t>
            </a:r>
            <a:r>
              <a:rPr lang="ru-RU" dirty="0" smtClean="0"/>
              <a:t>) полный граф К</a:t>
            </a:r>
            <a:r>
              <a:rPr lang="ru-RU" baseline="-25000" dirty="0" smtClean="0"/>
              <a:t>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2245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09550"/>
            <a:ext cx="8596668" cy="704850"/>
          </a:xfrm>
        </p:spPr>
        <p:txBody>
          <a:bodyPr>
            <a:normAutofit/>
          </a:bodyPr>
          <a:lstStyle/>
          <a:p>
            <a:r>
              <a:rPr lang="ru-RU" dirty="0" smtClean="0"/>
              <a:t>Приложение в электротехнике</a:t>
            </a:r>
            <a:endParaRPr lang="kk-K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914400"/>
                <a:ext cx="8596668" cy="577214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dirty="0" smtClean="0"/>
                  <a:t>В </a:t>
                </a:r>
                <a:r>
                  <a:rPr lang="ru-RU" dirty="0"/>
                  <a:t>электротехнике части цепей наносятся на одну сторону непроводящей пластины (печатная плата). Поскольку проводники не изолированы, они не могут пересекаться, и соответствующие графы должны быть планарными. Требуется знать, сколько печатных плат понадобится для формирования всей сети. С этой целью вводится понятие толщины графа. </a:t>
                </a:r>
                <a:endParaRPr lang="ru-RU" dirty="0" smtClean="0"/>
              </a:p>
              <a:p>
                <a:pPr marL="0" indent="0">
                  <a:buNone/>
                </a:pPr>
                <a:r>
                  <a:rPr lang="ru-RU" b="1" dirty="0" smtClean="0"/>
                  <a:t>Определение</a:t>
                </a:r>
                <a:r>
                  <a:rPr lang="ru-RU" b="1" dirty="0"/>
                  <a:t>. </a:t>
                </a:r>
                <a:r>
                  <a:rPr lang="ru-RU" dirty="0"/>
                  <a:t>Толщина графа </a:t>
                </a:r>
                <a14:m>
                  <m:oMath xmlns:m="http://schemas.openxmlformats.org/officeDocument/2006/math">
                    <m:r>
                      <a:rPr lang="ru-RU" i="1" dirty="0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ru-RU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ru-RU" i="1" dirty="0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ru-RU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ru-RU" dirty="0"/>
                  <a:t> – наименьшее число планарных графов, наложение которых </a:t>
                </a:r>
                <a:r>
                  <a:rPr lang="ru-RU" dirty="0" smtClean="0"/>
                  <a:t>дает граф </a:t>
                </a:r>
                <a14:m>
                  <m:oMath xmlns:m="http://schemas.openxmlformats.org/officeDocument/2006/math">
                    <m:r>
                      <a:rPr lang="ru-RU" i="1" dirty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kk-KZ" dirty="0" smtClean="0"/>
                  <a:t>.</a:t>
                </a:r>
              </a:p>
              <a:p>
                <a:pPr marL="0" indent="0">
                  <a:buNone/>
                </a:pPr>
                <a:r>
                  <a:rPr lang="ru-RU" dirty="0" smtClean="0"/>
                  <a:t>Толщина </a:t>
                </a:r>
                <a:r>
                  <a:rPr lang="ru-RU" dirty="0"/>
                  <a:t>графа является мерой его «</a:t>
                </a:r>
                <a:r>
                  <a:rPr lang="ru-RU" dirty="0" err="1"/>
                  <a:t>непланарности</a:t>
                </a:r>
                <a:r>
                  <a:rPr lang="ru-RU" dirty="0"/>
                  <a:t>» – например, толщина планарного графа равна единице, а толщина графов K</a:t>
                </a:r>
                <a:r>
                  <a:rPr lang="ru-RU" baseline="-25000" dirty="0"/>
                  <a:t>5</a:t>
                </a:r>
                <a:r>
                  <a:rPr lang="ru-RU" dirty="0"/>
                  <a:t> и K</a:t>
                </a:r>
                <a:r>
                  <a:rPr lang="ru-RU" baseline="-25000" dirty="0"/>
                  <a:t>3,3</a:t>
                </a:r>
                <a:r>
                  <a:rPr lang="ru-RU" dirty="0"/>
                  <a:t> равна двум. Оценку снизу для толщины графа легко получить при помощи теоремы Эйлера. Часто эта довольно грубая оценка оказывается истинным значением толщины. Введем следующие обозначения: </a:t>
                </a:r>
                <a14:m>
                  <m:oMath xmlns:m="http://schemas.openxmlformats.org/officeDocument/2006/math">
                    <m:r>
                      <a:rPr lang="ru-RU" i="1" dirty="0" smtClean="0">
                        <a:latin typeface="Cambria Math" panose="02040503050406030204" pitchFamily="18" charset="0"/>
                      </a:rPr>
                      <m:t>[</m:t>
                    </m:r>
                    <m:r>
                      <a:rPr lang="ru-RU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ru-RU" i="1" dirty="0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ru-RU" dirty="0"/>
                  <a:t> – наибольшее целое число, не превосходящее </a:t>
                </a:r>
                <a14:m>
                  <m:oMath xmlns:m="http://schemas.openxmlformats.org/officeDocument/2006/math">
                    <m:r>
                      <a:rPr lang="ru-RU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ru-RU" i="1" dirty="0" smtClean="0">
                        <a:latin typeface="Cambria Math" panose="02040503050406030204" pitchFamily="18" charset="0"/>
                      </a:rPr>
                      <m:t>, {</m:t>
                    </m:r>
                    <m:r>
                      <a:rPr lang="ru-RU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ru-RU" i="1" dirty="0" smtClean="0">
                        <a:latin typeface="Cambria Math" panose="02040503050406030204" pitchFamily="18" charset="0"/>
                      </a:rPr>
                      <m:t>} </m:t>
                    </m:r>
                  </m:oMath>
                </a14:m>
                <a:r>
                  <a:rPr lang="ru-RU" dirty="0"/>
                  <a:t>– наименьшее целое число, </a:t>
                </a:r>
                <a:r>
                  <a:rPr lang="ru-RU" dirty="0" smtClean="0"/>
                  <a:t>превосходящее </a:t>
                </a:r>
                <a14:m>
                  <m:oMath xmlns:m="http://schemas.openxmlformats.org/officeDocument/2006/math">
                    <m:r>
                      <a:rPr lang="ru-RU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ru-RU" dirty="0" smtClean="0"/>
                  <a:t>.</a:t>
                </a:r>
                <a:r>
                  <a:rPr lang="ru-RU" dirty="0" smtClean="0"/>
                  <a:t> </a:t>
                </a:r>
                <a:r>
                  <a:rPr lang="ru-RU" dirty="0"/>
                  <a:t>Теорема о нижней границе толщины графа. Толщина </a:t>
                </a:r>
                <a14:m>
                  <m:oMath xmlns:m="http://schemas.openxmlformats.org/officeDocument/2006/math">
                    <m:r>
                      <a:rPr lang="ru-RU" i="1" dirty="0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ru-RU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ru-RU" i="1" dirty="0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ru-RU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ru-RU" dirty="0"/>
                  <a:t> графа </a:t>
                </a:r>
                <a14:m>
                  <m:oMath xmlns:m="http://schemas.openxmlformats.org/officeDocument/2006/math">
                    <m:r>
                      <a:rPr lang="ru-RU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ru-RU" dirty="0"/>
                  <a:t> удовлетворяет следующим неравенствам: </a:t>
                </a:r>
                <a:endParaRPr lang="en-US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dirty="0" smtClean="0">
                          <a:latin typeface="Cambria Math" panose="02040503050406030204" pitchFamily="18" charset="0"/>
                        </a:rPr>
                        <m:t>𝑡</m:t>
                      </m:r>
                      <m:d>
                        <m:dPr>
                          <m:ctrlPr>
                            <a:rPr lang="ru-RU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i="1" dirty="0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</m:d>
                      <m:r>
                        <a:rPr lang="ru-RU" i="1" dirty="0" smtClean="0">
                          <a:latin typeface="Cambria Math" panose="02040503050406030204" pitchFamily="18" charset="0"/>
                        </a:rPr>
                        <m:t>≥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ru-RU" i="1" dirty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ru-RU" i="1" dirty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num>
                            <m:den>
                              <m:r>
                                <a:rPr lang="ru-RU" i="1" dirty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ru-RU" i="1" dirty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ru-RU" i="1" dirty="0">
                                  <a:latin typeface="Cambria Math" panose="02040503050406030204" pitchFamily="18" charset="0"/>
                                </a:rPr>
                                <m:t> − 6</m:t>
                              </m:r>
                            </m:den>
                          </m:f>
                        </m:e>
                      </m:d>
                      <m:r>
                        <a:rPr lang="ru-RU" i="1" dirty="0" smtClean="0">
                          <a:latin typeface="Cambria Math" panose="02040503050406030204" pitchFamily="18" charset="0"/>
                        </a:rPr>
                        <m:t> , </m:t>
                      </m:r>
                      <m:r>
                        <a:rPr lang="ru-RU" i="1" dirty="0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ru-RU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ru-RU" i="1" dirty="0" smtClean="0"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ru-RU" i="1" dirty="0" smtClean="0">
                          <a:latin typeface="Cambria Math" panose="02040503050406030204" pitchFamily="18" charset="0"/>
                        </a:rPr>
                        <m:t>) ≥ </m:t>
                      </m:r>
                      <m:d>
                        <m:dPr>
                          <m:begChr m:val="["/>
                          <m:endChr m:val="]"/>
                          <m:ctrlPr>
                            <a:rPr lang="ru-RU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ru-RU" i="1" dirty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ru-RU" i="1" dirty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  <m:r>
                                <a:rPr lang="ru-RU" i="1" dirty="0">
                                  <a:latin typeface="Cambria Math" panose="02040503050406030204" pitchFamily="18" charset="0"/>
                                </a:rPr>
                                <m:t> + 3</m:t>
                              </m:r>
                              <m:r>
                                <a:rPr lang="ru-RU" i="1" dirty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ru-RU" i="1" dirty="0">
                                  <a:latin typeface="Cambria Math" panose="02040503050406030204" pitchFamily="18" charset="0"/>
                                </a:rPr>
                                <m:t> − 7</m:t>
                              </m:r>
                            </m:num>
                            <m:den>
                              <m:r>
                                <a:rPr lang="ru-RU" i="1" dirty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ru-RU" i="1" dirty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ru-RU" i="1" dirty="0">
                                  <a:latin typeface="Cambria Math" panose="02040503050406030204" pitchFamily="18" charset="0"/>
                                </a:rPr>
                                <m:t> − 6</m:t>
                              </m:r>
                            </m:den>
                          </m:f>
                        </m:e>
                      </m:d>
                      <m:r>
                        <a:rPr lang="ru-RU" i="1" dirty="0" smtClean="0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ru-RU" dirty="0" smtClean="0"/>
                  <a:t>Здесь </a:t>
                </a:r>
                <a14:m>
                  <m:oMath xmlns:m="http://schemas.openxmlformats.org/officeDocument/2006/math">
                    <m:r>
                      <a:rPr lang="ru-RU" i="1" dirty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ru-RU" b="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ru-RU" i="1" dirty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kk-KZ" dirty="0" smtClean="0"/>
                  <a:t> - соответственно число вершин и ребер графа </a:t>
                </a:r>
                <a14:m>
                  <m:oMath xmlns:m="http://schemas.openxmlformats.org/officeDocument/2006/math">
                    <m:r>
                      <a:rPr lang="ru-RU" i="1" dirty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kk-KZ" dirty="0" smtClean="0"/>
                  <a:t>.</a:t>
                </a:r>
                <a:endParaRPr lang="kk-KZ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914400"/>
                <a:ext cx="8596668" cy="5772149"/>
              </a:xfrm>
              <a:blipFill>
                <a:blip r:embed="rId2"/>
                <a:stretch>
                  <a:fillRect l="-567" t="-634" r="-1277"/>
                </a:stretch>
              </a:blipFill>
            </p:spPr>
            <p:txBody>
              <a:bodyPr/>
              <a:lstStyle/>
              <a:p>
                <a:r>
                  <a:rPr lang="kk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836511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47700"/>
          </a:xfrm>
        </p:spPr>
        <p:txBody>
          <a:bodyPr>
            <a:normAutofit/>
          </a:bodyPr>
          <a:lstStyle/>
          <a:p>
            <a:r>
              <a:rPr lang="ru-RU" dirty="0"/>
              <a:t>Укладка графа на плоскости</a:t>
            </a:r>
            <a:endParaRPr lang="kk-K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466850"/>
                <a:ext cx="8596668" cy="457451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dirty="0"/>
                  <a:t>Критерии планарности графа не всегда просты в практическом применении и не дают информации о том, как строить укладку графа на плоскости, если он оказывается планарным. Все это вызвало появление алгоритмов, которые проверяют граф на планарность и строят его плоскую укладку. </a:t>
                </a:r>
                <a:endParaRPr lang="ru-RU" dirty="0" smtClean="0"/>
              </a:p>
              <a:p>
                <a:pPr marL="0" indent="0">
                  <a:buNone/>
                </a:pPr>
                <a:r>
                  <a:rPr lang="ru-RU" dirty="0" smtClean="0"/>
                  <a:t>Рассмотрим </a:t>
                </a:r>
                <a:r>
                  <a:rPr lang="ru-RU" dirty="0"/>
                  <a:t>один из алгоритмов, который представляет собой процесс последовательного присоединения к некоторому уложенному подграфу </a:t>
                </a:r>
                <a14:m>
                  <m:oMath xmlns:m="http://schemas.openxmlformats.org/officeDocument/2006/math">
                    <m:r>
                      <a:rPr lang="ru-RU" i="1" dirty="0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’</m:t>
                    </m:r>
                  </m:oMath>
                </a14:m>
                <a:r>
                  <a:rPr lang="ru-RU" dirty="0" smtClean="0"/>
                  <a:t> </a:t>
                </a:r>
                <a:r>
                  <a:rPr lang="ru-RU" dirty="0"/>
                  <a:t>графа </a:t>
                </a:r>
                <a14:m>
                  <m:oMath xmlns:m="http://schemas.openxmlformats.org/officeDocument/2006/math">
                    <m:r>
                      <a:rPr lang="ru-RU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ru-RU" dirty="0"/>
                  <a:t> новой цепи </a:t>
                </a:r>
                <a14:m>
                  <m:oMath xmlns:m="http://schemas.openxmlformats.org/officeDocument/2006/math">
                    <m:r>
                      <a:rPr lang="ru-RU" i="1" dirty="0" smtClean="0">
                        <a:latin typeface="Cambria Math" panose="02040503050406030204" pitchFamily="18" charset="0"/>
                      </a:rPr>
                      <m:t>𝐿</m:t>
                    </m:r>
                  </m:oMath>
                </a14:m>
                <a:r>
                  <a:rPr lang="ru-RU" dirty="0"/>
                  <a:t>. Процесс присоединения продолжается до тех пор, пока не будет построен плоский граф, изоморфный </a:t>
                </a:r>
                <a14:m>
                  <m:oMath xmlns:m="http://schemas.openxmlformats.org/officeDocument/2006/math">
                    <m:r>
                      <a:rPr lang="ru-RU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ru-RU" dirty="0"/>
                  <a:t>, или присоединение новой цепи окажется невозможным, что будет свидетельствовать о </a:t>
                </a:r>
                <a:r>
                  <a:rPr lang="ru-RU" dirty="0" err="1"/>
                  <a:t>непланарности</a:t>
                </a:r>
                <a:r>
                  <a:rPr lang="ru-RU" dirty="0"/>
                  <a:t> графа </a:t>
                </a:r>
                <a14:m>
                  <m:oMath xmlns:m="http://schemas.openxmlformats.org/officeDocument/2006/math">
                    <m:r>
                      <a:rPr lang="ru-RU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ru-RU" dirty="0" smtClean="0"/>
                  <a:t>.</a:t>
                </a:r>
                <a:endParaRPr lang="en-US" dirty="0" smtClean="0"/>
              </a:p>
              <a:p>
                <a:pPr marL="0" indent="0">
                  <a:buNone/>
                </a:pPr>
                <a:r>
                  <a:rPr lang="ru-RU" dirty="0"/>
                  <a:t>Пусть имеется некоторая плоская укладка подграфа </a:t>
                </a:r>
                <a14:m>
                  <m:oMath xmlns:m="http://schemas.openxmlformats.org/officeDocument/2006/math">
                    <m:r>
                      <a:rPr lang="ru-RU" i="1" dirty="0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’</m:t>
                    </m:r>
                    <m:r>
                      <a:rPr lang="ru-RU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i="1" dirty="0">
                        <a:latin typeface="Cambria Math" panose="02040503050406030204" pitchFamily="18" charset="0"/>
                      </a:rPr>
                      <m:t>= (</m:t>
                    </m:r>
                    <m:r>
                      <a:rPr lang="ru-RU" i="1" dirty="0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’</m:t>
                    </m:r>
                    <m:r>
                      <a:rPr lang="ru-RU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ru-RU" i="1" dirty="0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’</m:t>
                    </m:r>
                    <m:r>
                      <a:rPr lang="ru-RU" i="1" dirty="0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ru-RU" dirty="0"/>
                  <a:t>графа </a:t>
                </a:r>
                <a14:m>
                  <m:oMath xmlns:m="http://schemas.openxmlformats.org/officeDocument/2006/math">
                    <m:r>
                      <a:rPr lang="ru-RU" i="1" dirty="0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ru-RU" i="1" dirty="0" smtClean="0">
                        <a:latin typeface="Cambria Math" panose="02040503050406030204" pitchFamily="18" charset="0"/>
                      </a:rPr>
                      <m:t> = (</m:t>
                    </m:r>
                    <m:r>
                      <a:rPr lang="ru-RU" i="1" dirty="0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ru-RU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ru-RU" i="1" dirty="0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ru-RU" i="1" dirty="0" smtClean="0">
                        <a:latin typeface="Cambria Math" panose="02040503050406030204" pitchFamily="18" charset="0"/>
                      </a:rPr>
                      <m:t>).</m:t>
                    </m:r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endParaRPr lang="kk-KZ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466850"/>
                <a:ext cx="8596668" cy="4574513"/>
              </a:xfrm>
              <a:blipFill>
                <a:blip r:embed="rId2"/>
                <a:stretch>
                  <a:fillRect l="-567" t="-933" r="-638"/>
                </a:stretch>
              </a:blipFill>
            </p:spPr>
            <p:txBody>
              <a:bodyPr/>
              <a:lstStyle/>
              <a:p>
                <a:r>
                  <a:rPr lang="kk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41259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356839"/>
            <a:ext cx="8823505" cy="869795"/>
          </a:xfrm>
        </p:spPr>
        <p:txBody>
          <a:bodyPr>
            <a:normAutofit/>
          </a:bodyPr>
          <a:lstStyle/>
          <a:p>
            <a:r>
              <a:rPr lang="ru-RU" dirty="0"/>
              <a:t>Укладка графа на плоскости</a:t>
            </a:r>
            <a:endParaRPr lang="kk-K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677333" y="1226635"/>
                <a:ext cx="9537183" cy="4814728"/>
              </a:xfrm>
            </p:spPr>
            <p:txBody>
              <a:bodyPr>
                <a:normAutofit/>
              </a:bodyPr>
              <a:lstStyle/>
              <a:p>
                <a:pPr marL="0" indent="0">
                  <a:spcBef>
                    <a:spcPts val="0"/>
                  </a:spcBef>
                  <a:buNone/>
                </a:pPr>
                <a:r>
                  <a:rPr lang="ru-RU" b="1" u="sng" dirty="0" smtClean="0"/>
                  <a:t>Определение.</a:t>
                </a:r>
                <a:r>
                  <a:rPr lang="ru-RU" dirty="0" smtClean="0"/>
                  <a:t> Сегментом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ru-RU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dirty="0"/>
                  <a:t>относительно </a:t>
                </a:r>
                <a14:m>
                  <m:oMath xmlns:m="http://schemas.openxmlformats.org/officeDocument/2006/math">
                    <m:r>
                      <a:rPr lang="ru-RU" i="1" dirty="0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’</m:t>
                    </m:r>
                    <m:r>
                      <a:rPr lang="ru-RU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i="1" dirty="0">
                        <a:latin typeface="Cambria Math" panose="02040503050406030204" pitchFamily="18" charset="0"/>
                      </a:rPr>
                      <m:t>= (</m:t>
                    </m:r>
                    <m:r>
                      <a:rPr lang="ru-RU" i="1" dirty="0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‘</m:t>
                    </m:r>
                    <m:r>
                      <a:rPr lang="ru-RU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i="1" dirty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ru-RU" i="1" dirty="0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’</m:t>
                    </m:r>
                    <m:r>
                      <a:rPr lang="ru-RU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dirty="0"/>
                  <a:t>) называется подграф графа </a:t>
                </a:r>
                <a14:m>
                  <m:oMath xmlns:m="http://schemas.openxmlformats.org/officeDocument/2006/math">
                    <m:r>
                      <a:rPr lang="ru-RU" i="1" dirty="0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ru-RU" i="1" dirty="0" smtClean="0">
                        <a:latin typeface="Cambria Math" panose="02040503050406030204" pitchFamily="18" charset="0"/>
                      </a:rPr>
                      <m:t> = (</m:t>
                    </m:r>
                    <m:r>
                      <a:rPr lang="ru-RU" i="1" dirty="0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ru-RU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ru-RU" i="1" dirty="0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ru-RU" i="1" dirty="0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ru-RU" dirty="0"/>
                  <a:t>следующих двух видов: </a:t>
                </a:r>
                <a:endParaRPr lang="ru-RU" dirty="0" smtClean="0"/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ru-RU" dirty="0" smtClean="0"/>
                  <a:t>1</a:t>
                </a:r>
                <a:r>
                  <a:rPr lang="ru-RU" dirty="0"/>
                  <a:t>) ребро </a:t>
                </a:r>
                <a14:m>
                  <m:oMath xmlns:m="http://schemas.openxmlformats.org/officeDocument/2006/math">
                    <m:r>
                      <a:rPr lang="ru-RU" i="1" dirty="0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ru-RU" i="1" dirty="0" smtClean="0">
                        <a:latin typeface="Cambria Math" panose="02040503050406030204" pitchFamily="18" charset="0"/>
                      </a:rPr>
                      <m:t> = (</m:t>
                    </m:r>
                    <m:r>
                      <a:rPr lang="ru-RU" i="1" dirty="0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ru-RU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ru-RU" i="1" dirty="0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ru-RU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ru-RU" dirty="0"/>
                  <a:t> такое, что </a:t>
                </a:r>
                <a14:m>
                  <m:oMath xmlns:m="http://schemas.openxmlformats.org/officeDocument/2006/math">
                    <m:r>
                      <a:rPr lang="ru-RU" i="1" dirty="0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ru-RU" i="1" dirty="0" smtClean="0">
                        <a:latin typeface="Cambria Math" panose="02040503050406030204" pitchFamily="18" charset="0"/>
                      </a:rPr>
                      <m:t> ∉ </m:t>
                    </m:r>
                    <m:r>
                      <a:rPr lang="ru-RU" i="1" dirty="0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′</m:t>
                    </m:r>
                    <m:r>
                      <a:rPr lang="ru-RU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i="1" dirty="0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ru-RU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ru-RU" i="1" dirty="0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ru-RU" i="1" dirty="0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ru-RU" i="1" dirty="0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′</m:t>
                    </m:r>
                    <m:r>
                      <a:rPr lang="ru-RU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dirty="0" smtClean="0"/>
                  <a:t>;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ru-RU" dirty="0" smtClean="0"/>
                  <a:t> </a:t>
                </a:r>
                <a:r>
                  <a:rPr lang="ru-RU" dirty="0"/>
                  <a:t>2) Связная компонента графа </a:t>
                </a:r>
                <a14:m>
                  <m:oMath xmlns:m="http://schemas.openxmlformats.org/officeDocument/2006/math">
                    <m:r>
                      <a:rPr lang="ru-RU" i="1" dirty="0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\</m:t>
                    </m:r>
                    <m:r>
                      <a:rPr lang="ru-RU" i="1" dirty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′</m:t>
                    </m:r>
                    <m:r>
                      <a:rPr lang="ru-RU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dirty="0"/>
                  <a:t>, дополненная всеми ребрами графа </a:t>
                </a:r>
                <a14:m>
                  <m:oMath xmlns:m="http://schemas.openxmlformats.org/officeDocument/2006/math">
                    <m:r>
                      <a:rPr lang="ru-RU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ru-RU" dirty="0"/>
                  <a:t>, соединяющими эту компоненту с подграфом </a:t>
                </a:r>
                <a14:m>
                  <m:oMath xmlns:m="http://schemas.openxmlformats.org/officeDocument/2006/math">
                    <m:r>
                      <a:rPr lang="ru-RU" i="1" dirty="0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ru-RU" dirty="0"/>
                  <a:t> , и концами этих ребер</a:t>
                </a:r>
                <a:r>
                  <a:rPr lang="ru-RU" dirty="0" smtClean="0"/>
                  <a:t>.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endParaRPr lang="en-US" dirty="0" smtClean="0"/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ru-RU" b="1" u="sng" dirty="0" smtClean="0"/>
                  <a:t>Определение</a:t>
                </a:r>
                <a:r>
                  <a:rPr lang="ru-RU" b="1" u="sng" dirty="0"/>
                  <a:t>.</a:t>
                </a:r>
                <a:r>
                  <a:rPr lang="ru-RU" dirty="0"/>
                  <a:t> Вершина </a:t>
                </a:r>
                <a14:m>
                  <m:oMath xmlns:m="http://schemas.openxmlformats.org/officeDocument/2006/math">
                    <m:r>
                      <a:rPr lang="ru-RU" i="1" dirty="0" smtClean="0">
                        <a:latin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ru-RU" dirty="0"/>
                  <a:t> сегмента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ru-RU" dirty="0" smtClean="0"/>
                  <a:t> </a:t>
                </a:r>
                <a:r>
                  <a:rPr lang="ru-RU" dirty="0"/>
                  <a:t>называется контактной, если </a:t>
                </a:r>
                <a14:m>
                  <m:oMath xmlns:m="http://schemas.openxmlformats.org/officeDocument/2006/math">
                    <m:r>
                      <a:rPr lang="ru-RU" i="1" dirty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ru-RU" i="1" dirty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ru-RU" i="1" dirty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′</m:t>
                    </m:r>
                    <m:r>
                      <a:rPr lang="ru-RU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dirty="0" smtClean="0"/>
                  <a:t>. </a:t>
                </a:r>
                <a:endParaRPr lang="en-US" dirty="0" smtClean="0"/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ru-RU" dirty="0" smtClean="0"/>
                  <a:t>Граф </a:t>
                </a:r>
                <a14:m>
                  <m:oMath xmlns:m="http://schemas.openxmlformats.org/officeDocument/2006/math">
                    <m:r>
                      <a:rPr lang="ru-RU" i="1" dirty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’</m:t>
                    </m:r>
                  </m:oMath>
                </a14:m>
                <a:r>
                  <a:rPr lang="ru-RU" dirty="0"/>
                  <a:t> – плоский, значит, он разбивает плоскость на грани. </a:t>
                </a:r>
                <a:endParaRPr lang="en-US" dirty="0" smtClean="0"/>
              </a:p>
              <a:p>
                <a:pPr marL="0" indent="0">
                  <a:spcBef>
                    <a:spcPts val="0"/>
                  </a:spcBef>
                  <a:buNone/>
                </a:pPr>
                <a:endParaRPr lang="en-US" dirty="0"/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ru-RU" b="1" u="sng" dirty="0" smtClean="0"/>
                  <a:t>Определение</a:t>
                </a:r>
                <a:r>
                  <a:rPr lang="ru-RU" b="1" u="sng" dirty="0"/>
                  <a:t>.</a:t>
                </a:r>
                <a:r>
                  <a:rPr lang="ru-RU" dirty="0"/>
                  <a:t> Допустимой гранью для сегмента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ru-RU" dirty="0" smtClean="0"/>
                  <a:t> </a:t>
                </a:r>
                <a:r>
                  <a:rPr lang="ru-RU" dirty="0"/>
                  <a:t>относительно </a:t>
                </a:r>
                <a14:m>
                  <m:oMath xmlns:m="http://schemas.openxmlformats.org/officeDocument/2006/math">
                    <m:r>
                      <a:rPr lang="ru-RU" i="1" dirty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’</m:t>
                    </m:r>
                  </m:oMath>
                </a14:m>
                <a:r>
                  <a:rPr lang="ru-RU" dirty="0" smtClean="0"/>
                  <a:t> </a:t>
                </a:r>
                <a:r>
                  <a:rPr lang="ru-RU" dirty="0"/>
                  <a:t>называется грань </a:t>
                </a:r>
                <a14:m>
                  <m:oMath xmlns:m="http://schemas.openxmlformats.org/officeDocument/2006/math">
                    <m:r>
                      <a:rPr lang="ru-RU" i="1" dirty="0" smtClean="0">
                        <a:latin typeface="Cambria Math" panose="02040503050406030204" pitchFamily="18" charset="0"/>
                      </a:rPr>
                      <m:t>𝛾</m:t>
                    </m:r>
                  </m:oMath>
                </a14:m>
                <a:r>
                  <a:rPr lang="ru-RU" dirty="0"/>
                  <a:t> графа </a:t>
                </a:r>
                <a14:m>
                  <m:oMath xmlns:m="http://schemas.openxmlformats.org/officeDocument/2006/math">
                    <m:r>
                      <a:rPr lang="ru-RU" i="1" dirty="0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’</m:t>
                    </m:r>
                  </m:oMath>
                </a14:m>
                <a:r>
                  <a:rPr lang="ru-RU" dirty="0" smtClean="0"/>
                  <a:t>, </a:t>
                </a:r>
                <a:r>
                  <a:rPr lang="ru-RU" dirty="0"/>
                  <a:t>содержащая все контактные вершины сегмента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b="0" dirty="0" smtClean="0"/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ru-RU" dirty="0" smtClean="0"/>
                  <a:t>Обозначим </a:t>
                </a:r>
                <a:r>
                  <a:rPr lang="ru-RU" dirty="0"/>
                  <a:t>через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ru-RU" i="0" dirty="0" smtClean="0">
                        <a:latin typeface="Cambria Math" panose="02040503050406030204" pitchFamily="18" charset="0"/>
                      </a:rPr>
                      <m:t>Γ</m:t>
                    </m:r>
                    <m:r>
                      <a:rPr lang="ru-RU" i="1" dirty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ru-RU" dirty="0"/>
                  <a:t> множество допустимых граней для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ru-RU" dirty="0" smtClean="0"/>
                  <a:t>. </a:t>
                </a:r>
                <a:r>
                  <a:rPr lang="ru-RU" dirty="0"/>
                  <a:t>Для </a:t>
                </a:r>
                <a:r>
                  <a:rPr lang="ru-RU" dirty="0" err="1"/>
                  <a:t>непланарных</a:t>
                </a:r>
                <a:r>
                  <a:rPr lang="ru-RU" dirty="0"/>
                  <a:t> графов может быть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ru-RU" dirty="0">
                        <a:latin typeface="Cambria Math" panose="02040503050406030204" pitchFamily="18" charset="0"/>
                      </a:rPr>
                      <m:t>Γ</m:t>
                    </m:r>
                    <m:d>
                      <m:dPr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ru-RU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i="1" dirty="0">
                                <a:latin typeface="Cambria Math" panose="02040503050406030204" pitchFamily="18" charset="0"/>
                              </a:rPr>
                              <m:t>𝐺</m:t>
                            </m:r>
                          </m:e>
                          <m:sub>
                            <m:r>
                              <a:rPr lang="ru-RU" i="1" dirty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</m:oMath>
                </a14:m>
                <a:r>
                  <a:rPr lang="ru-RU" dirty="0"/>
                  <a:t>. Рассмотрим простую цепь </a:t>
                </a:r>
                <a14:m>
                  <m:oMath xmlns:m="http://schemas.openxmlformats.org/officeDocument/2006/math">
                    <m:r>
                      <a:rPr lang="ru-RU" i="1" dirty="0" smtClean="0">
                        <a:latin typeface="Cambria Math" panose="02040503050406030204" pitchFamily="18" charset="0"/>
                      </a:rPr>
                      <m:t>𝐿</m:t>
                    </m:r>
                  </m:oMath>
                </a14:m>
                <a:r>
                  <a:rPr lang="ru-RU" dirty="0"/>
                  <a:t> сегмента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ru-RU" dirty="0" smtClean="0"/>
                  <a:t>, </a:t>
                </a:r>
                <a:r>
                  <a:rPr lang="ru-RU" dirty="0"/>
                  <a:t>соединяющую две контактные вершины этого </a:t>
                </a:r>
                <a:r>
                  <a:rPr lang="ru-RU" dirty="0" smtClean="0"/>
                  <a:t>сегмента </a:t>
                </a:r>
                <a:r>
                  <a:rPr lang="ru-RU" dirty="0"/>
                  <a:t>и не содержащую других контактных вершин. Такие цепи называются </a:t>
                </a:r>
                <a14:m>
                  <m:oMath xmlns:m="http://schemas.openxmlformats.org/officeDocument/2006/math">
                    <m:r>
                      <a:rPr lang="ru-RU" i="1" dirty="0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ru-RU" dirty="0"/>
                  <a:t>-цепями. Всякая </a:t>
                </a:r>
                <a14:m>
                  <m:oMath xmlns:m="http://schemas.openxmlformats.org/officeDocument/2006/math">
                    <m:r>
                      <a:rPr lang="ru-RU" i="1" dirty="0" smtClean="0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ru-RU" dirty="0"/>
                  <a:t>-цепь может быть </a:t>
                </a:r>
                <a:r>
                  <a:rPr lang="ru-RU" dirty="0" smtClean="0"/>
                  <a:t>уложена </a:t>
                </a:r>
                <a:r>
                  <a:rPr lang="ru-RU" dirty="0"/>
                  <a:t>в любую грань, допустимую для данного сегмента. </a:t>
                </a:r>
                <a:endParaRPr lang="kk-KZ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3" y="1226635"/>
                <a:ext cx="9537183" cy="4814728"/>
              </a:xfrm>
              <a:blipFill>
                <a:blip r:embed="rId2"/>
                <a:stretch>
                  <a:fillRect l="-511" t="-759" r="-958"/>
                </a:stretch>
              </a:blipFill>
            </p:spPr>
            <p:txBody>
              <a:bodyPr/>
              <a:lstStyle/>
              <a:p>
                <a:r>
                  <a:rPr lang="kk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76240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04850"/>
          </a:xfrm>
        </p:spPr>
        <p:txBody>
          <a:bodyPr>
            <a:normAutofit/>
          </a:bodyPr>
          <a:lstStyle/>
          <a:p>
            <a:r>
              <a:rPr lang="ru-RU" dirty="0"/>
              <a:t>Укладка графа на плоскости</a:t>
            </a:r>
            <a:endParaRPr lang="kk-K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314450"/>
                <a:ext cx="8596668" cy="4953000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ru-RU" dirty="0" smtClean="0"/>
                  <a:t>Определение. Два сегмента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 smtClean="0"/>
                  <a:t> </a:t>
                </a:r>
                <a:r>
                  <a:rPr lang="ru-RU" dirty="0" smtClean="0"/>
                  <a:t>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ru-RU" dirty="0"/>
                  <a:t> называются конфликтующими, если: </a:t>
                </a:r>
                <a:endParaRPr lang="en-US" dirty="0" smtClean="0"/>
              </a:p>
              <a:p>
                <a:pPr marL="0" indent="0">
                  <a:buNone/>
                </a:pPr>
                <a:r>
                  <a:rPr lang="ru-RU" dirty="0" smtClean="0"/>
                  <a:t>1</a:t>
                </a:r>
                <a:r>
                  <a:rPr lang="ru-RU" dirty="0"/>
                  <a:t>) </a:t>
                </a:r>
                <a14:m>
                  <m:oMath xmlns:m="http://schemas.openxmlformats.org/officeDocument/2006/math">
                    <m:r>
                      <a:rPr lang="ru-RU" i="1" dirty="0" smtClean="0">
                        <a:latin typeface="Cambria Math" panose="02040503050406030204" pitchFamily="18" charset="0"/>
                      </a:rPr>
                      <m:t>𝜃</m:t>
                    </m:r>
                    <m:r>
                      <a:rPr lang="ru-RU" i="1" dirty="0" smtClean="0">
                        <a:latin typeface="Cambria Math" panose="02040503050406030204" pitchFamily="18" charset="0"/>
                      </a:rPr>
                      <m:t> =</m:t>
                    </m:r>
                    <m:r>
                      <m:rPr>
                        <m:sty m:val="p"/>
                      </m:rPr>
                      <a:rPr lang="ru-RU" dirty="0">
                        <a:latin typeface="Cambria Math" panose="02040503050406030204" pitchFamily="18" charset="0"/>
                      </a:rPr>
                      <m:t>Γ</m:t>
                    </m:r>
                    <m:r>
                      <a:rPr lang="ru-RU" i="1" dirty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  <m:r>
                      <m:rPr>
                        <m:sty m:val="p"/>
                      </m:rPr>
                      <a:rPr lang="ru-RU" dirty="0">
                        <a:latin typeface="Cambria Math" panose="02040503050406030204" pitchFamily="18" charset="0"/>
                      </a:rPr>
                      <m:t>Γ</m:t>
                    </m:r>
                    <m:r>
                      <a:rPr lang="ru-RU" i="1" dirty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≠∅</m:t>
                    </m:r>
                  </m:oMath>
                </a14:m>
                <a:r>
                  <a:rPr lang="en-US" dirty="0" smtClean="0"/>
                  <a:t>;</a:t>
                </a:r>
              </a:p>
              <a:p>
                <a:pPr marL="0" indent="0">
                  <a:buNone/>
                </a:pPr>
                <a:r>
                  <a:rPr lang="ru-RU" dirty="0" smtClean="0"/>
                  <a:t>2</a:t>
                </a:r>
                <a:r>
                  <a:rPr lang="ru-RU" dirty="0"/>
                  <a:t>) существуют две α-цепи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ru-RU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sSub>
                      <m:sSubPr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ru-RU" dirty="0" smtClean="0"/>
                  <a:t> и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ru-RU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sSub>
                      <m:sSubPr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ru-RU" dirty="0" smtClean="0"/>
                  <a:t>, </a:t>
                </a:r>
                <a:r>
                  <a:rPr lang="ru-RU" dirty="0"/>
                  <a:t>которые нельзя уложить без пересечений одновременно ни в какую грань </a:t>
                </a:r>
                <a14:m>
                  <m:oMath xmlns:m="http://schemas.openxmlformats.org/officeDocument/2006/math">
                    <m:r>
                      <a:rPr lang="ru-RU" i="1" dirty="0">
                        <a:latin typeface="Cambria Math" panose="02040503050406030204" pitchFamily="18" charset="0"/>
                      </a:rPr>
                      <m:t>𝛾</m:t>
                    </m:r>
                    <m:r>
                      <a:rPr lang="ru-RU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ru-RU" i="1" dirty="0">
                        <a:latin typeface="Cambria Math" panose="02040503050406030204" pitchFamily="18" charset="0"/>
                      </a:rPr>
                      <m:t>𝜃</m:t>
                    </m:r>
                    <m:r>
                      <a:rPr lang="ru-RU" i="1" dirty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kk-KZ" dirty="0" smtClean="0"/>
              </a:p>
              <a:p>
                <a:pPr marL="0" indent="0">
                  <a:buNone/>
                </a:pPr>
                <a:r>
                  <a:rPr lang="ru-RU" dirty="0"/>
                  <a:t>Пусть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ru-RU" i="1" dirty="0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</m:acc>
                  </m:oMath>
                </a14:m>
                <a:r>
                  <a:rPr lang="ru-RU" dirty="0"/>
                  <a:t> – плоская укладка некоторого подграфа графа </a:t>
                </a:r>
                <a14:m>
                  <m:oMath xmlns:m="http://schemas.openxmlformats.org/officeDocument/2006/math">
                    <m:r>
                      <a:rPr lang="ru-RU" i="1" dirty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ru-RU" dirty="0"/>
                  <a:t>. Для каждого сегмента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ru-RU" dirty="0" smtClean="0"/>
                  <a:t> </a:t>
                </a:r>
                <a:r>
                  <a:rPr lang="ru-RU" dirty="0"/>
                  <a:t>относительно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</m:acc>
                  </m:oMath>
                </a14:m>
                <a:r>
                  <a:rPr lang="ru-RU" dirty="0" smtClean="0"/>
                  <a:t> </a:t>
                </a:r>
                <a:r>
                  <a:rPr lang="ru-RU" dirty="0"/>
                  <a:t>находим множество допустимых граней. Тогда возможны следующие три случая: </a:t>
                </a:r>
                <a:endParaRPr lang="ru-RU" dirty="0" smtClean="0"/>
              </a:p>
              <a:p>
                <a:pPr marL="0" indent="0">
                  <a:buNone/>
                </a:pPr>
                <a:r>
                  <a:rPr lang="ru-RU" dirty="0" smtClean="0"/>
                  <a:t>А</a:t>
                </a:r>
                <a:r>
                  <a:rPr lang="ru-RU" dirty="0"/>
                  <a:t>) существует сегмент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ru-RU" dirty="0" smtClean="0"/>
                  <a:t>, </a:t>
                </a:r>
                <a:r>
                  <a:rPr lang="ru-RU" dirty="0"/>
                  <a:t>для которого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ru-RU" dirty="0">
                        <a:latin typeface="Cambria Math" panose="02040503050406030204" pitchFamily="18" charset="0"/>
                      </a:rPr>
                      <m:t>Γ</m:t>
                    </m:r>
                    <m:d>
                      <m:dPr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ru-RU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i="1" dirty="0">
                                <a:latin typeface="Cambria Math" panose="02040503050406030204" pitchFamily="18" charset="0"/>
                              </a:rPr>
                              <m:t>𝐺</m:t>
                            </m:r>
                          </m:e>
                          <m:sub>
                            <m:r>
                              <a:rPr lang="ru-RU" i="1" dirty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</m:oMath>
                </a14:m>
                <a:r>
                  <a:rPr lang="ru-RU" dirty="0"/>
                  <a:t>, тогда исходный граф </a:t>
                </a:r>
                <a14:m>
                  <m:oMath xmlns:m="http://schemas.openxmlformats.org/officeDocument/2006/math">
                    <m:r>
                      <a:rPr lang="ru-RU" i="1" dirty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ru-RU" dirty="0" smtClean="0"/>
                  <a:t> непленарен</a:t>
                </a:r>
                <a:r>
                  <a:rPr lang="ru-RU" dirty="0"/>
                  <a:t>; </a:t>
                </a:r>
                <a:endParaRPr lang="ru-RU" dirty="0" smtClean="0"/>
              </a:p>
              <a:p>
                <a:pPr marL="0" indent="0">
                  <a:buNone/>
                </a:pPr>
                <a:r>
                  <a:rPr lang="ru-RU" dirty="0" smtClean="0"/>
                  <a:t>Б</a:t>
                </a:r>
                <a:r>
                  <a:rPr lang="ru-RU" dirty="0"/>
                  <a:t>) для некоторого сегмента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ru-RU" dirty="0" smtClean="0"/>
                  <a:t> существует </a:t>
                </a:r>
                <a:r>
                  <a:rPr lang="ru-RU" dirty="0"/>
                  <a:t>единственная допустимая грань</a:t>
                </a:r>
                <a:r>
                  <a:rPr lang="ru-RU" dirty="0" smtClean="0"/>
                  <a:t> </a:t>
                </a:r>
                <a14:m>
                  <m:oMath xmlns:m="http://schemas.openxmlformats.org/officeDocument/2006/math">
                    <m:r>
                      <a:rPr lang="ru-RU" i="1" dirty="0">
                        <a:latin typeface="Cambria Math" panose="02040503050406030204" pitchFamily="18" charset="0"/>
                      </a:rPr>
                      <m:t>𝛾</m:t>
                    </m:r>
                  </m:oMath>
                </a14:m>
                <a:r>
                  <a:rPr lang="ru-RU" dirty="0"/>
                  <a:t>, тогда располагаем любую </a:t>
                </a:r>
                <a14:m>
                  <m:oMath xmlns:m="http://schemas.openxmlformats.org/officeDocument/2006/math">
                    <m:r>
                      <a:rPr lang="ru-RU" i="1" dirty="0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ru-RU" dirty="0"/>
                  <a:t>- цепь сегмента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ru-RU" dirty="0" smtClean="0"/>
                  <a:t> </a:t>
                </a:r>
                <a:r>
                  <a:rPr lang="ru-RU" dirty="0"/>
                  <a:t>в грани </a:t>
                </a:r>
                <a14:m>
                  <m:oMath xmlns:m="http://schemas.openxmlformats.org/officeDocument/2006/math">
                    <m:r>
                      <a:rPr lang="ru-RU" i="1" dirty="0">
                        <a:latin typeface="Cambria Math" panose="02040503050406030204" pitchFamily="18" charset="0"/>
                      </a:rPr>
                      <m:t>𝛾</m:t>
                    </m:r>
                  </m:oMath>
                </a14:m>
                <a:r>
                  <a:rPr lang="ru-RU" dirty="0"/>
                  <a:t>, при этом грань</a:t>
                </a:r>
                <a:r>
                  <a:rPr lang="ru-RU" dirty="0" smtClean="0"/>
                  <a:t> </a:t>
                </a:r>
                <a14:m>
                  <m:oMath xmlns:m="http://schemas.openxmlformats.org/officeDocument/2006/math">
                    <m:r>
                      <a:rPr lang="ru-RU" i="1" dirty="0">
                        <a:latin typeface="Cambria Math" panose="02040503050406030204" pitchFamily="18" charset="0"/>
                      </a:rPr>
                      <m:t>𝛾</m:t>
                    </m:r>
                  </m:oMath>
                </a14:m>
                <a:r>
                  <a:rPr lang="ru-RU" dirty="0" smtClean="0"/>
                  <a:t> </a:t>
                </a:r>
                <a:r>
                  <a:rPr lang="ru-RU" dirty="0"/>
                  <a:t>разобьется на две грани; </a:t>
                </a:r>
                <a:endParaRPr lang="ru-RU" dirty="0" smtClean="0"/>
              </a:p>
              <a:p>
                <a:pPr marL="0" indent="0">
                  <a:buNone/>
                </a:pPr>
                <a:r>
                  <a:rPr lang="ru-RU" dirty="0" smtClean="0"/>
                  <a:t>В</a:t>
                </a:r>
                <a:r>
                  <a:rPr lang="ru-RU" dirty="0"/>
                  <a:t>) </a:t>
                </a:r>
                <a14:m>
                  <m:oMath xmlns:m="http://schemas.openxmlformats.org/officeDocument/2006/math">
                    <m:r>
                      <a:rPr lang="ru-RU" i="1" dirty="0" smtClean="0">
                        <a:latin typeface="Cambria Math" panose="02040503050406030204" pitchFamily="18" charset="0"/>
                      </a:rPr>
                      <m:t>|</m:t>
                    </m:r>
                    <m:r>
                      <m:rPr>
                        <m:sty m:val="p"/>
                      </m:rPr>
                      <a:rPr lang="ru-RU" i="0" dirty="0">
                        <a:latin typeface="Cambria Math" panose="02040503050406030204" pitchFamily="18" charset="0"/>
                      </a:rPr>
                      <m:t>Γ</m:t>
                    </m:r>
                    <m:r>
                      <a:rPr lang="ru-RU" i="1" dirty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ru-RU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ru-RU" i="1" dirty="0">
                        <a:latin typeface="Cambria Math" panose="02040503050406030204" pitchFamily="18" charset="0"/>
                      </a:rPr>
                      <m:t>)| ≥ 2</m:t>
                    </m:r>
                  </m:oMath>
                </a14:m>
                <a:r>
                  <a:rPr lang="ru-RU" dirty="0"/>
                  <a:t> для всех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ru-RU" dirty="0" smtClean="0"/>
                  <a:t>, </a:t>
                </a:r>
                <a:r>
                  <a:rPr lang="ru-RU" dirty="0"/>
                  <a:t>тогда располагаем любую </a:t>
                </a:r>
                <a14:m>
                  <m:oMath xmlns:m="http://schemas.openxmlformats.org/officeDocument/2006/math">
                    <m:r>
                      <a:rPr lang="ru-RU" i="1" dirty="0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ru-RU" dirty="0" smtClean="0"/>
                  <a:t>-цепь </a:t>
                </a:r>
                <a:r>
                  <a:rPr lang="ru-RU" dirty="0"/>
                  <a:t>сегмента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ru-RU" i="1" dirty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ru-RU" dirty="0" smtClean="0"/>
                  <a:t> </a:t>
                </a:r>
                <a:r>
                  <a:rPr lang="ru-RU" dirty="0"/>
                  <a:t>в любой допустимой грани. Если на очередном шаге множество сегментов пусто, то построена укладка графа на плоскости.</a:t>
                </a:r>
                <a:endParaRPr lang="kk-KZ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314450"/>
                <a:ext cx="8596668" cy="4953000"/>
              </a:xfrm>
              <a:blipFill>
                <a:blip r:embed="rId2"/>
                <a:stretch>
                  <a:fillRect l="-567" t="-1355"/>
                </a:stretch>
              </a:blipFill>
            </p:spPr>
            <p:txBody>
              <a:bodyPr/>
              <a:lstStyle/>
              <a:p>
                <a:r>
                  <a:rPr lang="kk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2260781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136</TotalTime>
  <Words>1834</Words>
  <Application>Microsoft Office PowerPoint</Application>
  <PresentationFormat>Широкоэкранный</PresentationFormat>
  <Paragraphs>58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Cambria Math</vt:lpstr>
      <vt:lpstr>Trebuchet MS</vt:lpstr>
      <vt:lpstr>Wingdings 3</vt:lpstr>
      <vt:lpstr>Аспект</vt:lpstr>
      <vt:lpstr>Планарные графы</vt:lpstr>
      <vt:lpstr>Планарные графы</vt:lpstr>
      <vt:lpstr>Доказательство формулы Эйлера</vt:lpstr>
      <vt:lpstr>Следствия и планарность</vt:lpstr>
      <vt:lpstr>Критерии планарности</vt:lpstr>
      <vt:lpstr>Приложение в электротехнике</vt:lpstr>
      <vt:lpstr>Укладка графа на плоскости</vt:lpstr>
      <vt:lpstr>Укладка графа на плоскости</vt:lpstr>
      <vt:lpstr>Укладка графа на плоскости</vt:lpstr>
      <vt:lpstr>Алгоритм укладки планарного графа на плоскости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Планарные графы</dc:title>
  <dc:creator>Абдыгали</dc:creator>
  <cp:lastModifiedBy>Абдыгали</cp:lastModifiedBy>
  <cp:revision>10</cp:revision>
  <dcterms:created xsi:type="dcterms:W3CDTF">2020-09-21T17:12:34Z</dcterms:created>
  <dcterms:modified xsi:type="dcterms:W3CDTF">2020-09-30T02:37:56Z</dcterms:modified>
</cp:coreProperties>
</file>