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254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1004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338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22995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6871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315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39056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040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229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6319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469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0832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3953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1292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1972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7594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4E2F4-29CB-4A91-8D2C-C907EBF8D2F9}" type="datetimeFigureOut">
              <a:rPr lang="kk-KZ" smtClean="0"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62D60D-6453-41FD-88F8-5FB399D78B7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501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 smtClean="0"/>
              <a:t>Планарные графы</a:t>
            </a:r>
            <a:endParaRPr lang="kk-K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8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48532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6571"/>
            <a:ext cx="8166220" cy="10547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Алгоритм укладки планарного графа на плоскости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37360"/>
                <a:ext cx="8296850" cy="47679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1. Выбираем любой простой цикл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ru-RU" dirty="0"/>
                  <a:t>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Укладываем этот цикл на плоскости и </a:t>
                </a:r>
                <a:r>
                  <a:rPr lang="ru-RU" dirty="0" smtClean="0"/>
                  <a:t>полагаем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ru-RU" dirty="0"/>
                  <a:t>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2. Находим все грани </a:t>
                </a:r>
                <a:r>
                  <a:rPr lang="ru-RU" dirty="0" smtClean="0"/>
                  <a:t>графа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:r>
                  <a:rPr lang="ru-RU" dirty="0"/>
                  <a:t>все сегменты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относительно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Если множество сегментов пусто, то укладка графа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 на плоскости построена, конец.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3. Для каждого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определяем множество допустимых граней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. Если найдется сегмент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для которого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ru-RU" dirty="0"/>
                  <a:t>, то исходный граф не </a:t>
                </a:r>
                <a:r>
                  <a:rPr lang="ru-RU" dirty="0" err="1"/>
                  <a:t>планарен</a:t>
                </a:r>
                <a:r>
                  <a:rPr lang="ru-RU" dirty="0"/>
                  <a:t>, конец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4. Если существует сегмент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, для которого имеется единственная допустимая грань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, то идем на шаг 6. Иначе идем на шаг 5.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5. Для некоторого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выбираем произвольную допустимую грань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Шаг </a:t>
                </a:r>
                <a:r>
                  <a:rPr lang="ru-RU" dirty="0"/>
                  <a:t>6. Произвольная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-цепь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помещаем в грань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. Полагаем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и идем на шаг 2. </a:t>
                </a:r>
                <a:endParaRPr lang="kk-KZ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37360"/>
                <a:ext cx="8296850" cy="4767943"/>
              </a:xfrm>
              <a:blipFill>
                <a:blip r:embed="rId2"/>
                <a:stretch>
                  <a:fillRect l="-588" t="-767" r="-95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70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1450"/>
            <a:ext cx="8596668" cy="791183"/>
          </a:xfrm>
        </p:spPr>
        <p:txBody>
          <a:bodyPr/>
          <a:lstStyle/>
          <a:p>
            <a:r>
              <a:rPr lang="kk-KZ" b="1" dirty="0"/>
              <a:t>Планарные графы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962633"/>
                <a:ext cx="8596668" cy="51848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i="1" dirty="0"/>
                  <a:t>Плоский граф </a:t>
                </a:r>
                <a:r>
                  <a:rPr lang="ru-RU" dirty="0"/>
                  <a:t>– это граф, вершинами которого являются точки плоскости, а ребра представлены линиями, соединяющими смежные вершины, при этом никакие два ребра не должны иметь общих точек, кроме инцидентной им обоим вершины. Граф называется </a:t>
                </a:r>
                <a:r>
                  <a:rPr lang="ru-RU" i="1" dirty="0"/>
                  <a:t>планарным</a:t>
                </a:r>
                <a:r>
                  <a:rPr lang="ru-RU" dirty="0"/>
                  <a:t>, если он изоморфен плоскому графу. Этот плоский граф называют также </a:t>
                </a:r>
                <a:r>
                  <a:rPr lang="ru-RU" i="1" dirty="0"/>
                  <a:t>плоской укладкой </a:t>
                </a:r>
                <a:r>
                  <a:rPr lang="ru-RU" dirty="0"/>
                  <a:t>планарного графа. </a:t>
                </a:r>
              </a:p>
              <a:p>
                <a:pPr marL="0" indent="0">
                  <a:buNone/>
                </a:pPr>
                <a:r>
                  <a:rPr lang="ru-RU" dirty="0"/>
                  <a:t>Если плоскость разрезать по ребрам плоского графа, она распадется на связные части, которые называют </a:t>
                </a:r>
                <a:r>
                  <a:rPr lang="ru-RU" i="1" dirty="0"/>
                  <a:t>гранями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Определение. Область, ограниченная ребрами в </a:t>
                </a:r>
                <a:r>
                  <a:rPr lang="ru-RU" dirty="0" smtClean="0"/>
                  <a:t>плоском </a:t>
                </a:r>
                <a:r>
                  <a:rPr lang="ru-RU" dirty="0"/>
                  <a:t>графе и не содержащая внутри себя вершин и ребер, называется гранью. </a:t>
                </a:r>
                <a:r>
                  <a:rPr lang="ru-RU" dirty="0" smtClean="0"/>
                  <a:t>Внешняя </a:t>
                </a:r>
                <a:r>
                  <a:rPr lang="ru-RU" dirty="0"/>
                  <a:t>часть плоскости также образует </a:t>
                </a:r>
                <a:r>
                  <a:rPr lang="ru-RU" dirty="0" smtClean="0"/>
                  <a:t>грань - </a:t>
                </a:r>
                <a:r>
                  <a:rPr lang="ru-RU" i="1" dirty="0" smtClean="0"/>
                  <a:t>внешняя </a:t>
                </a:r>
                <a:r>
                  <a:rPr lang="ru-RU" dirty="0"/>
                  <a:t>грань, все остальные грани называются </a:t>
                </a:r>
                <a:r>
                  <a:rPr lang="ru-RU" i="1" dirty="0"/>
                  <a:t>внутренними</a:t>
                </a:r>
                <a:r>
                  <a:rPr lang="ru-RU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b="1" dirty="0"/>
                  <a:t>Теорема </a:t>
                </a:r>
                <a:r>
                  <a:rPr lang="en-US" b="1" dirty="0"/>
                  <a:t>7</a:t>
                </a:r>
                <a:r>
                  <a:rPr lang="ru-RU" b="1" dirty="0" smtClean="0"/>
                  <a:t>.1 </a:t>
                </a:r>
                <a:r>
                  <a:rPr lang="ru-RU" b="1" dirty="0"/>
                  <a:t>(формула Эйлера). </a:t>
                </a:r>
                <a:r>
                  <a:rPr lang="ru-RU" i="1" dirty="0"/>
                  <a:t>Количество граней в любой плоской укладке планарного графа, имеющего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i="1" dirty="0"/>
                  <a:t> вершин,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ru-RU" i="1" dirty="0"/>
                  <a:t> ребер и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ru-RU" i="1" dirty="0"/>
                  <a:t> компонент связности, равно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ru-RU" i="1" dirty="0"/>
                  <a:t>.</a:t>
                </a:r>
                <a:endParaRPr lang="en-US" i="1" dirty="0"/>
              </a:p>
              <a:p>
                <a:pPr marL="0" indent="0">
                  <a:buNone/>
                </a:pP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962633"/>
                <a:ext cx="8596668" cy="5184843"/>
              </a:xfrm>
              <a:blipFill>
                <a:blip r:embed="rId2"/>
                <a:stretch>
                  <a:fillRect l="-567" t="-824" r="-35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2600933"/>
            <a:ext cx="1543050" cy="1476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4002" y="962633"/>
            <a:ext cx="1314450" cy="12382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05900" y="4077308"/>
            <a:ext cx="2381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Рис </a:t>
            </a:r>
            <a:r>
              <a:rPr lang="ru-RU" dirty="0" smtClean="0"/>
              <a:t>7.9. </a:t>
            </a:r>
            <a:r>
              <a:rPr lang="ru-RU" dirty="0"/>
              <a:t>а) </a:t>
            </a:r>
            <a:r>
              <a:rPr lang="ru-RU" dirty="0" smtClean="0"/>
              <a:t>полный граф К</a:t>
            </a:r>
            <a:r>
              <a:rPr lang="ru-RU" baseline="-25000" dirty="0" smtClean="0"/>
              <a:t>4</a:t>
            </a:r>
            <a:endParaRPr lang="ru-RU" baseline="-25000" dirty="0"/>
          </a:p>
          <a:p>
            <a:pPr algn="ctr"/>
            <a:r>
              <a:rPr lang="ru-RU" dirty="0"/>
              <a:t>б</a:t>
            </a:r>
            <a:r>
              <a:rPr lang="ru-RU" dirty="0" smtClean="0"/>
              <a:t>) укладка графа К</a:t>
            </a:r>
            <a:r>
              <a:rPr lang="ru-RU" baseline="-25000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6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728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Доказательство формулы Эйлера</a:t>
            </a:r>
            <a:endParaRPr lang="kk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381328"/>
                <a:ext cx="9167057" cy="52334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Доказательство</a:t>
                </a:r>
                <a:r>
                  <a:rPr lang="ru-RU" b="1" dirty="0"/>
                  <a:t>. </a:t>
                </a:r>
                <a:r>
                  <a:rPr lang="ru-RU" dirty="0"/>
                  <a:t>Докажем сначала утверждение теоремы </a:t>
                </a: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. Рассмотрим связный плоский граф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. Если в нем нет циклов, то имеется единственная грань, 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и формула верна. Если же есть хотя бы один цикл, то возьмем какое-нибудь ребро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принадлежащее простому циклу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ru-RU" dirty="0"/>
                  <a:t>. Это ребро принадлежит границе двух граней, одна из которых целиком лежит внутри цикла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ru-RU" dirty="0"/>
                  <a:t>, другая снаружи. Если удалить ребро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из графа, эти две грани сольются в одну. Граф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полученный из графа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удалением ребра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ru-RU" dirty="0"/>
                  <a:t>, очевидно, будет плоским и связным, в нем на одно ребро и на одну грань меньше, чем в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, а число вершин осталось прежним. Если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еще </a:t>
                </a:r>
                <a:r>
                  <a:rPr lang="ru-RU" dirty="0"/>
                  <a:t>есть циклы, то, удалив еще одно цикловое ребро, получим граф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. Будем продолжать удаление цикловых ребер до тех пор, пока не получится связный плоский граф без циклов, т.е. дерево. У него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ru-RU" dirty="0" smtClean="0"/>
                  <a:t>ребро </a:t>
                </a:r>
                <a:r>
                  <a:rPr lang="ru-RU" dirty="0"/>
                  <a:t>и единственная грань. Значит, всего было удалено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dirty="0"/>
                  <a:t> ребро, а так как при удалении каждого ребра число граней уменьшалось на единицу, то в исходном графе было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+2 </m:t>
                    </m:r>
                  </m:oMath>
                </a14:m>
                <a:r>
                  <a:rPr lang="ru-RU" dirty="0"/>
                  <a:t>грани. Таким образом, формула верна для любого связного плоского графа. Если граф несвязен, то в компоненте связности, имеющей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вершин </a:t>
                </a:r>
                <a:r>
                  <a:rPr lang="ru-RU" dirty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ребер</a:t>
                </a:r>
                <a:r>
                  <a:rPr lang="ru-RU" dirty="0"/>
                  <a:t>, как доказано выше, имеется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внутренняя грань. Суммируя по всем компонентам и прибавляя 1 для учета внешней грани, убеждаемся в справедливости формулы в общем случае</a:t>
                </a:r>
                <a:r>
                  <a:rPr lang="ru-RU" dirty="0" smtClean="0"/>
                  <a:t>.</a:t>
                </a:r>
                <a:endParaRPr lang="kk-KZ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381328"/>
                <a:ext cx="9167057" cy="5233481"/>
              </a:xfrm>
              <a:blipFill>
                <a:blip r:embed="rId2"/>
                <a:stretch>
                  <a:fillRect l="-532" t="-816" r="-931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7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9652"/>
            <a:ext cx="8596668" cy="972766"/>
          </a:xfrm>
        </p:spPr>
        <p:txBody>
          <a:bodyPr/>
          <a:lstStyle/>
          <a:p>
            <a:r>
              <a:rPr lang="ru-RU" dirty="0" smtClean="0"/>
              <a:t>Следствия и планарность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42417"/>
                <a:ext cx="8596668" cy="52334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Следствие 1. </a:t>
                </a:r>
                <a:r>
                  <a:rPr lang="ru-RU" i="1" dirty="0"/>
                  <a:t>Если в планарном </a:t>
                </a:r>
                <a:r>
                  <a:rPr lang="ru-RU" i="1" dirty="0" smtClean="0"/>
                  <a:t>графе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ru-RU" i="1" dirty="0"/>
                  <a:t>вершин,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i="1" dirty="0"/>
                  <a:t>, 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ru-RU" i="1" dirty="0"/>
                  <a:t>ребер, то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ru-RU" i="1" dirty="0" smtClean="0"/>
                  <a:t>.</a:t>
                </a:r>
                <a:endParaRPr lang="en-US" i="1" dirty="0" smtClean="0"/>
              </a:p>
              <a:p>
                <a:pPr marL="0" indent="0">
                  <a:buNone/>
                </a:pPr>
                <a:r>
                  <a:rPr lang="ru-RU" b="1" dirty="0"/>
                  <a:t>Следствие </a:t>
                </a:r>
                <a:r>
                  <a:rPr lang="en-US" b="1" dirty="0" smtClean="0"/>
                  <a:t>2</a:t>
                </a:r>
                <a:r>
                  <a:rPr lang="ru-RU" b="1" dirty="0" smtClean="0"/>
                  <a:t>. </a:t>
                </a:r>
                <a:r>
                  <a:rPr lang="ru-RU" i="1" dirty="0"/>
                  <a:t>Если в планарном графе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i="1" dirty="0"/>
                  <a:t> вершин,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ru-RU" i="1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i="1" dirty="0"/>
                  <a:t> </a:t>
                </a:r>
                <a:r>
                  <a:rPr lang="ru-RU" i="1" dirty="0"/>
                  <a:t>ребер, и нет циклов длины </a:t>
                </a:r>
                <a:r>
                  <a:rPr lang="ru-RU" dirty="0"/>
                  <a:t>3</a:t>
                </a:r>
                <a:r>
                  <a:rPr lang="ru-RU" i="1" dirty="0"/>
                  <a:t>, </a:t>
                </a:r>
                <a:r>
                  <a:rPr lang="ru-RU" i="1" dirty="0" smtClean="0"/>
                  <a:t>то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ru-RU" i="1" dirty="0"/>
                  <a:t>.</a:t>
                </a:r>
                <a:endParaRPr lang="kk-KZ" dirty="0"/>
              </a:p>
              <a:p>
                <a:pPr marL="0" indent="0">
                  <a:buNone/>
                </a:pPr>
                <a:r>
                  <a:rPr lang="ru-RU" dirty="0"/>
                  <a:t>Критерии планарности. Известно несколько критериев планарности, сформулируем без доказательства два из них. </a:t>
                </a:r>
              </a:p>
              <a:p>
                <a:pPr marL="0" indent="0">
                  <a:buNone/>
                </a:pPr>
                <a:r>
                  <a:rPr lang="ru-RU" dirty="0"/>
                  <a:t>Операция </a:t>
                </a:r>
                <a:r>
                  <a:rPr lang="ru-RU" i="1" dirty="0"/>
                  <a:t>подразбиения </a:t>
                </a:r>
                <a:r>
                  <a:rPr lang="ru-RU" dirty="0" smtClean="0"/>
                  <a:t>ребра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действует следующим образом. Из графа удаляется это ребро, к нему добавляется новая вершина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dirty="0" smtClean="0"/>
                  <a:t> и </a:t>
                </a:r>
                <a:r>
                  <a:rPr lang="ru-RU" dirty="0"/>
                  <a:t>два новых ребра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ru-RU" dirty="0"/>
                  <a:t>. Граф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называется </a:t>
                </a:r>
                <a:r>
                  <a:rPr lang="ru-RU" i="1" dirty="0"/>
                  <a:t>подразбиением </a:t>
                </a:r>
                <a:r>
                  <a:rPr lang="ru-RU" dirty="0" smtClean="0"/>
                  <a:t>графа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если первый можно получить из второго последовательностью подразбиений ребер.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Операция </a:t>
                </a:r>
                <a:r>
                  <a:rPr lang="ru-RU" i="1" dirty="0"/>
                  <a:t>стягивания </a:t>
                </a:r>
                <a:r>
                  <a:rPr lang="ru-RU" dirty="0"/>
                  <a:t>ребра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ru-RU" dirty="0" smtClean="0"/>
                  <a:t> определяется </a:t>
                </a:r>
                <a:r>
                  <a:rPr lang="ru-RU" dirty="0"/>
                  <a:t>следующим образом. Вершины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удаляются из графа, к нему добавляется новая вершина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и она соединяется ребром с каждой вершиной, с которой была </a:t>
                </a:r>
                <a:r>
                  <a:rPr lang="ru-RU" dirty="0" err="1"/>
                  <a:t>смежна</a:t>
                </a:r>
                <a:r>
                  <a:rPr lang="ru-RU" dirty="0"/>
                  <a:t> хотя бы одна из вершин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ru-RU" dirty="0"/>
                  <a:t>  . Граф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 smtClean="0"/>
                  <a:t> называется </a:t>
                </a:r>
                <a:r>
                  <a:rPr lang="ru-RU" i="1" dirty="0"/>
                  <a:t>стягиваемым </a:t>
                </a:r>
                <a:r>
                  <a:rPr lang="ru-RU" dirty="0"/>
                  <a:t>к графу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ru-RU" dirty="0"/>
                  <a:t>, 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можно получить из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последовательностью операций стягивания ребер.</a:t>
                </a: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42417"/>
                <a:ext cx="8596668" cy="5233481"/>
              </a:xfrm>
              <a:blipFill>
                <a:blip r:embed="rId2"/>
                <a:stretch>
                  <a:fillRect l="-567" t="-698" r="-113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8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</a:t>
            </a:r>
            <a:r>
              <a:rPr lang="ru-RU" dirty="0"/>
              <a:t>планарности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42417"/>
                <a:ext cx="3583381" cy="46989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Теорема </a:t>
                </a:r>
                <a:r>
                  <a:rPr lang="ru-RU" b="1" dirty="0" smtClean="0"/>
                  <a:t>7.2 </a:t>
                </a:r>
                <a:r>
                  <a:rPr lang="ru-RU" b="1" dirty="0" smtClean="0"/>
                  <a:t>(теорема Понтрягина–</a:t>
                </a:r>
                <a:r>
                  <a:rPr lang="ru-RU" b="1" dirty="0" err="1"/>
                  <a:t>Куратовского</a:t>
                </a:r>
                <a:r>
                  <a:rPr lang="ru-RU" b="1" dirty="0"/>
                  <a:t>)</a:t>
                </a:r>
                <a:r>
                  <a:rPr lang="ru-RU" dirty="0"/>
                  <a:t>. </a:t>
                </a:r>
                <a:r>
                  <a:rPr lang="ru-RU" i="1" dirty="0"/>
                  <a:t>Граф </a:t>
                </a:r>
                <a:r>
                  <a:rPr lang="ru-RU" i="1" dirty="0" err="1"/>
                  <a:t>планарен</a:t>
                </a:r>
                <a:r>
                  <a:rPr lang="ru-RU" i="1" dirty="0"/>
                  <a:t> тогда и только тогда, когда у него нет подграфа, являющегося подразбиением графа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i="1" dirty="0" smtClean="0"/>
                  <a:t>или </a:t>
                </a:r>
                <a:r>
                  <a:rPr lang="ru-RU" i="1" dirty="0"/>
                  <a:t>графа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3,3</m:t>
                        </m:r>
                      </m:sub>
                    </m:sSub>
                  </m:oMath>
                </a14:m>
                <a:r>
                  <a:rPr lang="ru-RU" i="1" dirty="0"/>
                  <a:t>. </a:t>
                </a:r>
                <a:endParaRPr lang="en-US" i="1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ru-RU" b="1" dirty="0"/>
                  <a:t>Теорема </a:t>
                </a:r>
                <a:r>
                  <a:rPr lang="ru-RU" b="1" dirty="0" smtClean="0"/>
                  <a:t>7.3 </a:t>
                </a:r>
                <a:r>
                  <a:rPr lang="ru-RU" b="1" dirty="0"/>
                  <a:t>(теорема Вагнера)</a:t>
                </a:r>
                <a:r>
                  <a:rPr lang="ru-RU" dirty="0"/>
                  <a:t>. </a:t>
                </a:r>
                <a:r>
                  <a:rPr lang="ru-RU" i="1" dirty="0"/>
                  <a:t>Граф </a:t>
                </a:r>
                <a:r>
                  <a:rPr lang="ru-RU" i="1" dirty="0" err="1"/>
                  <a:t>планарен</a:t>
                </a:r>
                <a:r>
                  <a:rPr lang="ru-RU" i="1" dirty="0"/>
                  <a:t> тогда и только тогда, когда у него нет подграфа, стягиваемого к графу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i="1" dirty="0" smtClean="0"/>
                  <a:t> </a:t>
                </a:r>
                <a:r>
                  <a:rPr lang="ru-RU" i="1" dirty="0" smtClean="0"/>
                  <a:t>или</a:t>
                </a:r>
                <a:r>
                  <a:rPr lang="en-US" i="1" dirty="0" smtClean="0"/>
                  <a:t> </a:t>
                </a:r>
                <a:r>
                  <a:rPr lang="ru-RU" i="1" dirty="0" smtClean="0"/>
                  <a:t>графу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3,3</m:t>
                        </m:r>
                      </m:sub>
                    </m:sSub>
                  </m:oMath>
                </a14:m>
                <a:r>
                  <a:rPr lang="ru-RU" i="1" dirty="0" smtClean="0"/>
                  <a:t>.</a:t>
                </a:r>
                <a:endParaRPr lang="en-US" i="1" dirty="0" smtClean="0"/>
              </a:p>
              <a:p>
                <a:pPr marL="0" indent="0">
                  <a:buNone/>
                </a:pP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42417"/>
                <a:ext cx="3583381" cy="4698945"/>
              </a:xfrm>
              <a:blipFill>
                <a:blip r:embed="rId2"/>
                <a:stretch>
                  <a:fillRect l="-1361" t="-778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53604" t="20152" b="9319"/>
          <a:stretch/>
        </p:blipFill>
        <p:spPr>
          <a:xfrm>
            <a:off x="4761659" y="1333501"/>
            <a:ext cx="2412383" cy="3771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685" y="1765796"/>
            <a:ext cx="2748170" cy="32200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22520" y="5100919"/>
            <a:ext cx="2381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Рис </a:t>
            </a:r>
            <a:r>
              <a:rPr lang="ru-RU" dirty="0" smtClean="0"/>
              <a:t>7.10. </a:t>
            </a:r>
            <a:r>
              <a:rPr lang="ru-RU" dirty="0"/>
              <a:t>а) </a:t>
            </a:r>
            <a:r>
              <a:rPr lang="ru-RU" dirty="0" smtClean="0"/>
              <a:t>полный граф К</a:t>
            </a:r>
            <a:r>
              <a:rPr lang="ru-RU" baseline="-25000" dirty="0" smtClean="0"/>
              <a:t>3,3</a:t>
            </a:r>
            <a:endParaRPr lang="ru-RU" baseline="-25000" dirty="0"/>
          </a:p>
          <a:p>
            <a:pPr algn="ctr"/>
            <a:r>
              <a:rPr lang="ru-RU" dirty="0"/>
              <a:t>б</a:t>
            </a:r>
            <a:r>
              <a:rPr lang="ru-RU" dirty="0" smtClean="0"/>
              <a:t>) полный граф К</a:t>
            </a:r>
            <a:r>
              <a:rPr lang="ru-RU" baseline="-25000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2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04850"/>
          </a:xfrm>
        </p:spPr>
        <p:txBody>
          <a:bodyPr>
            <a:normAutofit/>
          </a:bodyPr>
          <a:lstStyle/>
          <a:p>
            <a:r>
              <a:rPr lang="ru-RU" dirty="0" smtClean="0"/>
              <a:t>Приложение в электротехнике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914400"/>
                <a:ext cx="8596668" cy="57721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В </a:t>
                </a:r>
                <a:r>
                  <a:rPr lang="ru-RU" dirty="0"/>
                  <a:t>электротехнике части цепей наносятся на одну сторону непроводящей пластины (печатная плата). Поскольку проводники не изолированы, они не могут пересекаться, и соответствующие графы должны быть планарными. Требуется знать, сколько печатных плат понадобится для формирования всей сети. С этой целью вводится понятие толщины графа.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b="1" dirty="0" smtClean="0"/>
                  <a:t>Определение</a:t>
                </a:r>
                <a:r>
                  <a:rPr lang="ru-RU" b="1" dirty="0"/>
                  <a:t>. </a:t>
                </a:r>
                <a:r>
                  <a:rPr lang="ru-RU" dirty="0"/>
                  <a:t>Толщина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– наименьшее число планарных графов, наложение которых </a:t>
                </a:r>
                <a:r>
                  <a:rPr lang="ru-RU" dirty="0" smtClean="0"/>
                  <a:t>дает граф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kk-KZ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Толщина </a:t>
                </a:r>
                <a:r>
                  <a:rPr lang="ru-RU" dirty="0"/>
                  <a:t>графа является мерой его «</a:t>
                </a:r>
                <a:r>
                  <a:rPr lang="ru-RU" dirty="0" err="1"/>
                  <a:t>непланарности</a:t>
                </a:r>
                <a:r>
                  <a:rPr lang="ru-RU" dirty="0"/>
                  <a:t>» – например, толщина планарного графа равна единице, а толщина графов K</a:t>
                </a:r>
                <a:r>
                  <a:rPr lang="ru-RU" baseline="-25000" dirty="0"/>
                  <a:t>5</a:t>
                </a:r>
                <a:r>
                  <a:rPr lang="ru-RU" dirty="0"/>
                  <a:t> и K</a:t>
                </a:r>
                <a:r>
                  <a:rPr lang="ru-RU" baseline="-25000" dirty="0"/>
                  <a:t>3,3</a:t>
                </a:r>
                <a:r>
                  <a:rPr lang="ru-RU" dirty="0"/>
                  <a:t> равна двум. Оценку снизу для толщины графа легко получить при помощи теоремы Эйлера. Часто эта довольно грубая оценка оказывается истинным значением толщины. Введем следующие обозначения: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ru-RU" dirty="0"/>
                  <a:t> – наибольшее целое число, не превосходящее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ru-RU" dirty="0"/>
                  <a:t>– наименьшее целое число, </a:t>
                </a:r>
                <a:r>
                  <a:rPr lang="ru-RU" dirty="0" smtClean="0"/>
                  <a:t>превосходящее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dirty="0" smtClean="0"/>
                  <a:t>.</a:t>
                </a:r>
                <a:r>
                  <a:rPr lang="ru-RU" dirty="0" smtClean="0"/>
                  <a:t> </a:t>
                </a:r>
                <a:r>
                  <a:rPr lang="ru-RU" dirty="0"/>
                  <a:t>Теорема о нижней границе толщины графа. Толщина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 удовлетворяет следующим неравенствам: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ru-RU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≥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 − 6</m:t>
                              </m:r>
                            </m:den>
                          </m:f>
                        </m:e>
                      </m:d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) ≥ 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 + 3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 − 7</m:t>
                              </m:r>
                            </m:num>
                            <m:den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 − 6</m:t>
                              </m:r>
                            </m:den>
                          </m:f>
                        </m:e>
                      </m:d>
                      <m:r>
                        <a:rPr lang="ru-RU" i="1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Здесь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kk-KZ" dirty="0" smtClean="0"/>
                  <a:t> - соответственно число вершин и ребер графа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kk-KZ" dirty="0" smtClean="0"/>
                  <a:t>.</a:t>
                </a: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914400"/>
                <a:ext cx="8596668" cy="5772149"/>
              </a:xfrm>
              <a:blipFill>
                <a:blip r:embed="rId2"/>
                <a:stretch>
                  <a:fillRect l="-567" t="-634" r="-1277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65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>
            <a:normAutofit/>
          </a:bodyPr>
          <a:lstStyle/>
          <a:p>
            <a:r>
              <a:rPr lang="ru-RU" dirty="0"/>
              <a:t>Укладка графа на плоскости</a:t>
            </a:r>
            <a:endParaRPr lang="kk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66850"/>
                <a:ext cx="8596668" cy="457451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Критерии планарности графа не всегда просты в практическом применении и не дают информации о том, как строить укладку графа на плоскости, если он оказывается планарным. Все это вызвало появление алгоритмов, которые проверяют граф на планарность и строят его плоскую укладку.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Рассмотрим </a:t>
                </a:r>
                <a:r>
                  <a:rPr lang="ru-RU" dirty="0"/>
                  <a:t>один из алгоритмов, который представляет собой процесс последовательного присоединения к некоторому уложенному подграфу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 новой цепи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ru-RU" dirty="0"/>
                  <a:t>. Процесс присоединения продолжается до тех пор, пока не будет построен плоский граф, изоморфный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, или присоединение новой цепи окажется невозможным, что будет свидетельствовать о </a:t>
                </a:r>
                <a:r>
                  <a:rPr lang="ru-RU" dirty="0" err="1"/>
                  <a:t>непланарности</a:t>
                </a:r>
                <a:r>
                  <a:rPr lang="ru-RU" dirty="0"/>
                  <a:t>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Пусть имеется некоторая плоская укладка подграфа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= 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ru-RU" dirty="0"/>
                  <a:t>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kk-KZ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66850"/>
                <a:ext cx="8596668" cy="4574513"/>
              </a:xfrm>
              <a:blipFill>
                <a:blip r:embed="rId2"/>
                <a:stretch>
                  <a:fillRect l="-567" t="-933" r="-638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25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56839"/>
            <a:ext cx="8823505" cy="869795"/>
          </a:xfrm>
        </p:spPr>
        <p:txBody>
          <a:bodyPr>
            <a:normAutofit/>
          </a:bodyPr>
          <a:lstStyle/>
          <a:p>
            <a:r>
              <a:rPr lang="ru-RU" dirty="0"/>
              <a:t>Укладка графа на плоскости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226635"/>
                <a:ext cx="9537183" cy="481472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b="1" u="sng" dirty="0" smtClean="0"/>
                  <a:t>Определение.</a:t>
                </a:r>
                <a:r>
                  <a:rPr lang="ru-RU" dirty="0" smtClean="0"/>
                  <a:t> Сегментом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относительно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= 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‘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) называется подграф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ru-RU" dirty="0"/>
                  <a:t>следующих двух видов: </a:t>
                </a:r>
                <a:endParaRPr lang="ru-RU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1</a:t>
                </a:r>
                <a:r>
                  <a:rPr lang="ru-RU" dirty="0"/>
                  <a:t>) ребро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такое, что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∉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;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2) Связная компонента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, дополненная всеми ребрами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, соединяющими эту компоненту с подграфом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ru-RU" dirty="0"/>
                  <a:t> , и концами этих ребер</a:t>
                </a:r>
                <a:r>
                  <a:rPr lang="ru-RU" dirty="0" smtClean="0"/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b="1" u="sng" dirty="0" smtClean="0"/>
                  <a:t>Определение</a:t>
                </a:r>
                <a:r>
                  <a:rPr lang="ru-RU" b="1" u="sng" dirty="0"/>
                  <a:t>.</a:t>
                </a:r>
                <a:r>
                  <a:rPr lang="ru-RU" dirty="0"/>
                  <a:t> Вершина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dirty="0"/>
                  <a:t>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называется контактной, если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. </a:t>
                </a: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Граф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ru-RU" dirty="0"/>
                  <a:t> – плоский, значит, он разбивает плоскость на грани. </a:t>
                </a: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b="1" u="sng" dirty="0" smtClean="0"/>
                  <a:t>Определение</a:t>
                </a:r>
                <a:r>
                  <a:rPr lang="ru-RU" b="1" u="sng" dirty="0"/>
                  <a:t>.</a:t>
                </a:r>
                <a:r>
                  <a:rPr lang="ru-RU" dirty="0"/>
                  <a:t> Допустимой гранью для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относительно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называется грань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 графа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содержащая все контактные вершины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Обозначим </a:t>
                </a:r>
                <a:r>
                  <a:rPr lang="ru-RU" dirty="0"/>
                  <a:t>через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dirty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множество допустимых граней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Для </a:t>
                </a:r>
                <a:r>
                  <a:rPr lang="ru-RU" dirty="0" err="1"/>
                  <a:t>непланарных</a:t>
                </a:r>
                <a:r>
                  <a:rPr lang="ru-RU" dirty="0"/>
                  <a:t> графов может быть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ru-RU" dirty="0"/>
                  <a:t>. Рассмотрим простую цепь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ru-RU" dirty="0"/>
                  <a:t>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соединяющую две контактные вершины этого </a:t>
                </a:r>
                <a:r>
                  <a:rPr lang="ru-RU" dirty="0" smtClean="0"/>
                  <a:t>сегмента </a:t>
                </a:r>
                <a:r>
                  <a:rPr lang="ru-RU" dirty="0"/>
                  <a:t>и не содержащую других контактных вершин. Такие цепи называются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-цепями. Всякая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-цепь может быть </a:t>
                </a:r>
                <a:r>
                  <a:rPr lang="ru-RU" dirty="0" smtClean="0"/>
                  <a:t>уложена </a:t>
                </a:r>
                <a:r>
                  <a:rPr lang="ru-RU" dirty="0"/>
                  <a:t>в любую грань, допустимую для данного сегмента. </a:t>
                </a: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226635"/>
                <a:ext cx="9537183" cy="4814728"/>
              </a:xfrm>
              <a:blipFill>
                <a:blip r:embed="rId2"/>
                <a:stretch>
                  <a:fillRect l="-511" t="-759" r="-958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2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850"/>
          </a:xfrm>
        </p:spPr>
        <p:txBody>
          <a:bodyPr>
            <a:normAutofit/>
          </a:bodyPr>
          <a:lstStyle/>
          <a:p>
            <a:r>
              <a:rPr lang="ru-RU" dirty="0"/>
              <a:t>Укладка графа на плоскости</a:t>
            </a:r>
            <a:endParaRPr lang="kk-K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14450"/>
                <a:ext cx="8596668" cy="4953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Определение. Два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dirty="0"/>
                  <a:t> называются конфликтующими, если: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1</a:t>
                </a:r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dirty="0" smtClean="0"/>
                  <a:t>2</a:t>
                </a:r>
                <a:r>
                  <a:rPr lang="ru-RU" dirty="0"/>
                  <a:t>) существуют две α-цепи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которые нельзя уложить без пересечений одновременно ни в какую грань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kk-KZ" dirty="0" smtClean="0"/>
              </a:p>
              <a:p>
                <a:pPr marL="0" indent="0">
                  <a:buNone/>
                </a:pPr>
                <a:r>
                  <a:rPr lang="ru-RU" dirty="0"/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ru-RU" dirty="0"/>
                  <a:t> – плоская укладка некоторого подграфа графа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/>
                  <a:t>. Для каждого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относительно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находим множество допустимых граней. Тогда возможны следующие три случая: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А</a:t>
                </a:r>
                <a:r>
                  <a:rPr lang="ru-RU" dirty="0"/>
                  <a:t>) существует сегмент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для которого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dirty="0"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ru-RU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ru-RU" dirty="0"/>
                  <a:t>, тогда исходный граф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ru-RU" dirty="0" smtClean="0"/>
                  <a:t> непленарен</a:t>
                </a:r>
                <a:r>
                  <a:rPr lang="ru-RU" dirty="0"/>
                  <a:t>;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Б</a:t>
                </a:r>
                <a:r>
                  <a:rPr lang="ru-RU" dirty="0"/>
                  <a:t>) для некоторого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существует </a:t>
                </a:r>
                <a:r>
                  <a:rPr lang="ru-RU" dirty="0"/>
                  <a:t>единственная допустимая грань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, тогда располагаем любую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- цепь 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в грани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/>
                  <a:t>, при этом грань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разобьется на две грани;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В</a:t>
                </a:r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ru-RU" i="0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 dirty="0">
                        <a:latin typeface="Cambria Math" panose="02040503050406030204" pitchFamily="18" charset="0"/>
                      </a:rPr>
                      <m:t>)| ≥ 2</m:t>
                    </m:r>
                  </m:oMath>
                </a14:m>
                <a:r>
                  <a:rPr lang="ru-RU" dirty="0"/>
                  <a:t> для всех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тогда располагаем любую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 smtClean="0"/>
                  <a:t>-цепь </a:t>
                </a:r>
                <a:r>
                  <a:rPr lang="ru-RU" dirty="0"/>
                  <a:t>сегмента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в любой допустимой грани. Если на очередном шаге множество сегментов пусто, то построена укладка графа на плоскости.</a:t>
                </a:r>
                <a:endParaRPr lang="kk-KZ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14450"/>
                <a:ext cx="8596668" cy="4953000"/>
              </a:xfrm>
              <a:blipFill>
                <a:blip r:embed="rId2"/>
                <a:stretch>
                  <a:fillRect l="-567" t="-135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6078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1834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Аспект</vt:lpstr>
      <vt:lpstr>Планарные графы</vt:lpstr>
      <vt:lpstr>Планарные графы</vt:lpstr>
      <vt:lpstr>Доказательство формулы Эйлера</vt:lpstr>
      <vt:lpstr>Следствия и планарность</vt:lpstr>
      <vt:lpstr>Критерии планарности</vt:lpstr>
      <vt:lpstr>Приложение в электротехнике</vt:lpstr>
      <vt:lpstr>Укладка графа на плоскости</vt:lpstr>
      <vt:lpstr>Укладка графа на плоскости</vt:lpstr>
      <vt:lpstr>Укладка графа на плоскости</vt:lpstr>
      <vt:lpstr>Алгоритм укладки планарного графа на плоскости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Планарные графы</dc:title>
  <dc:creator>Абдыгали</dc:creator>
  <cp:lastModifiedBy>Абдыгали</cp:lastModifiedBy>
  <cp:revision>10</cp:revision>
  <dcterms:created xsi:type="dcterms:W3CDTF">2020-09-21T17:12:34Z</dcterms:created>
  <dcterms:modified xsi:type="dcterms:W3CDTF">2020-09-30T02:37:56Z</dcterms:modified>
</cp:coreProperties>
</file>