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7" r:id="rId1"/>
  </p:sldMasterIdLst>
  <p:notesMasterIdLst>
    <p:notesMasterId r:id="rId19"/>
  </p:notesMasterIdLst>
  <p:sldIdLst>
    <p:sldId id="256" r:id="rId2"/>
    <p:sldId id="261" r:id="rId3"/>
    <p:sldId id="260" r:id="rId4"/>
    <p:sldId id="304" r:id="rId5"/>
    <p:sldId id="327" r:id="rId6"/>
    <p:sldId id="328" r:id="rId7"/>
    <p:sldId id="329" r:id="rId8"/>
    <p:sldId id="319" r:id="rId9"/>
    <p:sldId id="330" r:id="rId10"/>
    <p:sldId id="331" r:id="rId11"/>
    <p:sldId id="332" r:id="rId12"/>
    <p:sldId id="292" r:id="rId13"/>
    <p:sldId id="333" r:id="rId14"/>
    <p:sldId id="334" r:id="rId15"/>
    <p:sldId id="262" r:id="rId16"/>
    <p:sldId id="269" r:id="rId17"/>
    <p:sldId id="265" r:id="rId1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Roboto Condensed Light" panose="02000000000000000000" pitchFamily="2" charset="0"/>
      <p:regular r:id="rId24"/>
      <p:bold r:id="rId25"/>
      <p:italic r:id="rId26"/>
      <p:boldItalic r:id="rId27"/>
    </p:embeddedFont>
    <p:embeddedFont>
      <p:font typeface="Squada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1EE3D4-0CCD-40DB-B3E1-5362FE8CA1EA}">
  <a:tblStyle styleId="{031EE3D4-0CCD-40DB-B3E1-5362FE8CA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a39e48574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a39e48574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06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a39e48574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a39e48574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65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168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a39e4857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a39e4857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03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a39e4857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a39e4857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a39e48574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a39e48574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a39e48574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a39e48574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9d319948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9d319948b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39e4857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a39e4857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a39e48574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a39e48574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a39e48574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a39e48574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7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a39e48574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a39e48574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2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a39e48574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a39e48574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97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a39e48574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a39e48574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a39e48574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a39e48574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35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 flipH="1">
            <a:off x="1375550" y="3092475"/>
            <a:ext cx="63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" y="-399756"/>
            <a:ext cx="9144000" cy="436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932650"/>
            <a:ext cx="82296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Squada One"/>
              <a:buNone/>
              <a:defRPr sz="30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57275" y="3192525"/>
            <a:ext cx="82296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5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1926" y="-847134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559554" y="-846583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52472" y="2791087"/>
            <a:ext cx="3136825" cy="28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549518" y="2790536"/>
            <a:ext cx="3136825" cy="28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8">
  <p:cSld name="CUSTOM_26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-914119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3991490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1"/>
          <p:cNvSpPr txBox="1">
            <a:spLocks noGrp="1"/>
          </p:cNvSpPr>
          <p:nvPr>
            <p:ph type="ctrTitle"/>
          </p:nvPr>
        </p:nvSpPr>
        <p:spPr>
          <a:xfrm flipH="1">
            <a:off x="540000" y="452237"/>
            <a:ext cx="80640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94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1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247964" y="3135292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84228" y="3055367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297175" y="2355550"/>
            <a:ext cx="42990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297175" y="1317160"/>
            <a:ext cx="42990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297175" y="2900355"/>
            <a:ext cx="42990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8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2722955" y="3329200"/>
            <a:ext cx="3698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ctrTitle"/>
          </p:nvPr>
        </p:nvSpPr>
        <p:spPr>
          <a:xfrm>
            <a:off x="1710150" y="1328125"/>
            <a:ext cx="57237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79774" y="-405667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988976" y="2112358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4511650" y="3131900"/>
            <a:ext cx="37179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0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4511650" y="1054625"/>
            <a:ext cx="37179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340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76" y="-501681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" y="221374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3143300" y="1928850"/>
            <a:ext cx="28575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ctrTitle"/>
          </p:nvPr>
        </p:nvSpPr>
        <p:spPr>
          <a:xfrm flipH="1">
            <a:off x="2876000" y="709650"/>
            <a:ext cx="33921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341288" y="2866980"/>
            <a:ext cx="3802725" cy="3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2868654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ext 5">
  <p:cSld name="CUSTOM_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ubTitle" idx="1"/>
          </p:nvPr>
        </p:nvSpPr>
        <p:spPr>
          <a:xfrm>
            <a:off x="4390050" y="2938200"/>
            <a:ext cx="34050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ctrTitle"/>
          </p:nvPr>
        </p:nvSpPr>
        <p:spPr>
          <a:xfrm flipH="1">
            <a:off x="4114500" y="2004895"/>
            <a:ext cx="39561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823501" y="-1143550"/>
            <a:ext cx="4655626" cy="42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1459" y="2523800"/>
            <a:ext cx="3802725" cy="34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3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ctrTitle"/>
          </p:nvPr>
        </p:nvSpPr>
        <p:spPr>
          <a:xfrm flipH="1">
            <a:off x="457200" y="449368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26" name="Google Shape;32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843313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" y="-695298"/>
            <a:ext cx="2300675" cy="20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50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843225" y="6"/>
            <a:ext cx="2300675" cy="20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 txBox="1">
            <a:spLocks noGrp="1"/>
          </p:cNvSpPr>
          <p:nvPr>
            <p:ph type="ctrTitle"/>
          </p:nvPr>
        </p:nvSpPr>
        <p:spPr>
          <a:xfrm flipH="1">
            <a:off x="457200" y="452237"/>
            <a:ext cx="8229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subTitle" idx="1"/>
          </p:nvPr>
        </p:nvSpPr>
        <p:spPr>
          <a:xfrm>
            <a:off x="1203833" y="2719326"/>
            <a:ext cx="22401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subTitle" idx="2"/>
          </p:nvPr>
        </p:nvSpPr>
        <p:spPr>
          <a:xfrm>
            <a:off x="4766489" y="3583682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9"/>
          <p:cNvSpPr txBox="1">
            <a:spLocks noGrp="1"/>
          </p:cNvSpPr>
          <p:nvPr>
            <p:ph type="subTitle" idx="3"/>
          </p:nvPr>
        </p:nvSpPr>
        <p:spPr>
          <a:xfrm>
            <a:off x="4772499" y="1802770"/>
            <a:ext cx="22992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subTitle" idx="4"/>
          </p:nvPr>
        </p:nvSpPr>
        <p:spPr>
          <a:xfrm>
            <a:off x="1203833" y="2196338"/>
            <a:ext cx="2240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2" name="Google Shape;342;p39"/>
          <p:cNvSpPr txBox="1">
            <a:spLocks noGrp="1"/>
          </p:cNvSpPr>
          <p:nvPr>
            <p:ph type="subTitle" idx="5"/>
          </p:nvPr>
        </p:nvSpPr>
        <p:spPr>
          <a:xfrm>
            <a:off x="4798042" y="3079150"/>
            <a:ext cx="22731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43" name="Google Shape;343;p39"/>
          <p:cNvSpPr txBox="1">
            <a:spLocks noGrp="1"/>
          </p:cNvSpPr>
          <p:nvPr>
            <p:ph type="subTitle" idx="6"/>
          </p:nvPr>
        </p:nvSpPr>
        <p:spPr>
          <a:xfrm>
            <a:off x="4772499" y="1272083"/>
            <a:ext cx="2299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Font typeface="Squada One"/>
              <a:buNone/>
              <a:defRPr sz="1600">
                <a:solidFill>
                  <a:schemeClr val="accent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quada One"/>
              <a:buNone/>
              <a:defRPr sz="30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Condensed Light"/>
              <a:buChar char="●"/>
              <a:defRPr sz="1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●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 Light"/>
              <a:buChar char="○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 Light"/>
              <a:buChar char="■"/>
              <a:defRPr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2" r:id="rId5"/>
    <p:sldLayoutId id="2147483664" r:id="rId6"/>
    <p:sldLayoutId id="2147483669" r:id="rId7"/>
    <p:sldLayoutId id="2147483682" r:id="rId8"/>
    <p:sldLayoutId id="2147483685" r:id="rId9"/>
    <p:sldLayoutId id="2147483696" r:id="rId10"/>
    <p:sldLayoutId id="2147483697" r:id="rId11"/>
    <p:sldLayoutId id="2147483709" r:id="rId12"/>
    <p:sldLayoutId id="214748371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4"/>
          <p:cNvSpPr txBox="1">
            <a:spLocks noGrp="1"/>
          </p:cNvSpPr>
          <p:nvPr>
            <p:ph type="title"/>
          </p:nvPr>
        </p:nvSpPr>
        <p:spPr>
          <a:xfrm>
            <a:off x="457200" y="3492822"/>
            <a:ext cx="82296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Автоматизация бизнес-планирования и оценки эффективности бизнес-проектов на предприятиях индустрии туризма</a:t>
            </a:r>
            <a:endParaRPr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AA1FE25E-0249-065A-CB90-0F1A754E12CC}"/>
              </a:ext>
            </a:extLst>
          </p:cNvPr>
          <p:cNvSpPr txBox="1">
            <a:spLocks/>
          </p:cNvSpPr>
          <p:nvPr/>
        </p:nvSpPr>
        <p:spPr>
          <a:xfrm flipH="1">
            <a:off x="59935" y="225000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Оценка бизнес-проектов</a:t>
            </a:r>
          </a:p>
        </p:txBody>
      </p:sp>
      <p:sp>
        <p:nvSpPr>
          <p:cNvPr id="5" name="Google Shape;1606;p142">
            <a:extLst>
              <a:ext uri="{FF2B5EF4-FFF2-40B4-BE49-F238E27FC236}">
                <a16:creationId xmlns:a16="http://schemas.microsoft.com/office/drawing/2014/main" id="{D3EF73CC-7D0F-FD3B-7209-EC1FC25C8597}"/>
              </a:ext>
            </a:extLst>
          </p:cNvPr>
          <p:cNvSpPr txBox="1">
            <a:spLocks/>
          </p:cNvSpPr>
          <p:nvPr/>
        </p:nvSpPr>
        <p:spPr>
          <a:xfrm flipH="1">
            <a:off x="362465" y="1566000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Управление проектом и отчетность</a:t>
            </a:r>
            <a:endParaRPr lang="en-US" sz="2400" b="1" dirty="0"/>
          </a:p>
        </p:txBody>
      </p:sp>
      <p:sp>
        <p:nvSpPr>
          <p:cNvPr id="6" name="Google Shape;1606;p142">
            <a:extLst>
              <a:ext uri="{FF2B5EF4-FFF2-40B4-BE49-F238E27FC236}">
                <a16:creationId xmlns:a16="http://schemas.microsoft.com/office/drawing/2014/main" id="{0F7E6496-0147-02CD-D9EF-88CA0D97F9E3}"/>
              </a:ext>
            </a:extLst>
          </p:cNvPr>
          <p:cNvSpPr txBox="1">
            <a:spLocks/>
          </p:cNvSpPr>
          <p:nvPr/>
        </p:nvSpPr>
        <p:spPr>
          <a:xfrm flipH="1">
            <a:off x="362465" y="2236500"/>
            <a:ext cx="5412260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Программное обеспечение для управления проектами с возможностями автоматизации упрощает отслеживание проектов, назначение задач и составление отчетов.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Это приводит к повышению эффективности и прозрачности проекта, позволяя заинтересованным сторонам легко получать доступ к обновлениям проекта.</a:t>
            </a:r>
            <a:endParaRPr lang="en-US" sz="1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7B068-FF59-BA38-4D41-53CC5659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83" y="895500"/>
            <a:ext cx="690434" cy="690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BBD8D1-AE43-75AF-4EE1-D6DF84ED1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993" y="2236499"/>
            <a:ext cx="2203695" cy="22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AA1FE25E-0249-065A-CB90-0F1A754E12CC}"/>
              </a:ext>
            </a:extLst>
          </p:cNvPr>
          <p:cNvSpPr txBox="1">
            <a:spLocks/>
          </p:cNvSpPr>
          <p:nvPr/>
        </p:nvSpPr>
        <p:spPr>
          <a:xfrm flipH="1">
            <a:off x="59935" y="225000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Оценка бизнес-проектов</a:t>
            </a:r>
          </a:p>
        </p:txBody>
      </p:sp>
      <p:sp>
        <p:nvSpPr>
          <p:cNvPr id="5" name="Google Shape;1606;p142">
            <a:extLst>
              <a:ext uri="{FF2B5EF4-FFF2-40B4-BE49-F238E27FC236}">
                <a16:creationId xmlns:a16="http://schemas.microsoft.com/office/drawing/2014/main" id="{D3EF73CC-7D0F-FD3B-7209-EC1FC25C8597}"/>
              </a:ext>
            </a:extLst>
          </p:cNvPr>
          <p:cNvSpPr txBox="1">
            <a:spLocks/>
          </p:cNvSpPr>
          <p:nvPr/>
        </p:nvSpPr>
        <p:spPr>
          <a:xfrm flipH="1">
            <a:off x="-96367" y="1722519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Управление рисками</a:t>
            </a:r>
            <a:endParaRPr lang="en-US" sz="2400" b="1" dirty="0"/>
          </a:p>
        </p:txBody>
      </p:sp>
      <p:sp>
        <p:nvSpPr>
          <p:cNvPr id="6" name="Google Shape;1606;p142">
            <a:extLst>
              <a:ext uri="{FF2B5EF4-FFF2-40B4-BE49-F238E27FC236}">
                <a16:creationId xmlns:a16="http://schemas.microsoft.com/office/drawing/2014/main" id="{0F7E6496-0147-02CD-D9EF-88CA0D97F9E3}"/>
              </a:ext>
            </a:extLst>
          </p:cNvPr>
          <p:cNvSpPr txBox="1">
            <a:spLocks/>
          </p:cNvSpPr>
          <p:nvPr/>
        </p:nvSpPr>
        <p:spPr>
          <a:xfrm flipH="1">
            <a:off x="362465" y="2714296"/>
            <a:ext cx="5412260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Инструменты автоматизации могут помочь выявить и снизить риски, связанные с бизнес-проектами.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Они могут генерировать оценки рисков, выдавать оповещения и предлагать стратегии снижения рисков, обеспечивая тем самым успех проекта.</a:t>
            </a:r>
            <a:endParaRPr lang="en-US" sz="1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C8A13E-D5D4-AC05-3CA0-29C095FD2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588" y="895500"/>
            <a:ext cx="688296" cy="688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1FD472-28C1-A4FB-55C1-000A94548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146" y="2143382"/>
            <a:ext cx="2580946" cy="25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06;p142">
            <a:extLst>
              <a:ext uri="{FF2B5EF4-FFF2-40B4-BE49-F238E27FC236}">
                <a16:creationId xmlns:a16="http://schemas.microsoft.com/office/drawing/2014/main" id="{41C8F677-281D-A9AB-A278-0801682AF573}"/>
              </a:ext>
            </a:extLst>
          </p:cNvPr>
          <p:cNvSpPr txBox="1">
            <a:spLocks/>
          </p:cNvSpPr>
          <p:nvPr/>
        </p:nvSpPr>
        <p:spPr>
          <a:xfrm flipH="1">
            <a:off x="-1076887" y="233239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Измерение эффективности автоматизации</a:t>
            </a:r>
          </a:p>
        </p:txBody>
      </p:sp>
      <p:sp>
        <p:nvSpPr>
          <p:cNvPr id="17" name="Google Shape;1606;p142">
            <a:extLst>
              <a:ext uri="{FF2B5EF4-FFF2-40B4-BE49-F238E27FC236}">
                <a16:creationId xmlns:a16="http://schemas.microsoft.com/office/drawing/2014/main" id="{6E5733A9-479C-BA16-63DA-ACD4C919D380}"/>
              </a:ext>
            </a:extLst>
          </p:cNvPr>
          <p:cNvSpPr txBox="1">
            <a:spLocks/>
          </p:cNvSpPr>
          <p:nvPr/>
        </p:nvSpPr>
        <p:spPr>
          <a:xfrm flipH="1">
            <a:off x="152610" y="1033121"/>
            <a:ext cx="6725984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800" b="1" dirty="0"/>
              <a:t>Чтобы оценить эффективность автоматизации при бизнес-планировании и оценке проектов, предприятия могут учитывать следующие показатели:</a:t>
            </a:r>
            <a:endParaRPr lang="en-US" sz="1800" b="1" dirty="0"/>
          </a:p>
        </p:txBody>
      </p:sp>
      <p:sp>
        <p:nvSpPr>
          <p:cNvPr id="18" name="Google Shape;1606;p142">
            <a:extLst>
              <a:ext uri="{FF2B5EF4-FFF2-40B4-BE49-F238E27FC236}">
                <a16:creationId xmlns:a16="http://schemas.microsoft.com/office/drawing/2014/main" id="{CE674DE9-4AD0-61D9-C0AA-4B89AE2D06C5}"/>
              </a:ext>
            </a:extLst>
          </p:cNvPr>
          <p:cNvSpPr txBox="1">
            <a:spLocks/>
          </p:cNvSpPr>
          <p:nvPr/>
        </p:nvSpPr>
        <p:spPr>
          <a:xfrm flipH="1">
            <a:off x="2117124" y="2461500"/>
            <a:ext cx="6458465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FFFF00"/>
                </a:solidFill>
              </a:rPr>
              <a:t>Экономия затрат: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Оцените снижение эксплуатационных затрат и требований к ресурсам после внедрения автоматизации.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FFFF00"/>
                </a:solidFill>
              </a:rPr>
              <a:t>Эффективность: 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измеряйте время и усилия, сэкономленные в процессах бизнес-планирования и оценки проектов.</a:t>
            </a:r>
            <a:endParaRPr lang="en-US" sz="16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A9B55D-1F42-08F1-CA19-E07A55DD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7" y="2571750"/>
            <a:ext cx="708454" cy="7084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D588F4-A801-EF00-95E3-C7F2DB64D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7" y="3766231"/>
            <a:ext cx="688296" cy="6882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B09E66-8389-49F4-8D34-3344D2F6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173" y="2629415"/>
            <a:ext cx="650789" cy="650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40574E6-E759-3F39-8E12-97C2E1E1E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094" y="3803821"/>
            <a:ext cx="650789" cy="65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06;p142">
            <a:extLst>
              <a:ext uri="{FF2B5EF4-FFF2-40B4-BE49-F238E27FC236}">
                <a16:creationId xmlns:a16="http://schemas.microsoft.com/office/drawing/2014/main" id="{41C8F677-281D-A9AB-A278-0801682AF573}"/>
              </a:ext>
            </a:extLst>
          </p:cNvPr>
          <p:cNvSpPr txBox="1">
            <a:spLocks/>
          </p:cNvSpPr>
          <p:nvPr/>
        </p:nvSpPr>
        <p:spPr>
          <a:xfrm flipH="1">
            <a:off x="-1076887" y="233239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Измерение эффективности автоматизации</a:t>
            </a:r>
          </a:p>
        </p:txBody>
      </p:sp>
      <p:sp>
        <p:nvSpPr>
          <p:cNvPr id="17" name="Google Shape;1606;p142">
            <a:extLst>
              <a:ext uri="{FF2B5EF4-FFF2-40B4-BE49-F238E27FC236}">
                <a16:creationId xmlns:a16="http://schemas.microsoft.com/office/drawing/2014/main" id="{6E5733A9-479C-BA16-63DA-ACD4C919D380}"/>
              </a:ext>
            </a:extLst>
          </p:cNvPr>
          <p:cNvSpPr txBox="1">
            <a:spLocks/>
          </p:cNvSpPr>
          <p:nvPr/>
        </p:nvSpPr>
        <p:spPr>
          <a:xfrm flipH="1">
            <a:off x="152610" y="1033121"/>
            <a:ext cx="6725984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800" b="1" dirty="0"/>
              <a:t>Чтобы оценить эффективность автоматизации при бизнес-планировании и оценке проектов, предприятия могут учитывать следующие показатели:</a:t>
            </a:r>
            <a:endParaRPr lang="en-US" sz="1800" b="1" dirty="0"/>
          </a:p>
        </p:txBody>
      </p:sp>
      <p:sp>
        <p:nvSpPr>
          <p:cNvPr id="18" name="Google Shape;1606;p142">
            <a:extLst>
              <a:ext uri="{FF2B5EF4-FFF2-40B4-BE49-F238E27FC236}">
                <a16:creationId xmlns:a16="http://schemas.microsoft.com/office/drawing/2014/main" id="{CE674DE9-4AD0-61D9-C0AA-4B89AE2D06C5}"/>
              </a:ext>
            </a:extLst>
          </p:cNvPr>
          <p:cNvSpPr txBox="1">
            <a:spLocks/>
          </p:cNvSpPr>
          <p:nvPr/>
        </p:nvSpPr>
        <p:spPr>
          <a:xfrm flipH="1">
            <a:off x="2117124" y="2387358"/>
            <a:ext cx="6458465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FFFF00"/>
                </a:solidFill>
              </a:rPr>
              <a:t>Точность: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bg1"/>
                </a:solidFill>
              </a:rPr>
              <a:t>Оценивайте точность прогнозов, составления бюджета и результатов проектов, достигнутых с помощью автоматизации.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>
              <a:solidFill>
                <a:srgbClr val="FFFF00"/>
              </a:solidFill>
            </a:endParaRP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FFFF00"/>
                </a:solidFill>
              </a:rPr>
              <a:t>Удовлетворенность клиентов: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bg1"/>
                </a:solidFill>
              </a:rPr>
              <a:t>Соберите отзывы клиентов, чтобы определить, улучшили ли персонализированный маркетинг и взаимодействие с ними их качество обслуживания.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B09E66-8389-49F4-8D34-3344D2F6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73" y="2629415"/>
            <a:ext cx="650789" cy="650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40574E6-E759-3F39-8E12-97C2E1E1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94" y="3803821"/>
            <a:ext cx="650789" cy="6507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7A7441-2244-E62F-BED4-CEBA82EFE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7" y="2609592"/>
            <a:ext cx="690434" cy="690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60248-1D43-C955-EB5C-638B2DFDC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57" y="3803821"/>
            <a:ext cx="688296" cy="6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06;p142">
            <a:extLst>
              <a:ext uri="{FF2B5EF4-FFF2-40B4-BE49-F238E27FC236}">
                <a16:creationId xmlns:a16="http://schemas.microsoft.com/office/drawing/2014/main" id="{41C8F677-281D-A9AB-A278-0801682AF573}"/>
              </a:ext>
            </a:extLst>
          </p:cNvPr>
          <p:cNvSpPr txBox="1">
            <a:spLocks/>
          </p:cNvSpPr>
          <p:nvPr/>
        </p:nvSpPr>
        <p:spPr>
          <a:xfrm flipH="1">
            <a:off x="-1076887" y="233239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Измерение эффективности автоматизации</a:t>
            </a:r>
          </a:p>
        </p:txBody>
      </p:sp>
      <p:sp>
        <p:nvSpPr>
          <p:cNvPr id="17" name="Google Shape;1606;p142">
            <a:extLst>
              <a:ext uri="{FF2B5EF4-FFF2-40B4-BE49-F238E27FC236}">
                <a16:creationId xmlns:a16="http://schemas.microsoft.com/office/drawing/2014/main" id="{6E5733A9-479C-BA16-63DA-ACD4C919D380}"/>
              </a:ext>
            </a:extLst>
          </p:cNvPr>
          <p:cNvSpPr txBox="1">
            <a:spLocks/>
          </p:cNvSpPr>
          <p:nvPr/>
        </p:nvSpPr>
        <p:spPr>
          <a:xfrm flipH="1">
            <a:off x="152610" y="1033121"/>
            <a:ext cx="6725984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800" b="1" dirty="0"/>
              <a:t>Чтобы оценить эффективность автоматизации при бизнес-планировании и оценке проектов, предприятия могут учитывать следующие показатели:</a:t>
            </a:r>
            <a:endParaRPr lang="en-US" sz="1800" b="1" dirty="0"/>
          </a:p>
        </p:txBody>
      </p:sp>
      <p:sp>
        <p:nvSpPr>
          <p:cNvPr id="18" name="Google Shape;1606;p142">
            <a:extLst>
              <a:ext uri="{FF2B5EF4-FFF2-40B4-BE49-F238E27FC236}">
                <a16:creationId xmlns:a16="http://schemas.microsoft.com/office/drawing/2014/main" id="{CE674DE9-4AD0-61D9-C0AA-4B89AE2D06C5}"/>
              </a:ext>
            </a:extLst>
          </p:cNvPr>
          <p:cNvSpPr txBox="1">
            <a:spLocks/>
          </p:cNvSpPr>
          <p:nvPr/>
        </p:nvSpPr>
        <p:spPr>
          <a:xfrm flipH="1">
            <a:off x="2117124" y="2548581"/>
            <a:ext cx="6458465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FFFF00"/>
                </a:solidFill>
              </a:rPr>
              <a:t>Уровень успешности проектов: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bg1"/>
                </a:solidFill>
              </a:rPr>
              <a:t>Сравните уровень успешности проектов до и после внедрения автоматизации.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>
              <a:solidFill>
                <a:srgbClr val="FFFF00"/>
              </a:solidFill>
            </a:endParaRPr>
          </a:p>
          <a:p>
            <a:pPr algn="l">
              <a:buClr>
                <a:schemeClr val="dk1"/>
              </a:buClr>
              <a:buSzPts val="1100"/>
            </a:pPr>
            <a:endParaRPr lang="ru-RU" sz="1600" b="1" dirty="0">
              <a:solidFill>
                <a:srgbClr val="FFFF00"/>
              </a:solidFill>
            </a:endParaRP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rgbClr val="FFFF00"/>
                </a:solidFill>
              </a:rPr>
              <a:t>Окупаемость инвестиций: 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bg1"/>
                </a:solidFill>
              </a:rPr>
              <a:t>Рассчитайте окупаемость инвестиций, проанализировав финансовые выгоды, полученные от автоматизации.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B09E66-8389-49F4-8D34-3344D2F6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173" y="2629415"/>
            <a:ext cx="650789" cy="650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40574E6-E759-3F39-8E12-97C2E1E1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94" y="3803821"/>
            <a:ext cx="650789" cy="6507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394528-E84F-E34C-B6B3-28273368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06" y="2574033"/>
            <a:ext cx="741405" cy="741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867A3D-F00F-3E60-C1FE-773ED4400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05" y="3758512"/>
            <a:ext cx="741405" cy="7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06;p142">
            <a:extLst>
              <a:ext uri="{FF2B5EF4-FFF2-40B4-BE49-F238E27FC236}">
                <a16:creationId xmlns:a16="http://schemas.microsoft.com/office/drawing/2014/main" id="{0974BB9E-BB4A-FF65-EBFD-B218D7145C55}"/>
              </a:ext>
            </a:extLst>
          </p:cNvPr>
          <p:cNvSpPr txBox="1">
            <a:spLocks/>
          </p:cNvSpPr>
          <p:nvPr/>
        </p:nvSpPr>
        <p:spPr>
          <a:xfrm flipH="1">
            <a:off x="3785497" y="909554"/>
            <a:ext cx="5243174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1800" b="1" dirty="0"/>
              <a:t>Автоматизация — мощный инструмент улучшения бизнес-планирования и оценки эффективности бизнес-проектов в сфере туризма. </a:t>
            </a:r>
          </a:p>
          <a:p>
            <a:pPr>
              <a:buClr>
                <a:schemeClr val="dk1"/>
              </a:buClr>
              <a:buSzPts val="1100"/>
            </a:pPr>
            <a:endParaRPr lang="ru-RU" sz="1800" b="1" dirty="0"/>
          </a:p>
          <a:p>
            <a:pPr>
              <a:buClr>
                <a:schemeClr val="dk1"/>
              </a:buClr>
              <a:buSzPts val="1100"/>
            </a:pPr>
            <a:r>
              <a:rPr lang="ru-RU" sz="1800" b="1" dirty="0"/>
              <a:t>Оптимизируя сбор и анализ данных, оптимизируя прогнозирование и управление спросом, а также улучшая бюджетирование и финансовое планирование, предприятия могут получить конкурентное преимущество.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06;p142">
            <a:extLst>
              <a:ext uri="{FF2B5EF4-FFF2-40B4-BE49-F238E27FC236}">
                <a16:creationId xmlns:a16="http://schemas.microsoft.com/office/drawing/2014/main" id="{F3339A45-4664-4200-FF52-484607A3FBD8}"/>
              </a:ext>
            </a:extLst>
          </p:cNvPr>
          <p:cNvSpPr txBox="1">
            <a:spLocks/>
          </p:cNvSpPr>
          <p:nvPr/>
        </p:nvSpPr>
        <p:spPr>
          <a:xfrm flipH="1">
            <a:off x="3703118" y="917792"/>
            <a:ext cx="5243174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1800" b="1" dirty="0"/>
              <a:t>Кроме того, автоматизация облегчает принятие решений на основе данных, улучшает управление проектами и помогает снизить риски, что в конечном итоге приводит к успеху бизнес-проектов. </a:t>
            </a:r>
          </a:p>
          <a:p>
            <a:pPr>
              <a:buClr>
                <a:schemeClr val="dk1"/>
              </a:buClr>
              <a:buSzPts val="1100"/>
            </a:pPr>
            <a:endParaRPr lang="ru-RU" sz="1800" b="1" dirty="0"/>
          </a:p>
          <a:p>
            <a:pPr>
              <a:buClr>
                <a:schemeClr val="dk1"/>
              </a:buClr>
              <a:buSzPts val="1100"/>
            </a:pPr>
            <a:endParaRPr lang="ru-RU" sz="1800" b="1" dirty="0"/>
          </a:p>
          <a:p>
            <a:pPr>
              <a:buClr>
                <a:schemeClr val="dk1"/>
              </a:buClr>
              <a:buSzPts val="1100"/>
            </a:pPr>
            <a:r>
              <a:rPr lang="ru-RU" sz="1800" b="1" dirty="0"/>
              <a:t>Измерение эффективности автоматизации с помощью соответствующих показателей имеет решающее значение для постоянного совершенствования и долгосрочного успеха в индустрии туризма.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EF0B68-9A15-E90B-44F6-8410ADBD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-321027" y="726127"/>
            <a:ext cx="9786053" cy="838200"/>
          </a:xfrm>
        </p:spPr>
        <p:txBody>
          <a:bodyPr/>
          <a:lstStyle/>
          <a:p>
            <a:r>
              <a:rPr lang="kk-KZ" sz="6600" dirty="0"/>
              <a:t>Спасибо за внимание</a:t>
            </a:r>
            <a:r>
              <a:rPr lang="ru-RU" sz="6600" dirty="0"/>
              <a:t>!</a:t>
            </a:r>
            <a:endParaRPr lang="ru-KZ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99"/>
          <p:cNvSpPr txBox="1">
            <a:spLocks noGrp="1"/>
          </p:cNvSpPr>
          <p:nvPr>
            <p:ph type="ctrTitle"/>
          </p:nvPr>
        </p:nvSpPr>
        <p:spPr>
          <a:xfrm>
            <a:off x="3814169" y="1417090"/>
            <a:ext cx="5230977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Clr>
                <a:schemeClr val="dk1"/>
              </a:buClr>
              <a:buSzPts val="1100"/>
            </a:pPr>
            <a:r>
              <a:rPr lang="ru-RU" sz="1600" b="1" dirty="0"/>
              <a:t>В последние годы индустрия туризма пережила значительный рост, обусловленный изменением потребительских предпочтений и технологическим прогрессом. </a:t>
            </a:r>
            <a:br>
              <a:rPr lang="en-US" sz="1600" b="1" dirty="0"/>
            </a:br>
            <a:br>
              <a:rPr lang="en-US" sz="1600" b="1" dirty="0"/>
            </a:br>
            <a:r>
              <a:rPr lang="ru-RU" sz="1600" b="1" dirty="0"/>
              <a:t>В результате предприятия туристической отрасли постоянно ищут пути улучшения процессов бизнес-планирования и оценки эффективности своих проектов. Автоматизация играет решающую роль в достижении этих целей, оптимизации операций и повышении общей эффективности. </a:t>
            </a:r>
            <a:br>
              <a:rPr lang="en-US" sz="1600" b="1" dirty="0"/>
            </a:br>
            <a:br>
              <a:rPr lang="en-US" sz="1600" b="1" dirty="0"/>
            </a:br>
            <a:r>
              <a:rPr lang="ru-RU" sz="1600" b="1" dirty="0"/>
              <a:t>В </a:t>
            </a:r>
            <a:r>
              <a:rPr lang="ru-RU" sz="1600" b="1" dirty="0" err="1"/>
              <a:t>данно</a:t>
            </a:r>
            <a:r>
              <a:rPr lang="kk-KZ" sz="1600" b="1" dirty="0"/>
              <a:t>й</a:t>
            </a:r>
            <a:r>
              <a:rPr lang="ru-RU" sz="1600" b="1" dirty="0"/>
              <a:t> презентации рассматриваются преимущества автоматизации бизнес-планирования и оценки бизнес-проектов в индустрии туризма.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8"/>
          <p:cNvSpPr txBox="1">
            <a:spLocks noGrp="1"/>
          </p:cNvSpPr>
          <p:nvPr>
            <p:ph type="ctrTitle"/>
          </p:nvPr>
        </p:nvSpPr>
        <p:spPr>
          <a:xfrm>
            <a:off x="1421824" y="1476406"/>
            <a:ext cx="6593591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b="1" dirty="0"/>
              <a:t>Индустрия туризма — это динамичный и конкурентоспособный сектор, который сталкивается с многочисленными проблемами, такими как изменение требований клиентов, рыночные тенденции и факторы окружающей среды. </a:t>
            </a:r>
            <a:br>
              <a:rPr lang="ru-RU" sz="1600" b="1" dirty="0"/>
            </a:br>
            <a:br>
              <a:rPr lang="ru-RU" sz="1600" b="1" dirty="0"/>
            </a:br>
            <a:r>
              <a:rPr lang="ru-RU" sz="1600" b="1" dirty="0"/>
              <a:t>Чтобы процветать в этой среде, предприятиям необходимы эффективные стратегии бизнес-планирования и оценки проектов. Автоматизация может значительно улучшить эти процессы, гарантируя, что предприятия останутся гибкими и конкурентоспособными.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42"/>
          <p:cNvSpPr txBox="1">
            <a:spLocks noGrp="1"/>
          </p:cNvSpPr>
          <p:nvPr>
            <p:ph type="ctrTitle"/>
          </p:nvPr>
        </p:nvSpPr>
        <p:spPr>
          <a:xfrm flipH="1">
            <a:off x="-654909" y="288324"/>
            <a:ext cx="902413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Автоматизация бизнес-планирования</a:t>
            </a:r>
            <a:endParaRPr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4F686B2C-C0C5-1B71-B279-EFAC454E4CB6}"/>
              </a:ext>
            </a:extLst>
          </p:cNvPr>
          <p:cNvSpPr txBox="1">
            <a:spLocks/>
          </p:cNvSpPr>
          <p:nvPr/>
        </p:nvSpPr>
        <p:spPr>
          <a:xfrm flipH="1">
            <a:off x="0" y="1053802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Оптимизированный сбор и анализ данных</a:t>
            </a:r>
            <a:endParaRPr lang="en-US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24E5B-B398-214D-74BA-A4391C35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1005212"/>
            <a:ext cx="688296" cy="688296"/>
          </a:xfrm>
          <a:prstGeom prst="rect">
            <a:avLst/>
          </a:prstGeom>
        </p:spPr>
      </p:pic>
      <p:sp>
        <p:nvSpPr>
          <p:cNvPr id="4" name="Google Shape;1606;p142">
            <a:extLst>
              <a:ext uri="{FF2B5EF4-FFF2-40B4-BE49-F238E27FC236}">
                <a16:creationId xmlns:a16="http://schemas.microsoft.com/office/drawing/2014/main" id="{B110DAA8-3DEE-05D1-D796-07134EBE0820}"/>
              </a:ext>
            </a:extLst>
          </p:cNvPr>
          <p:cNvSpPr txBox="1">
            <a:spLocks/>
          </p:cNvSpPr>
          <p:nvPr/>
        </p:nvSpPr>
        <p:spPr>
          <a:xfrm flipH="1">
            <a:off x="481913" y="1693508"/>
            <a:ext cx="8736228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Автоматизация позволяет предприятиям более эффективно собирать и анализировать большие объемы данных. Это особенно важно в индустрии туризма, где такие факторы, как</a:t>
            </a:r>
            <a:r>
              <a:rPr lang="kk-KZ" sz="1600" b="1" dirty="0"/>
              <a:t>:</a:t>
            </a:r>
            <a:r>
              <a:rPr lang="ru-RU" sz="1600" b="1" dirty="0"/>
              <a:t> 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b="1" dirty="0"/>
              <a:t>сезонность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b="1" dirty="0"/>
              <a:t>региональные 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600" b="1" dirty="0"/>
              <a:t>тенденции и предпочтения клиентов, часто меняются.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Инструменты автоматизации могут собирать и обрабатывать данные из различных источников, включая онлайн-бронирование, отзывы клиентов и исследования рынка, предоставляя ценную информацию для бизнес-планирования.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42"/>
          <p:cNvSpPr txBox="1">
            <a:spLocks noGrp="1"/>
          </p:cNvSpPr>
          <p:nvPr>
            <p:ph type="ctrTitle"/>
          </p:nvPr>
        </p:nvSpPr>
        <p:spPr>
          <a:xfrm flipH="1">
            <a:off x="-654909" y="288324"/>
            <a:ext cx="902413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Автоматизация бизнес-планирования</a:t>
            </a:r>
            <a:endParaRPr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4F686B2C-C0C5-1B71-B279-EFAC454E4CB6}"/>
              </a:ext>
            </a:extLst>
          </p:cNvPr>
          <p:cNvSpPr txBox="1">
            <a:spLocks/>
          </p:cNvSpPr>
          <p:nvPr/>
        </p:nvSpPr>
        <p:spPr>
          <a:xfrm flipH="1">
            <a:off x="-65903" y="993488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Прогнозирование и управление спросом</a:t>
            </a:r>
            <a:endParaRPr lang="en-US" sz="2400" b="1" dirty="0"/>
          </a:p>
        </p:txBody>
      </p:sp>
      <p:sp>
        <p:nvSpPr>
          <p:cNvPr id="4" name="Google Shape;1606;p142">
            <a:extLst>
              <a:ext uri="{FF2B5EF4-FFF2-40B4-BE49-F238E27FC236}">
                <a16:creationId xmlns:a16="http://schemas.microsoft.com/office/drawing/2014/main" id="{B110DAA8-3DEE-05D1-D796-07134EBE0820}"/>
              </a:ext>
            </a:extLst>
          </p:cNvPr>
          <p:cNvSpPr txBox="1">
            <a:spLocks/>
          </p:cNvSpPr>
          <p:nvPr/>
        </p:nvSpPr>
        <p:spPr>
          <a:xfrm flipH="1">
            <a:off x="584885" y="1693508"/>
            <a:ext cx="541226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Инструменты автоматизации, оснащенные алгоритмами искусственного интеллекта (ИИ) и машинного обучения, могут точно прогнозировать спрос на различные услуги и направления.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Это помогает предприятиям оптимизировать стратегии ценообразования, распределение ресурсов и маркетинговые усилия, что приводит к повышению прибыльности.</a:t>
            </a:r>
            <a:endParaRPr lang="en-US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771B8E-0FBC-C10E-2B93-D70BA8959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3" y="958824"/>
            <a:ext cx="688296" cy="688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690292-C441-2D3F-9796-64B94ED4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595" y="1754659"/>
            <a:ext cx="2769458" cy="27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42"/>
          <p:cNvSpPr txBox="1">
            <a:spLocks noGrp="1"/>
          </p:cNvSpPr>
          <p:nvPr>
            <p:ph type="ctrTitle"/>
          </p:nvPr>
        </p:nvSpPr>
        <p:spPr>
          <a:xfrm flipH="1">
            <a:off x="-654909" y="288324"/>
            <a:ext cx="902413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Автоматизация бизнес-планирования</a:t>
            </a:r>
            <a:endParaRPr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4F686B2C-C0C5-1B71-B279-EFAC454E4CB6}"/>
              </a:ext>
            </a:extLst>
          </p:cNvPr>
          <p:cNvSpPr txBox="1">
            <a:spLocks/>
          </p:cNvSpPr>
          <p:nvPr/>
        </p:nvSpPr>
        <p:spPr>
          <a:xfrm flipH="1">
            <a:off x="461319" y="1006505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Бюджетирование и финансовое планирование</a:t>
            </a:r>
            <a:endParaRPr lang="en-US" sz="2400" b="1" dirty="0"/>
          </a:p>
        </p:txBody>
      </p:sp>
      <p:sp>
        <p:nvSpPr>
          <p:cNvPr id="4" name="Google Shape;1606;p142">
            <a:extLst>
              <a:ext uri="{FF2B5EF4-FFF2-40B4-BE49-F238E27FC236}">
                <a16:creationId xmlns:a16="http://schemas.microsoft.com/office/drawing/2014/main" id="{B110DAA8-3DEE-05D1-D796-07134EBE0820}"/>
              </a:ext>
            </a:extLst>
          </p:cNvPr>
          <p:cNvSpPr txBox="1">
            <a:spLocks/>
          </p:cNvSpPr>
          <p:nvPr/>
        </p:nvSpPr>
        <p:spPr>
          <a:xfrm flipH="1">
            <a:off x="584885" y="1693508"/>
            <a:ext cx="541226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Автоматизация может значительно улучшить процессы бюджетирования и финансового планирования. Такие инструменты, как системы планирования ресурсов предприятия (ERP), могут помочь предприятиям отслеживать расходы, доходы и движение денежных средств в режиме реального времени.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Такой уровень финансовой прозрачности позволяет более точно планировать бюджет и принимать упреждающие решения.</a:t>
            </a:r>
            <a:endParaRPr lang="en-US" sz="1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7CB29-A23E-D886-205D-65D44016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5" y="970067"/>
            <a:ext cx="690434" cy="690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DD89EA-E0DA-AB42-22D8-690134D73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005" y="1724686"/>
            <a:ext cx="2759676" cy="27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42"/>
          <p:cNvSpPr txBox="1">
            <a:spLocks noGrp="1"/>
          </p:cNvSpPr>
          <p:nvPr>
            <p:ph type="ctrTitle"/>
          </p:nvPr>
        </p:nvSpPr>
        <p:spPr>
          <a:xfrm flipH="1">
            <a:off x="-654909" y="288324"/>
            <a:ext cx="902413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Автоматизация бизнес-планирования</a:t>
            </a:r>
            <a:endParaRPr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4F686B2C-C0C5-1B71-B279-EFAC454E4CB6}"/>
              </a:ext>
            </a:extLst>
          </p:cNvPr>
          <p:cNvSpPr txBox="1">
            <a:spLocks/>
          </p:cNvSpPr>
          <p:nvPr/>
        </p:nvSpPr>
        <p:spPr>
          <a:xfrm flipH="1">
            <a:off x="362465" y="1023008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Маркетинг и взаимодействие с клиентами</a:t>
            </a:r>
            <a:endParaRPr lang="en-US" sz="2400" b="1" dirty="0"/>
          </a:p>
        </p:txBody>
      </p:sp>
      <p:sp>
        <p:nvSpPr>
          <p:cNvPr id="4" name="Google Shape;1606;p142">
            <a:extLst>
              <a:ext uri="{FF2B5EF4-FFF2-40B4-BE49-F238E27FC236}">
                <a16:creationId xmlns:a16="http://schemas.microsoft.com/office/drawing/2014/main" id="{B110DAA8-3DEE-05D1-D796-07134EBE0820}"/>
              </a:ext>
            </a:extLst>
          </p:cNvPr>
          <p:cNvSpPr txBox="1">
            <a:spLocks/>
          </p:cNvSpPr>
          <p:nvPr/>
        </p:nvSpPr>
        <p:spPr>
          <a:xfrm flipH="1">
            <a:off x="584885" y="1693508"/>
            <a:ext cx="541226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Автоматизацию можно использовать для персонализированного маркетинга и взаимодействия с клиентами.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Используя данные о клиентах, предприятия могут автоматизировать электронный маркетинг, чат-боты и другие процессы обслуживания клиентов.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Это улучшает качество обслуживания клиентов и способствует лояльности к бренду.</a:t>
            </a:r>
            <a:endParaRPr lang="en-US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0BF06-9659-E844-4FA0-02B0DB8B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3" y="975327"/>
            <a:ext cx="688296" cy="688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E03412-9605-6BBF-2FD5-515684B2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138" y="1837036"/>
            <a:ext cx="2592977" cy="25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AA1FE25E-0249-065A-CB90-0F1A754E12CC}"/>
              </a:ext>
            </a:extLst>
          </p:cNvPr>
          <p:cNvSpPr txBox="1">
            <a:spLocks/>
          </p:cNvSpPr>
          <p:nvPr/>
        </p:nvSpPr>
        <p:spPr>
          <a:xfrm flipH="1">
            <a:off x="59935" y="225000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Оценка бизнес-проектов</a:t>
            </a:r>
          </a:p>
        </p:txBody>
      </p:sp>
      <p:sp>
        <p:nvSpPr>
          <p:cNvPr id="5" name="Google Shape;1606;p142">
            <a:extLst>
              <a:ext uri="{FF2B5EF4-FFF2-40B4-BE49-F238E27FC236}">
                <a16:creationId xmlns:a16="http://schemas.microsoft.com/office/drawing/2014/main" id="{D3EF73CC-7D0F-FD3B-7209-EC1FC25C8597}"/>
              </a:ext>
            </a:extLst>
          </p:cNvPr>
          <p:cNvSpPr txBox="1">
            <a:spLocks/>
          </p:cNvSpPr>
          <p:nvPr/>
        </p:nvSpPr>
        <p:spPr>
          <a:xfrm flipH="1">
            <a:off x="362465" y="1566000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Ключевые показатели эффективности (КПЭ)</a:t>
            </a:r>
            <a:endParaRPr lang="en-US" sz="2400" b="1" dirty="0"/>
          </a:p>
        </p:txBody>
      </p:sp>
      <p:sp>
        <p:nvSpPr>
          <p:cNvPr id="6" name="Google Shape;1606;p142">
            <a:extLst>
              <a:ext uri="{FF2B5EF4-FFF2-40B4-BE49-F238E27FC236}">
                <a16:creationId xmlns:a16="http://schemas.microsoft.com/office/drawing/2014/main" id="{0F7E6496-0147-02CD-D9EF-88CA0D97F9E3}"/>
              </a:ext>
            </a:extLst>
          </p:cNvPr>
          <p:cNvSpPr txBox="1">
            <a:spLocks/>
          </p:cNvSpPr>
          <p:nvPr/>
        </p:nvSpPr>
        <p:spPr>
          <a:xfrm flipH="1">
            <a:off x="362465" y="2236500"/>
            <a:ext cx="541226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Автоматизация позволяет предприятиям определять и отслеживать ключевые показатели эффективности, специфичные для каждого проекта.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Это позволяет в режиме реального времени отслеживать эффективность проекта по сравнению с установленными контрольными показателями, что упрощает выявление проблем и внесение необходимых корректировок.</a:t>
            </a:r>
            <a:endParaRPr lang="en-US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4502B6-2547-12E4-8272-613425BB5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73" y="895500"/>
            <a:ext cx="708454" cy="708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CD8554-4848-56C4-8707-100797F0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72" y="2236500"/>
            <a:ext cx="2280336" cy="228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6;p142">
            <a:extLst>
              <a:ext uri="{FF2B5EF4-FFF2-40B4-BE49-F238E27FC236}">
                <a16:creationId xmlns:a16="http://schemas.microsoft.com/office/drawing/2014/main" id="{AA1FE25E-0249-065A-CB90-0F1A754E12CC}"/>
              </a:ext>
            </a:extLst>
          </p:cNvPr>
          <p:cNvSpPr txBox="1">
            <a:spLocks/>
          </p:cNvSpPr>
          <p:nvPr/>
        </p:nvSpPr>
        <p:spPr>
          <a:xfrm flipH="1">
            <a:off x="59935" y="225000"/>
            <a:ext cx="902413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Оценка бизнес-проектов</a:t>
            </a:r>
          </a:p>
        </p:txBody>
      </p:sp>
      <p:sp>
        <p:nvSpPr>
          <p:cNvPr id="5" name="Google Shape;1606;p142">
            <a:extLst>
              <a:ext uri="{FF2B5EF4-FFF2-40B4-BE49-F238E27FC236}">
                <a16:creationId xmlns:a16="http://schemas.microsoft.com/office/drawing/2014/main" id="{D3EF73CC-7D0F-FD3B-7209-EC1FC25C8597}"/>
              </a:ext>
            </a:extLst>
          </p:cNvPr>
          <p:cNvSpPr txBox="1">
            <a:spLocks/>
          </p:cNvSpPr>
          <p:nvPr/>
        </p:nvSpPr>
        <p:spPr>
          <a:xfrm flipH="1">
            <a:off x="362465" y="1566000"/>
            <a:ext cx="88882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ru-RU" sz="2400" b="1" dirty="0"/>
              <a:t>Принятие решений на основе данных</a:t>
            </a:r>
            <a:endParaRPr lang="en-US" sz="2400" b="1" dirty="0"/>
          </a:p>
        </p:txBody>
      </p:sp>
      <p:sp>
        <p:nvSpPr>
          <p:cNvPr id="6" name="Google Shape;1606;p142">
            <a:extLst>
              <a:ext uri="{FF2B5EF4-FFF2-40B4-BE49-F238E27FC236}">
                <a16:creationId xmlns:a16="http://schemas.microsoft.com/office/drawing/2014/main" id="{0F7E6496-0147-02CD-D9EF-88CA0D97F9E3}"/>
              </a:ext>
            </a:extLst>
          </p:cNvPr>
          <p:cNvSpPr txBox="1">
            <a:spLocks/>
          </p:cNvSpPr>
          <p:nvPr/>
        </p:nvSpPr>
        <p:spPr>
          <a:xfrm flipH="1">
            <a:off x="362465" y="2486724"/>
            <a:ext cx="5412260" cy="2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quada One"/>
              <a:buNone/>
              <a:defRPr sz="3600" b="0" i="0" u="none" strike="noStrike" cap="none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Автоматизируя сбор и анализ данных, предприятия могут принимать решения на основе точной и актуальной информации. </a:t>
            </a:r>
          </a:p>
          <a:p>
            <a:pPr algn="l">
              <a:buClr>
                <a:schemeClr val="dk1"/>
              </a:buClr>
              <a:buSzPts val="1100"/>
            </a:pPr>
            <a:endParaRPr lang="ru-RU" sz="1600" b="1" dirty="0"/>
          </a:p>
          <a:p>
            <a:pPr algn="l">
              <a:buClr>
                <a:schemeClr val="dk1"/>
              </a:buClr>
              <a:buSzPts val="1100"/>
            </a:pPr>
            <a:r>
              <a:rPr lang="ru-RU" sz="1600" b="1" dirty="0"/>
              <a:t>Это минимизирует риск принятия решений на основе устаревших или неполных данных, что может привести к провалу проекта.</a:t>
            </a:r>
            <a:endParaRPr lang="en-US" sz="1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391912-CD94-8B03-214A-474448E8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52" y="886602"/>
            <a:ext cx="688296" cy="688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2A3C6B-5428-4625-B172-D65172EF5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670" y="2168096"/>
            <a:ext cx="2535709" cy="25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Startup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8D3CE"/>
      </a:accent1>
      <a:accent2>
        <a:srgbClr val="423864"/>
      </a:accent2>
      <a:accent3>
        <a:srgbClr val="78909C"/>
      </a:accent3>
      <a:accent4>
        <a:srgbClr val="88D3CE"/>
      </a:accent4>
      <a:accent5>
        <a:srgbClr val="0097A7"/>
      </a:accent5>
      <a:accent6>
        <a:srgbClr val="42386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Экран (16:9)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Roboto Condensed Light</vt:lpstr>
      <vt:lpstr>Arial</vt:lpstr>
      <vt:lpstr>Squada One</vt:lpstr>
      <vt:lpstr>Fira Sans Extra Condensed Medium</vt:lpstr>
      <vt:lpstr>Tech Startup XL by Slidesgo</vt:lpstr>
      <vt:lpstr>Автоматизация бизнес-планирования и оценки эффективности бизнес-проектов на предприятиях индустрии туризма</vt:lpstr>
      <vt:lpstr>В последние годы индустрия туризма пережила значительный рост, обусловленный изменением потребительских предпочтений и технологическим прогрессом.   В результате предприятия туристической отрасли постоянно ищут пути улучшения процессов бизнес-планирования и оценки эффективности своих проектов. Автоматизация играет решающую роль в достижении этих целей, оптимизации операций и повышении общей эффективности.   В данной презентации рассматриваются преимущества автоматизации бизнес-планирования и оценки бизнес-проектов в индустрии туризма.</vt:lpstr>
      <vt:lpstr>Индустрия туризма — это динамичный и конкурентоспособный сектор, который сталкивается с многочисленными проблемами, такими как изменение требований клиентов, рыночные тенденции и факторы окружающей среды.   Чтобы процветать в этой среде, предприятиям необходимы эффективные стратегии бизнес-планирования и оценки проектов. Автоматизация может значительно улучшить эти процессы, гарантируя, что предприятия останутся гибкими и конкурентоспособными.</vt:lpstr>
      <vt:lpstr>Автоматизация бизнес-планирования</vt:lpstr>
      <vt:lpstr>Автоматизация бизнес-планирования</vt:lpstr>
      <vt:lpstr>Автоматизация бизнес-планирования</vt:lpstr>
      <vt:lpstr>Автоматизация бизнес-планирования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бизнес-планирования и оценки эффективности бизнес-проектов на предприятиях индустрии туризма</dc:title>
  <cp:lastModifiedBy>Абдрахманова Альбина Парахатовна</cp:lastModifiedBy>
  <cp:revision>1</cp:revision>
  <dcterms:modified xsi:type="dcterms:W3CDTF">2023-10-31T13:56:18Z</dcterms:modified>
</cp:coreProperties>
</file>