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4" r:id="rId2"/>
    <p:sldId id="257" r:id="rId3"/>
    <p:sldId id="258" r:id="rId4"/>
    <p:sldId id="279" r:id="rId5"/>
    <p:sldId id="280" r:id="rId6"/>
    <p:sldId id="281" r:id="rId7"/>
    <p:sldId id="282" r:id="rId8"/>
    <p:sldId id="283" r:id="rId9"/>
    <p:sldId id="284" r:id="rId10"/>
    <p:sldId id="285" r:id="rId11"/>
    <p:sldId id="286" r:id="rId12"/>
    <p:sldId id="287" r:id="rId13"/>
    <p:sldId id="288" r:id="rId14"/>
    <p:sldId id="259" r:id="rId15"/>
    <p:sldId id="260" r:id="rId16"/>
    <p:sldId id="261" r:id="rId17"/>
    <p:sldId id="262" r:id="rId18"/>
    <p:sldId id="263" r:id="rId19"/>
    <p:sldId id="26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59"/>
  </p:normalViewPr>
  <p:slideViewPr>
    <p:cSldViewPr snapToGrid="0" snapToObjects="1">
      <p:cViewPr varScale="1">
        <p:scale>
          <a:sx n="111" d="100"/>
          <a:sy n="111" d="100"/>
        </p:scale>
        <p:origin x="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ED2D5B-64F2-9E4D-A2E8-28468A93682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6D7774CB-5B83-7C4B-8E3E-74617BCF40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1839EAFE-4CBF-C943-844D-32B605529309}"/>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D639EE1A-14F1-F641-BCE3-2460C82F65C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191AA45-85FF-5C40-9E8D-11B0EFE5A7D1}"/>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3143372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8F3D97-2773-3749-83E3-A07049424B98}"/>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FD4E3AD1-9217-C745-BE4E-ED233BEF5B4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8185E00-76E1-6448-BD20-E0205B6DE987}"/>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DAA1CE59-8423-1248-81C2-9FBFCBC5245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C5BCC0F-517A-8541-8100-E07FCD594FF6}"/>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150132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C9E89B1A-EBEB-5446-B084-957A7FE43D00}"/>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3017CE4C-A144-8743-89A5-41EAC7DEF4CC}"/>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D401FE2-B73B-AC40-A585-9F399FE9AD5D}"/>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B983502E-14E3-194B-B43D-5762F3B023E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6DC80E-49DD-8948-A4E7-5C46180A48CE}"/>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4267835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6BE20F-94A2-0C44-B0B0-7CF777EA601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BBEDABC-A5D9-F843-982C-548E105DD47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FDD2FDF-9E3E-0D4E-8F22-F1042E23A8E9}"/>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0A704A51-5150-3848-AAC7-A3A72551F29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D484404-C18F-3D4F-937E-87B18641E039}"/>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307167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869C6F-07E0-8F42-9BA1-B0DA71FBFA7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DE61277F-EDE7-5E47-A784-AA18144E53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CD66ED5-E0D2-4447-B6FC-F31188E70DEA}"/>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891619F2-36D2-CC4D-A8E7-80ECB02296E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5D7FD78-3621-D34B-824A-44F400E0FB7C}"/>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353645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6556E1-14F2-E445-A137-700A611758D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E381D86-43A0-6E4B-842D-963B99608D6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CE71E5A4-5F37-6440-9F21-CC1031D033F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FBC4E1A4-637D-DF41-A3AC-01253A965A8E}"/>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1F7DC2EF-B43C-0E47-814B-4B561175D8A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EE2E326-34EA-BE4D-BD54-4F9B4485CCD0}"/>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4216401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9F8602-8A4E-B343-813E-D3039BCD8BC8}"/>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ABB3565-A67E-7A44-B371-2291961228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24A94B0-62B1-A941-BC58-B20C070FC2E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181B8295-D919-7D44-9DE9-AEA20376D2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01D3083-28AC-BA47-9071-15EFB91B829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00B8BE4D-1254-8648-B2CD-1213D4C968E6}"/>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8" name="Нижний колонтитул 7">
            <a:extLst>
              <a:ext uri="{FF2B5EF4-FFF2-40B4-BE49-F238E27FC236}">
                <a16:creationId xmlns:a16="http://schemas.microsoft.com/office/drawing/2014/main" id="{5751AA58-A70F-FB43-BD7D-6B5B1255F39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259C5E5-D65C-EA43-95B1-7628CBB3E50F}"/>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1700283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D9C840-E12B-534E-B156-7931BC1DFB21}"/>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25450217-3066-5C41-8A74-4B5BA5F1B229}"/>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4" name="Нижний колонтитул 3">
            <a:extLst>
              <a:ext uri="{FF2B5EF4-FFF2-40B4-BE49-F238E27FC236}">
                <a16:creationId xmlns:a16="http://schemas.microsoft.com/office/drawing/2014/main" id="{FEC2DC5A-9FFE-BA4E-A89A-BC62E8CEF3C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298ED0E-3533-DA4A-A215-809282FD7F5D}"/>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1360754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CF019AC8-7560-A145-9C47-CCA8566528DC}"/>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3" name="Нижний колонтитул 2">
            <a:extLst>
              <a:ext uri="{FF2B5EF4-FFF2-40B4-BE49-F238E27FC236}">
                <a16:creationId xmlns:a16="http://schemas.microsoft.com/office/drawing/2014/main" id="{3A404937-89D4-1446-9674-ACE6FC5915D9}"/>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E1750B4-8802-C44E-916A-4E7E884275F4}"/>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1417023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FECEC7-D5D2-5548-9CDB-760D0DB822B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239CEAE-72B8-7D4E-BF3F-900F2A7C1D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A18D148-2DD5-7245-9ACE-D19F4EA810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94FACAB-C4E5-6E44-99BE-E9238E29CD34}"/>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3A2C5B8A-08BF-1147-B9D2-1BF24AC4A5E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0A05592-BF12-394B-AD86-DFD0994F9865}"/>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3389100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14E6C7-6CCD-C346-8A90-21A2FCA3121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F2C6E692-6EB4-A64E-A6B7-6524C4CC86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7850660-A069-794E-839C-4EC0FBC43E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958C6C9-0AC9-7643-9EE2-B6AE28D7BAA0}"/>
              </a:ext>
            </a:extLst>
          </p:cNvPr>
          <p:cNvSpPr>
            <a:spLocks noGrp="1"/>
          </p:cNvSpPr>
          <p:nvPr>
            <p:ph type="dt" sz="half" idx="10"/>
          </p:nvPr>
        </p:nvSpPr>
        <p:spPr/>
        <p:txBody>
          <a:bodyPr/>
          <a:lstStyle/>
          <a:p>
            <a:fld id="{9A19801E-96FF-7B4C-9F60-F15B18E95822}"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16DFD2E0-F701-A345-A53A-FE25C24D501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474BFF3-BE46-6E42-8DF5-7A3AA08199BF}"/>
              </a:ext>
            </a:extLst>
          </p:cNvPr>
          <p:cNvSpPr>
            <a:spLocks noGrp="1"/>
          </p:cNvSpPr>
          <p:nvPr>
            <p:ph type="sldNum" sz="quarter" idx="12"/>
          </p:nvPr>
        </p:nvSpPr>
        <p:spPr/>
        <p:txBody>
          <a:bodyPr/>
          <a:lstStyle/>
          <a:p>
            <a:fld id="{0746C5F1-BCB0-6449-A993-567C3DCB9E5B}" type="slidenum">
              <a:rPr lang="ru-RU" smtClean="0"/>
              <a:t>‹#›</a:t>
            </a:fld>
            <a:endParaRPr lang="ru-RU"/>
          </a:p>
        </p:txBody>
      </p:sp>
    </p:spTree>
    <p:extLst>
      <p:ext uri="{BB962C8B-B14F-4D97-AF65-F5344CB8AC3E}">
        <p14:creationId xmlns:p14="http://schemas.microsoft.com/office/powerpoint/2010/main" val="1477276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6DD3BA-0FF7-4943-9C35-586CCB51BB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06A8BD4-7FE8-EE48-9CF1-A0D1A8C792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3459D1C-1E9E-1B49-B88F-DEAD9F2A8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19801E-96FF-7B4C-9F60-F15B18E95822}"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6F017430-E1D2-2D45-9B6C-5D2F36D2DD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1E1B48DB-1FE4-0040-B107-439FC7F95B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46C5F1-BCB0-6449-A993-567C3DCB9E5B}" type="slidenum">
              <a:rPr lang="ru-RU" smtClean="0"/>
              <a:t>‹#›</a:t>
            </a:fld>
            <a:endParaRPr lang="ru-RU"/>
          </a:p>
        </p:txBody>
      </p:sp>
    </p:spTree>
    <p:extLst>
      <p:ext uri="{BB962C8B-B14F-4D97-AF65-F5344CB8AC3E}">
        <p14:creationId xmlns:p14="http://schemas.microsoft.com/office/powerpoint/2010/main" val="2792166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C4ABFF-A384-7E47-8248-8647541E92E1}"/>
              </a:ext>
            </a:extLst>
          </p:cNvPr>
          <p:cNvSpPr>
            <a:spLocks noGrp="1"/>
          </p:cNvSpPr>
          <p:nvPr>
            <p:ph type="title"/>
          </p:nvPr>
        </p:nvSpPr>
        <p:spPr/>
        <p:txBody>
          <a:bodyPr>
            <a:normAutofit/>
          </a:bodyPr>
          <a:lstStyle/>
          <a:p>
            <a:r>
              <a:rPr lang="ru-RU" sz="2800" dirty="0"/>
              <a:t>Лекция 1. Введение в психологическое исследование</a:t>
            </a:r>
          </a:p>
        </p:txBody>
      </p:sp>
      <p:sp>
        <p:nvSpPr>
          <p:cNvPr id="3" name="Объект 2">
            <a:extLst>
              <a:ext uri="{FF2B5EF4-FFF2-40B4-BE49-F238E27FC236}">
                <a16:creationId xmlns:a16="http://schemas.microsoft.com/office/drawing/2014/main" id="{882F0918-A69C-064B-ADFF-95C9076908B0}"/>
              </a:ext>
            </a:extLst>
          </p:cNvPr>
          <p:cNvSpPr>
            <a:spLocks noGrp="1"/>
          </p:cNvSpPr>
          <p:nvPr>
            <p:ph idx="1"/>
          </p:nvPr>
        </p:nvSpPr>
        <p:spPr/>
        <p:txBody>
          <a:bodyPr/>
          <a:lstStyle/>
          <a:p>
            <a:pPr marL="0" indent="0">
              <a:buNone/>
            </a:pPr>
            <a:r>
              <a:rPr lang="ru-RU" dirty="0"/>
              <a:t>Вопросы лекции:</a:t>
            </a:r>
          </a:p>
          <a:p>
            <a:pPr marL="0" indent="0">
              <a:buNone/>
            </a:pPr>
            <a:r>
              <a:rPr lang="ru-RU" dirty="0"/>
              <a:t>1. Общая схема исследования.</a:t>
            </a:r>
          </a:p>
          <a:p>
            <a:pPr marL="0" indent="0">
              <a:buNone/>
            </a:pPr>
            <a:r>
              <a:rPr lang="ru-RU" dirty="0"/>
              <a:t>2. Изучение состояния проблемы.</a:t>
            </a:r>
          </a:p>
          <a:p>
            <a:pPr marL="0" indent="0">
              <a:buNone/>
            </a:pPr>
            <a:r>
              <a:rPr lang="ru-RU" dirty="0"/>
              <a:t>3. Библиографическая подготовка.</a:t>
            </a:r>
          </a:p>
        </p:txBody>
      </p:sp>
    </p:spTree>
    <p:extLst>
      <p:ext uri="{BB962C8B-B14F-4D97-AF65-F5344CB8AC3E}">
        <p14:creationId xmlns:p14="http://schemas.microsoft.com/office/powerpoint/2010/main" val="1123968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C472D5-99DF-DA44-BAA4-DC9A7FD68DDA}"/>
              </a:ext>
            </a:extLst>
          </p:cNvPr>
          <p:cNvSpPr>
            <a:spLocks noGrp="1"/>
          </p:cNvSpPr>
          <p:nvPr>
            <p:ph type="title"/>
          </p:nvPr>
        </p:nvSpPr>
        <p:spPr>
          <a:xfrm>
            <a:off x="838200" y="365125"/>
            <a:ext cx="10515600" cy="166503"/>
          </a:xfrm>
        </p:spPr>
        <p:txBody>
          <a:bodyPr>
            <a:normAutofit fontScale="90000"/>
          </a:bodyPr>
          <a:lstStyle/>
          <a:p>
            <a:r>
              <a:rPr lang="ru-RU" sz="2800" b="1" dirty="0"/>
              <a:t>Выводы</a:t>
            </a:r>
            <a:br>
              <a:rPr lang="ru-RU" sz="2800" i="1" dirty="0"/>
            </a:br>
            <a:endParaRPr lang="ru-RU" sz="2800" dirty="0"/>
          </a:p>
        </p:txBody>
      </p:sp>
      <p:sp>
        <p:nvSpPr>
          <p:cNvPr id="3" name="Объект 2">
            <a:extLst>
              <a:ext uri="{FF2B5EF4-FFF2-40B4-BE49-F238E27FC236}">
                <a16:creationId xmlns:a16="http://schemas.microsoft.com/office/drawing/2014/main" id="{0B2C486C-DCD2-D248-86A2-0A2ADAB8F36D}"/>
              </a:ext>
            </a:extLst>
          </p:cNvPr>
          <p:cNvSpPr>
            <a:spLocks noGrp="1"/>
          </p:cNvSpPr>
          <p:nvPr>
            <p:ph idx="1"/>
          </p:nvPr>
        </p:nvSpPr>
        <p:spPr>
          <a:xfrm>
            <a:off x="0" y="365124"/>
            <a:ext cx="12192000" cy="6492875"/>
          </a:xfrm>
        </p:spPr>
        <p:txBody>
          <a:bodyPr>
            <a:normAutofit lnSpcReduction="10000"/>
          </a:bodyPr>
          <a:lstStyle/>
          <a:p>
            <a:pPr marL="0" indent="0">
              <a:buNone/>
            </a:pPr>
            <a:r>
              <a:rPr lang="ru-RU" dirty="0"/>
              <a:t>Общие выводы (выводы по всей работе) лучше представить в тексте как ее самостоятельный раздел, как малую по объему главу.</a:t>
            </a:r>
            <a:endParaRPr lang="ru-RU" i="1" dirty="0"/>
          </a:p>
          <a:p>
            <a:pPr marL="0" indent="0">
              <a:buNone/>
            </a:pPr>
            <a:r>
              <a:rPr lang="ru-RU" dirty="0"/>
              <a:t>1) Количество выводов может быть разным, но лучше воспринимается количество равное 5-7. При большем их количестве желательно вводить в перечень выводов дополнительное структурирование, т.е. разбивать их на группы по некоторому логическому основанию. </a:t>
            </a:r>
            <a:endParaRPr lang="ru-RU" i="1" dirty="0"/>
          </a:p>
          <a:p>
            <a:pPr marL="0" indent="0">
              <a:buNone/>
            </a:pPr>
            <a:r>
              <a:rPr lang="ru-RU" dirty="0"/>
              <a:t>2) Выводы должны содержать оценку соответствия результатов поставленным задачам, оценку продвижения в решении проблемы. </a:t>
            </a:r>
            <a:endParaRPr lang="ru-RU" i="1" dirty="0"/>
          </a:p>
          <a:p>
            <a:pPr marL="0" indent="0">
              <a:buNone/>
            </a:pPr>
            <a:r>
              <a:rPr lang="ru-RU" dirty="0"/>
              <a:t>3) Решение каждой из перечисленных в начале письменного изложения задач должно быть определенным образом отражено в выводах. </a:t>
            </a:r>
            <a:endParaRPr lang="ru-RU" i="1" dirty="0"/>
          </a:p>
          <a:p>
            <a:pPr marL="0" indent="0">
              <a:buNone/>
            </a:pPr>
            <a:r>
              <a:rPr lang="ru-RU" dirty="0"/>
              <a:t>Нередко встречаются дипломные работы, не содержащие выводов. Отсутствие выводов значительно снижает уровень представленной квалификационной работы. </a:t>
            </a:r>
          </a:p>
          <a:p>
            <a:pPr marL="0" indent="0">
              <a:buNone/>
            </a:pPr>
            <a:r>
              <a:rPr lang="ru-RU" b="1" dirty="0"/>
              <a:t>Ошибочно полагать, что раздел «Выводы» может быть заменен разделом «Заключение». </a:t>
            </a:r>
            <a:r>
              <a:rPr lang="ru-RU" dirty="0"/>
              <a:t>Выводы – это не организационные итоги: все поставленные в исследовании задачи решены или часть их.</a:t>
            </a:r>
            <a:endParaRPr lang="ru-RU" i="1" dirty="0"/>
          </a:p>
          <a:p>
            <a:pPr marL="0" indent="0">
              <a:buNone/>
            </a:pPr>
            <a:endParaRPr lang="ru-RU" dirty="0"/>
          </a:p>
        </p:txBody>
      </p:sp>
    </p:spTree>
    <p:extLst>
      <p:ext uri="{BB962C8B-B14F-4D97-AF65-F5344CB8AC3E}">
        <p14:creationId xmlns:p14="http://schemas.microsoft.com/office/powerpoint/2010/main" val="3958454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A4F7FF3-4F75-674C-8758-FA3AE9D88642}"/>
              </a:ext>
            </a:extLst>
          </p:cNvPr>
          <p:cNvSpPr>
            <a:spLocks noGrp="1"/>
          </p:cNvSpPr>
          <p:nvPr>
            <p:ph idx="1"/>
          </p:nvPr>
        </p:nvSpPr>
        <p:spPr>
          <a:xfrm>
            <a:off x="0" y="0"/>
            <a:ext cx="12036056" cy="6858000"/>
          </a:xfrm>
        </p:spPr>
        <p:txBody>
          <a:bodyPr>
            <a:normAutofit fontScale="70000" lnSpcReduction="20000"/>
          </a:bodyPr>
          <a:lstStyle/>
          <a:p>
            <a:r>
              <a:rPr lang="ru-RU" dirty="0"/>
              <a:t>Выводы — это утверждения, выражающие в краткой форме содержательные итоги исследования, они в тезисной форме отражают то новое, что получено самим автором. Частой ошибкой является то, что автор включает в выводы общепринятые в психологической науке положения — уже не нуждающиеся в доказательствах. </a:t>
            </a:r>
            <a:endParaRPr lang="ru-RU" i="1" dirty="0"/>
          </a:p>
          <a:p>
            <a:r>
              <a:rPr lang="ru-RU" dirty="0"/>
              <a:t>Выводы должны быть конкретными. Их пишут в форме утверждений. Например, в структуре обсуждаемого явления нами обнаружены такие компоненты. Или: это связано с этим, а это с этим (а также с чем не связано вопреки нашим ожиданиям или в отличие от распространенной точки зрения, утверждений такого-то автора). Или: первое теснее связано с третьим, чем второе с пятым…</a:t>
            </a:r>
            <a:endParaRPr lang="ru-RU" i="1" dirty="0"/>
          </a:p>
          <a:p>
            <a:r>
              <a:rPr lang="ru-RU" dirty="0"/>
              <a:t>Подробное описание сферы действия обнаруженных закономерностей, указание на категорию людей (возраст, пол, уровень здоровья, психическое состояние…), к которым применимы выявленные характеристики, не уменьшит их значимости, но сделает их более точными и интересными для специалистов. Опасность неоправданно широких формулировок в выводах подстерегает не только начинающих исследователей.</a:t>
            </a:r>
            <a:endParaRPr lang="ru-RU" i="1" dirty="0"/>
          </a:p>
          <a:p>
            <a:r>
              <a:rPr lang="ru-RU" dirty="0"/>
              <a:t> В выводах целесообразно отметить, в рамках какого подхода получены результаты. Кроме того, вполне возможно, что сделанные выводы должны быть отнесены только к той категории испытуемых, которая выступила объектом исследования (к людям с определенными личностными особенностями и межличностными отношениями, уровнем развития и др.). </a:t>
            </a:r>
            <a:endParaRPr lang="ru-RU" i="1" dirty="0"/>
          </a:p>
          <a:p>
            <a:r>
              <a:rPr lang="ru-RU" dirty="0"/>
              <a:t>Давать полное описание того, как именно были получены выводы, не требуется. В выводах излишни упоминания конкретных методик, с помощью которых вы получили доказательства. Не следует приводить имена или псевдонимы испытуемых, коэффициенты корреляции и другие детали. Выводы — это обобщения, охватывающие только наиболее существенные результаты проведенной вами работы. Читатель, интересующийся частными аспектами, совокупностью доказательств и их обоснованностью, достоверностью результатов может обратиться, при желании, к тексту работы.</a:t>
            </a:r>
            <a:endParaRPr lang="ru-RU" i="1" dirty="0"/>
          </a:p>
          <a:p>
            <a:r>
              <a:rPr lang="ru-RU" dirty="0"/>
              <a:t>Постарайтесь написать выводы в такой форме, таким языком, который понятен не только специалистам, имеющим опыт научных психологических исследований, но и психологам-практикам, а также специалистам, работающим в других областях (педагогам, социальным педагогам, социальным работникам, врачам …).</a:t>
            </a:r>
            <a:endParaRPr lang="ru-RU" i="1" dirty="0"/>
          </a:p>
          <a:p>
            <a:endParaRPr lang="ru-RU" dirty="0"/>
          </a:p>
        </p:txBody>
      </p:sp>
    </p:spTree>
    <p:extLst>
      <p:ext uri="{BB962C8B-B14F-4D97-AF65-F5344CB8AC3E}">
        <p14:creationId xmlns:p14="http://schemas.microsoft.com/office/powerpoint/2010/main" val="3029272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E18F832-A9DC-4D4B-BFDB-96E2C30F4C4D}"/>
              </a:ext>
            </a:extLst>
          </p:cNvPr>
          <p:cNvSpPr>
            <a:spLocks noGrp="1"/>
          </p:cNvSpPr>
          <p:nvPr>
            <p:ph idx="1"/>
          </p:nvPr>
        </p:nvSpPr>
        <p:spPr>
          <a:xfrm>
            <a:off x="0" y="0"/>
            <a:ext cx="12192000" cy="6858000"/>
          </a:xfrm>
        </p:spPr>
        <p:txBody>
          <a:bodyPr>
            <a:normAutofit fontScale="77500" lnSpcReduction="20000"/>
          </a:bodyPr>
          <a:lstStyle/>
          <a:p>
            <a:r>
              <a:rPr lang="ru-RU" b="1" dirty="0"/>
              <a:t>Заключение</a:t>
            </a:r>
            <a:endParaRPr lang="ru-RU" i="1" dirty="0"/>
          </a:p>
          <a:p>
            <a:r>
              <a:rPr lang="ru-RU" dirty="0"/>
              <a:t>Заключение — это </a:t>
            </a:r>
            <a:r>
              <a:rPr lang="ru-RU" b="1" dirty="0"/>
              <a:t>краткий обзор выполненного исследования, общая оценка эффективности выбранного подхода. </a:t>
            </a:r>
            <a:r>
              <a:rPr lang="ru-RU" dirty="0"/>
              <a:t>В заключении автор может вновь обратиться к актуальности изучения проблемы в целом или ее отдельных аспектов, подчеркнуть перспективность использованного подхода, высказать предположение о возможных путях его модификации, поделиться мнением о необходимости апробировать иной исследовательский подход, о целесообразности применения тех или иных методов и методик, о полезности обращения к тем или иным контингентам испытуемых и т.п. Еще раз подчеркну, что обсуждение этих тем не может заменить выводов. Это так еще и потому, что Заключение не является обязательной частью текста, в отличие от выводов.</a:t>
            </a:r>
            <a:endParaRPr lang="ru-RU" i="1" dirty="0"/>
          </a:p>
          <a:p>
            <a:r>
              <a:rPr lang="ru-RU" dirty="0"/>
              <a:t>Часто в разделе Заключение намечают пути и цели дальнейшей работы или аргументируют нецелесообразность ее продолжения. В заключении желательно указывать практическую, научную, социальную ценность результатов работы. </a:t>
            </a:r>
            <a:endParaRPr lang="ru-RU" i="1" dirty="0"/>
          </a:p>
          <a:p>
            <a:r>
              <a:rPr lang="ru-RU" dirty="0"/>
              <a:t>В конце заключения следует указывать, чем завершена работа:  получением научных данных о новых объектах, процессах, явлениях, закономерностях; разработкой научных основ, новых методов и принципов исследования; получением качественных и количественных характеристик явлений; составлением инструкций, руководящих материалов, рекомендаций, методик, разработкой норм и правил, программ и т.д.; внедрением в практику вновь созданных или усовершенствованных продуктов, разработок; получением прочих положительных результатов. </a:t>
            </a:r>
            <a:endParaRPr lang="ru-RU" i="1" dirty="0"/>
          </a:p>
          <a:p>
            <a:r>
              <a:rPr lang="ru-RU" dirty="0"/>
              <a:t>Если при завершении работы получены отрицательные результаты, это также указывается в заключении. </a:t>
            </a:r>
          </a:p>
          <a:p>
            <a:r>
              <a:rPr lang="ru-RU" dirty="0"/>
              <a:t>Обычно Заключение является последней частью основного текста работы. За ним следует список литературы, включающий все источники (публикации), на которые есть хотя бы одна ссылка в тексте (и упоминание, и цитирование).</a:t>
            </a:r>
            <a:endParaRPr lang="ru-RU" i="1" dirty="0"/>
          </a:p>
          <a:p>
            <a:endParaRPr lang="ru-RU" i="1" dirty="0"/>
          </a:p>
          <a:p>
            <a:endParaRPr lang="ru-RU" dirty="0"/>
          </a:p>
        </p:txBody>
      </p:sp>
    </p:spTree>
    <p:extLst>
      <p:ext uri="{BB962C8B-B14F-4D97-AF65-F5344CB8AC3E}">
        <p14:creationId xmlns:p14="http://schemas.microsoft.com/office/powerpoint/2010/main" val="4293741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AD895C-7495-B746-A3CD-1D9B06AA937E}"/>
              </a:ext>
            </a:extLst>
          </p:cNvPr>
          <p:cNvSpPr>
            <a:spLocks noGrp="1"/>
          </p:cNvSpPr>
          <p:nvPr>
            <p:ph idx="1"/>
          </p:nvPr>
        </p:nvSpPr>
        <p:spPr>
          <a:xfrm>
            <a:off x="0" y="0"/>
            <a:ext cx="11993526" cy="6858000"/>
          </a:xfrm>
        </p:spPr>
        <p:txBody>
          <a:bodyPr>
            <a:normAutofit/>
          </a:bodyPr>
          <a:lstStyle/>
          <a:p>
            <a:r>
              <a:rPr lang="ru-RU" b="1" dirty="0"/>
              <a:t>Приложения</a:t>
            </a:r>
            <a:endParaRPr lang="ru-RU" i="1" dirty="0"/>
          </a:p>
          <a:p>
            <a:r>
              <a:rPr lang="ru-RU" dirty="0"/>
              <a:t>В приложения следует включать вспомогательный материал, который при включении в основную часть отчета загромождает текст. </a:t>
            </a:r>
            <a:endParaRPr lang="ru-RU" i="1" dirty="0"/>
          </a:p>
          <a:p>
            <a:r>
              <a:rPr lang="ru-RU" dirty="0"/>
              <a:t>К вспомогательному материалу относятся: таблицы вспомогательных цифровых данных; протоколы опытов; описания аппаратуры и приборов, примененных при проведении экспериментов; инструкции (превышающие по объему один-два абзаца), методики и т.п.; иллюстрации вспомогательного характера и т.п. Приложения необходимо располагать в порядке появления ссылок в тексте основных разделов. Если приложений больше 10, их следует объединять по видам. </a:t>
            </a:r>
            <a:endParaRPr lang="ru-RU" i="1" dirty="0"/>
          </a:p>
          <a:p>
            <a:r>
              <a:rPr lang="ru-RU" dirty="0"/>
              <a:t>Подчеркну, что в приложения лучше выносить таблицы с теми данными, которые только лишь дополняют основные результаты. Таблицы с данными, занимающими центральное место в используемых вами доказательствах, надо поместить в основном тексте, как можно ближе к тем его частям, в которых вы обсуждаете полученные числовые результаты или какую либо классификацию, представленную в табличной форме.</a:t>
            </a:r>
            <a:endParaRPr lang="ru-RU" i="1" dirty="0"/>
          </a:p>
          <a:p>
            <a:endParaRPr lang="ru-RU" dirty="0"/>
          </a:p>
        </p:txBody>
      </p:sp>
    </p:spTree>
    <p:extLst>
      <p:ext uri="{BB962C8B-B14F-4D97-AF65-F5344CB8AC3E}">
        <p14:creationId xmlns:p14="http://schemas.microsoft.com/office/powerpoint/2010/main" val="2392506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0DA249-D7DF-A34B-9CF7-9BFF930A61A6}"/>
              </a:ext>
            </a:extLst>
          </p:cNvPr>
          <p:cNvSpPr>
            <a:spLocks noGrp="1"/>
          </p:cNvSpPr>
          <p:nvPr>
            <p:ph type="title"/>
          </p:nvPr>
        </p:nvSpPr>
        <p:spPr>
          <a:xfrm>
            <a:off x="838200" y="365126"/>
            <a:ext cx="10515600" cy="315912"/>
          </a:xfrm>
        </p:spPr>
        <p:txBody>
          <a:bodyPr>
            <a:normAutofit fontScale="90000"/>
          </a:bodyPr>
          <a:lstStyle/>
          <a:p>
            <a:r>
              <a:rPr lang="ru-RU" sz="2800" dirty="0"/>
              <a:t>Изучение состояния проблемы. Литературный обзор</a:t>
            </a:r>
          </a:p>
        </p:txBody>
      </p:sp>
      <p:sp>
        <p:nvSpPr>
          <p:cNvPr id="3" name="Объект 2">
            <a:extLst>
              <a:ext uri="{FF2B5EF4-FFF2-40B4-BE49-F238E27FC236}">
                <a16:creationId xmlns:a16="http://schemas.microsoft.com/office/drawing/2014/main" id="{9801D6F0-56BA-8247-B9BB-C75935AA8DEE}"/>
              </a:ext>
            </a:extLst>
          </p:cNvPr>
          <p:cNvSpPr>
            <a:spLocks noGrp="1"/>
          </p:cNvSpPr>
          <p:nvPr>
            <p:ph idx="1"/>
          </p:nvPr>
        </p:nvSpPr>
        <p:spPr>
          <a:xfrm>
            <a:off x="-1" y="681038"/>
            <a:ext cx="11950995" cy="6176962"/>
          </a:xfrm>
        </p:spPr>
        <p:txBody>
          <a:bodyPr>
            <a:normAutofit fontScale="92500" lnSpcReduction="10000"/>
          </a:bodyPr>
          <a:lstStyle/>
          <a:p>
            <a:pPr marL="0" indent="0">
              <a:buNone/>
            </a:pPr>
            <a:r>
              <a:rPr lang="ru-RU" b="1" dirty="0"/>
              <a:t>1.2.1.  Библиографическая подготовка </a:t>
            </a:r>
            <a:endParaRPr lang="ru-RU" b="1" i="1" dirty="0"/>
          </a:p>
          <a:p>
            <a:pPr marL="0" indent="0">
              <a:buNone/>
            </a:pPr>
            <a:r>
              <a:rPr lang="ru-RU" dirty="0"/>
              <a:t>При изучении состояния проблемы целесообразна следующая последовательность работы. </a:t>
            </a:r>
            <a:endParaRPr lang="ru-RU" i="1" dirty="0"/>
          </a:p>
          <a:p>
            <a:pPr marL="0" indent="0">
              <a:buNone/>
            </a:pPr>
            <a:r>
              <a:rPr lang="ru-RU" dirty="0"/>
              <a:t>1) Ознакомиться с определениями основных понятий, относящихся к рассматриваемой теме, используя словари и энциклопедии. В них часто можно найти ссылки на наиболее известные работы в данной области и на ученых, внесших основной вклад в исследование изучаемого явления. </a:t>
            </a:r>
            <a:endParaRPr lang="ru-RU" i="1" dirty="0"/>
          </a:p>
          <a:p>
            <a:pPr marL="0" indent="0">
              <a:buNone/>
            </a:pPr>
            <a:r>
              <a:rPr lang="ru-RU" dirty="0"/>
              <a:t>2) Составить библиографию по интересующей вас теме с помощью доступного для вас систематического каталога. В систематическом каталоге библиографические ссылки сгруппированы по темам. Чем крупнее библиотека, тем эффективнее будет ваша работа с каталогом.  В таких библиотеках деление на разделы достаточно дифференцированное. </a:t>
            </a:r>
            <a:endParaRPr lang="en-US" dirty="0"/>
          </a:p>
          <a:p>
            <a:pPr marL="0" indent="0">
              <a:buNone/>
            </a:pPr>
            <a:r>
              <a:rPr lang="ru-RU" dirty="0"/>
              <a:t>3) Осуществить предварительное знакомство с предметом исследования, ознакомившись литературой.</a:t>
            </a:r>
          </a:p>
          <a:p>
            <a:pPr marL="0" indent="0">
              <a:buNone/>
            </a:pPr>
            <a:r>
              <a:rPr lang="ru-RU" dirty="0"/>
              <a:t>4) Ознакомиться со справочными и библиографическими изданиями по психологии, общественным наукам.  </a:t>
            </a:r>
            <a:endParaRPr lang="ru-RU" i="1" dirty="0"/>
          </a:p>
          <a:p>
            <a:pPr marL="0" indent="0">
              <a:buNone/>
            </a:pPr>
            <a:endParaRPr lang="ru-RU" i="1" dirty="0"/>
          </a:p>
          <a:p>
            <a:endParaRPr lang="ru-RU" dirty="0"/>
          </a:p>
        </p:txBody>
      </p:sp>
    </p:spTree>
    <p:extLst>
      <p:ext uri="{BB962C8B-B14F-4D97-AF65-F5344CB8AC3E}">
        <p14:creationId xmlns:p14="http://schemas.microsoft.com/office/powerpoint/2010/main" val="2867849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696C44-BB22-3D40-8927-19E0CF6A4A95}"/>
              </a:ext>
            </a:extLst>
          </p:cNvPr>
          <p:cNvSpPr>
            <a:spLocks noGrp="1"/>
          </p:cNvSpPr>
          <p:nvPr>
            <p:ph type="title"/>
          </p:nvPr>
        </p:nvSpPr>
        <p:spPr>
          <a:xfrm>
            <a:off x="838200" y="365126"/>
            <a:ext cx="10515600" cy="315912"/>
          </a:xfrm>
        </p:spPr>
        <p:txBody>
          <a:bodyPr>
            <a:normAutofit fontScale="90000"/>
          </a:bodyPr>
          <a:lstStyle/>
          <a:p>
            <a:r>
              <a:rPr lang="ru-RU" sz="2800" b="1" dirty="0"/>
              <a:t>Работа с литературой </a:t>
            </a:r>
          </a:p>
        </p:txBody>
      </p:sp>
      <p:sp>
        <p:nvSpPr>
          <p:cNvPr id="3" name="Объект 2">
            <a:extLst>
              <a:ext uri="{FF2B5EF4-FFF2-40B4-BE49-F238E27FC236}">
                <a16:creationId xmlns:a16="http://schemas.microsoft.com/office/drawing/2014/main" id="{3E43CB52-6CD4-DD41-8230-AA1BEB62B606}"/>
              </a:ext>
            </a:extLst>
          </p:cNvPr>
          <p:cNvSpPr>
            <a:spLocks noGrp="1"/>
          </p:cNvSpPr>
          <p:nvPr>
            <p:ph idx="1"/>
          </p:nvPr>
        </p:nvSpPr>
        <p:spPr>
          <a:xfrm>
            <a:off x="191386" y="850604"/>
            <a:ext cx="11802140" cy="6007395"/>
          </a:xfrm>
        </p:spPr>
        <p:txBody>
          <a:bodyPr>
            <a:normAutofit fontScale="92500" lnSpcReduction="10000"/>
          </a:bodyPr>
          <a:lstStyle/>
          <a:p>
            <a:pPr marL="514350" indent="-514350">
              <a:buAutoNum type="arabicPeriod"/>
            </a:pPr>
            <a:r>
              <a:rPr lang="ru-RU" b="1" dirty="0"/>
              <a:t>Целесообразно вначале просмотреть отобранные книги, а не читать первую от корки до корки</a:t>
            </a:r>
            <a:r>
              <a:rPr lang="ru-RU" dirty="0"/>
              <a:t>. Особое внимание уделите книгам, имеющим предметный указатель, ознакомьтесь с его помощью с важнейшими для вас фрагментами книги. Нередко после этого выясняется, что читать книгу целиком нет необходимости.</a:t>
            </a:r>
          </a:p>
          <a:p>
            <a:pPr marL="514350" indent="-514350">
              <a:buAutoNum type="arabicPeriod"/>
            </a:pPr>
            <a:r>
              <a:rPr lang="ru-RU" dirty="0"/>
              <a:t>Если вы читаете библиотечную книгу, определенно заслуживающую внимания, </a:t>
            </a:r>
            <a:r>
              <a:rPr lang="ru-RU" b="1" dirty="0"/>
              <a:t>лучше ее конспектировать </a:t>
            </a:r>
            <a:r>
              <a:rPr lang="ru-RU" dirty="0"/>
              <a:t>при чтении. Если вы пожалеете на это время, то, весьма вероятно, затратите его потом больше на повторные обращения к ней. </a:t>
            </a:r>
          </a:p>
          <a:p>
            <a:pPr marL="514350" indent="-514350">
              <a:buAutoNum type="arabicPeriod"/>
            </a:pPr>
            <a:r>
              <a:rPr lang="ru-RU" b="1" dirty="0"/>
              <a:t>В конспекте работы</a:t>
            </a:r>
            <a:r>
              <a:rPr lang="ru-RU" dirty="0"/>
              <a:t>, описывающей экспериментальное исследование, надо отметить такие его характеристики: перечень использованных методик, описание оригинальных (авторских) методик, описание процедуры эксперимента, объем выборки испытуемых, социально-демографические и другие значимые параметры выборки (всегда важны данные о возрасте, поле, уровне образования, профессии, принадлежности к определенной социальной группе, здоровье, психических или соматических расстройствах). </a:t>
            </a:r>
            <a:endParaRPr lang="ru-RU" i="1" dirty="0"/>
          </a:p>
          <a:p>
            <a:pPr marL="0" indent="0">
              <a:buNone/>
            </a:pPr>
            <a:endParaRPr lang="ru-RU" dirty="0"/>
          </a:p>
        </p:txBody>
      </p:sp>
    </p:spTree>
    <p:extLst>
      <p:ext uri="{BB962C8B-B14F-4D97-AF65-F5344CB8AC3E}">
        <p14:creationId xmlns:p14="http://schemas.microsoft.com/office/powerpoint/2010/main" val="2815666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303986-E278-9146-BDF6-65869626C224}"/>
              </a:ext>
            </a:extLst>
          </p:cNvPr>
          <p:cNvSpPr>
            <a:spLocks noGrp="1"/>
          </p:cNvSpPr>
          <p:nvPr>
            <p:ph type="title"/>
          </p:nvPr>
        </p:nvSpPr>
        <p:spPr>
          <a:xfrm>
            <a:off x="838200" y="0"/>
            <a:ext cx="10515600" cy="570540"/>
          </a:xfrm>
        </p:spPr>
        <p:txBody>
          <a:bodyPr>
            <a:normAutofit/>
          </a:bodyPr>
          <a:lstStyle/>
          <a:p>
            <a:r>
              <a:rPr lang="ru-RU" sz="2800" dirty="0"/>
              <a:t>Построение литературного обзора </a:t>
            </a:r>
          </a:p>
        </p:txBody>
      </p:sp>
      <p:sp>
        <p:nvSpPr>
          <p:cNvPr id="3" name="Объект 2">
            <a:extLst>
              <a:ext uri="{FF2B5EF4-FFF2-40B4-BE49-F238E27FC236}">
                <a16:creationId xmlns:a16="http://schemas.microsoft.com/office/drawing/2014/main" id="{E942032F-141D-1A4E-B568-831682FC0278}"/>
              </a:ext>
            </a:extLst>
          </p:cNvPr>
          <p:cNvSpPr>
            <a:spLocks noGrp="1"/>
          </p:cNvSpPr>
          <p:nvPr>
            <p:ph idx="1"/>
          </p:nvPr>
        </p:nvSpPr>
        <p:spPr>
          <a:xfrm>
            <a:off x="148856" y="744278"/>
            <a:ext cx="12043144" cy="6113721"/>
          </a:xfrm>
        </p:spPr>
        <p:txBody>
          <a:bodyPr>
            <a:normAutofit fontScale="62500" lnSpcReduction="20000"/>
          </a:bodyPr>
          <a:lstStyle/>
          <a:p>
            <a:pPr marL="0" indent="0">
              <a:buNone/>
            </a:pPr>
            <a:r>
              <a:rPr lang="ru-RU" dirty="0"/>
              <a:t>Собранные материалы могут быть скомпонованы по хронологическому принципу, т.е. ваше изложение будет описывать этапы исследования проблемы отечественными и зарубежными учеными. Однако логическое построение предпочтительнее, хотя бы по той причине, что попытки представления материала по логическому принципу могут много дать самому исследователю для углубления понимания природы изучаемого явления. Структура может быть примерно следующей. </a:t>
            </a:r>
            <a:endParaRPr lang="ru-RU" i="1" dirty="0"/>
          </a:p>
          <a:p>
            <a:pPr marL="0" indent="0">
              <a:buNone/>
            </a:pPr>
            <a:r>
              <a:rPr lang="ru-RU" dirty="0"/>
              <a:t>1) </a:t>
            </a:r>
            <a:r>
              <a:rPr lang="ru-RU" b="1" dirty="0"/>
              <a:t>Феноменологическое описание, </a:t>
            </a:r>
            <a:r>
              <a:rPr lang="ru-RU" dirty="0"/>
              <a:t>т.е. описание проявлений. Область проявлений, частота проявлений, временные, пространственные, </a:t>
            </a:r>
            <a:r>
              <a:rPr lang="ru-RU" dirty="0" err="1"/>
              <a:t>интенсивностные</a:t>
            </a:r>
            <a:r>
              <a:rPr lang="ru-RU" dirty="0"/>
              <a:t>, </a:t>
            </a:r>
            <a:r>
              <a:rPr lang="ru-RU" dirty="0" err="1"/>
              <a:t>модальностные</a:t>
            </a:r>
            <a:r>
              <a:rPr lang="ru-RU" dirty="0"/>
              <a:t> (если они имеются у изучаемых явлений) характеристики. </a:t>
            </a:r>
            <a:endParaRPr lang="ru-RU" i="1" dirty="0"/>
          </a:p>
          <a:p>
            <a:pPr marL="0" indent="0">
              <a:buNone/>
            </a:pPr>
            <a:r>
              <a:rPr lang="ru-RU" dirty="0"/>
              <a:t>2) </a:t>
            </a:r>
            <a:r>
              <a:rPr lang="ru-RU" b="1" dirty="0"/>
              <a:t>Место данного явления среди </a:t>
            </a:r>
            <a:r>
              <a:rPr lang="ru-RU" dirty="0"/>
              <a:t>других психических явлений, т.е. его взаимосвязи, взаимовлияния. Факторы, его обусловливающие. Явления, на которые оно оказывает влияние. </a:t>
            </a:r>
            <a:endParaRPr lang="ru-RU" i="1" dirty="0"/>
          </a:p>
          <a:p>
            <a:pPr marL="0" indent="0">
              <a:buNone/>
            </a:pPr>
            <a:r>
              <a:rPr lang="ru-RU" dirty="0"/>
              <a:t>3) </a:t>
            </a:r>
            <a:r>
              <a:rPr lang="ru-RU" b="1" dirty="0"/>
              <a:t>Рассмотрение с опорой на схему, </a:t>
            </a:r>
            <a:r>
              <a:rPr lang="ru-RU" dirty="0"/>
              <a:t>соответствующую избранному вами подходу: системному, целостному, комплексному, средовому, ситуационному и т.д. Этот выбор должен быть сделан в ходе предшествующего методологического анализа. При любом подходе необходимо уделить внимание компонентному составу изучаемого явления, его структуре. Структура явления — это устойчивые связи между его компонентами, элементами. В психологии под структурой, чаще всего, понимается функциональная структура, т.е. устойчивые взаимосвязи между отдельными функциями. Нередко отдельные функции объединяют в функциональные блоки и рассматривают взаимосвязи между блоками. </a:t>
            </a:r>
            <a:endParaRPr lang="ru-RU" i="1" dirty="0"/>
          </a:p>
          <a:p>
            <a:pPr marL="0" indent="0">
              <a:buNone/>
            </a:pPr>
            <a:r>
              <a:rPr lang="ru-RU" dirty="0"/>
              <a:t>4) </a:t>
            </a:r>
            <a:r>
              <a:rPr lang="ru-RU" b="1" dirty="0"/>
              <a:t>Сущность, природа явления. </a:t>
            </a:r>
            <a:r>
              <a:rPr lang="ru-RU" dirty="0"/>
              <a:t>Имеющиеся определения данного явления. Характеристика степени разнообразия в его понимании различными авторами. </a:t>
            </a:r>
            <a:endParaRPr lang="ru-RU" i="1" dirty="0"/>
          </a:p>
          <a:p>
            <a:pPr marL="0" indent="0">
              <a:buNone/>
            </a:pPr>
            <a:r>
              <a:rPr lang="ru-RU" dirty="0"/>
              <a:t>5) </a:t>
            </a:r>
            <a:r>
              <a:rPr lang="ru-RU" b="1" dirty="0"/>
              <a:t>Закономерности, которым подчиняется явление.</a:t>
            </a:r>
            <a:endParaRPr lang="ru-RU" b="1" i="1" dirty="0"/>
          </a:p>
          <a:p>
            <a:pPr marL="0" indent="0">
              <a:buNone/>
            </a:pPr>
            <a:r>
              <a:rPr lang="ru-RU" dirty="0"/>
              <a:t>6) </a:t>
            </a:r>
            <a:r>
              <a:rPr lang="ru-RU" b="1" dirty="0"/>
              <a:t>Прикладное, практическое использование психического явления (свойства, функции) или учет его характеристик</a:t>
            </a:r>
            <a:r>
              <a:rPr lang="ru-RU" dirty="0"/>
              <a:t>. </a:t>
            </a:r>
            <a:endParaRPr lang="ru-RU" i="1" dirty="0"/>
          </a:p>
          <a:p>
            <a:pPr marL="0" indent="0">
              <a:buNone/>
            </a:pPr>
            <a:endParaRPr lang="ru-RU" dirty="0"/>
          </a:p>
          <a:p>
            <a:pPr marL="0" indent="0">
              <a:buNone/>
            </a:pPr>
            <a:r>
              <a:rPr lang="en-US" b="1" dirty="0"/>
              <a:t>NB</a:t>
            </a:r>
            <a:r>
              <a:rPr lang="ru-RU" b="1" dirty="0"/>
              <a:t>: В литературном обзоре обязательно должны быть названы фамилии авторов, идеи или экспериментальные результаты которых вы пересказываете или обобщаете. Ссылаться следует, указывая конкретные публикации авторов. </a:t>
            </a:r>
          </a:p>
        </p:txBody>
      </p:sp>
    </p:spTree>
    <p:extLst>
      <p:ext uri="{BB962C8B-B14F-4D97-AF65-F5344CB8AC3E}">
        <p14:creationId xmlns:p14="http://schemas.microsoft.com/office/powerpoint/2010/main" val="1607551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B57762-0601-E04E-9524-6CAAA6AC5A57}"/>
              </a:ext>
            </a:extLst>
          </p:cNvPr>
          <p:cNvSpPr>
            <a:spLocks noGrp="1"/>
          </p:cNvSpPr>
          <p:nvPr>
            <p:ph type="title"/>
          </p:nvPr>
        </p:nvSpPr>
        <p:spPr>
          <a:xfrm>
            <a:off x="838200" y="365126"/>
            <a:ext cx="10515600" cy="485480"/>
          </a:xfrm>
        </p:spPr>
        <p:txBody>
          <a:bodyPr>
            <a:normAutofit fontScale="90000"/>
          </a:bodyPr>
          <a:lstStyle/>
          <a:p>
            <a:r>
              <a:rPr lang="ru-RU" sz="2800" b="1" dirty="0"/>
              <a:t>Проблема, объект и предмет исследования. Проблема</a:t>
            </a:r>
            <a:br>
              <a:rPr lang="ru-RU" sz="2800" i="1" dirty="0"/>
            </a:br>
            <a:endParaRPr lang="ru-RU" sz="2800" dirty="0"/>
          </a:p>
        </p:txBody>
      </p:sp>
      <p:sp>
        <p:nvSpPr>
          <p:cNvPr id="3" name="Объект 2">
            <a:extLst>
              <a:ext uri="{FF2B5EF4-FFF2-40B4-BE49-F238E27FC236}">
                <a16:creationId xmlns:a16="http://schemas.microsoft.com/office/drawing/2014/main" id="{741940B4-291C-7749-87A0-8FA004D46FB5}"/>
              </a:ext>
            </a:extLst>
          </p:cNvPr>
          <p:cNvSpPr>
            <a:spLocks noGrp="1"/>
          </p:cNvSpPr>
          <p:nvPr>
            <p:ph idx="1"/>
          </p:nvPr>
        </p:nvSpPr>
        <p:spPr>
          <a:xfrm>
            <a:off x="0" y="701748"/>
            <a:ext cx="12192000" cy="6156251"/>
          </a:xfrm>
        </p:spPr>
        <p:txBody>
          <a:bodyPr>
            <a:normAutofit fontScale="92500" lnSpcReduction="10000"/>
          </a:bodyPr>
          <a:lstStyle/>
          <a:p>
            <a:r>
              <a:rPr lang="ru-RU" b="1" dirty="0"/>
              <a:t>Существование проблемы (проблемной ситуации) является исходным моментом любого научного исследования. </a:t>
            </a:r>
            <a:r>
              <a:rPr lang="ru-RU" dirty="0"/>
              <a:t>Недостаточность знаний, фактов, противоречивость научных представлений создает основания для проведения научного исследования. </a:t>
            </a:r>
          </a:p>
          <a:p>
            <a:r>
              <a:rPr lang="ru-RU" b="1" dirty="0"/>
              <a:t>Постановка научной проблемы предполагает:</a:t>
            </a:r>
            <a:r>
              <a:rPr lang="ru-RU" dirty="0"/>
              <a:t> </a:t>
            </a:r>
          </a:p>
          <a:p>
            <a:r>
              <a:rPr lang="ru-RU" dirty="0"/>
              <a:t>1) обнаружение существования такого дефицита; </a:t>
            </a:r>
          </a:p>
          <a:p>
            <a:r>
              <a:rPr lang="ru-RU" dirty="0"/>
              <a:t>2) осознание потребности в устранении дефицита; </a:t>
            </a:r>
          </a:p>
          <a:p>
            <a:r>
              <a:rPr lang="ru-RU" dirty="0"/>
              <a:t>3) описание проблемной ситуации на естественном языке; </a:t>
            </a:r>
          </a:p>
          <a:p>
            <a:r>
              <a:rPr lang="ru-RU" dirty="0"/>
              <a:t>4) формулирование проблемы в научных терминах (</a:t>
            </a:r>
            <a:r>
              <a:rPr lang="ru-RU" dirty="0" err="1"/>
              <a:t>Ганзен</a:t>
            </a:r>
            <a:r>
              <a:rPr lang="ru-RU" dirty="0"/>
              <a:t>, </a:t>
            </a:r>
            <a:r>
              <a:rPr lang="ru-RU" dirty="0" err="1"/>
              <a:t>Балин</a:t>
            </a:r>
            <a:r>
              <a:rPr lang="ru-RU" dirty="0"/>
              <a:t>, 1991). </a:t>
            </a:r>
            <a:endParaRPr lang="ru-RU" i="1" dirty="0"/>
          </a:p>
          <a:p>
            <a:r>
              <a:rPr lang="ru-RU" b="1" dirty="0"/>
              <a:t>Убедить своего будущего читателя в том, что проблема действительно существует, вы можете, опираясь на проведенный вами литературный обзор.</a:t>
            </a:r>
            <a:r>
              <a:rPr lang="ru-RU" dirty="0"/>
              <a:t> В нем необходимо дать характеристику степени исследованности интересующей вас проблемы. Отметить, насколько она изучена в целом, а также ее отдельные стороны, аспекты. Следует особо выделить неизученные и мало изученные вопросы, противоречия в понимании явления в целом и его отдельных сторон, противоречия в имеющихся эмпирических данных. </a:t>
            </a:r>
            <a:endParaRPr lang="ru-RU" i="1" dirty="0"/>
          </a:p>
          <a:p>
            <a:endParaRPr lang="ru-RU" dirty="0"/>
          </a:p>
        </p:txBody>
      </p:sp>
    </p:spTree>
    <p:extLst>
      <p:ext uri="{BB962C8B-B14F-4D97-AF65-F5344CB8AC3E}">
        <p14:creationId xmlns:p14="http://schemas.microsoft.com/office/powerpoint/2010/main" val="492782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09F249-B6AD-1F4E-83A4-A3CFAC0C29E6}"/>
              </a:ext>
            </a:extLst>
          </p:cNvPr>
          <p:cNvSpPr>
            <a:spLocks noGrp="1"/>
          </p:cNvSpPr>
          <p:nvPr>
            <p:ph type="title"/>
          </p:nvPr>
        </p:nvSpPr>
        <p:spPr>
          <a:xfrm>
            <a:off x="838200" y="365126"/>
            <a:ext cx="10515600" cy="315912"/>
          </a:xfrm>
        </p:spPr>
        <p:txBody>
          <a:bodyPr>
            <a:normAutofit fontScale="90000"/>
          </a:bodyPr>
          <a:lstStyle/>
          <a:p>
            <a:r>
              <a:rPr lang="ru-RU" sz="2800" b="1" dirty="0"/>
              <a:t>Объект исследования</a:t>
            </a:r>
            <a:br>
              <a:rPr lang="ru-RU" sz="2800" i="1" dirty="0"/>
            </a:br>
            <a:endParaRPr lang="ru-RU" sz="2800" dirty="0"/>
          </a:p>
        </p:txBody>
      </p:sp>
      <p:sp>
        <p:nvSpPr>
          <p:cNvPr id="3" name="Объект 2">
            <a:extLst>
              <a:ext uri="{FF2B5EF4-FFF2-40B4-BE49-F238E27FC236}">
                <a16:creationId xmlns:a16="http://schemas.microsoft.com/office/drawing/2014/main" id="{F950005C-8DC2-D341-A58A-E09536FEB732}"/>
              </a:ext>
            </a:extLst>
          </p:cNvPr>
          <p:cNvSpPr>
            <a:spLocks noGrp="1"/>
          </p:cNvSpPr>
          <p:nvPr>
            <p:ph idx="1"/>
          </p:nvPr>
        </p:nvSpPr>
        <p:spPr>
          <a:xfrm>
            <a:off x="0" y="681038"/>
            <a:ext cx="12036056" cy="6176962"/>
          </a:xfrm>
        </p:spPr>
        <p:txBody>
          <a:bodyPr>
            <a:normAutofit/>
          </a:bodyPr>
          <a:lstStyle/>
          <a:p>
            <a:r>
              <a:rPr lang="ru-RU" b="1" dirty="0"/>
              <a:t>Объект </a:t>
            </a:r>
            <a:r>
              <a:rPr lang="ru-RU" dirty="0"/>
              <a:t>— это то, на что направлен процесс познания. Это нечто целое, являющееся фрагментом мира самого по себе, т.е. существующего независимо от субъекта познания (в данном случае исследователя) и от наук, которые его изучают. Объектами психологической науки выступают: индивид, группа людей, общность людей, животное, у которого есть психика, сообщество таких животных. Поскольку перечисленные объекты являются объектами и других наук, целесообразно, называя объект психологического исследования, уточнить какое именно психическое явление у человека, некоторого людей или животных вы намерены изучать в рамках данной работы.</a:t>
            </a:r>
            <a:endParaRPr lang="ru-RU" i="1" dirty="0"/>
          </a:p>
          <a:p>
            <a:r>
              <a:rPr lang="ru-RU" dirty="0"/>
              <a:t>В тексте должны быть указаны все значимые характеристики объекта. В зависимости от цели исследования к таким характеристикам могут быть отнесены: пол, возрастная группа, к которой принадлежат испытуемые, уровень образования, профессия, род занятий, состояние здоровья, национальность и т.д.</a:t>
            </a:r>
            <a:endParaRPr lang="ru-RU" i="1" dirty="0"/>
          </a:p>
          <a:p>
            <a:endParaRPr lang="ru-RU" dirty="0"/>
          </a:p>
        </p:txBody>
      </p:sp>
    </p:spTree>
    <p:extLst>
      <p:ext uri="{BB962C8B-B14F-4D97-AF65-F5344CB8AC3E}">
        <p14:creationId xmlns:p14="http://schemas.microsoft.com/office/powerpoint/2010/main" val="2916911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F940E6-7679-AB42-B73F-6765EE5BB0A2}"/>
              </a:ext>
            </a:extLst>
          </p:cNvPr>
          <p:cNvSpPr>
            <a:spLocks noGrp="1"/>
          </p:cNvSpPr>
          <p:nvPr>
            <p:ph type="title"/>
          </p:nvPr>
        </p:nvSpPr>
        <p:spPr>
          <a:xfrm>
            <a:off x="838200" y="365126"/>
            <a:ext cx="10515600" cy="102708"/>
          </a:xfrm>
        </p:spPr>
        <p:txBody>
          <a:bodyPr>
            <a:normAutofit fontScale="90000"/>
          </a:bodyPr>
          <a:lstStyle/>
          <a:p>
            <a:r>
              <a:rPr lang="ru-RU" sz="2800" b="1" dirty="0"/>
              <a:t>Предмет исследования</a:t>
            </a:r>
            <a:br>
              <a:rPr lang="ru-RU" sz="2800" i="1" dirty="0"/>
            </a:br>
            <a:endParaRPr lang="ru-RU" sz="2800" dirty="0"/>
          </a:p>
        </p:txBody>
      </p:sp>
      <p:sp>
        <p:nvSpPr>
          <p:cNvPr id="3" name="Объект 2">
            <a:extLst>
              <a:ext uri="{FF2B5EF4-FFF2-40B4-BE49-F238E27FC236}">
                <a16:creationId xmlns:a16="http://schemas.microsoft.com/office/drawing/2014/main" id="{F715096C-04EE-F14C-A73E-2339D81B3D20}"/>
              </a:ext>
            </a:extLst>
          </p:cNvPr>
          <p:cNvSpPr>
            <a:spLocks noGrp="1"/>
          </p:cNvSpPr>
          <p:nvPr>
            <p:ph idx="1"/>
          </p:nvPr>
        </p:nvSpPr>
        <p:spPr>
          <a:xfrm>
            <a:off x="0" y="467834"/>
            <a:ext cx="12192000" cy="6287458"/>
          </a:xfrm>
        </p:spPr>
        <p:txBody>
          <a:bodyPr>
            <a:normAutofit fontScale="85000" lnSpcReduction="20000"/>
          </a:bodyPr>
          <a:lstStyle/>
          <a:p>
            <a:pPr marL="0" indent="0">
              <a:buNone/>
            </a:pPr>
            <a:r>
              <a:rPr lang="ru-RU" dirty="0"/>
              <a:t>Предмет познания — свойства, стороны, отношения реальных объектов, рассматриваемые в определенных исторических условиях. Предмет познания невозможно выделить и описать вне рамок какой-либо науки или комплекса наук, безотносительно к субъекту (субъектам) познания. Предмет познания может быть общенаучным, например, время как форма существования и мера изменений. Он может быть междисциплинарным.</a:t>
            </a:r>
            <a:r>
              <a:rPr lang="ru-RU" dirty="0">
                <a:effectLst/>
              </a:rPr>
              <a:t> </a:t>
            </a:r>
          </a:p>
          <a:p>
            <a:pPr marL="0" indent="0">
              <a:buNone/>
            </a:pPr>
            <a:r>
              <a:rPr lang="ru-RU" b="1" dirty="0"/>
              <a:t>В качестве предмета психологического исследования могут быть взяты: </a:t>
            </a:r>
            <a:r>
              <a:rPr lang="ru-RU" dirty="0"/>
              <a:t>отдельные психические свойства, </a:t>
            </a:r>
          </a:p>
          <a:p>
            <a:pPr marL="0" indent="0">
              <a:buNone/>
            </a:pPr>
            <a:r>
              <a:rPr lang="ru-RU" dirty="0"/>
              <a:t>состояния, процессы, </a:t>
            </a:r>
          </a:p>
          <a:p>
            <a:pPr marL="0" indent="0">
              <a:buNone/>
            </a:pPr>
            <a:r>
              <a:rPr lang="ru-RU" dirty="0"/>
              <a:t>функции, виды поведения, </a:t>
            </a:r>
          </a:p>
          <a:p>
            <a:pPr marL="0" indent="0">
              <a:buNone/>
            </a:pPr>
            <a:r>
              <a:rPr lang="ru-RU" dirty="0"/>
              <a:t>деятельности и общения, </a:t>
            </a:r>
          </a:p>
          <a:p>
            <a:pPr marL="0" indent="0">
              <a:buNone/>
            </a:pPr>
            <a:r>
              <a:rPr lang="ru-RU" dirty="0"/>
              <a:t>пространственные, </a:t>
            </a:r>
          </a:p>
          <a:p>
            <a:pPr marL="0" indent="0">
              <a:buNone/>
            </a:pPr>
            <a:r>
              <a:rPr lang="ru-RU" dirty="0"/>
              <a:t>временные и </a:t>
            </a:r>
            <a:r>
              <a:rPr lang="ru-RU" dirty="0" err="1"/>
              <a:t>интенсивностные</a:t>
            </a:r>
            <a:r>
              <a:rPr lang="ru-RU" dirty="0"/>
              <a:t> характеристики отдельных явлений, взаимовлияния между ними,</a:t>
            </a:r>
          </a:p>
          <a:p>
            <a:pPr marL="0" indent="0">
              <a:buNone/>
            </a:pPr>
            <a:r>
              <a:rPr lang="ru-RU" dirty="0"/>
              <a:t> взаимосвязи между психическими и физиологическими явлениями и т.д. Таким образом, </a:t>
            </a:r>
          </a:p>
          <a:p>
            <a:pPr marL="0" indent="0">
              <a:buNone/>
            </a:pPr>
            <a:r>
              <a:rPr lang="ru-RU" dirty="0"/>
              <a:t>перечень явлений и их сторон, которые могут быть взяты в качестве предмета психологического исследования, значительно объемней перечня объектов.</a:t>
            </a:r>
          </a:p>
          <a:p>
            <a:pPr marL="0" indent="0">
              <a:buNone/>
            </a:pPr>
            <a:r>
              <a:rPr lang="en-US" b="1" i="1" dirty="0"/>
              <a:t>NB: </a:t>
            </a:r>
            <a:r>
              <a:rPr lang="ru-RU" b="1" dirty="0"/>
              <a:t>Проблема, объект и предмет исследования должны быть названы в одном из первых разделов текста.  </a:t>
            </a:r>
            <a:endParaRPr lang="ru-RU" b="1" i="1" dirty="0"/>
          </a:p>
          <a:p>
            <a:pPr marL="0" indent="0">
              <a:buNone/>
            </a:pPr>
            <a:endParaRPr lang="ru-RU" i="1" dirty="0"/>
          </a:p>
          <a:p>
            <a:pPr marL="0" indent="0">
              <a:buNone/>
            </a:pPr>
            <a:endParaRPr lang="ru-RU" dirty="0"/>
          </a:p>
        </p:txBody>
      </p:sp>
    </p:spTree>
    <p:extLst>
      <p:ext uri="{BB962C8B-B14F-4D97-AF65-F5344CB8AC3E}">
        <p14:creationId xmlns:p14="http://schemas.microsoft.com/office/powerpoint/2010/main" val="4219201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4784D7-546C-FC40-BDB9-A1213BBC0326}"/>
              </a:ext>
            </a:extLst>
          </p:cNvPr>
          <p:cNvSpPr>
            <a:spLocks noGrp="1"/>
          </p:cNvSpPr>
          <p:nvPr>
            <p:ph type="title"/>
          </p:nvPr>
        </p:nvSpPr>
        <p:spPr/>
        <p:txBody>
          <a:bodyPr/>
          <a:lstStyle/>
          <a:p>
            <a:r>
              <a:rPr lang="ru-RU" dirty="0"/>
              <a:t>Общая схема исследования</a:t>
            </a:r>
          </a:p>
        </p:txBody>
      </p:sp>
      <p:sp>
        <p:nvSpPr>
          <p:cNvPr id="3" name="Объект 2">
            <a:extLst>
              <a:ext uri="{FF2B5EF4-FFF2-40B4-BE49-F238E27FC236}">
                <a16:creationId xmlns:a16="http://schemas.microsoft.com/office/drawing/2014/main" id="{7E5C9BBB-C73D-2645-9F8D-FDBA69224470}"/>
              </a:ext>
            </a:extLst>
          </p:cNvPr>
          <p:cNvSpPr>
            <a:spLocks noGrp="1"/>
          </p:cNvSpPr>
          <p:nvPr>
            <p:ph idx="1"/>
          </p:nvPr>
        </p:nvSpPr>
        <p:spPr/>
        <p:txBody>
          <a:bodyPr/>
          <a:lstStyle/>
          <a:p>
            <a:r>
              <a:rPr lang="ru-RU" dirty="0"/>
              <a:t>Разделять исследования — на </a:t>
            </a:r>
            <a:r>
              <a:rPr lang="ru-RU" b="1" dirty="0"/>
              <a:t>теоретические и эмпирические</a:t>
            </a:r>
            <a:r>
              <a:rPr lang="ru-RU" dirty="0"/>
              <a:t>, можно лишь условно. Если в исследовании вынести на первый план процедурную сторону, то определить его как теоретическое или эмпирическое легче всего по критерию наличия или отсутствия такой его составной части, как сбор эмпирических данных во взаимодействии с объектом изучения.</a:t>
            </a:r>
            <a:r>
              <a:rPr lang="ru-RU" dirty="0">
                <a:effectLst/>
              </a:rPr>
              <a:t> </a:t>
            </a:r>
            <a:endParaRPr lang="ru-RU" dirty="0"/>
          </a:p>
        </p:txBody>
      </p:sp>
    </p:spTree>
    <p:extLst>
      <p:ext uri="{BB962C8B-B14F-4D97-AF65-F5344CB8AC3E}">
        <p14:creationId xmlns:p14="http://schemas.microsoft.com/office/powerpoint/2010/main" val="2843617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42088B-859B-8944-8971-4EC1A6071FD0}"/>
              </a:ext>
            </a:extLst>
          </p:cNvPr>
          <p:cNvSpPr>
            <a:spLocks noGrp="1"/>
          </p:cNvSpPr>
          <p:nvPr>
            <p:ph type="title"/>
          </p:nvPr>
        </p:nvSpPr>
        <p:spPr>
          <a:xfrm>
            <a:off x="0" y="365126"/>
            <a:ext cx="11353800" cy="336624"/>
          </a:xfrm>
        </p:spPr>
        <p:txBody>
          <a:bodyPr>
            <a:normAutofit fontScale="90000"/>
          </a:bodyPr>
          <a:lstStyle/>
          <a:p>
            <a:r>
              <a:rPr lang="ru-RU" sz="2800" b="1" dirty="0">
                <a:latin typeface="Times New Roman" panose="02020603050405020304" pitchFamily="18" charset="0"/>
                <a:cs typeface="Times New Roman" panose="02020603050405020304" pitchFamily="18" charset="0"/>
              </a:rPr>
              <a:t>Основные этапы психологического исследования</a:t>
            </a:r>
            <a:br>
              <a:rPr lang="ru-RU" sz="2800" b="1"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982F363F-34C9-314A-B04D-8E1C3C8B6B60}"/>
              </a:ext>
            </a:extLst>
          </p:cNvPr>
          <p:cNvSpPr>
            <a:spLocks noGrp="1"/>
          </p:cNvSpPr>
          <p:nvPr>
            <p:ph idx="1"/>
          </p:nvPr>
        </p:nvSpPr>
        <p:spPr>
          <a:xfrm>
            <a:off x="0" y="701750"/>
            <a:ext cx="12192000" cy="6156249"/>
          </a:xfrm>
        </p:spPr>
        <p:txBody>
          <a:bodyPr>
            <a:normAutofit lnSpcReduction="10000"/>
          </a:bodyPr>
          <a:lstStyle/>
          <a:p>
            <a:pPr marL="0" indent="0">
              <a:buNone/>
            </a:pPr>
            <a:r>
              <a:rPr lang="ru-RU" sz="2600" dirty="0">
                <a:latin typeface="Times New Roman" panose="02020603050405020304" pitchFamily="18" charset="0"/>
                <a:cs typeface="Times New Roman" panose="02020603050405020304" pitchFamily="18" charset="0"/>
              </a:rPr>
              <a:t>1) </a:t>
            </a:r>
            <a:r>
              <a:rPr lang="ru-RU" sz="2600" b="1" dirty="0">
                <a:latin typeface="Times New Roman" panose="02020603050405020304" pitchFamily="18" charset="0"/>
                <a:cs typeface="Times New Roman" panose="02020603050405020304" pitchFamily="18" charset="0"/>
              </a:rPr>
              <a:t>Изучение состояния проблемы. </a:t>
            </a:r>
            <a:r>
              <a:rPr lang="ru-RU" sz="2600" dirty="0">
                <a:latin typeface="Times New Roman" panose="02020603050405020304" pitchFamily="18" charset="0"/>
                <a:cs typeface="Times New Roman" panose="02020603050405020304" pitchFamily="18" charset="0"/>
              </a:rPr>
              <a:t>Постановка проблемы, выбор объекта и предмета исследования. Обзор имеющихся по данной проблеме публикаций.</a:t>
            </a:r>
            <a:endParaRPr lang="ru-RU" sz="2600" i="1" dirty="0">
              <a:latin typeface="Times New Roman" panose="02020603050405020304" pitchFamily="18" charset="0"/>
              <a:cs typeface="Times New Roman" panose="02020603050405020304" pitchFamily="18" charset="0"/>
            </a:endParaRPr>
          </a:p>
          <a:p>
            <a:pPr marL="0" indent="0">
              <a:buNone/>
            </a:pPr>
            <a:r>
              <a:rPr lang="ru-RU" sz="2600" dirty="0">
                <a:latin typeface="Times New Roman" panose="02020603050405020304" pitchFamily="18" charset="0"/>
                <a:cs typeface="Times New Roman" panose="02020603050405020304" pitchFamily="18" charset="0"/>
              </a:rPr>
              <a:t>2) </a:t>
            </a:r>
            <a:r>
              <a:rPr lang="ru-RU" sz="2600" b="1" dirty="0">
                <a:latin typeface="Times New Roman" panose="02020603050405020304" pitchFamily="18" charset="0"/>
                <a:cs typeface="Times New Roman" panose="02020603050405020304" pitchFamily="18" charset="0"/>
              </a:rPr>
              <a:t>Разработка или уточнение исходной исследовательской концепции</a:t>
            </a:r>
            <a:r>
              <a:rPr lang="ru-RU" sz="2600" dirty="0">
                <a:latin typeface="Times New Roman" panose="02020603050405020304" pitchFamily="18" charset="0"/>
                <a:cs typeface="Times New Roman" panose="02020603050405020304" pitchFamily="18" charset="0"/>
              </a:rPr>
              <a:t>. Построение в общих чертах модели интересующего явления. Выдвижение гипотез. </a:t>
            </a:r>
            <a:endParaRPr lang="ru-RU" sz="2600" i="1" dirty="0">
              <a:latin typeface="Times New Roman" panose="02020603050405020304" pitchFamily="18" charset="0"/>
              <a:cs typeface="Times New Roman" panose="02020603050405020304" pitchFamily="18" charset="0"/>
            </a:endParaRPr>
          </a:p>
          <a:p>
            <a:pPr marL="0" indent="0">
              <a:buNone/>
            </a:pPr>
            <a:r>
              <a:rPr lang="ru-RU" sz="2600" dirty="0">
                <a:latin typeface="Times New Roman" panose="02020603050405020304" pitchFamily="18" charset="0"/>
                <a:cs typeface="Times New Roman" panose="02020603050405020304" pitchFamily="18" charset="0"/>
              </a:rPr>
              <a:t>3) </a:t>
            </a:r>
            <a:r>
              <a:rPr lang="ru-RU" sz="2600" b="1" dirty="0">
                <a:latin typeface="Times New Roman" panose="02020603050405020304" pitchFamily="18" charset="0"/>
                <a:cs typeface="Times New Roman" panose="02020603050405020304" pitchFamily="18" charset="0"/>
              </a:rPr>
              <a:t>Планирование исследования</a:t>
            </a:r>
            <a:r>
              <a:rPr lang="ru-RU" sz="2600" dirty="0">
                <a:latin typeface="Times New Roman" panose="02020603050405020304" pitchFamily="18" charset="0"/>
                <a:cs typeface="Times New Roman" panose="02020603050405020304" pitchFamily="18" charset="0"/>
              </a:rPr>
              <a:t>. Определение целей и задач. Выбор методов и методик. </a:t>
            </a:r>
            <a:endParaRPr lang="ru-RU" sz="2600" i="1" dirty="0">
              <a:latin typeface="Times New Roman" panose="02020603050405020304" pitchFamily="18" charset="0"/>
              <a:cs typeface="Times New Roman" panose="02020603050405020304" pitchFamily="18" charset="0"/>
            </a:endParaRPr>
          </a:p>
          <a:p>
            <a:pPr marL="0" indent="0">
              <a:buNone/>
            </a:pPr>
            <a:r>
              <a:rPr lang="ru-RU" sz="2600" dirty="0">
                <a:latin typeface="Times New Roman" panose="02020603050405020304" pitchFamily="18" charset="0"/>
                <a:cs typeface="Times New Roman" panose="02020603050405020304" pitchFamily="18" charset="0"/>
              </a:rPr>
              <a:t>4) </a:t>
            </a:r>
            <a:r>
              <a:rPr lang="ru-RU" sz="2600" b="1" dirty="0">
                <a:latin typeface="Times New Roman" panose="02020603050405020304" pitchFamily="18" charset="0"/>
                <a:cs typeface="Times New Roman" panose="02020603050405020304" pitchFamily="18" charset="0"/>
              </a:rPr>
              <a:t>Сбор данных и </a:t>
            </a:r>
            <a:r>
              <a:rPr lang="ru-RU" sz="2600" b="1" dirty="0" err="1">
                <a:latin typeface="Times New Roman" panose="02020603050405020304" pitchFamily="18" charset="0"/>
                <a:cs typeface="Times New Roman" panose="02020603050405020304" pitchFamily="18" charset="0"/>
              </a:rPr>
              <a:t>фактуальное</a:t>
            </a:r>
            <a:r>
              <a:rPr lang="ru-RU" sz="2600" b="1" dirty="0">
                <a:latin typeface="Times New Roman" panose="02020603050405020304" pitchFamily="18" charset="0"/>
                <a:cs typeface="Times New Roman" panose="02020603050405020304" pitchFamily="18" charset="0"/>
              </a:rPr>
              <a:t> описание. </a:t>
            </a:r>
            <a:r>
              <a:rPr lang="ru-RU" sz="2600" dirty="0">
                <a:latin typeface="Times New Roman" panose="02020603050405020304" pitchFamily="18" charset="0"/>
                <a:cs typeface="Times New Roman" panose="02020603050405020304" pitchFamily="18" charset="0"/>
              </a:rPr>
              <a:t>В теоретическом исследовании: поиск и отбор фактов, их систематизация, </a:t>
            </a:r>
            <a:r>
              <a:rPr lang="ru-RU" sz="2600" dirty="0" err="1">
                <a:latin typeface="Times New Roman" panose="02020603050405020304" pitchFamily="18" charset="0"/>
                <a:cs typeface="Times New Roman" panose="02020603050405020304" pitchFamily="18" charset="0"/>
              </a:rPr>
              <a:t>фактуальное</a:t>
            </a:r>
            <a:r>
              <a:rPr lang="ru-RU" sz="2600" dirty="0">
                <a:latin typeface="Times New Roman" panose="02020603050405020304" pitchFamily="18" charset="0"/>
                <a:cs typeface="Times New Roman" panose="02020603050405020304" pitchFamily="18" charset="0"/>
              </a:rPr>
              <a:t> описание под новым углом зрения. </a:t>
            </a:r>
            <a:endParaRPr lang="ru-RU" sz="2600" i="1" dirty="0">
              <a:latin typeface="Times New Roman" panose="02020603050405020304" pitchFamily="18" charset="0"/>
              <a:cs typeface="Times New Roman" panose="02020603050405020304" pitchFamily="18" charset="0"/>
            </a:endParaRPr>
          </a:p>
          <a:p>
            <a:pPr marL="0" indent="0">
              <a:buNone/>
            </a:pPr>
            <a:r>
              <a:rPr lang="ru-RU" sz="2600" dirty="0">
                <a:latin typeface="Times New Roman" panose="02020603050405020304" pitchFamily="18" charset="0"/>
                <a:cs typeface="Times New Roman" panose="02020603050405020304" pitchFamily="18" charset="0"/>
              </a:rPr>
              <a:t>5) </a:t>
            </a:r>
            <a:r>
              <a:rPr lang="ru-RU" sz="2600" b="1" dirty="0">
                <a:latin typeface="Times New Roman" panose="02020603050405020304" pitchFamily="18" charset="0"/>
                <a:cs typeface="Times New Roman" panose="02020603050405020304" pitchFamily="18" charset="0"/>
              </a:rPr>
              <a:t>Обработка данных.</a:t>
            </a:r>
            <a:endParaRPr lang="ru-RU" sz="2600" b="1" i="1" dirty="0">
              <a:latin typeface="Times New Roman" panose="02020603050405020304" pitchFamily="18" charset="0"/>
              <a:cs typeface="Times New Roman" panose="02020603050405020304" pitchFamily="18" charset="0"/>
            </a:endParaRPr>
          </a:p>
          <a:p>
            <a:pPr marL="0" indent="0">
              <a:buNone/>
            </a:pPr>
            <a:r>
              <a:rPr lang="ru-RU" sz="2600" dirty="0">
                <a:latin typeface="Times New Roman" panose="02020603050405020304" pitchFamily="18" charset="0"/>
                <a:cs typeface="Times New Roman" panose="02020603050405020304" pitchFamily="18" charset="0"/>
              </a:rPr>
              <a:t>6) </a:t>
            </a:r>
            <a:r>
              <a:rPr lang="ru-RU" sz="2600" b="1" dirty="0">
                <a:latin typeface="Times New Roman" panose="02020603050405020304" pitchFamily="18" charset="0"/>
                <a:cs typeface="Times New Roman" panose="02020603050405020304" pitchFamily="18" charset="0"/>
              </a:rPr>
              <a:t>Оценивание результатов проверки гипотез, </a:t>
            </a:r>
            <a:r>
              <a:rPr lang="ru-RU" sz="2600" dirty="0">
                <a:latin typeface="Times New Roman" panose="02020603050405020304" pitchFamily="18" charset="0"/>
                <a:cs typeface="Times New Roman" panose="02020603050405020304" pitchFamily="18" charset="0"/>
              </a:rPr>
              <a:t>интерпретация результатов в рамках исходной исследовательской концепции. </a:t>
            </a:r>
            <a:endParaRPr lang="ru-RU" sz="2600" i="1" dirty="0">
              <a:latin typeface="Times New Roman" panose="02020603050405020304" pitchFamily="18" charset="0"/>
              <a:cs typeface="Times New Roman" panose="02020603050405020304" pitchFamily="18" charset="0"/>
            </a:endParaRPr>
          </a:p>
          <a:p>
            <a:pPr marL="0" indent="0">
              <a:buNone/>
            </a:pPr>
            <a:r>
              <a:rPr lang="ru-RU" sz="2600" dirty="0">
                <a:latin typeface="Times New Roman" panose="02020603050405020304" pitchFamily="18" charset="0"/>
                <a:cs typeface="Times New Roman" panose="02020603050405020304" pitchFamily="18" charset="0"/>
              </a:rPr>
              <a:t>7) </a:t>
            </a:r>
            <a:r>
              <a:rPr lang="ru-RU" sz="2600" b="1" dirty="0">
                <a:latin typeface="Times New Roman" panose="02020603050405020304" pitchFamily="18" charset="0"/>
                <a:cs typeface="Times New Roman" panose="02020603050405020304" pitchFamily="18" charset="0"/>
              </a:rPr>
              <a:t>Соотнесение результатов с существующими концепциями и теориями. </a:t>
            </a:r>
            <a:r>
              <a:rPr lang="ru-RU" sz="2600" dirty="0">
                <a:latin typeface="Times New Roman" panose="02020603050405020304" pitchFamily="18" charset="0"/>
                <a:cs typeface="Times New Roman" panose="02020603050405020304" pitchFamily="18" charset="0"/>
              </a:rPr>
              <a:t>Уточнение модели изучаемого явления. Формулирование общих выводов. Оценивание перспектив дальнейшей разработки проблемы (своими силами и не только). </a:t>
            </a:r>
            <a:endParaRPr lang="ru-RU" sz="2600" i="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96808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30FD0B-4622-5E4F-A73E-3E3B83D3F6CE}"/>
              </a:ext>
            </a:extLst>
          </p:cNvPr>
          <p:cNvSpPr>
            <a:spLocks noGrp="1"/>
          </p:cNvSpPr>
          <p:nvPr>
            <p:ph type="title"/>
          </p:nvPr>
        </p:nvSpPr>
        <p:spPr>
          <a:xfrm>
            <a:off x="838200" y="365126"/>
            <a:ext cx="10515600" cy="528010"/>
          </a:xfrm>
        </p:spPr>
        <p:txBody>
          <a:bodyPr>
            <a:normAutofit fontScale="90000"/>
          </a:bodyPr>
          <a:lstStyle/>
          <a:p>
            <a:r>
              <a:rPr lang="ru-RU" sz="2800" b="1" dirty="0"/>
              <a:t>Построение текста  работы. Структура</a:t>
            </a:r>
            <a:br>
              <a:rPr lang="ru-RU" sz="2800" b="1" i="1" dirty="0"/>
            </a:br>
            <a:r>
              <a:rPr lang="ru-RU" sz="2800" b="1" dirty="0"/>
              <a:t> </a:t>
            </a:r>
            <a:br>
              <a:rPr lang="ru-RU" sz="2800" i="1" dirty="0"/>
            </a:br>
            <a:endParaRPr lang="ru-RU" sz="2800" dirty="0"/>
          </a:p>
        </p:txBody>
      </p:sp>
      <p:sp>
        <p:nvSpPr>
          <p:cNvPr id="3" name="Объект 2">
            <a:extLst>
              <a:ext uri="{FF2B5EF4-FFF2-40B4-BE49-F238E27FC236}">
                <a16:creationId xmlns:a16="http://schemas.microsoft.com/office/drawing/2014/main" id="{37A15D88-DF79-9841-B643-1CBF303A5191}"/>
              </a:ext>
            </a:extLst>
          </p:cNvPr>
          <p:cNvSpPr>
            <a:spLocks noGrp="1"/>
          </p:cNvSpPr>
          <p:nvPr>
            <p:ph idx="1"/>
          </p:nvPr>
        </p:nvSpPr>
        <p:spPr/>
        <p:txBody>
          <a:bodyPr/>
          <a:lstStyle/>
          <a:p>
            <a:r>
              <a:rPr lang="ru-RU" b="1" dirty="0"/>
              <a:t>Титульный лист</a:t>
            </a:r>
          </a:p>
          <a:p>
            <a:r>
              <a:rPr lang="ru-RU" b="1" dirty="0"/>
              <a:t>Оглавление</a:t>
            </a:r>
            <a:endParaRPr lang="ru-RU" i="1" dirty="0"/>
          </a:p>
          <a:p>
            <a:r>
              <a:rPr lang="ru-RU" b="1" dirty="0"/>
              <a:t>Введение </a:t>
            </a:r>
            <a:endParaRPr lang="ru-RU" i="1" dirty="0"/>
          </a:p>
          <a:p>
            <a:r>
              <a:rPr lang="ru-RU" b="1" dirty="0"/>
              <a:t>Аналитический обзор </a:t>
            </a:r>
            <a:endParaRPr lang="ru-RU" i="1" dirty="0"/>
          </a:p>
          <a:p>
            <a:r>
              <a:rPr lang="ru-RU" b="1" dirty="0"/>
              <a:t>Описание методов, методик и результатов</a:t>
            </a:r>
            <a:endParaRPr lang="ru-RU" i="1" dirty="0"/>
          </a:p>
          <a:p>
            <a:r>
              <a:rPr lang="ru-RU" b="1" dirty="0"/>
              <a:t>Выводы</a:t>
            </a:r>
            <a:endParaRPr lang="ru-RU" i="1" dirty="0"/>
          </a:p>
          <a:p>
            <a:r>
              <a:rPr lang="ru-RU" b="1" dirty="0"/>
              <a:t>Заключение</a:t>
            </a:r>
            <a:endParaRPr lang="ru-RU" i="1" dirty="0"/>
          </a:p>
          <a:p>
            <a:r>
              <a:rPr lang="ru-RU" b="1" dirty="0"/>
              <a:t>Приложения</a:t>
            </a:r>
            <a:endParaRPr lang="ru-RU" i="1" dirty="0"/>
          </a:p>
          <a:p>
            <a:endParaRPr lang="ru-RU" dirty="0"/>
          </a:p>
        </p:txBody>
      </p:sp>
    </p:spTree>
    <p:extLst>
      <p:ext uri="{BB962C8B-B14F-4D97-AF65-F5344CB8AC3E}">
        <p14:creationId xmlns:p14="http://schemas.microsoft.com/office/powerpoint/2010/main" val="27446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BE1899-D137-CF41-85F8-E7D35484423A}"/>
              </a:ext>
            </a:extLst>
          </p:cNvPr>
          <p:cNvSpPr>
            <a:spLocks noGrp="1"/>
          </p:cNvSpPr>
          <p:nvPr>
            <p:ph type="title"/>
          </p:nvPr>
        </p:nvSpPr>
        <p:spPr/>
        <p:txBody>
          <a:bodyPr/>
          <a:lstStyle/>
          <a:p>
            <a:r>
              <a:rPr lang="ru-RU" dirty="0"/>
              <a:t>Оглавление</a:t>
            </a:r>
          </a:p>
        </p:txBody>
      </p:sp>
      <p:sp>
        <p:nvSpPr>
          <p:cNvPr id="3" name="Объект 2">
            <a:extLst>
              <a:ext uri="{FF2B5EF4-FFF2-40B4-BE49-F238E27FC236}">
                <a16:creationId xmlns:a16="http://schemas.microsoft.com/office/drawing/2014/main" id="{66A46D2D-B0E0-FE4B-8C9C-90990CC461EC}"/>
              </a:ext>
            </a:extLst>
          </p:cNvPr>
          <p:cNvSpPr>
            <a:spLocks noGrp="1"/>
          </p:cNvSpPr>
          <p:nvPr>
            <p:ph idx="1"/>
          </p:nvPr>
        </p:nvSpPr>
        <p:spPr/>
        <p:txBody>
          <a:bodyPr/>
          <a:lstStyle/>
          <a:p>
            <a:r>
              <a:rPr lang="ru-RU" dirty="0"/>
              <a:t>Лучше оглавление поместить в начале текста. Например, сразу за титульным листом. В нем указывают номера страниц не только глав и параграфов, но и </a:t>
            </a:r>
            <a:r>
              <a:rPr lang="ru-RU" dirty="0" err="1"/>
              <a:t>подпараграфов</a:t>
            </a:r>
            <a:r>
              <a:rPr lang="ru-RU" dirty="0"/>
              <a:t>, если последние пронумерованы, а также номера страниц, на которых расположены: </a:t>
            </a:r>
          </a:p>
          <a:p>
            <a:r>
              <a:rPr lang="ru-RU" dirty="0"/>
              <a:t>выводы,</a:t>
            </a:r>
          </a:p>
          <a:p>
            <a:r>
              <a:rPr lang="ru-RU" dirty="0"/>
              <a:t> заключение,</a:t>
            </a:r>
          </a:p>
          <a:p>
            <a:r>
              <a:rPr lang="ru-RU" dirty="0"/>
              <a:t> список использованной литературы, </a:t>
            </a:r>
          </a:p>
          <a:p>
            <a:r>
              <a:rPr lang="ru-RU" dirty="0"/>
              <a:t>приложения.</a:t>
            </a:r>
            <a:r>
              <a:rPr lang="ru-RU" u="sng" dirty="0"/>
              <a:t> </a:t>
            </a:r>
            <a:endParaRPr lang="ru-RU" i="1" dirty="0"/>
          </a:p>
          <a:p>
            <a:endParaRPr lang="ru-RU" dirty="0"/>
          </a:p>
        </p:txBody>
      </p:sp>
    </p:spTree>
    <p:extLst>
      <p:ext uri="{BB962C8B-B14F-4D97-AF65-F5344CB8AC3E}">
        <p14:creationId xmlns:p14="http://schemas.microsoft.com/office/powerpoint/2010/main" val="2205221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C3382D-B31F-2F44-AC08-C5E534C6300F}"/>
              </a:ext>
            </a:extLst>
          </p:cNvPr>
          <p:cNvSpPr>
            <a:spLocks noGrp="1"/>
          </p:cNvSpPr>
          <p:nvPr>
            <p:ph type="title"/>
          </p:nvPr>
        </p:nvSpPr>
        <p:spPr>
          <a:xfrm>
            <a:off x="838200" y="365126"/>
            <a:ext cx="10515600" cy="315912"/>
          </a:xfrm>
        </p:spPr>
        <p:txBody>
          <a:bodyPr>
            <a:normAutofit fontScale="90000"/>
          </a:bodyPr>
          <a:lstStyle/>
          <a:p>
            <a:r>
              <a:rPr lang="ru-RU" sz="2800" b="1" dirty="0"/>
              <a:t>Введение </a:t>
            </a:r>
            <a:br>
              <a:rPr lang="ru-RU" sz="2800" i="1" dirty="0"/>
            </a:br>
            <a:endParaRPr lang="ru-RU" sz="2800" dirty="0"/>
          </a:p>
        </p:txBody>
      </p:sp>
      <p:sp>
        <p:nvSpPr>
          <p:cNvPr id="3" name="Объект 2">
            <a:extLst>
              <a:ext uri="{FF2B5EF4-FFF2-40B4-BE49-F238E27FC236}">
                <a16:creationId xmlns:a16="http://schemas.microsoft.com/office/drawing/2014/main" id="{CEC52180-908F-0748-AD25-77E9DC247C9E}"/>
              </a:ext>
            </a:extLst>
          </p:cNvPr>
          <p:cNvSpPr>
            <a:spLocks noGrp="1"/>
          </p:cNvSpPr>
          <p:nvPr>
            <p:ph idx="1"/>
          </p:nvPr>
        </p:nvSpPr>
        <p:spPr>
          <a:xfrm>
            <a:off x="233916" y="893135"/>
            <a:ext cx="11119884" cy="5283828"/>
          </a:xfrm>
        </p:spPr>
        <p:txBody>
          <a:bodyPr/>
          <a:lstStyle/>
          <a:p>
            <a:r>
              <a:rPr lang="ru-RU" dirty="0"/>
              <a:t>Введение должно кратко характеризовать современное состояние научной проблемы (вопроса), которой посвящена работа, а также цель работы. Во введении следует сформулировать, в чем заключаются новизна и актуальность описываемой работы, и обосновать по существу необходимость ее проведения. </a:t>
            </a:r>
            <a:endParaRPr lang="ru-RU" i="1" dirty="0"/>
          </a:p>
          <a:p>
            <a:endParaRPr lang="ru-RU" dirty="0"/>
          </a:p>
        </p:txBody>
      </p:sp>
    </p:spTree>
    <p:extLst>
      <p:ext uri="{BB962C8B-B14F-4D97-AF65-F5344CB8AC3E}">
        <p14:creationId xmlns:p14="http://schemas.microsoft.com/office/powerpoint/2010/main" val="3438466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C1D649-AC48-8743-BF8C-55C32315D340}"/>
              </a:ext>
            </a:extLst>
          </p:cNvPr>
          <p:cNvSpPr>
            <a:spLocks noGrp="1"/>
          </p:cNvSpPr>
          <p:nvPr>
            <p:ph type="title"/>
          </p:nvPr>
        </p:nvSpPr>
        <p:spPr>
          <a:xfrm>
            <a:off x="838200" y="365126"/>
            <a:ext cx="10515600" cy="145238"/>
          </a:xfrm>
        </p:spPr>
        <p:txBody>
          <a:bodyPr>
            <a:normAutofit fontScale="90000"/>
          </a:bodyPr>
          <a:lstStyle/>
          <a:p>
            <a:r>
              <a:rPr lang="ru-RU" sz="2800" b="1" dirty="0"/>
              <a:t>Аналитический обзор </a:t>
            </a:r>
            <a:br>
              <a:rPr lang="ru-RU" sz="2800" i="1" dirty="0"/>
            </a:br>
            <a:endParaRPr lang="ru-RU" sz="2800" dirty="0"/>
          </a:p>
        </p:txBody>
      </p:sp>
      <p:sp>
        <p:nvSpPr>
          <p:cNvPr id="3" name="Объект 2">
            <a:extLst>
              <a:ext uri="{FF2B5EF4-FFF2-40B4-BE49-F238E27FC236}">
                <a16:creationId xmlns:a16="http://schemas.microsoft.com/office/drawing/2014/main" id="{23C07315-934C-D44C-9F14-AA0DDAC28296}"/>
              </a:ext>
            </a:extLst>
          </p:cNvPr>
          <p:cNvSpPr>
            <a:spLocks noGrp="1"/>
          </p:cNvSpPr>
          <p:nvPr>
            <p:ph idx="1"/>
          </p:nvPr>
        </p:nvSpPr>
        <p:spPr>
          <a:xfrm>
            <a:off x="0" y="655602"/>
            <a:ext cx="12192000" cy="6202398"/>
          </a:xfrm>
        </p:spPr>
        <p:txBody>
          <a:bodyPr>
            <a:normAutofit lnSpcReduction="10000"/>
          </a:bodyPr>
          <a:lstStyle/>
          <a:p>
            <a:r>
              <a:rPr lang="ru-RU" dirty="0"/>
              <a:t>Аналитический обзор (состояние вопроса) должен полно и систематизировано излагать состояние вопроса, которому посвящена данная работа. Предметом анализа в обзоре должны быть новые идеи и проблемы, возможные подходы к решению этих проблем, результаты предыдущих исследований по вопросу, которому посвящена данная работа, и по смежным вопросам (при необходимости), возможные пути решения задачи. Завершить аналитический обзор вопроса желательно обоснованием выбранного направления вашей научной или научно-практической работы.</a:t>
            </a:r>
            <a:endParaRPr lang="ru-RU" i="1" dirty="0"/>
          </a:p>
          <a:p>
            <a:r>
              <a:rPr lang="ru-RU" dirty="0"/>
              <a:t>Обоснование выбранного направления должно показывать преимущества выбранного направления работы по сравнению с другими возможными направлениями. Обоснование выбранного направления и рабочая гипотеза должны опираться на рекомендации, содержащиеся в аналитическом обзоре. Обоснование выбранного направления работы не следует подменять обоснованием целесообразности (или необходимости) самой работы.  </a:t>
            </a:r>
            <a:endParaRPr lang="ru-RU" i="1" dirty="0"/>
          </a:p>
          <a:p>
            <a:r>
              <a:rPr lang="ru-RU" b="1" dirty="0"/>
              <a:t>Обычно аналитический обзор является в тексте первой главой.</a:t>
            </a:r>
            <a:endParaRPr lang="ru-RU" b="1" i="1" dirty="0"/>
          </a:p>
          <a:p>
            <a:endParaRPr lang="ru-RU" dirty="0"/>
          </a:p>
        </p:txBody>
      </p:sp>
    </p:spTree>
    <p:extLst>
      <p:ext uri="{BB962C8B-B14F-4D97-AF65-F5344CB8AC3E}">
        <p14:creationId xmlns:p14="http://schemas.microsoft.com/office/powerpoint/2010/main" val="3724011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E9CE0C-57F3-1B4D-8089-C8F5883E9180}"/>
              </a:ext>
            </a:extLst>
          </p:cNvPr>
          <p:cNvSpPr>
            <a:spLocks noGrp="1"/>
          </p:cNvSpPr>
          <p:nvPr>
            <p:ph type="title"/>
          </p:nvPr>
        </p:nvSpPr>
        <p:spPr>
          <a:xfrm>
            <a:off x="838200" y="365126"/>
            <a:ext cx="10515600" cy="315912"/>
          </a:xfrm>
        </p:spPr>
        <p:txBody>
          <a:bodyPr>
            <a:normAutofit fontScale="90000"/>
          </a:bodyPr>
          <a:lstStyle/>
          <a:p>
            <a:r>
              <a:rPr lang="ru-RU" sz="2800" b="1" dirty="0"/>
              <a:t>Описание методов, методик и результатов</a:t>
            </a:r>
            <a:endParaRPr lang="ru-RU" sz="2800" i="1" dirty="0"/>
          </a:p>
        </p:txBody>
      </p:sp>
      <p:sp>
        <p:nvSpPr>
          <p:cNvPr id="3" name="Объект 2">
            <a:extLst>
              <a:ext uri="{FF2B5EF4-FFF2-40B4-BE49-F238E27FC236}">
                <a16:creationId xmlns:a16="http://schemas.microsoft.com/office/drawing/2014/main" id="{3D358375-4414-944E-8363-99A6E91034C3}"/>
              </a:ext>
            </a:extLst>
          </p:cNvPr>
          <p:cNvSpPr>
            <a:spLocks noGrp="1"/>
          </p:cNvSpPr>
          <p:nvPr>
            <p:ph idx="1"/>
          </p:nvPr>
        </p:nvSpPr>
        <p:spPr>
          <a:xfrm>
            <a:off x="148856" y="681038"/>
            <a:ext cx="12043144" cy="6176962"/>
          </a:xfrm>
        </p:spPr>
        <p:txBody>
          <a:bodyPr>
            <a:normAutofit/>
          </a:bodyPr>
          <a:lstStyle/>
          <a:p>
            <a:r>
              <a:rPr lang="ru-RU" dirty="0"/>
              <a:t>В этих разделах работы должно быть подробно и последовательно изложено содержание выполненного исследования, описаны все промежуточные и окончательные результаты, в том числе результаты отрицательные. </a:t>
            </a:r>
            <a:endParaRPr lang="ru-RU" i="1" dirty="0"/>
          </a:p>
          <a:p>
            <a:r>
              <a:rPr lang="ru-RU" dirty="0"/>
              <a:t>В части, посвященной описанию экспериментов, должна указываться цель и описываться программа экспериментов, излагаться их сущность, оцениваться точность и достоверность полученных данных, сопоставляться с теоретическими данными; отсутствие такого сопоставления должно быть объяснено. </a:t>
            </a:r>
            <a:endParaRPr lang="ru-RU" i="1" dirty="0"/>
          </a:p>
          <a:p>
            <a:r>
              <a:rPr lang="ru-RU" dirty="0"/>
              <a:t>Ряд трудностей вызывает у выпускников описание экспериментальной части исследования. В этой части работы должны быть представлены следующие сведения. </a:t>
            </a:r>
            <a:endParaRPr lang="ru-RU" i="1" dirty="0"/>
          </a:p>
          <a:p>
            <a:endParaRPr lang="ru-RU" dirty="0"/>
          </a:p>
        </p:txBody>
      </p:sp>
    </p:spTree>
    <p:extLst>
      <p:ext uri="{BB962C8B-B14F-4D97-AF65-F5344CB8AC3E}">
        <p14:creationId xmlns:p14="http://schemas.microsoft.com/office/powerpoint/2010/main" val="3219906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24D2D4-B5F1-EF4D-AFEE-3941731B1AC4}"/>
              </a:ext>
            </a:extLst>
          </p:cNvPr>
          <p:cNvSpPr>
            <a:spLocks noGrp="1"/>
          </p:cNvSpPr>
          <p:nvPr>
            <p:ph type="title"/>
          </p:nvPr>
        </p:nvSpPr>
        <p:spPr>
          <a:xfrm>
            <a:off x="838200" y="365125"/>
            <a:ext cx="10515600" cy="45719"/>
          </a:xfrm>
        </p:spPr>
        <p:txBody>
          <a:bodyPr>
            <a:normAutofit fontScale="90000"/>
          </a:bodyPr>
          <a:lstStyle/>
          <a:p>
            <a:r>
              <a:rPr lang="ru-RU" sz="2400" b="1" dirty="0"/>
              <a:t>Что должно быть в описании методов, методик и результатов</a:t>
            </a:r>
          </a:p>
        </p:txBody>
      </p:sp>
      <p:sp>
        <p:nvSpPr>
          <p:cNvPr id="3" name="Объект 2">
            <a:extLst>
              <a:ext uri="{FF2B5EF4-FFF2-40B4-BE49-F238E27FC236}">
                <a16:creationId xmlns:a16="http://schemas.microsoft.com/office/drawing/2014/main" id="{29B59286-0806-E54E-B5E3-0F31EBEB7698}"/>
              </a:ext>
            </a:extLst>
          </p:cNvPr>
          <p:cNvSpPr>
            <a:spLocks noGrp="1"/>
          </p:cNvSpPr>
          <p:nvPr>
            <p:ph idx="1"/>
          </p:nvPr>
        </p:nvSpPr>
        <p:spPr>
          <a:xfrm>
            <a:off x="0" y="659218"/>
            <a:ext cx="12192000" cy="6198781"/>
          </a:xfrm>
        </p:spPr>
        <p:txBody>
          <a:bodyPr>
            <a:normAutofit fontScale="70000" lnSpcReduction="20000"/>
          </a:bodyPr>
          <a:lstStyle/>
          <a:p>
            <a:pPr marL="0" indent="0">
              <a:buNone/>
            </a:pPr>
            <a:r>
              <a:rPr lang="ru-RU" dirty="0"/>
              <a:t>1) Полный перечень использованных методик, их описание, обоснование выбора методик. Если в работе использовались известные (распространенные) методики, их подробно описывать не надо. Необходимо привести ссылки на источники информации или поместить в приложении описание методик. </a:t>
            </a:r>
            <a:endParaRPr lang="ru-RU" i="1" dirty="0"/>
          </a:p>
          <a:p>
            <a:pPr marL="0" indent="0">
              <a:buNone/>
            </a:pPr>
            <a:r>
              <a:rPr lang="ru-RU" dirty="0"/>
              <a:t>2) Описание выборки испытуемых: количество, состав по полу, возрастные параметры —  средний возраст,  возраст самого младшего, самого старшего испытуемого, социально-демографические характеристики. </a:t>
            </a:r>
            <a:endParaRPr lang="ru-RU" i="1" dirty="0"/>
          </a:p>
          <a:p>
            <a:pPr marL="0" indent="0">
              <a:buNone/>
            </a:pPr>
            <a:r>
              <a:rPr lang="ru-RU" dirty="0"/>
              <a:t>3) Описание условий и процедуры эксперимента. </a:t>
            </a:r>
            <a:endParaRPr lang="ru-RU" i="1" dirty="0"/>
          </a:p>
          <a:p>
            <a:pPr marL="0" indent="0">
              <a:buNone/>
            </a:pPr>
            <a:r>
              <a:rPr lang="ru-RU" dirty="0"/>
              <a:t>4) Сводные таблицы начальных данных. Полные копии протоколов эксперимента не требуются, но исходные данные должны быть представлены в работе определенным образом. Если таблицы громоздкие, их лучше дать в приложении. В приложении   также можно поместить и несколько наиболее интересных или типичных протоколов или их копии, выдержки из протоколов, рисунки испытуемых и т.д. </a:t>
            </a:r>
            <a:endParaRPr lang="ru-RU" i="1" dirty="0"/>
          </a:p>
          <a:p>
            <a:pPr marL="0" indent="0">
              <a:buNone/>
            </a:pPr>
            <a:r>
              <a:rPr lang="ru-RU" dirty="0"/>
              <a:t>5) Список всех признаков, которые были включены в математико-статистическую обработку: номер признака и название параметра, который за ним стоит. </a:t>
            </a:r>
            <a:endParaRPr lang="ru-RU" i="1" dirty="0"/>
          </a:p>
          <a:p>
            <a:pPr marL="0" indent="0">
              <a:buNone/>
            </a:pPr>
            <a:r>
              <a:rPr lang="ru-RU" dirty="0"/>
              <a:t>6) Первичные статистики. Можно привести только основные, поместив их в нижних строчках сводной таблицы данных. </a:t>
            </a:r>
            <a:endParaRPr lang="ru-RU" i="1" dirty="0"/>
          </a:p>
          <a:p>
            <a:pPr marL="0" indent="0">
              <a:buNone/>
            </a:pPr>
            <a:r>
              <a:rPr lang="ru-RU" dirty="0"/>
              <a:t>7) Описание математико-статистического анализа, сведения об уровнях значимости, достоверности сходства и различий. </a:t>
            </a:r>
            <a:endParaRPr lang="ru-RU" i="1" dirty="0"/>
          </a:p>
          <a:p>
            <a:pPr marL="0" indent="0">
              <a:buNone/>
            </a:pPr>
            <a:r>
              <a:rPr lang="ru-RU" dirty="0"/>
              <a:t>По факторному анализу обычно приводятся итоговые решения, но если промежуточные решения дают интересные факты для обсуждения, то помещают и их. </a:t>
            </a:r>
            <a:endParaRPr lang="ru-RU" i="1" dirty="0"/>
          </a:p>
          <a:p>
            <a:pPr marL="0" indent="0">
              <a:buNone/>
            </a:pPr>
            <a:r>
              <a:rPr lang="ru-RU" dirty="0"/>
              <a:t>Эти разделы завершаются интерпретаций (объяснением со своей точки зрения) полученных результатов и описанием их возможного применения. </a:t>
            </a:r>
            <a:endParaRPr lang="ru-RU" i="1" dirty="0"/>
          </a:p>
          <a:p>
            <a:pPr marL="0" indent="0">
              <a:buNone/>
            </a:pPr>
            <a:r>
              <a:rPr lang="ru-RU" b="1" dirty="0"/>
              <a:t>Обычно описание методик, содержания и результатов работы составляет две или три главы текста.</a:t>
            </a:r>
            <a:endParaRPr lang="ru-RU" b="1" i="1" dirty="0"/>
          </a:p>
          <a:p>
            <a:pPr marL="0" indent="0">
              <a:buNone/>
            </a:pPr>
            <a:endParaRPr lang="ru-RU" dirty="0"/>
          </a:p>
        </p:txBody>
      </p:sp>
    </p:spTree>
    <p:extLst>
      <p:ext uri="{BB962C8B-B14F-4D97-AF65-F5344CB8AC3E}">
        <p14:creationId xmlns:p14="http://schemas.microsoft.com/office/powerpoint/2010/main" val="396815114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2813</Words>
  <Application>Microsoft Macintosh PowerPoint</Application>
  <PresentationFormat>Широкоэкранный</PresentationFormat>
  <Paragraphs>117</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Calibri</vt:lpstr>
      <vt:lpstr>Calibri Light</vt:lpstr>
      <vt:lpstr>Times New Roman</vt:lpstr>
      <vt:lpstr>Тема Office</vt:lpstr>
      <vt:lpstr>Лекция 1. Введение в психологическое исследование</vt:lpstr>
      <vt:lpstr>Общая схема исследования</vt:lpstr>
      <vt:lpstr>Основные этапы психологического исследования </vt:lpstr>
      <vt:lpstr>Построение текста  работы. Структура   </vt:lpstr>
      <vt:lpstr>Оглавление</vt:lpstr>
      <vt:lpstr>Введение  </vt:lpstr>
      <vt:lpstr>Аналитический обзор  </vt:lpstr>
      <vt:lpstr>Описание методов, методик и результатов</vt:lpstr>
      <vt:lpstr>Что должно быть в описании методов, методик и результатов</vt:lpstr>
      <vt:lpstr>Выводы </vt:lpstr>
      <vt:lpstr>Презентация PowerPoint</vt:lpstr>
      <vt:lpstr>Презентация PowerPoint</vt:lpstr>
      <vt:lpstr>Презентация PowerPoint</vt:lpstr>
      <vt:lpstr>Изучение состояния проблемы. Литературный обзор</vt:lpstr>
      <vt:lpstr>Работа с литературой </vt:lpstr>
      <vt:lpstr>Построение литературного обзора </vt:lpstr>
      <vt:lpstr>Проблема, объект и предмет исследования. Проблема </vt:lpstr>
      <vt:lpstr>Объект исследования </vt:lpstr>
      <vt:lpstr>Предмет исследования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2</cp:revision>
  <dcterms:created xsi:type="dcterms:W3CDTF">2023-11-01T06:31:54Z</dcterms:created>
  <dcterms:modified xsi:type="dcterms:W3CDTF">2023-11-01T06:33:44Z</dcterms:modified>
</cp:coreProperties>
</file>