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6"/>
  </p:notesMasterIdLst>
  <p:sldIdLst>
    <p:sldId id="257" r:id="rId2"/>
    <p:sldId id="529" r:id="rId3"/>
    <p:sldId id="530" r:id="rId4"/>
    <p:sldId id="679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681" r:id="rId15"/>
    <p:sldId id="343" r:id="rId16"/>
    <p:sldId id="374" r:id="rId17"/>
    <p:sldId id="458" r:id="rId18"/>
    <p:sldId id="461" r:id="rId19"/>
    <p:sldId id="462" r:id="rId20"/>
    <p:sldId id="465" r:id="rId21"/>
    <p:sldId id="463" r:id="rId22"/>
    <p:sldId id="468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81" r:id="rId31"/>
    <p:sldId id="501" r:id="rId32"/>
    <p:sldId id="484" r:id="rId33"/>
    <p:sldId id="485" r:id="rId34"/>
    <p:sldId id="487" r:id="rId35"/>
    <p:sldId id="488" r:id="rId36"/>
    <p:sldId id="489" r:id="rId37"/>
    <p:sldId id="490" r:id="rId38"/>
    <p:sldId id="494" r:id="rId39"/>
    <p:sldId id="555" r:id="rId40"/>
    <p:sldId id="556" r:id="rId41"/>
    <p:sldId id="557" r:id="rId42"/>
    <p:sldId id="558" r:id="rId43"/>
    <p:sldId id="559" r:id="rId44"/>
    <p:sldId id="560" r:id="rId45"/>
    <p:sldId id="561" r:id="rId46"/>
    <p:sldId id="562" r:id="rId47"/>
    <p:sldId id="563" r:id="rId48"/>
    <p:sldId id="564" r:id="rId49"/>
    <p:sldId id="565" r:id="rId50"/>
    <p:sldId id="566" r:id="rId51"/>
    <p:sldId id="567" r:id="rId52"/>
    <p:sldId id="568" r:id="rId53"/>
    <p:sldId id="570" r:id="rId54"/>
    <p:sldId id="677" r:id="rId55"/>
    <p:sldId id="605" r:id="rId56"/>
    <p:sldId id="683" r:id="rId57"/>
    <p:sldId id="629" r:id="rId58"/>
    <p:sldId id="630" r:id="rId59"/>
    <p:sldId id="632" r:id="rId60"/>
    <p:sldId id="634" r:id="rId61"/>
    <p:sldId id="637" r:id="rId62"/>
    <p:sldId id="638" r:id="rId63"/>
    <p:sldId id="641" r:id="rId64"/>
    <p:sldId id="642" r:id="rId65"/>
    <p:sldId id="643" r:id="rId66"/>
    <p:sldId id="644" r:id="rId67"/>
    <p:sldId id="645" r:id="rId68"/>
    <p:sldId id="649" r:id="rId69"/>
    <p:sldId id="650" r:id="rId70"/>
    <p:sldId id="651" r:id="rId71"/>
    <p:sldId id="654" r:id="rId72"/>
    <p:sldId id="684" r:id="rId73"/>
    <p:sldId id="686" r:id="rId74"/>
    <p:sldId id="685" r:id="rId75"/>
    <p:sldId id="658" r:id="rId76"/>
    <p:sldId id="659" r:id="rId77"/>
    <p:sldId id="660" r:id="rId78"/>
    <p:sldId id="661" r:id="rId79"/>
    <p:sldId id="662" r:id="rId80"/>
    <p:sldId id="663" r:id="rId81"/>
    <p:sldId id="665" r:id="rId82"/>
    <p:sldId id="666" r:id="rId83"/>
    <p:sldId id="667" r:id="rId84"/>
    <p:sldId id="668" r:id="rId8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E6699-5647-2541-A5A5-CFACF1A04B6F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>
            <a:effectLst/>
          </a:endParaRPr>
        </a:p>
      </dgm:t>
    </dgm:pt>
    <dgm:pt modelId="{2787D4E5-8DE0-E047-8C65-7C93C14E9149}" type="parTrans" cxnId="{A307C8FA-9733-4DE9-B076-49A54C90BE07}">
      <dgm:prSet/>
      <dgm:spPr/>
      <dgm:t>
        <a:bodyPr/>
        <a:lstStyle/>
        <a:p>
          <a:endParaRPr lang="en-US">
            <a:effectLst/>
          </a:endParaRPr>
        </a:p>
      </dgm:t>
    </dgm:pt>
    <dgm:pt modelId="{272B8AA0-58BB-9F41-8C3D-4701F99F6108}">
      <dgm:prSet phldrT="[Text]" custT="1"/>
      <dgm:spPr/>
      <dgm:t>
        <a:bodyPr/>
        <a:lstStyle/>
        <a:p>
          <a:pPr rtl="0"/>
          <a:r>
            <a:rPr lang="ru-RU" sz="2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Тема исследования</a:t>
          </a:r>
        </a:p>
      </dgm:t>
    </dgm:pt>
    <dgm:pt modelId="{626B3543-4317-5D4F-A479-4C69BB97F2D0}" type="parTrans" cxnId="{83CC7D34-BD73-4AD7-AA43-152CFBC7251A}">
      <dgm:prSet/>
      <dgm:spPr/>
      <dgm:t>
        <a:bodyPr/>
        <a:lstStyle/>
        <a:p>
          <a:endParaRPr lang="en-US">
            <a:effectLst/>
          </a:endParaRPr>
        </a:p>
      </dgm:t>
    </dgm:pt>
    <dgm:pt modelId="{1D715394-5F8D-C64C-92D2-51A6C1A8F5B5}">
      <dgm:prSet phldrT="[Text]" custT="1"/>
      <dgm:spPr/>
      <dgm:t>
        <a:bodyPr/>
        <a:lstStyle/>
        <a:p>
          <a:pPr rtl="0"/>
          <a:r>
            <a:rPr lang="ru-RU" sz="2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Дистанционное обучение</a:t>
          </a:r>
        </a:p>
      </dgm:t>
    </dgm:pt>
    <dgm:pt modelId="{4C3CDC7E-8141-4E43-A687-2B6D848E935E}" type="sibTrans" cxnId="{83CC7D34-BD73-4AD7-AA43-152CFBC7251A}">
      <dgm:prSet/>
      <dgm:spPr/>
      <dgm:t>
        <a:bodyPr/>
        <a:lstStyle/>
        <a:p>
          <a:endParaRPr lang="en-US">
            <a:effectLst/>
          </a:endParaRPr>
        </a:p>
      </dgm:t>
    </dgm:pt>
    <dgm:pt modelId="{E8556592-B9DA-F142-98D8-80ADD0AF2916}" type="sibTrans" cxnId="{A307C8FA-9733-4DE9-B076-49A54C90BE07}">
      <dgm:prSet/>
      <dgm:spPr/>
      <dgm:t>
        <a:bodyPr/>
        <a:lstStyle/>
        <a:p>
          <a:endParaRPr lang="en-US">
            <a:effectLst/>
          </a:endParaRPr>
        </a:p>
      </dgm:t>
    </dgm:pt>
    <dgm:pt modelId="{552F031D-9C82-324A-B899-A46C54B13FFC}" type="parTrans" cxnId="{B40DA78C-9B36-4F53-B8BD-D21E0B96CD00}">
      <dgm:prSet/>
      <dgm:spPr/>
      <dgm:t>
        <a:bodyPr/>
        <a:lstStyle/>
        <a:p>
          <a:endParaRPr lang="en-US">
            <a:effectLst/>
          </a:endParaRPr>
        </a:p>
      </dgm:t>
    </dgm:pt>
    <dgm:pt modelId="{F6CC7C24-1FBA-A144-9DC0-172EAE569D07}">
      <dgm:prSet phldrT="[Text]" custT="1"/>
      <dgm:spPr/>
      <dgm:t>
        <a:bodyPr/>
        <a:lstStyle/>
        <a:p>
          <a:pPr rtl="0"/>
          <a:r>
            <a:rPr lang="ru-RU" sz="2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Проблема исследования</a:t>
          </a:r>
        </a:p>
      </dgm:t>
    </dgm:pt>
    <dgm:pt modelId="{C00E1C62-8A7F-5C43-9E78-DB2A33B28FF9}" type="parTrans" cxnId="{A7C38A3C-FF89-482E-A4D5-8F1288A2EE0D}">
      <dgm:prSet/>
      <dgm:spPr/>
      <dgm:t>
        <a:bodyPr/>
        <a:lstStyle/>
        <a:p>
          <a:endParaRPr lang="en-US">
            <a:effectLst/>
          </a:endParaRPr>
        </a:p>
      </dgm:t>
    </dgm:pt>
    <dgm:pt modelId="{2117105D-BA76-0542-B21B-FB2266F45C89}">
      <dgm:prSet phldrT="[Text]"/>
      <dgm:spPr/>
      <dgm:t>
        <a:bodyPr/>
        <a:lstStyle/>
        <a:p>
          <a:pPr rtl="0"/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Нехватка студентов в программах дистанционного обучения</a:t>
          </a:r>
        </a:p>
      </dgm:t>
    </dgm:pt>
    <dgm:pt modelId="{684641E9-8FB2-0144-96A2-C49AFE341207}" type="sibTrans" cxnId="{A7C38A3C-FF89-482E-A4D5-8F1288A2EE0D}">
      <dgm:prSet/>
      <dgm:spPr/>
      <dgm:t>
        <a:bodyPr/>
        <a:lstStyle/>
        <a:p>
          <a:endParaRPr lang="en-US">
            <a:effectLst/>
          </a:endParaRPr>
        </a:p>
      </dgm:t>
    </dgm:pt>
    <dgm:pt modelId="{53089995-A1C0-5848-B66B-9323C9967A31}" type="sibTrans" cxnId="{B40DA78C-9B36-4F53-B8BD-D21E0B96CD00}">
      <dgm:prSet/>
      <dgm:spPr/>
      <dgm:t>
        <a:bodyPr/>
        <a:lstStyle/>
        <a:p>
          <a:endParaRPr lang="en-US">
            <a:effectLst/>
          </a:endParaRPr>
        </a:p>
      </dgm:t>
    </dgm:pt>
    <dgm:pt modelId="{BB84A8DF-AE36-FD46-B68E-711A8E8FB0F8}" type="parTrans" cxnId="{6AEA63D9-2F3B-467C-B33C-0C92CAA273B1}">
      <dgm:prSet/>
      <dgm:spPr/>
      <dgm:t>
        <a:bodyPr/>
        <a:lstStyle/>
        <a:p>
          <a:endParaRPr lang="en-US">
            <a:effectLst/>
          </a:endParaRPr>
        </a:p>
      </dgm:t>
    </dgm:pt>
    <dgm:pt modelId="{95EAD11B-E174-D449-A1DA-7C1377E21DB1}">
      <dgm:prSet phldrT="[Text]" custT="1"/>
      <dgm:spPr/>
      <dgm:t>
        <a:bodyPr/>
        <a:lstStyle/>
        <a:p>
          <a:pPr rtl="0"/>
          <a:r>
            <a:rPr lang="ru-RU" sz="2800" b="0" i="0" u="none" strike="noStrike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Цель исследования</a:t>
          </a:r>
        </a:p>
      </dgm:t>
    </dgm:pt>
    <dgm:pt modelId="{A2178641-4A81-3748-B2E5-9B70F7B543CA}" type="parTrans" cxnId="{0DF82F19-8867-4D02-866B-3AFE3F8E89B5}">
      <dgm:prSet/>
      <dgm:spPr/>
      <dgm:t>
        <a:bodyPr/>
        <a:lstStyle/>
        <a:p>
          <a:endParaRPr lang="en-US">
            <a:effectLst/>
          </a:endParaRPr>
        </a:p>
      </dgm:t>
    </dgm:pt>
    <dgm:pt modelId="{52F4D80C-A715-BC4D-B943-2D7FD255775F}">
      <dgm:prSet phldrT="[Text]"/>
      <dgm:spPr/>
      <dgm:t>
        <a:bodyPr/>
        <a:lstStyle/>
        <a:p>
          <a:pPr rtl="0"/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Изучить, почему студенты не записываются на программы дистанционного обучения в местном колледже</a:t>
          </a:r>
        </a:p>
      </dgm:t>
    </dgm:pt>
    <dgm:pt modelId="{55DCC86E-98EF-784E-8A9F-B415B47E7390}" type="sibTrans" cxnId="{0DF82F19-8867-4D02-866B-3AFE3F8E89B5}">
      <dgm:prSet/>
      <dgm:spPr/>
      <dgm:t>
        <a:bodyPr/>
        <a:lstStyle/>
        <a:p>
          <a:endParaRPr lang="en-US">
            <a:effectLst/>
          </a:endParaRPr>
        </a:p>
      </dgm:t>
    </dgm:pt>
    <dgm:pt modelId="{72E0204F-E0FF-7B4E-9B42-0DC8918C9556}" type="sibTrans" cxnId="{6AEA63D9-2F3B-467C-B33C-0C92CAA273B1}">
      <dgm:prSet/>
      <dgm:spPr/>
      <dgm:t>
        <a:bodyPr/>
        <a:lstStyle/>
        <a:p>
          <a:endParaRPr lang="en-US">
            <a:effectLst/>
          </a:endParaRPr>
        </a:p>
      </dgm:t>
    </dgm:pt>
    <dgm:pt modelId="{B07719EC-E8D4-E24F-B0E4-29D155ECDE1F}" type="parTrans" cxnId="{0A55B7FD-A455-46D1-9F18-5E4771E9CBE7}">
      <dgm:prSet/>
      <dgm:spPr/>
      <dgm:t>
        <a:bodyPr/>
        <a:lstStyle/>
        <a:p>
          <a:endParaRPr lang="en-US">
            <a:effectLst/>
          </a:endParaRPr>
        </a:p>
      </dgm:t>
    </dgm:pt>
    <dgm:pt modelId="{E89C7ED4-DED0-2345-AE5B-CAF80E355FAD}">
      <dgm:prSet custT="1"/>
      <dgm:spPr/>
      <dgm:t>
        <a:bodyPr/>
        <a:lstStyle/>
        <a:p>
          <a:pPr rtl="0"/>
          <a:r>
            <a:rPr lang="ru-RU" sz="2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Вопросы исследования</a:t>
          </a:r>
        </a:p>
      </dgm:t>
    </dgm:pt>
    <dgm:pt modelId="{8B312AA5-5A7C-EE49-9363-7B573D9E3A2A}" type="parTrans" cxnId="{02E34D08-7965-486D-B4B4-0AAF0E4C3F1F}">
      <dgm:prSet/>
      <dgm:spPr/>
      <dgm:t>
        <a:bodyPr/>
        <a:lstStyle/>
        <a:p>
          <a:endParaRPr lang="en-US">
            <a:effectLst/>
          </a:endParaRPr>
        </a:p>
      </dgm:t>
    </dgm:pt>
    <dgm:pt modelId="{113CE2CF-0736-A342-83CC-7CE468662E42}">
      <dgm:prSet/>
      <dgm:spPr/>
      <dgm:t>
        <a:bodyPr/>
        <a:lstStyle/>
        <a:p>
          <a:pPr rtl="0"/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Каково отношение студентов к дистанционному обучению?</a:t>
          </a:r>
        </a:p>
      </dgm:t>
    </dgm:pt>
    <dgm:pt modelId="{DBF749CE-58E8-164B-8CAD-6D08495853D8}" type="sibTrans" cxnId="{02E34D08-7965-486D-B4B4-0AAF0E4C3F1F}">
      <dgm:prSet/>
      <dgm:spPr/>
      <dgm:t>
        <a:bodyPr/>
        <a:lstStyle/>
        <a:p>
          <a:endParaRPr lang="en-US">
            <a:effectLst/>
          </a:endParaRPr>
        </a:p>
      </dgm:t>
    </dgm:pt>
    <dgm:pt modelId="{3EDE545A-659A-3C4D-A3B8-AFB0F61AA5DE}" type="parTrans" cxnId="{0ED5A538-A31D-4A90-BB2E-1FC4F0A86D58}">
      <dgm:prSet/>
      <dgm:spPr/>
      <dgm:t>
        <a:bodyPr/>
        <a:lstStyle/>
        <a:p>
          <a:endParaRPr lang="en-US">
            <a:effectLst/>
          </a:endParaRPr>
        </a:p>
      </dgm:t>
    </dgm:pt>
    <dgm:pt modelId="{C46B8604-ED9F-A144-BEDC-225E9644C8BD}">
      <dgm:prSet/>
      <dgm:spPr/>
      <dgm:t>
        <a:bodyPr/>
        <a:lstStyle/>
        <a:p>
          <a:pPr rtl="0"/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Какие факторы облегчают и препятствуют поступлению студентов на программы дистанционного обучения?</a:t>
          </a:r>
        </a:p>
      </dgm:t>
    </dgm:pt>
    <dgm:pt modelId="{9B41AFC2-7352-E74B-AD0D-4350072FA88F}" type="sibTrans" cxnId="{0ED5A538-A31D-4A90-BB2E-1FC4F0A86D58}">
      <dgm:prSet/>
      <dgm:spPr/>
      <dgm:t>
        <a:bodyPr/>
        <a:lstStyle/>
        <a:p>
          <a:endParaRPr lang="en-US">
            <a:effectLst/>
          </a:endParaRPr>
        </a:p>
      </dgm:t>
    </dgm:pt>
    <dgm:pt modelId="{F08B061D-A904-6C48-8CE7-484E6BE72009}" type="sibTrans" cxnId="{0A55B7FD-A455-46D1-9F18-5E4771E9CBE7}">
      <dgm:prSet/>
      <dgm:spPr/>
      <dgm:t>
        <a:bodyPr/>
        <a:lstStyle/>
        <a:p>
          <a:endParaRPr lang="en-US">
            <a:effectLst/>
          </a:endParaRPr>
        </a:p>
      </dgm:t>
    </dgm:pt>
    <dgm:pt modelId="{B79BC8AC-D536-C941-8F1E-48E97533BE27}">
      <dgm:prSet/>
      <dgm:spPr/>
      <dgm:t>
        <a:bodyPr/>
        <a:lstStyle/>
        <a:p>
          <a:endParaRPr lang="en-US"/>
        </a:p>
      </dgm:t>
    </dgm:pt>
    <dgm:pt modelId="{738C5049-BCCB-7242-B6BE-99F70082B8C3}" type="parTrans" cxnId="{4B46318E-3A7A-0F4E-BC14-061C95061583}">
      <dgm:prSet/>
      <dgm:spPr/>
    </dgm:pt>
    <dgm:pt modelId="{17FD2800-BA5B-464C-A379-BC28C7A87D37}" type="sibTrans" cxnId="{4B46318E-3A7A-0F4E-BC14-061C95061583}">
      <dgm:prSet/>
      <dgm:spPr/>
    </dgm:pt>
    <dgm:pt modelId="{C1BD34E9-39E5-2D46-99CF-C74320E3F6AE}">
      <dgm:prSet/>
      <dgm:spPr/>
      <dgm:t>
        <a:bodyPr/>
        <a:lstStyle/>
        <a:p>
          <a:endParaRPr lang="en-US"/>
        </a:p>
      </dgm:t>
    </dgm:pt>
    <dgm:pt modelId="{04B50BC2-1607-2D41-9DC0-005B4DE84E88}" type="parTrans" cxnId="{FEA558AB-BFC4-1B42-A206-B0A6A76CF682}">
      <dgm:prSet/>
      <dgm:spPr/>
    </dgm:pt>
    <dgm:pt modelId="{F5794FE0-6B81-DB41-B086-8DE7374FAC2F}" type="sibTrans" cxnId="{FEA558AB-BFC4-1B42-A206-B0A6A76CF682}">
      <dgm:prSet/>
      <dgm:spPr/>
    </dgm:pt>
    <dgm:pt modelId="{75827B96-3B7C-0940-9EAF-5A2AE25465C9}">
      <dgm:prSet/>
      <dgm:spPr/>
      <dgm:t>
        <a:bodyPr/>
        <a:lstStyle/>
        <a:p>
          <a:endParaRPr lang="en-US"/>
        </a:p>
      </dgm:t>
    </dgm:pt>
    <dgm:pt modelId="{F6FD0AE3-875E-7D42-B626-650E423D41FB}" type="parTrans" cxnId="{379E6827-AD5D-DF4C-B2CE-EDE083320071}">
      <dgm:prSet/>
      <dgm:spPr/>
    </dgm:pt>
    <dgm:pt modelId="{D8048F42-C891-1042-A0ED-6BFCD93DA327}" type="sibTrans" cxnId="{379E6827-AD5D-DF4C-B2CE-EDE083320071}">
      <dgm:prSet/>
      <dgm:spPr/>
    </dgm:pt>
    <dgm:pt modelId="{686A7A0B-AA3A-AD45-A330-EE94A36A3BD7}">
      <dgm:prSet/>
      <dgm:spPr/>
      <dgm:t>
        <a:bodyPr/>
        <a:lstStyle/>
        <a:p>
          <a:endParaRPr lang="en-US"/>
        </a:p>
      </dgm:t>
    </dgm:pt>
    <dgm:pt modelId="{C51A1BAE-2303-9349-9D4B-EA84A6564B61}" type="parTrans" cxnId="{A9446600-82D1-5C48-B90B-637905CB1B5C}">
      <dgm:prSet/>
      <dgm:spPr/>
    </dgm:pt>
    <dgm:pt modelId="{1E428255-91D7-3740-9D18-077AF1F7EFB9}" type="sibTrans" cxnId="{A9446600-82D1-5C48-B90B-637905CB1B5C}">
      <dgm:prSet/>
      <dgm:spPr/>
    </dgm:pt>
    <dgm:pt modelId="{32E24CFC-718E-3B40-8FCB-8979CAFFE755}" type="pres">
      <dgm:prSet presAssocID="{57CE6699-5647-2541-A5A5-CFACF1A04B6F}" presName="Name0" presStyleCnt="0">
        <dgm:presLayoutVars>
          <dgm:dir/>
          <dgm:animLvl val="lvl"/>
          <dgm:resizeHandles val="exact"/>
        </dgm:presLayoutVars>
      </dgm:prSet>
      <dgm:spPr/>
    </dgm:pt>
    <dgm:pt modelId="{7AAC10DE-E81E-8E41-884D-10B767E11600}" type="pres">
      <dgm:prSet presAssocID="{272B8AA0-58BB-9F41-8C3D-4701F99F6108}" presName="linNode" presStyleCnt="0"/>
      <dgm:spPr/>
    </dgm:pt>
    <dgm:pt modelId="{F212B27B-1E0F-594F-B628-D5E63E5E64EE}" type="pres">
      <dgm:prSet presAssocID="{272B8AA0-58BB-9F41-8C3D-4701F99F610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E54A28C-F5CB-C446-94AD-C12025EFA320}" type="pres">
      <dgm:prSet presAssocID="{272B8AA0-58BB-9F41-8C3D-4701F99F6108}" presName="descendantText" presStyleLbl="alignAccFollowNode1" presStyleIdx="0" presStyleCnt="4">
        <dgm:presLayoutVars>
          <dgm:bulletEnabled val="1"/>
        </dgm:presLayoutVars>
      </dgm:prSet>
      <dgm:spPr/>
    </dgm:pt>
    <dgm:pt modelId="{DB522CC7-34F4-AA4A-8804-5C6F6BEDC518}" type="pres">
      <dgm:prSet presAssocID="{E8556592-B9DA-F142-98D8-80ADD0AF2916}" presName="sp" presStyleCnt="0"/>
      <dgm:spPr/>
    </dgm:pt>
    <dgm:pt modelId="{37C0C4CF-F2F6-A84B-B9B5-352BCF46738B}" type="pres">
      <dgm:prSet presAssocID="{F6CC7C24-1FBA-A144-9DC0-172EAE569D07}" presName="linNode" presStyleCnt="0"/>
      <dgm:spPr/>
    </dgm:pt>
    <dgm:pt modelId="{22EE956F-23B1-3A4E-B504-66162F12EC8B}" type="pres">
      <dgm:prSet presAssocID="{F6CC7C24-1FBA-A144-9DC0-172EAE569D0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32293E7-201A-334E-A521-2086E32B42CF}" type="pres">
      <dgm:prSet presAssocID="{F6CC7C24-1FBA-A144-9DC0-172EAE569D07}" presName="descendantText" presStyleLbl="alignAccFollowNode1" presStyleIdx="1" presStyleCnt="4">
        <dgm:presLayoutVars>
          <dgm:bulletEnabled val="1"/>
        </dgm:presLayoutVars>
      </dgm:prSet>
      <dgm:spPr/>
    </dgm:pt>
    <dgm:pt modelId="{3D998D67-15E4-2C41-8092-C73CC1DE58A8}" type="pres">
      <dgm:prSet presAssocID="{53089995-A1C0-5848-B66B-9323C9967A31}" presName="sp" presStyleCnt="0"/>
      <dgm:spPr/>
    </dgm:pt>
    <dgm:pt modelId="{AE3C14E6-50A7-6145-9963-1DF4755FDC95}" type="pres">
      <dgm:prSet presAssocID="{95EAD11B-E174-D449-A1DA-7C1377E21DB1}" presName="linNode" presStyleCnt="0"/>
      <dgm:spPr/>
    </dgm:pt>
    <dgm:pt modelId="{DFAF1DE5-53C0-C747-A009-91E321DA956C}" type="pres">
      <dgm:prSet presAssocID="{95EAD11B-E174-D449-A1DA-7C1377E21DB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6F71272-8271-6740-A696-1C93335BCFE2}" type="pres">
      <dgm:prSet presAssocID="{95EAD11B-E174-D449-A1DA-7C1377E21DB1}" presName="descendantText" presStyleLbl="alignAccFollowNode1" presStyleIdx="2" presStyleCnt="4">
        <dgm:presLayoutVars>
          <dgm:bulletEnabled val="1"/>
        </dgm:presLayoutVars>
      </dgm:prSet>
      <dgm:spPr/>
    </dgm:pt>
    <dgm:pt modelId="{F6AD61A4-9616-3E49-BD33-1DBA39659050}" type="pres">
      <dgm:prSet presAssocID="{72E0204F-E0FF-7B4E-9B42-0DC8918C9556}" presName="sp" presStyleCnt="0"/>
      <dgm:spPr/>
    </dgm:pt>
    <dgm:pt modelId="{C330ABE4-69A5-174E-A312-CE173FFC1D57}" type="pres">
      <dgm:prSet presAssocID="{E89C7ED4-DED0-2345-AE5B-CAF80E355FAD}" presName="linNode" presStyleCnt="0"/>
      <dgm:spPr/>
    </dgm:pt>
    <dgm:pt modelId="{D6C6C13F-0F6A-1B46-9915-0CEC10089857}" type="pres">
      <dgm:prSet presAssocID="{E89C7ED4-DED0-2345-AE5B-CAF80E355FA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72E1CE5-FADF-DD41-B822-BE87391591CA}" type="pres">
      <dgm:prSet presAssocID="{E89C7ED4-DED0-2345-AE5B-CAF80E355FA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A9446600-82D1-5C48-B90B-637905CB1B5C}" srcId="{2117105D-BA76-0542-B21B-FB2266F45C89}" destId="{686A7A0B-AA3A-AD45-A330-EE94A36A3BD7}" srcOrd="2" destOrd="0" parTransId="{C51A1BAE-2303-9349-9D4B-EA84A6564B61}" sibTransId="{1E428255-91D7-3740-9D18-077AF1F7EFB9}"/>
    <dgm:cxn modelId="{02E34D08-7965-486D-B4B4-0AAF0E4C3F1F}" srcId="{E89C7ED4-DED0-2345-AE5B-CAF80E355FAD}" destId="{113CE2CF-0736-A342-83CC-7CE468662E42}" srcOrd="0" destOrd="0" parTransId="{8B312AA5-5A7C-EE49-9363-7B573D9E3A2A}" sibTransId="{DBF749CE-58E8-164B-8CAD-6D08495853D8}"/>
    <dgm:cxn modelId="{0DF82F19-8867-4D02-866B-3AFE3F8E89B5}" srcId="{95EAD11B-E174-D449-A1DA-7C1377E21DB1}" destId="{52F4D80C-A715-BC4D-B943-2D7FD255775F}" srcOrd="0" destOrd="0" parTransId="{A2178641-4A81-3748-B2E5-9B70F7B543CA}" sibTransId="{55DCC86E-98EF-784E-8A9F-B415B47E7390}"/>
    <dgm:cxn modelId="{F1B44C1E-666F-419C-980A-8DAA0FEA0ED6}" type="presOf" srcId="{C46B8604-ED9F-A144-BEDC-225E9644C8BD}" destId="{272E1CE5-FADF-DD41-B822-BE87391591CA}" srcOrd="0" destOrd="1" presId="urn:microsoft.com/office/officeart/2005/8/layout/vList5"/>
    <dgm:cxn modelId="{A0091624-93BF-46BB-893F-F017364C38CE}" type="presOf" srcId="{52F4D80C-A715-BC4D-B943-2D7FD255775F}" destId="{86F71272-8271-6740-A696-1C93335BCFE2}" srcOrd="0" destOrd="0" presId="urn:microsoft.com/office/officeart/2005/8/layout/vList5"/>
    <dgm:cxn modelId="{379E6827-AD5D-DF4C-B2CE-EDE083320071}" srcId="{2117105D-BA76-0542-B21B-FB2266F45C89}" destId="{75827B96-3B7C-0940-9EAF-5A2AE25465C9}" srcOrd="1" destOrd="0" parTransId="{F6FD0AE3-875E-7D42-B626-650E423D41FB}" sibTransId="{D8048F42-C891-1042-A0ED-6BFCD93DA327}"/>
    <dgm:cxn modelId="{83CC7D34-BD73-4AD7-AA43-152CFBC7251A}" srcId="{272B8AA0-58BB-9F41-8C3D-4701F99F6108}" destId="{1D715394-5F8D-C64C-92D2-51A6C1A8F5B5}" srcOrd="0" destOrd="0" parTransId="{626B3543-4317-5D4F-A479-4C69BB97F2D0}" sibTransId="{4C3CDC7E-8141-4E43-A687-2B6D848E935E}"/>
    <dgm:cxn modelId="{A4419037-4870-4B25-8E85-37E6AB9067F2}" type="presOf" srcId="{272B8AA0-58BB-9F41-8C3D-4701F99F6108}" destId="{F212B27B-1E0F-594F-B628-D5E63E5E64EE}" srcOrd="0" destOrd="0" presId="urn:microsoft.com/office/officeart/2005/8/layout/vList5"/>
    <dgm:cxn modelId="{0ED5A538-A31D-4A90-BB2E-1FC4F0A86D58}" srcId="{E89C7ED4-DED0-2345-AE5B-CAF80E355FAD}" destId="{C46B8604-ED9F-A144-BEDC-225E9644C8BD}" srcOrd="1" destOrd="0" parTransId="{3EDE545A-659A-3C4D-A3B8-AFB0F61AA5DE}" sibTransId="{9B41AFC2-7352-E74B-AD0D-4350072FA88F}"/>
    <dgm:cxn modelId="{CBA8493B-E100-4918-B70C-FCD10A850ADD}" type="presOf" srcId="{57CE6699-5647-2541-A5A5-CFACF1A04B6F}" destId="{32E24CFC-718E-3B40-8FCB-8979CAFFE755}" srcOrd="0" destOrd="0" presId="urn:microsoft.com/office/officeart/2005/8/layout/vList5"/>
    <dgm:cxn modelId="{A7C38A3C-FF89-482E-A4D5-8F1288A2EE0D}" srcId="{F6CC7C24-1FBA-A144-9DC0-172EAE569D07}" destId="{2117105D-BA76-0542-B21B-FB2266F45C89}" srcOrd="0" destOrd="0" parTransId="{C00E1C62-8A7F-5C43-9E78-DB2A33B28FF9}" sibTransId="{684641E9-8FB2-0144-96A2-C49AFE341207}"/>
    <dgm:cxn modelId="{C3A14D4E-839A-4F2F-82CD-87CE76FC3A09}" type="presOf" srcId="{F6CC7C24-1FBA-A144-9DC0-172EAE569D07}" destId="{22EE956F-23B1-3A4E-B504-66162F12EC8B}" srcOrd="0" destOrd="0" presId="urn:microsoft.com/office/officeart/2005/8/layout/vList5"/>
    <dgm:cxn modelId="{DC56CF4E-2B1C-014B-8B95-95967E04AB9D}" type="presOf" srcId="{B79BC8AC-D536-C941-8F1E-48E97533BE27}" destId="{7E54A28C-F5CB-C446-94AD-C12025EFA320}" srcOrd="0" destOrd="1" presId="urn:microsoft.com/office/officeart/2005/8/layout/vList5"/>
    <dgm:cxn modelId="{AA64CD7D-3E9D-4401-AE7D-C88160E43944}" type="presOf" srcId="{E89C7ED4-DED0-2345-AE5B-CAF80E355FAD}" destId="{D6C6C13F-0F6A-1B46-9915-0CEC10089857}" srcOrd="0" destOrd="0" presId="urn:microsoft.com/office/officeart/2005/8/layout/vList5"/>
    <dgm:cxn modelId="{DA978384-E874-F64B-B48E-6F0883191758}" type="presOf" srcId="{686A7A0B-AA3A-AD45-A330-EE94A36A3BD7}" destId="{132293E7-201A-334E-A521-2086E32B42CF}" srcOrd="0" destOrd="3" presId="urn:microsoft.com/office/officeart/2005/8/layout/vList5"/>
    <dgm:cxn modelId="{B40DA78C-9B36-4F53-B8BD-D21E0B96CD00}" srcId="{57CE6699-5647-2541-A5A5-CFACF1A04B6F}" destId="{F6CC7C24-1FBA-A144-9DC0-172EAE569D07}" srcOrd="1" destOrd="0" parTransId="{552F031D-9C82-324A-B899-A46C54B13FFC}" sibTransId="{53089995-A1C0-5848-B66B-9323C9967A31}"/>
    <dgm:cxn modelId="{4B46318E-3A7A-0F4E-BC14-061C95061583}" srcId="{1D715394-5F8D-C64C-92D2-51A6C1A8F5B5}" destId="{B79BC8AC-D536-C941-8F1E-48E97533BE27}" srcOrd="0" destOrd="0" parTransId="{738C5049-BCCB-7242-B6BE-99F70082B8C3}" sibTransId="{17FD2800-BA5B-464C-A379-BC28C7A87D37}"/>
    <dgm:cxn modelId="{A84AC099-F02E-4C40-8CBF-66BF6EDD7DD3}" type="presOf" srcId="{75827B96-3B7C-0940-9EAF-5A2AE25465C9}" destId="{132293E7-201A-334E-A521-2086E32B42CF}" srcOrd="0" destOrd="2" presId="urn:microsoft.com/office/officeart/2005/8/layout/vList5"/>
    <dgm:cxn modelId="{496D68A5-B802-4D53-B053-507CA4576CA1}" type="presOf" srcId="{95EAD11B-E174-D449-A1DA-7C1377E21DB1}" destId="{DFAF1DE5-53C0-C747-A009-91E321DA956C}" srcOrd="0" destOrd="0" presId="urn:microsoft.com/office/officeart/2005/8/layout/vList5"/>
    <dgm:cxn modelId="{FEA558AB-BFC4-1B42-A206-B0A6A76CF682}" srcId="{2117105D-BA76-0542-B21B-FB2266F45C89}" destId="{C1BD34E9-39E5-2D46-99CF-C74320E3F6AE}" srcOrd="0" destOrd="0" parTransId="{04B50BC2-1607-2D41-9DC0-005B4DE84E88}" sibTransId="{F5794FE0-6B81-DB41-B086-8DE7374FAC2F}"/>
    <dgm:cxn modelId="{6AEA63D9-2F3B-467C-B33C-0C92CAA273B1}" srcId="{57CE6699-5647-2541-A5A5-CFACF1A04B6F}" destId="{95EAD11B-E174-D449-A1DA-7C1377E21DB1}" srcOrd="2" destOrd="0" parTransId="{BB84A8DF-AE36-FD46-B68E-711A8E8FB0F8}" sibTransId="{72E0204F-E0FF-7B4E-9B42-0DC8918C9556}"/>
    <dgm:cxn modelId="{740855DC-64A1-E740-B5BD-D0CCEF78E590}" type="presOf" srcId="{C1BD34E9-39E5-2D46-99CF-C74320E3F6AE}" destId="{132293E7-201A-334E-A521-2086E32B42CF}" srcOrd="0" destOrd="1" presId="urn:microsoft.com/office/officeart/2005/8/layout/vList5"/>
    <dgm:cxn modelId="{30DEB1E8-7271-47DF-A781-D43B2761A2A0}" type="presOf" srcId="{113CE2CF-0736-A342-83CC-7CE468662E42}" destId="{272E1CE5-FADF-DD41-B822-BE87391591CA}" srcOrd="0" destOrd="0" presId="urn:microsoft.com/office/officeart/2005/8/layout/vList5"/>
    <dgm:cxn modelId="{04AA05EA-0D4C-481B-8A0C-E00A748BD4EF}" type="presOf" srcId="{2117105D-BA76-0542-B21B-FB2266F45C89}" destId="{132293E7-201A-334E-A521-2086E32B42CF}" srcOrd="0" destOrd="0" presId="urn:microsoft.com/office/officeart/2005/8/layout/vList5"/>
    <dgm:cxn modelId="{04C459EE-D32F-4E8B-9E84-718430351775}" type="presOf" srcId="{1D715394-5F8D-C64C-92D2-51A6C1A8F5B5}" destId="{7E54A28C-F5CB-C446-94AD-C12025EFA320}" srcOrd="0" destOrd="0" presId="urn:microsoft.com/office/officeart/2005/8/layout/vList5"/>
    <dgm:cxn modelId="{A307C8FA-9733-4DE9-B076-49A54C90BE07}" srcId="{57CE6699-5647-2541-A5A5-CFACF1A04B6F}" destId="{272B8AA0-58BB-9F41-8C3D-4701F99F6108}" srcOrd="0" destOrd="0" parTransId="{2787D4E5-8DE0-E047-8C65-7C93C14E9149}" sibTransId="{E8556592-B9DA-F142-98D8-80ADD0AF2916}"/>
    <dgm:cxn modelId="{0A55B7FD-A455-46D1-9F18-5E4771E9CBE7}" srcId="{57CE6699-5647-2541-A5A5-CFACF1A04B6F}" destId="{E89C7ED4-DED0-2345-AE5B-CAF80E355FAD}" srcOrd="3" destOrd="0" parTransId="{B07719EC-E8D4-E24F-B0E4-29D155ECDE1F}" sibTransId="{F08B061D-A904-6C48-8CE7-484E6BE72009}"/>
    <dgm:cxn modelId="{B7F3F936-5E9D-4F15-94BE-404863BA4DD5}" type="presParOf" srcId="{32E24CFC-718E-3B40-8FCB-8979CAFFE755}" destId="{7AAC10DE-E81E-8E41-884D-10B767E11600}" srcOrd="0" destOrd="0" presId="urn:microsoft.com/office/officeart/2005/8/layout/vList5"/>
    <dgm:cxn modelId="{39AED559-EEEA-46EB-A993-11B169B456A4}" type="presParOf" srcId="{7AAC10DE-E81E-8E41-884D-10B767E11600}" destId="{F212B27B-1E0F-594F-B628-D5E63E5E64EE}" srcOrd="0" destOrd="0" presId="urn:microsoft.com/office/officeart/2005/8/layout/vList5"/>
    <dgm:cxn modelId="{BEF7EA21-3D71-4732-882A-642518F5D81C}" type="presParOf" srcId="{7AAC10DE-E81E-8E41-884D-10B767E11600}" destId="{7E54A28C-F5CB-C446-94AD-C12025EFA320}" srcOrd="1" destOrd="0" presId="urn:microsoft.com/office/officeart/2005/8/layout/vList5"/>
    <dgm:cxn modelId="{03E659C9-1BB0-452B-884E-22DB4351DDEC}" type="presParOf" srcId="{32E24CFC-718E-3B40-8FCB-8979CAFFE755}" destId="{DB522CC7-34F4-AA4A-8804-5C6F6BEDC518}" srcOrd="1" destOrd="0" presId="urn:microsoft.com/office/officeart/2005/8/layout/vList5"/>
    <dgm:cxn modelId="{7473740A-63EC-49B7-97F5-D799B8911594}" type="presParOf" srcId="{32E24CFC-718E-3B40-8FCB-8979CAFFE755}" destId="{37C0C4CF-F2F6-A84B-B9B5-352BCF46738B}" srcOrd="2" destOrd="0" presId="urn:microsoft.com/office/officeart/2005/8/layout/vList5"/>
    <dgm:cxn modelId="{5A96EFE0-04F1-4613-90CC-3B12EE1A758F}" type="presParOf" srcId="{37C0C4CF-F2F6-A84B-B9B5-352BCF46738B}" destId="{22EE956F-23B1-3A4E-B504-66162F12EC8B}" srcOrd="0" destOrd="0" presId="urn:microsoft.com/office/officeart/2005/8/layout/vList5"/>
    <dgm:cxn modelId="{253054D8-9662-40D3-A7BB-AADB8AE1B6EB}" type="presParOf" srcId="{37C0C4CF-F2F6-A84B-B9B5-352BCF46738B}" destId="{132293E7-201A-334E-A521-2086E32B42CF}" srcOrd="1" destOrd="0" presId="urn:microsoft.com/office/officeart/2005/8/layout/vList5"/>
    <dgm:cxn modelId="{A4767786-D7A3-4B46-9E6C-721A5BF2B2BE}" type="presParOf" srcId="{32E24CFC-718E-3B40-8FCB-8979CAFFE755}" destId="{3D998D67-15E4-2C41-8092-C73CC1DE58A8}" srcOrd="3" destOrd="0" presId="urn:microsoft.com/office/officeart/2005/8/layout/vList5"/>
    <dgm:cxn modelId="{7B135DC1-B2B7-43D2-A5DE-CDAAC85F265C}" type="presParOf" srcId="{32E24CFC-718E-3B40-8FCB-8979CAFFE755}" destId="{AE3C14E6-50A7-6145-9963-1DF4755FDC95}" srcOrd="4" destOrd="0" presId="urn:microsoft.com/office/officeart/2005/8/layout/vList5"/>
    <dgm:cxn modelId="{E55B5614-87EA-452C-95B9-23E2C4938FAB}" type="presParOf" srcId="{AE3C14E6-50A7-6145-9963-1DF4755FDC95}" destId="{DFAF1DE5-53C0-C747-A009-91E321DA956C}" srcOrd="0" destOrd="0" presId="urn:microsoft.com/office/officeart/2005/8/layout/vList5"/>
    <dgm:cxn modelId="{D27EE679-B556-4A1A-921A-823E12B725CC}" type="presParOf" srcId="{AE3C14E6-50A7-6145-9963-1DF4755FDC95}" destId="{86F71272-8271-6740-A696-1C93335BCFE2}" srcOrd="1" destOrd="0" presId="urn:microsoft.com/office/officeart/2005/8/layout/vList5"/>
    <dgm:cxn modelId="{901507A8-2770-4FE9-9D79-08190A0B4633}" type="presParOf" srcId="{32E24CFC-718E-3B40-8FCB-8979CAFFE755}" destId="{F6AD61A4-9616-3E49-BD33-1DBA39659050}" srcOrd="5" destOrd="0" presId="urn:microsoft.com/office/officeart/2005/8/layout/vList5"/>
    <dgm:cxn modelId="{A3636B9B-FFEC-4337-9FD1-79E0972F842A}" type="presParOf" srcId="{32E24CFC-718E-3B40-8FCB-8979CAFFE755}" destId="{C330ABE4-69A5-174E-A312-CE173FFC1D57}" srcOrd="6" destOrd="0" presId="urn:microsoft.com/office/officeart/2005/8/layout/vList5"/>
    <dgm:cxn modelId="{16A9533F-E772-408E-BCE6-313F6F55BF51}" type="presParOf" srcId="{C330ABE4-69A5-174E-A312-CE173FFC1D57}" destId="{D6C6C13F-0F6A-1B46-9915-0CEC10089857}" srcOrd="0" destOrd="0" presId="urn:microsoft.com/office/officeart/2005/8/layout/vList5"/>
    <dgm:cxn modelId="{CDC38EF9-40D6-48C0-AB2B-AE69E2D2A1B1}" type="presParOf" srcId="{C330ABE4-69A5-174E-A312-CE173FFC1D57}" destId="{272E1CE5-FADF-DD41-B822-BE87391591CA}" srcOrd="1" destOrd="0" presId="urn:microsoft.com/office/officeart/2005/8/layout/vList5"/>
  </dgm:cxnLst>
  <dgm:bg/>
  <dgm:whole>
    <a:ln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4A28C-F5CB-C446-94AD-C12025EFA320}">
      <dsp:nvSpPr>
        <dsp:cNvPr id="0" name=""/>
        <dsp:cNvSpPr/>
      </dsp:nvSpPr>
      <dsp:spPr>
        <a:xfrm rot="5400000">
          <a:off x="5193026" y="-2096137"/>
          <a:ext cx="886147" cy="5304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Дистанционное обучение</a:t>
          </a: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/>
        </a:p>
      </dsp:txBody>
      <dsp:txXfrm rot="-5400000">
        <a:off x="2983818" y="156329"/>
        <a:ext cx="5261306" cy="799631"/>
      </dsp:txXfrm>
    </dsp:sp>
    <dsp:sp modelId="{F212B27B-1E0F-594F-B628-D5E63E5E64EE}">
      <dsp:nvSpPr>
        <dsp:cNvPr id="0" name=""/>
        <dsp:cNvSpPr/>
      </dsp:nvSpPr>
      <dsp:spPr>
        <a:xfrm>
          <a:off x="0" y="2302"/>
          <a:ext cx="2983817" cy="11076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Тема исследования</a:t>
          </a:r>
        </a:p>
      </dsp:txBody>
      <dsp:txXfrm>
        <a:off x="54073" y="56375"/>
        <a:ext cx="2875671" cy="999538"/>
      </dsp:txXfrm>
    </dsp:sp>
    <dsp:sp modelId="{132293E7-201A-334E-A521-2086E32B42CF}">
      <dsp:nvSpPr>
        <dsp:cNvPr id="0" name=""/>
        <dsp:cNvSpPr/>
      </dsp:nvSpPr>
      <dsp:spPr>
        <a:xfrm rot="5400000">
          <a:off x="5193026" y="-933068"/>
          <a:ext cx="886147" cy="5304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Нехватка студентов в программах дистанционного обучения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</dsp:txBody>
      <dsp:txXfrm rot="-5400000">
        <a:off x="2983818" y="1319398"/>
        <a:ext cx="5261306" cy="799631"/>
      </dsp:txXfrm>
    </dsp:sp>
    <dsp:sp modelId="{22EE956F-23B1-3A4E-B504-66162F12EC8B}">
      <dsp:nvSpPr>
        <dsp:cNvPr id="0" name=""/>
        <dsp:cNvSpPr/>
      </dsp:nvSpPr>
      <dsp:spPr>
        <a:xfrm>
          <a:off x="0" y="1165371"/>
          <a:ext cx="2983817" cy="11076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Проблема исследования</a:t>
          </a:r>
        </a:p>
      </dsp:txBody>
      <dsp:txXfrm>
        <a:off x="54073" y="1219444"/>
        <a:ext cx="2875671" cy="999538"/>
      </dsp:txXfrm>
    </dsp:sp>
    <dsp:sp modelId="{86F71272-8271-6740-A696-1C93335BCFE2}">
      <dsp:nvSpPr>
        <dsp:cNvPr id="0" name=""/>
        <dsp:cNvSpPr/>
      </dsp:nvSpPr>
      <dsp:spPr>
        <a:xfrm rot="5400000">
          <a:off x="5193026" y="230000"/>
          <a:ext cx="886147" cy="5304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Изучить, почему студенты не записываются на программы дистанционного обучения в местном колледже</a:t>
          </a:r>
        </a:p>
      </dsp:txBody>
      <dsp:txXfrm rot="-5400000">
        <a:off x="2983818" y="2482466"/>
        <a:ext cx="5261306" cy="799631"/>
      </dsp:txXfrm>
    </dsp:sp>
    <dsp:sp modelId="{DFAF1DE5-53C0-C747-A009-91E321DA956C}">
      <dsp:nvSpPr>
        <dsp:cNvPr id="0" name=""/>
        <dsp:cNvSpPr/>
      </dsp:nvSpPr>
      <dsp:spPr>
        <a:xfrm>
          <a:off x="0" y="2328440"/>
          <a:ext cx="2983817" cy="11076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u="none" strike="noStrike" kern="120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Цель исследования</a:t>
          </a:r>
        </a:p>
      </dsp:txBody>
      <dsp:txXfrm>
        <a:off x="54073" y="2382513"/>
        <a:ext cx="2875671" cy="999538"/>
      </dsp:txXfrm>
    </dsp:sp>
    <dsp:sp modelId="{272E1CE5-FADF-DD41-B822-BE87391591CA}">
      <dsp:nvSpPr>
        <dsp:cNvPr id="0" name=""/>
        <dsp:cNvSpPr/>
      </dsp:nvSpPr>
      <dsp:spPr>
        <a:xfrm rot="5400000">
          <a:off x="5193026" y="1393068"/>
          <a:ext cx="886147" cy="5304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Каково отношение студентов к дистанционному обучению?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Какие факторы облегчают и препятствуют поступлению студентов на программы дистанционного обучения?</a:t>
          </a:r>
        </a:p>
      </dsp:txBody>
      <dsp:txXfrm rot="-5400000">
        <a:off x="2983818" y="3645534"/>
        <a:ext cx="5261306" cy="799631"/>
      </dsp:txXfrm>
    </dsp:sp>
    <dsp:sp modelId="{D6C6C13F-0F6A-1B46-9915-0CEC10089857}">
      <dsp:nvSpPr>
        <dsp:cNvPr id="0" name=""/>
        <dsp:cNvSpPr/>
      </dsp:nvSpPr>
      <dsp:spPr>
        <a:xfrm>
          <a:off x="0" y="3491508"/>
          <a:ext cx="2983817" cy="11076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w Cen MT"/>
            </a:rPr>
            <a:t>Вопросы исследования</a:t>
          </a:r>
        </a:p>
      </dsp:txBody>
      <dsp:txXfrm>
        <a:off x="54073" y="3545581"/>
        <a:ext cx="2875671" cy="999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0F07F-B822-E049-81CF-42F601CC7E2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26D6B-C18A-174F-A075-CC3694F39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9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8841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e359f1f18_0_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g7e359f1f1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1860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e359f1f18_0_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g7e359f1f1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7675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7811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6519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c5a387c32_0_5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6c5a387c3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9913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995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4762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6934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442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811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789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2613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3603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6831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1069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7366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7104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8177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1517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8137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581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B794D-72D9-4AE7-A946-E8D26187A827}" type="slidenum">
              <a:rPr lang="ru-RU"/>
              <a:pPr/>
              <a:t>40</a:t>
            </a:fld>
            <a:endParaRPr lang="ru-RU"/>
          </a:p>
        </p:txBody>
      </p:sp>
      <p:sp>
        <p:nvSpPr>
          <p:cNvPr id="4110" name="Rectangle 14"/>
          <p:cNvSpPr>
            <a:spLocks noGrp="1" noRot="1" noChangeAspect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 cap="flat" algn="ctr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cap="flat" algn="ctr">
            <a:miter lim="1000000"/>
            <a:headEnd type="none" w="med" len="med"/>
            <a:tailEnd type="none" w="med" len="med"/>
          </a:ln>
        </p:spPr>
        <p:txBody>
          <a:bodyPr lIns="93177" tIns="46589" rIns="93177" bIns="46589"/>
          <a:lstStyle/>
          <a:p>
            <a:r>
              <a:rPr lang="ru-RU">
                <a:latin typeface="Calibri" pitchFamily="34" charset="0"/>
              </a:rPr>
              <a:t>Изучайте явления в обстановке, в которой они происходят, в отличие от лабораторной или контролируемой обстановки; контекст-неотъемлемая часть понимания явлений.  Т.Е.:  Может оказаться, что вы видите разные результаты в разных условиях или контекстах.   Диспропорции в области здравоохранения</a:t>
            </a:r>
          </a:p>
          <a:p>
            <a:endParaRPr lang="en-US" altLang="ru-RU"/>
          </a:p>
          <a:p>
            <a:r>
              <a:rPr lang="ru-RU">
                <a:latin typeface="Calibri" pitchFamily="34" charset="0"/>
              </a:rPr>
              <a:t>Перемещается от данных к абстрактному, а не наоборот.</a:t>
            </a:r>
          </a:p>
          <a:p>
            <a:endParaRPr lang="en-US" altLang="ru-RU"/>
          </a:p>
          <a:p>
            <a:r>
              <a:rPr lang="ru-RU">
                <a:latin typeface="Calibri" pitchFamily="34" charset="0"/>
              </a:rPr>
              <a:t>Анализ-это интерпретирующий взгляд на слова, значения, истории, модели взаимодействия и интерпретация значений в контексте</a:t>
            </a:r>
          </a:p>
        </p:txBody>
      </p:sp>
    </p:spTree>
    <p:extLst>
      <p:ext uri="{BB962C8B-B14F-4D97-AF65-F5344CB8AC3E}">
        <p14:creationId xmlns:p14="http://schemas.microsoft.com/office/powerpoint/2010/main" val="284914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275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27BA2-5904-481D-99BB-3CE53467A5D6}" type="slidenum">
              <a:rPr lang="ru-RU"/>
              <a:pPr/>
              <a:t>41</a:t>
            </a:fld>
            <a:endParaRPr lang="ru-RU"/>
          </a:p>
        </p:txBody>
      </p:sp>
      <p:sp>
        <p:nvSpPr>
          <p:cNvPr id="4114" name="Rectangle 18"/>
          <p:cNvSpPr>
            <a:spLocks noGrp="1" noRot="1" noChangeAspect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 cap="flat" algn="ctr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body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cap="flat" algn="ctr">
            <a:miter lim="1000000"/>
            <a:headEnd type="none" w="med" len="med"/>
            <a:tailEnd type="none" w="med" len="med"/>
          </a:ln>
        </p:spPr>
        <p:txBody>
          <a:bodyPr lIns="93177" tIns="46589" rIns="93177" bIns="46589"/>
          <a:lstStyle/>
          <a:p>
            <a:r>
              <a:rPr lang="ru-RU" dirty="0">
                <a:latin typeface="Calibri" pitchFamily="34" charset="0"/>
              </a:rPr>
              <a:t>Это не инструмент опроса.  Часть результатов и </a:t>
            </a:r>
            <a:r>
              <a:rPr lang="ru-RU" dirty="0" err="1">
                <a:latin typeface="Calibri" pitchFamily="34" charset="0"/>
              </a:rPr>
              <a:t>смыслообразования</a:t>
            </a:r>
            <a:r>
              <a:rPr lang="ru-RU" dirty="0">
                <a:latin typeface="Calibri" pitchFamily="34" charset="0"/>
              </a:rPr>
              <a:t> происходит во взаимодействии с исследователем</a:t>
            </a:r>
          </a:p>
        </p:txBody>
      </p:sp>
    </p:spTree>
    <p:extLst>
      <p:ext uri="{BB962C8B-B14F-4D97-AF65-F5344CB8AC3E}">
        <p14:creationId xmlns:p14="http://schemas.microsoft.com/office/powerpoint/2010/main" val="3039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A06EE-7B6F-4B68-89F3-7110A5D05BD4}" type="slidenum">
              <a:rPr lang="ru-RU"/>
              <a:pPr/>
              <a:t>48</a:t>
            </a:fld>
            <a:endParaRPr lang="ru-RU"/>
          </a:p>
        </p:txBody>
      </p:sp>
      <p:sp>
        <p:nvSpPr>
          <p:cNvPr id="4118" name="Rectangle 22"/>
          <p:cNvSpPr>
            <a:spLocks noGrp="1" noRot="1" noChangeAspect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 cap="flat" algn="ctr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cap="flat" algn="ctr">
            <a:miter lim="1000000"/>
            <a:headEnd type="none" w="med" len="med"/>
            <a:tailEnd type="none" w="med" len="med"/>
          </a:ln>
        </p:spPr>
        <p:txBody>
          <a:bodyPr lIns="93177" tIns="46589" rIns="93177" bIns="46589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44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6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:notes"/>
          <p:cNvSpPr txBox="1"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42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:notes"/>
          <p:cNvSpPr txBox="1"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334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:notes"/>
          <p:cNvSpPr txBox="1"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295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B021E-CE5C-4749-9A29-222869C94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4E13ED-C242-6E49-8707-42CC19C4D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CFEDF8-BDBF-A64C-8066-A6F52BC6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40C5-02BC-F542-881F-019AB026350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CDCA5-D3F4-2D49-9349-B317ECFD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616DD4-3E3D-1A4A-ACC7-46BA9FB7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8068-1C3F-2145-973D-21ECE4D39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2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71EB2-1D8E-934C-B9C7-0DEC943C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E87413-1210-5345-BFFF-1A983646F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0703C-2616-D04C-A95E-19EA7830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40C5-02BC-F542-881F-019AB026350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A4AD1-AF91-DB40-8916-C8F6805A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E0073-3D97-8F48-868F-3F7CA97F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8068-1C3F-2145-973D-21ECE4D39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5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A9F640-41FB-E345-B5E4-CEA495EF9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5F83E2-C673-ED4D-8B6D-5C7F1A450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6B884-183A-2349-B7EE-161C1884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40C5-02BC-F542-881F-019AB026350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A3E82-09AE-4C44-A4AB-40895665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CFCEE-C2F2-EE43-A9E7-D1B33891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8068-1C3F-2145-973D-21ECE4D39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8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61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6c5a387c32_0_51"/>
          <p:cNvSpPr txBox="1">
            <a:spLocks noGrp="1"/>
          </p:cNvSpPr>
          <p:nvPr>
            <p:ph type="title"/>
          </p:nvPr>
        </p:nvSpPr>
        <p:spPr>
          <a:xfrm>
            <a:off x="1097076" y="609345"/>
            <a:ext cx="8607300" cy="21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6c5a387c32_0_51"/>
          <p:cNvSpPr txBox="1">
            <a:spLocks noGrp="1"/>
          </p:cNvSpPr>
          <p:nvPr>
            <p:ph type="body" idx="1"/>
          </p:nvPr>
        </p:nvSpPr>
        <p:spPr>
          <a:xfrm>
            <a:off x="1452117" y="2935605"/>
            <a:ext cx="79533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6c5a387c32_0_5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6c5a387c32_0_5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6c5a387c32_0_5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40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20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FE573-26DC-D64E-ABF8-8BA98917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C23B1-4F15-E14B-AE0E-16AAE7D0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DA3DA7-8241-5E4E-9BB5-F5C87495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40C5-02BC-F542-881F-019AB026350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3AFB41-E6A3-1646-9CCF-76C5A285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AC40F-680D-364D-86F4-F8E88649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8068-1C3F-2145-973D-21ECE4D39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798DF-0416-8A43-B54A-A81AB60A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80D93-7BF2-FD49-948E-986974762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AAABD-D7E5-7D4F-94B3-4C0BB952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40C5-02BC-F542-881F-019AB026350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103EB-4821-9E49-8F98-CC9D06DA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027E1C-A5D7-F946-A3E2-954B919C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8068-1C3F-2145-973D-21ECE4D39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3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7BF45-208F-9644-A4A2-41B3A5B7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89DA1-FAC1-764D-B210-8DFDC01F6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2070-52B1-084E-85E9-2CC6C078C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797735-7D7D-8C4C-B38A-80AA3960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40C5-02BC-F542-881F-019AB026350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C4AAD-CC58-2A42-B243-255D13DB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DCE7D-97D0-6447-9ABD-03FF66AE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8068-1C3F-2145-973D-21ECE4D39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3E7EA-21FF-574E-AD22-9CB72C5C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A6AD2E-67D3-7348-B661-59B85BC3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9FFA1C-F214-5D4F-8DE6-959BC8FC9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BB5E67-512E-5B4D-A5CF-6E005077D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E512DE-4051-BF45-A217-DF02E4A47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831C82-6F21-CA4B-8E14-7D674FBE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40C5-02BC-F542-881F-019AB026350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8ED237-89F2-7A4F-BFD2-C89EE3A8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EE1CC5-7831-584A-8926-A64D51EA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8068-1C3F-2145-973D-21ECE4D39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6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C2730-81D8-954A-83FB-9F98AF3C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3BEFC2-60BA-434E-8A19-2F6903AE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40C5-02BC-F542-881F-019AB026350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02D3F9-3E2A-0F47-B86B-7EFC23D2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FC61A0-0A3B-BC4A-A00E-4069C54C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8068-1C3F-2145-973D-21ECE4D39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8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FFFDC4-ABAB-5E40-B92B-D0E4C5A7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40C5-02BC-F542-881F-019AB026350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0A06DB-720E-0546-8E87-D8C40BC4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BDF775-B6D0-7A4D-A03B-9229ABE9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8068-1C3F-2145-973D-21ECE4D39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7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13E55-5D96-C04A-8083-320DDA12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BB45BE-107A-FB4F-82F9-269EB588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4E87CD-70CC-BA41-BCA1-067ABD29E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9FA133-7BD9-2A4F-B141-51357E73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40C5-02BC-F542-881F-019AB026350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B2387-2129-D64B-9186-16114830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6E68B-9AD4-1D41-9B0C-E3C6C1E3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8068-1C3F-2145-973D-21ECE4D39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8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9775B-E0AA-5D47-B85A-34B85340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589E0B-96C6-C64E-ABEE-8A4305134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DF62D-608D-E54D-B458-1A36A0FEF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4AA29E-6594-FD45-9428-7791102D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40C5-02BC-F542-881F-019AB026350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53753F-A395-2645-87DD-E44A75EC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72F2F-497C-AB4B-8686-B73D8E91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8068-1C3F-2145-973D-21ECE4D39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9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1964-946D-2F41-B7C5-78C1FA46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AFA66-2B3C-DF45-89A7-FFD3DD888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617767-D32C-874B-B2CE-C4DDD576E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140C5-02BC-F542-881F-019AB026350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8ACFD-A254-4341-99B1-17DEB8CA0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D0DFFB-768D-5443-83FB-718DE1E5B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58068-1C3F-2145-973D-21ECE4D39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342D-EC18-8E4D-8BD8-EAB5BE91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Лекция 2. Структура научного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5BCE6A-F90B-4C4A-ABC5-BE323128A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Вопросы:</a:t>
            </a:r>
          </a:p>
          <a:p>
            <a:pPr marL="514350" indent="-514350">
              <a:buAutoNum type="arabicPeriod"/>
            </a:pPr>
            <a:r>
              <a:rPr lang="ru-RU" dirty="0"/>
              <a:t>Философские основания качественных исследований: идеи философской герменевтики, феноменологии, социального конструктивизма  и постструктурализма. </a:t>
            </a:r>
          </a:p>
          <a:p>
            <a:pPr marL="514350" indent="-514350">
              <a:buAutoNum type="arabicPeriod"/>
            </a:pPr>
            <a:r>
              <a:rPr lang="ru-RU" dirty="0"/>
              <a:t>Многообразие качественных подходов.</a:t>
            </a:r>
          </a:p>
        </p:txBody>
      </p:sp>
    </p:spTree>
    <p:extLst>
      <p:ext uri="{BB962C8B-B14F-4D97-AF65-F5344CB8AC3E}">
        <p14:creationId xmlns:p14="http://schemas.microsoft.com/office/powerpoint/2010/main" val="31474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6400" y="1397000"/>
            <a:ext cx="27432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solidFill>
                  <a:srgbClr val="0070C0"/>
                </a:solidFill>
              </a:rPr>
              <a:t>ПОЗИТИВИЗМ</a:t>
            </a:r>
            <a:endParaRPr lang="en-US" sz="2133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1112" y="1397001"/>
            <a:ext cx="27432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rgbClr val="0070C0"/>
                </a:solidFill>
              </a:rPr>
              <a:t>ПОСТПОЗИТИВИЗМ</a:t>
            </a:r>
            <a:endParaRPr lang="en-US" sz="2133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4972" y="1397000"/>
            <a:ext cx="228389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solidFill>
                  <a:srgbClr val="0070C0"/>
                </a:solidFill>
              </a:rPr>
              <a:t>КРИТИЧЕСКАЯ ТЕОРИЯ</a:t>
            </a:r>
            <a:endParaRPr lang="en-US" sz="2133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8172" y="1397001"/>
            <a:ext cx="27432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rgbClr val="0070C0"/>
                </a:solidFill>
              </a:rPr>
              <a:t>КОНСТРУКТИВИЗМ</a:t>
            </a:r>
            <a:endParaRPr lang="en-US" sz="2133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759" y="393700"/>
            <a:ext cx="10634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/>
              <a:t>АНАЛОГИЯ ПАРАДИГМЫ С РЫБАКОМ</a:t>
            </a:r>
            <a:endParaRPr lang="en-US" sz="4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6400" y="2251562"/>
            <a:ext cx="274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Рыбак-позитивист, стоящий на берегу реки (не намочив ноги), описывает социальные особенности видов рыб, наблюдая за общей динамикой их группового поведения во время плавания.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64348" y="2251562"/>
            <a:ext cx="3410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Рыбак-</a:t>
            </a:r>
            <a:r>
              <a:rPr lang="ru-RU" sz="2000" i="1" dirty="0" err="1"/>
              <a:t>постпозитивист</a:t>
            </a:r>
            <a:r>
              <a:rPr lang="ru-RU" sz="2000" i="1" dirty="0"/>
              <a:t> дополняет свои количественные наблюдения за социальными особенностями видов рыб, надев гидрокостюм и проводя структурированные интервью со случайной выборкой рыб для выяснения причин их плавания в соответствии с предполагаемой социальной структурой.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33964" y="2251562"/>
            <a:ext cx="274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Рыбак-критик позволяет рыбам ощущать загрязнение воды, в которой они живут, находить его источник и определять его вредное воздействие на свое пребывание в воде.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508110" y="2251562"/>
            <a:ext cx="25532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Рыбак-интерпретатор входит в воду, устанавливает связь с рыбой и плавает с ней, пытаясь понять ее природу пребывания в воде.</a:t>
            </a:r>
          </a:p>
        </p:txBody>
      </p:sp>
    </p:spTree>
    <p:extLst>
      <p:ext uri="{BB962C8B-B14F-4D97-AF65-F5344CB8AC3E}">
        <p14:creationId xmlns:p14="http://schemas.microsoft.com/office/powerpoint/2010/main" val="178169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108199"/>
            <a:ext cx="10972800" cy="1774372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ru-RU" sz="4267" b="1" dirty="0">
                <a:solidFill>
                  <a:srgbClr val="FF2500"/>
                </a:solidFill>
                <a:latin typeface="Ubuntu"/>
                <a:ea typeface="Ubuntu"/>
                <a:cs typeface="Ubuntu"/>
                <a:sym typeface="Ubuntu"/>
              </a:rPr>
              <a:t>Какая парадигма ближе Вам?</a:t>
            </a:r>
            <a:endParaRPr lang="en" sz="4267" b="1" dirty="0">
              <a:solidFill>
                <a:srgbClr val="FF25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040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/>
              <a:t>ПАРАДИГМЫ ИССЛЕДОВАНИЙ </a:t>
            </a:r>
            <a:endParaRPr lang="en-US" b="1" cap="none" dirty="0"/>
          </a:p>
        </p:txBody>
      </p:sp>
      <p:sp>
        <p:nvSpPr>
          <p:cNvPr id="5" name="Shape 126"/>
          <p:cNvSpPr txBox="1"/>
          <p:nvPr/>
        </p:nvSpPr>
        <p:spPr>
          <a:xfrm>
            <a:off x="914400" y="3808833"/>
            <a:ext cx="10566400" cy="2594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4000" b="1" dirty="0">
                <a:solidFill>
                  <a:srgbClr val="018000"/>
                </a:solidFill>
                <a:latin typeface="Ubuntu"/>
                <a:ea typeface="Ubuntu"/>
                <a:cs typeface="Ubuntu"/>
                <a:sym typeface="Ubuntu"/>
              </a:rPr>
              <a:t>Какие исследования образования наиболее распространены в настоящее время?</a:t>
            </a:r>
            <a:endParaRPr lang="en" sz="4000" b="1" dirty="0">
              <a:solidFill>
                <a:srgbClr val="018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27032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609600" y="289385"/>
            <a:ext cx="10972800" cy="1143200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 algn="ctr"/>
            <a:r>
              <a:rPr lang="ru-RU" sz="3200" b="1" cap="none" dirty="0">
                <a:latin typeface="Ubuntu"/>
                <a:ea typeface="Ubuntu"/>
                <a:cs typeface="Ubuntu"/>
                <a:sym typeface="Ubuntu"/>
              </a:rPr>
              <a:t>СРАВНЕНИЕ КОЛИЧЕСТВЕННЫХ </a:t>
            </a:r>
            <a:br>
              <a:rPr lang="ru-RU" sz="3200" b="1" cap="none" dirty="0">
                <a:latin typeface="Ubuntu"/>
                <a:ea typeface="Ubuntu"/>
                <a:cs typeface="Ubuntu"/>
                <a:sym typeface="Ubuntu"/>
              </a:rPr>
            </a:br>
            <a:r>
              <a:rPr lang="ru-RU" sz="3200" b="1" cap="none" dirty="0">
                <a:latin typeface="Ubuntu"/>
                <a:ea typeface="Ubuntu"/>
                <a:cs typeface="Ubuntu"/>
                <a:sym typeface="Ubuntu"/>
              </a:rPr>
              <a:t>И КАЧЕСТВЕННЫХ ИССЛЕДОВАНИЙ</a:t>
            </a:r>
            <a:endParaRPr lang="en" sz="3200" b="0" dirty="0"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140" name="Shape 140"/>
          <p:cNvGraphicFramePr/>
          <p:nvPr/>
        </p:nvGraphicFramePr>
        <p:xfrm>
          <a:off x="689500" y="1799304"/>
          <a:ext cx="10847199" cy="453342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48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372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600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Количественное исследование</a:t>
                      </a:r>
                      <a:endParaRPr lang="en" sz="16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Качественное исследование</a:t>
                      </a:r>
                      <a:endParaRPr lang="en" sz="16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94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-RU" sz="16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Цель</a:t>
                      </a:r>
                      <a:endParaRPr lang="en" sz="16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600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Проверить гипотезу, выявить причинно-следственную связь и сделать прогнозы.</a:t>
                      </a:r>
                      <a:endParaRPr lang="en" sz="1600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Понять и интерпретировать социальные взаимодействия.</a:t>
                      </a:r>
                      <a:endParaRPr lang="en" sz="16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72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Обычные задачи</a:t>
                      </a:r>
                      <a:endParaRPr lang="en" sz="16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Описать, объяснить и спрогнозировать.</a:t>
                      </a:r>
                      <a:endParaRPr lang="en" sz="16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Исследовать, раскрыть и разработать.</a:t>
                      </a:r>
                      <a:endParaRPr lang="en" sz="16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33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Характер наблюдений</a:t>
                      </a:r>
                      <a:endParaRPr lang="en" sz="16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Изучение поведения в контролируемых условиях, выделение причинно-следственных связей.</a:t>
                      </a:r>
                      <a:endParaRPr lang="en" sz="16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Изучение поведения в естественной среде.</a:t>
                      </a:r>
                      <a:endParaRPr lang="en" sz="16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35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-RU" sz="16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Объективность и субъективность</a:t>
                      </a:r>
                      <a:endParaRPr lang="en" sz="16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Предполагается объективность.</a:t>
                      </a:r>
                      <a:endParaRPr lang="en" sz="16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Предполагается субъективность.</a:t>
                      </a:r>
                      <a:endParaRPr lang="en" sz="16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231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-RU" sz="16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Научный метод</a:t>
                      </a:r>
                      <a:endParaRPr lang="en" sz="16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Подтверждающий или «нисходящий» (сверху вниз): исследователь проверяет гипотезу и теорию с помощью данных</a:t>
                      </a:r>
                      <a:endParaRPr lang="en" sz="16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Разъяснительный или «восходящий» (снизу вверх): исследователь выдвигает новую гипотезу и теорию на основе собранных данных.</a:t>
                      </a:r>
                      <a:endParaRPr lang="en" sz="16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1" name="Shape 141"/>
          <p:cNvCxnSpPr/>
          <p:nvPr/>
        </p:nvCxnSpPr>
        <p:spPr>
          <a:xfrm rot="10800000" flipH="1">
            <a:off x="689500" y="1428065"/>
            <a:ext cx="10847200" cy="248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32659748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Shape 147"/>
          <p:cNvGraphicFramePr/>
          <p:nvPr/>
        </p:nvGraphicFramePr>
        <p:xfrm>
          <a:off x="735467" y="1826325"/>
          <a:ext cx="10801233" cy="4862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9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8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6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Количественное исследование</a:t>
                      </a:r>
                      <a:endParaRPr lang="en" sz="18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Качественное исследование</a:t>
                      </a:r>
                      <a:endParaRPr lang="en" sz="18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042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Наличие переменных</a:t>
                      </a:r>
                      <a:endParaRPr lang="en" sz="18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Исследуются конкретные переменные</a:t>
                      </a:r>
                      <a:endParaRPr lang="en" sz="18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Изучение в целом, переменных нет</a:t>
                      </a:r>
                      <a:endParaRPr lang="en" sz="18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042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Исследуемые группы людей</a:t>
                      </a:r>
                      <a:endParaRPr lang="en" sz="18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Большие и случайно выбранные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</a:t>
                      </a:r>
                      <a:r>
                        <a:rPr lang="ru-RU" sz="1800" i="1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(</a:t>
                      </a:r>
                      <a:r>
                        <a:rPr lang="en-US" sz="1800" i="1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random</a:t>
                      </a:r>
                      <a:r>
                        <a:rPr lang="en-US" sz="1800" i="1" baseline="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sample)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группы</a:t>
                      </a:r>
                      <a:endParaRPr lang="en" sz="18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Маленькие и специально выбранные группы</a:t>
                      </a:r>
                      <a:endParaRPr lang="en" sz="18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042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Тип анализа данных</a:t>
                      </a:r>
                      <a:endParaRPr lang="en" sz="18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Выявление</a:t>
                      </a:r>
                      <a:r>
                        <a:rPr lang="ru-RU" sz="1800" i="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статистических взаимосвязей</a:t>
                      </a:r>
                      <a:endParaRPr lang="en" sz="1800" i="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Выявление закономерностей, особенностей</a:t>
                      </a:r>
                      <a:endParaRPr lang="en" sz="18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414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Результаты</a:t>
                      </a:r>
                      <a:endParaRPr lang="en" sz="1800" b="1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Обобщающие выводы, которые могут быть применены к другим совокупностям.</a:t>
                      </a:r>
                      <a:endParaRPr lang="en" sz="18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Конкретные или специфичные выводы с меньшими возможностями для обобщения.</a:t>
                      </a:r>
                      <a:endParaRPr lang="en" sz="18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471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Финальный</a:t>
                      </a:r>
                      <a:r>
                        <a:rPr lang="ru-RU" sz="1800" b="1" baseline="0" dirty="0">
                          <a:latin typeface="Ubuntu"/>
                          <a:ea typeface="Ubuntu"/>
                          <a:cs typeface="Ubuntu"/>
                          <a:sym typeface="Ubuntu"/>
                        </a:rPr>
                        <a:t> отчет</a:t>
                      </a:r>
                      <a:endParaRPr lang="en" sz="1800" b="1" dirty="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Статистический отчет с корреляциями, сравнениями средств и статистической значимостью результатов.</a:t>
                      </a:r>
                      <a:endParaRPr lang="en" sz="18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Описательный отчет с контекстным описанием и прямыми цитатами из уст участников исследования.</a:t>
                      </a:r>
                      <a:endParaRPr lang="en" sz="1800"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8" name="Shape 148"/>
          <p:cNvCxnSpPr/>
          <p:nvPr/>
        </p:nvCxnSpPr>
        <p:spPr>
          <a:xfrm rot="10800000" flipH="1">
            <a:off x="689500" y="1428065"/>
            <a:ext cx="10847200" cy="248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Shape 139">
            <a:extLst>
              <a:ext uri="{FF2B5EF4-FFF2-40B4-BE49-F238E27FC236}">
                <a16:creationId xmlns:a16="http://schemas.microsoft.com/office/drawing/2014/main" id="{AA1CC4F2-1F69-4313-A2E7-F4F780CB2B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89385"/>
            <a:ext cx="10972800" cy="1143200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 algn="ctr"/>
            <a:r>
              <a:rPr lang="ru-RU" sz="3200" b="1" cap="none" dirty="0">
                <a:latin typeface="Ubuntu"/>
                <a:ea typeface="Ubuntu"/>
                <a:cs typeface="Ubuntu"/>
                <a:sym typeface="Ubuntu"/>
              </a:rPr>
              <a:t>СРАВНЕНИЕ КОЛИЧЕСТВЕННЫХ </a:t>
            </a:r>
            <a:br>
              <a:rPr lang="ru-RU" sz="3200" b="1" cap="none" dirty="0">
                <a:latin typeface="Ubuntu"/>
                <a:ea typeface="Ubuntu"/>
                <a:cs typeface="Ubuntu"/>
                <a:sym typeface="Ubuntu"/>
              </a:rPr>
            </a:br>
            <a:r>
              <a:rPr lang="ru-RU" sz="3200" b="1" cap="none" dirty="0">
                <a:latin typeface="Ubuntu"/>
                <a:ea typeface="Ubuntu"/>
                <a:cs typeface="Ubuntu"/>
                <a:sym typeface="Ubuntu"/>
              </a:rPr>
              <a:t>И КАЧЕСТВЕННЫХ ИССЛЕДОВАНИЙ </a:t>
            </a:r>
            <a:r>
              <a:rPr lang="ru-RU" sz="2000" i="1" cap="none" dirty="0">
                <a:latin typeface="Ubuntu"/>
                <a:ea typeface="Ubuntu"/>
                <a:cs typeface="Ubuntu"/>
                <a:sym typeface="Ubuntu"/>
              </a:rPr>
              <a:t>(продолжение)</a:t>
            </a:r>
            <a:endParaRPr lang="en" sz="3200" i="1" dirty="0"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528527130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highlight>
                  <a:srgbClr val="000000">
                    <a:alpha val="0"/>
                  </a:srgbClr>
                </a:highlight>
                <a:latin typeface="Arial"/>
              </a:rPr>
              <a:t>Тема исследования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8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ctr" rtl="0"/>
            <a:r>
              <a:rPr lang="ru-RU" sz="5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Общие компоненты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258388" cy="4023360"/>
          </a:xfrm>
          <a:effectLst/>
        </p:spPr>
        <p:txBody>
          <a:bodyPr>
            <a:normAutofit lnSpcReduction="10000"/>
          </a:bodyPr>
          <a:lstStyle/>
          <a:p>
            <a:pPr rtl="0">
              <a:buFont typeface="Wingdings" charset="2"/>
              <a:buChar char="Ø"/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</a:t>
            </a:r>
            <a:r>
              <a:rPr lang="ru-RU" sz="3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Тема исследования</a:t>
            </a:r>
            <a:r>
              <a:rPr lang="en-US" sz="3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3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- </a:t>
            </a:r>
            <a:r>
              <a:rPr lang="ru-RU" sz="3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обширный предметный вопрос</a:t>
            </a:r>
            <a:endParaRPr lang="en-US" sz="34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  <a:ea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ru-RU" sz="3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Проблема исследования</a:t>
            </a:r>
            <a:r>
              <a:rPr lang="ru-RU" sz="3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– трудность или проблема</a:t>
            </a:r>
            <a:endParaRPr lang="en-US" sz="34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  <a:ea typeface="Arial"/>
              <a:cs typeface="Arial"/>
            </a:endParaRPr>
          </a:p>
          <a:p>
            <a:pPr lvl="1">
              <a:buFont typeface="Wingdings" charset="2"/>
              <a:buChar char="Ø"/>
            </a:pPr>
            <a:r>
              <a:rPr lang="ru-RU" sz="3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Цель исследования</a:t>
            </a:r>
            <a:r>
              <a:rPr lang="ru-RU" sz="3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– </a:t>
            </a:r>
            <a:r>
              <a:rPr lang="ru-RU" sz="3400" dirty="0"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целевая установка</a:t>
            </a:r>
            <a:endParaRPr lang="en-US" sz="3400" dirty="0">
              <a:highlight>
                <a:srgbClr val="000000">
                  <a:alpha val="0"/>
                </a:srgbClr>
              </a:highlight>
              <a:latin typeface="Arial"/>
              <a:ea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ru-RU" sz="3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Вопросы </a:t>
            </a:r>
            <a:r>
              <a:rPr lang="ru-RU" sz="3400" b="1" dirty="0">
                <a:highlight>
                  <a:srgbClr val="000000">
                    <a:alpha val="0"/>
                  </a:srgbClr>
                </a:highlight>
                <a:latin typeface="Arial"/>
              </a:rPr>
              <a:t>исследования</a:t>
            </a:r>
            <a:r>
              <a:rPr lang="ru-RU" sz="3400" dirty="0"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en-US" sz="3400" dirty="0"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- </a:t>
            </a:r>
            <a:r>
              <a:rPr lang="ru-RU" sz="3400" dirty="0"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вопросы, </a:t>
            </a:r>
            <a:r>
              <a:rPr lang="ru-RU" sz="3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для ответа или решения которых затеивается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276037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ctr" rtl="0"/>
            <a:r>
              <a:rPr lang="ru-RU" sz="5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Общие компоненты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435532" y="1858298"/>
          <a:ext cx="8288382" cy="460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1024128" y="1904394"/>
            <a:ext cx="2006455" cy="1227909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Tw Cen MT"/>
              </a:rPr>
              <a:t>Общие</a:t>
            </a:r>
          </a:p>
        </p:txBody>
      </p:sp>
      <p:sp>
        <p:nvSpPr>
          <p:cNvPr id="7" name="Oval 6"/>
          <p:cNvSpPr/>
          <p:nvPr/>
        </p:nvSpPr>
        <p:spPr>
          <a:xfrm>
            <a:off x="1024127" y="5231885"/>
            <a:ext cx="2006455" cy="1227909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ru-RU" sz="1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Tw Cen MT"/>
              </a:rPr>
              <a:t>Специфи-ческие</a:t>
            </a:r>
            <a:endPara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w Cen M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789611" y="3288890"/>
            <a:ext cx="440219" cy="1814052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5462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ctr" rtl="0"/>
            <a:r>
              <a:rPr lang="ru-RU" sz="5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Предварительное обсуждение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 rtl="0">
              <a:buFont typeface="Wingdings" panose="05000000000000000000" pitchFamily="2" charset="2"/>
              <a:buChar char="q"/>
            </a:pPr>
            <a:r>
              <a:rPr lang="ru-RU" sz="2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Что такое хорошая тема исследования?</a:t>
            </a:r>
          </a:p>
          <a:p>
            <a:pPr lvl="0" rtl="0">
              <a:buFont typeface="Wingdings" panose="05000000000000000000" pitchFamily="2" charset="2"/>
              <a:buChar char="q"/>
            </a:pPr>
            <a:r>
              <a:rPr lang="ru-RU" sz="3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Как выбрать хорошую тему для исследования?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</a:t>
            </a:r>
          </a:p>
          <a:p>
            <a:endParaRPr lang="en-US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D0FFB-32F4-334A-A1BA-348169B74B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40" r="9515"/>
          <a:stretch>
            <a:fillRect/>
          </a:stretch>
        </p:blipFill>
        <p:spPr>
          <a:xfrm>
            <a:off x="2471926" y="2612666"/>
            <a:ext cx="9720073" cy="43988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2077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B2BB-BD29-E441-81A7-269372051F7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algn="ctr" rtl="0"/>
            <a:r>
              <a:rPr lang="ru-RU" sz="5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Что такое хорошая тема исследования?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8D735-67C7-FB44-8C67-1227778F96F9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q"/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Интерес</a:t>
            </a:r>
          </a:p>
          <a:p>
            <a:pPr rtl="0">
              <a:buFont typeface="Wingdings" pitchFamily="2" charset="2"/>
              <a:buChar char="q"/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Проблемы, вопросы и конфликты</a:t>
            </a:r>
          </a:p>
          <a:p>
            <a:pPr rtl="0">
              <a:buFont typeface="Wingdings" pitchFamily="2" charset="2"/>
              <a:buChar char="q"/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Личные проблемы и переживания</a:t>
            </a:r>
          </a:p>
          <a:p>
            <a:pPr rtl="0">
              <a:buFont typeface="Wingdings" pitchFamily="2" charset="2"/>
              <a:buChar char="q"/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Профессия или рабочее место</a:t>
            </a:r>
          </a:p>
          <a:p>
            <a:pPr>
              <a:buFont typeface="Wingdings" pitchFamily="2" charset="2"/>
              <a:buChar char="q"/>
            </a:pP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3585E-9CD4-C740-9F14-0147515FA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55" y="1766177"/>
            <a:ext cx="4785453" cy="4357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7215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B2BB-BD29-E441-81A7-269372051F7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algn="ctr" rtl="0"/>
            <a:r>
              <a:rPr lang="ru-RU" sz="5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Как мне найти хорошую тему для исследования?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8D735-67C7-FB44-8C67-1227778F9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502" y="2752472"/>
            <a:ext cx="11203578" cy="3825309"/>
          </a:xfrm>
          <a:effectLst/>
        </p:spPr>
        <p:txBody>
          <a:bodyPr>
            <a:noAutofit/>
          </a:bodyPr>
          <a:lstStyle/>
          <a:p>
            <a:pPr marL="361950" indent="-361950" rtl="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Подумайте о том, что Вы не знаете о какой-либо проблеме или </a:t>
            </a:r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вопросе образования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 с которыми сталкиваетесь.</a:t>
            </a:r>
          </a:p>
          <a:p>
            <a:pPr marL="361950" indent="-361950" rtl="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Какие дискуссии вокруг образования ведутся в казахстанских СМИ?</a:t>
            </a:r>
          </a:p>
          <a:p>
            <a:pPr marL="361950" indent="-361950" rtl="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Новая образовательная политика / законодательство Казахстана.</a:t>
            </a:r>
          </a:p>
          <a:p>
            <a:pPr marL="361950" indent="-36195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Arial"/>
              </a:rPr>
              <a:t>Читайте статьи в научных журналах.</a:t>
            </a:r>
          </a:p>
          <a:p>
            <a:pPr marL="361950" indent="-361950">
              <a:lnSpc>
                <a:spcPct val="134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Спросите потенциального руководителя или ученого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3B8A3-C0FE-7E43-946B-314709E31FCD}"/>
              </a:ext>
            </a:extLst>
          </p:cNvPr>
          <p:cNvSpPr/>
          <p:nvPr/>
        </p:nvSpPr>
        <p:spPr>
          <a:xfrm>
            <a:off x="866502" y="2084832"/>
            <a:ext cx="11056996" cy="4576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Есть несколько способов найти хорошую тему для исследования:</a:t>
            </a:r>
          </a:p>
        </p:txBody>
      </p:sp>
    </p:spTree>
    <p:extLst>
      <p:ext uri="{BB962C8B-B14F-4D97-AF65-F5344CB8AC3E}">
        <p14:creationId xmlns:p14="http://schemas.microsoft.com/office/powerpoint/2010/main" val="22570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1818" y="4719485"/>
            <a:ext cx="6672375" cy="1726624"/>
          </a:xfrm>
        </p:spPr>
        <p:txBody>
          <a:bodyPr>
            <a:normAutofit fontScale="90000"/>
          </a:bodyPr>
          <a:lstStyle/>
          <a:p>
            <a:r>
              <a:rPr lang="ru-RU" cap="none" dirty="0"/>
              <a:t>ПАРАДИГМЫ </a:t>
            </a:r>
            <a:br>
              <a:rPr lang="ru-RU" cap="none" dirty="0"/>
            </a:br>
            <a:r>
              <a:rPr lang="ru-RU" cap="none" dirty="0"/>
              <a:t>ИССЛЕДОВАНИЙ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74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A229-D548-8346-B944-8600996B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31079"/>
            <a:ext cx="9720072" cy="1363287"/>
          </a:xfrm>
          <a:effectLst/>
        </p:spPr>
        <p:txBody>
          <a:bodyPr>
            <a:normAutofit fontScale="90000"/>
          </a:bodyPr>
          <a:lstStyle/>
          <a:p>
            <a:pPr algn="ctr" rtl="0"/>
            <a:r>
              <a:rPr lang="ru-RU" sz="5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Примеры исследовательских тем в образовании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22161-202F-1042-B390-E421FC69FCA8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5000"/>
          </a:bodyPr>
          <a:lstStyle/>
          <a:p>
            <a:pPr marL="358775" indent="-358775">
              <a:buFont typeface="Wingdings" pitchFamily="2" charset="2"/>
              <a:buChar char="§"/>
            </a:pPr>
            <a:r>
              <a:rPr lang="ru-RU" sz="2900" dirty="0">
                <a:highlight>
                  <a:srgbClr val="000000">
                    <a:alpha val="0"/>
                  </a:srgbClr>
                </a:highlight>
                <a:latin typeface="Arial"/>
              </a:rPr>
              <a:t>Образовательные технологии в сельских школах: </a:t>
            </a:r>
            <a:r>
              <a:rPr lang="ru-RU" sz="2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применение и воздействие</a:t>
            </a:r>
          </a:p>
          <a:p>
            <a:pPr marL="358775" indent="-358775" rtl="0">
              <a:buFont typeface="Wingdings" pitchFamily="2" charset="2"/>
              <a:buChar char="§"/>
            </a:pPr>
            <a:r>
              <a:rPr lang="ru-RU" sz="2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Гендерное равенство в системе образования Казахстана</a:t>
            </a:r>
          </a:p>
          <a:p>
            <a:pPr marL="358775" indent="-358775" rtl="0">
              <a:buFont typeface="Wingdings" pitchFamily="2" charset="2"/>
              <a:buChar char="§"/>
            </a:pPr>
            <a:r>
              <a:rPr lang="ru-RU" sz="2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Отношение родителей к инклюзивному образованию</a:t>
            </a:r>
          </a:p>
          <a:p>
            <a:pPr marL="358775" indent="-358775" rtl="0">
              <a:buFont typeface="Wingdings" pitchFamily="2" charset="2"/>
              <a:buChar char="§"/>
            </a:pPr>
            <a:r>
              <a:rPr lang="ru-RU" sz="2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Восприятие учителями нового закона </a:t>
            </a:r>
            <a:r>
              <a:rPr lang="ru-RU" sz="2900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«</a:t>
            </a:r>
            <a:r>
              <a:rPr lang="ru-RU" sz="2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 статусе учителя»</a:t>
            </a:r>
          </a:p>
          <a:p>
            <a:pPr marL="358775" indent="-358775" rtl="0">
              <a:buFont typeface="Wingdings" pitchFamily="2" charset="2"/>
              <a:buChar char="§"/>
            </a:pPr>
            <a:r>
              <a:rPr lang="ru-RU" sz="2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Другие?</a:t>
            </a:r>
          </a:p>
          <a:p>
            <a:pPr marL="358775" indent="-358775">
              <a:buFont typeface="Wingdings" pitchFamily="2" charset="2"/>
              <a:buChar char="§"/>
            </a:pP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71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E14E-9046-1F4C-BD7F-44BD9670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21674"/>
            <a:ext cx="6528138" cy="1863158"/>
          </a:xfrm>
          <a:effectLst/>
        </p:spPr>
        <p:txBody>
          <a:bodyPr>
            <a:noAutofit/>
          </a:bodyPr>
          <a:lstStyle/>
          <a:p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Задача: </a:t>
            </a:r>
            <a:r>
              <a:rPr lang="ru-RU" sz="3600" b="1" dirty="0">
                <a:latin typeface="Tw Cen MT Condensed"/>
              </a:rPr>
              <a:t>Подумайте</a:t>
            </a:r>
            <a:endParaRPr lang="ru-RU" sz="36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Tw Cen MT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5D4D-F155-2947-A936-B2175E798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6528138" cy="4350327"/>
          </a:xfrm>
          <a:effectLst/>
        </p:spPr>
        <p:txBody>
          <a:bodyPr>
            <a:noAutofit/>
          </a:bodyPr>
          <a:lstStyle/>
          <a:p>
            <a:pPr marL="361950" indent="-36195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>
                <a:latin typeface="Arial"/>
              </a:rPr>
              <a:t>Посвятите 5 минут на то, чтобы подумать об одной теме исследования, которую Вы хотели бы провести. Рассмотрите тему, которая Вас действительно интересует! Важная для Вас тема сделает процесс исследования актуальным и приятным.</a:t>
            </a:r>
            <a:endParaRPr lang="ru-RU" sz="2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CBD9B-4A51-FF43-A669-2663ADEB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60" r="1486"/>
          <a:stretch>
            <a:fillRect/>
          </a:stretch>
        </p:blipFill>
        <p:spPr>
          <a:xfrm>
            <a:off x="7552266" y="10"/>
            <a:ext cx="463973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9968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10972800" cy="1244600"/>
          </a:xfrm>
        </p:spPr>
        <p:txBody>
          <a:bodyPr>
            <a:noAutofit/>
          </a:bodyPr>
          <a:lstStyle/>
          <a:p>
            <a:pPr algn="ctr"/>
            <a:r>
              <a:rPr lang="ru-RU" altLang="ru-RU" sz="6000" b="1" dirty="0"/>
              <a:t>Цели исследования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40155"/>
            <a:ext cx="10972800" cy="3285200"/>
          </a:xfrm>
        </p:spPr>
        <p:txBody>
          <a:bodyPr>
            <a:normAutofit/>
          </a:bodyPr>
          <a:lstStyle/>
          <a:p>
            <a:pPr algn="ctr"/>
            <a:br>
              <a:rPr lang="en-US" sz="1200" dirty="0"/>
            </a:br>
            <a:endParaRPr lang="kk-KZ" sz="1200" dirty="0"/>
          </a:p>
          <a:p>
            <a:pPr algn="ctr"/>
            <a:endParaRPr lang="ru-RU" altLang="ru-RU" sz="6600" dirty="0"/>
          </a:p>
        </p:txBody>
      </p:sp>
    </p:spTree>
    <p:extLst>
      <p:ext uri="{BB962C8B-B14F-4D97-AF65-F5344CB8AC3E}">
        <p14:creationId xmlns:p14="http://schemas.microsoft.com/office/powerpoint/2010/main" val="401598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b="1" dirty="0"/>
              <a:t>Цели исследования </a:t>
            </a:r>
            <a:endParaRPr lang="en-US" altLang="en-US" b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2" cy="4023360"/>
          </a:xfrm>
        </p:spPr>
        <p:txBody>
          <a:bodyPr>
            <a:normAutofit/>
          </a:bodyPr>
          <a:lstStyle/>
          <a:p>
            <a:pPr marL="363538" indent="-363538">
              <a:buFont typeface="Wingdings" charset="2"/>
              <a:buChar char="q"/>
            </a:pPr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Что такое формулировка цели? </a:t>
            </a:r>
          </a:p>
          <a:p>
            <a:pPr marL="363538" indent="-363538">
              <a:buFont typeface="Wingdings" charset="2"/>
              <a:buChar char="q"/>
            </a:pPr>
            <a:r>
              <a:rPr lang="ru-RU" sz="4000" dirty="0">
                <a:latin typeface="Arial" charset="0"/>
                <a:ea typeface="Arial" charset="0"/>
                <a:cs typeface="Arial" charset="0"/>
              </a:rPr>
              <a:t>Почему в исследованиях</a:t>
            </a:r>
            <a:r>
              <a:rPr lang="en-GB" sz="4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4000" dirty="0">
                <a:latin typeface="Arial" charset="0"/>
                <a:ea typeface="Arial" charset="0"/>
                <a:cs typeface="Arial" charset="0"/>
              </a:rPr>
              <a:t>нужн</a:t>
            </a:r>
            <a:r>
              <a:rPr lang="kk-KZ" sz="4000" dirty="0">
                <a:latin typeface="Arial" charset="0"/>
                <a:ea typeface="Arial" charset="0"/>
                <a:cs typeface="Arial" charset="0"/>
              </a:rPr>
              <a:t>о ставить</a:t>
            </a:r>
            <a:r>
              <a:rPr lang="en-GB" sz="4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цели?</a:t>
            </a:r>
          </a:p>
        </p:txBody>
      </p:sp>
    </p:spTree>
    <p:extLst>
      <p:ext uri="{BB962C8B-B14F-4D97-AF65-F5344CB8AC3E}">
        <p14:creationId xmlns:p14="http://schemas.microsoft.com/office/powerpoint/2010/main" val="2721838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Цели в качественном исследовании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22299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Arial" charset="0"/>
                <a:ea typeface="Arial" charset="0"/>
                <a:cs typeface="Arial" charset="0"/>
              </a:rPr>
              <a:t>Что такое центральный феномен в качественном исследовании? (Фокус исследования?) Что включает в себя центральный феномен?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Arial" charset="0"/>
                <a:ea typeface="Arial" charset="0"/>
                <a:cs typeface="Arial" charset="0"/>
              </a:rPr>
              <a:t>Формулировка цели в качественном исследовании (Кресвелл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, 2014)</a:t>
            </a:r>
            <a:r>
              <a:rPr lang="ru-RU" sz="3600" dirty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242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29672" cy="1499616"/>
          </a:xfrm>
        </p:spPr>
        <p:txBody>
          <a:bodyPr>
            <a:normAutofit/>
          </a:bodyPr>
          <a:lstStyle/>
          <a:p>
            <a:pPr algn="ctr"/>
            <a:r>
              <a:rPr lang="kk-KZ" b="1" dirty="0"/>
              <a:t>Цели в количественном исследовании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10928" cy="4023360"/>
          </a:xfrm>
        </p:spPr>
        <p:txBody>
          <a:bodyPr>
            <a:normAutofit/>
          </a:bodyPr>
          <a:lstStyle/>
          <a:p>
            <a:pPr marL="363538" indent="-363538">
              <a:buFont typeface="Wingdings" charset="2"/>
              <a:buChar char="q"/>
            </a:pPr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Что такое переменная?</a:t>
            </a:r>
          </a:p>
          <a:p>
            <a:pPr marL="363538" indent="-363538">
              <a:buFont typeface="Wingdings" charset="2"/>
              <a:buChar char="q"/>
            </a:pPr>
            <a:r>
              <a:rPr lang="ru-RU" sz="4000" dirty="0">
                <a:latin typeface="Arial" charset="0"/>
                <a:ea typeface="Arial" charset="0"/>
                <a:cs typeface="Arial" charset="0"/>
              </a:rPr>
              <a:t>Опишите возможные переменные в своем исследовании (если он</a:t>
            </a:r>
            <a:r>
              <a:rPr lang="kk-KZ" sz="4000" dirty="0">
                <a:latin typeface="Arial" charset="0"/>
                <a:ea typeface="Arial" charset="0"/>
                <a:cs typeface="Arial" charset="0"/>
              </a:rPr>
              <a:t>о </a:t>
            </a:r>
            <a:r>
              <a:rPr lang="ru-RU" sz="4000" dirty="0">
                <a:latin typeface="Arial" charset="0"/>
                <a:ea typeface="Arial" charset="0"/>
                <a:cs typeface="Arial" charset="0"/>
              </a:rPr>
              <a:t>количественное)?</a:t>
            </a:r>
          </a:p>
          <a:p>
            <a:pPr marL="363538" indent="-363538">
              <a:buFont typeface="Wingdings" charset="2"/>
              <a:buChar char="q"/>
            </a:pPr>
            <a:r>
              <a:rPr lang="ru-RU" sz="4000" dirty="0">
                <a:latin typeface="Arial" charset="0"/>
                <a:ea typeface="Arial" charset="0"/>
                <a:cs typeface="Arial" charset="0"/>
              </a:rPr>
              <a:t>Как вы пишете Цель в количественном исследовании?</a:t>
            </a:r>
          </a:p>
        </p:txBody>
      </p:sp>
    </p:spTree>
    <p:extLst>
      <p:ext uri="{BB962C8B-B14F-4D97-AF65-F5344CB8AC3E}">
        <p14:creationId xmlns:p14="http://schemas.microsoft.com/office/powerpoint/2010/main" val="3037965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0"/>
            <a:ext cx="10390717" cy="1752600"/>
          </a:xfrm>
        </p:spPr>
        <p:txBody>
          <a:bodyPr/>
          <a:lstStyle/>
          <a:p>
            <a:pPr algn="ctr"/>
            <a:r>
              <a:rPr lang="ru-RU" altLang="en-US" sz="2400" b="1" dirty="0">
                <a:latin typeface="Arial" charset="0"/>
                <a:ea typeface="ＭＳ Ｐゴシック" pitchFamily="34" charset="-128"/>
              </a:rPr>
              <a:t>Объяснение / прогнозирование переменных </a:t>
            </a:r>
            <a:br>
              <a:rPr lang="ru-RU" altLang="en-US" sz="2400" b="1" dirty="0">
                <a:latin typeface="Arial" charset="0"/>
                <a:ea typeface="ＭＳ Ｐゴシック" pitchFamily="34" charset="-128"/>
              </a:rPr>
            </a:br>
            <a:r>
              <a:rPr lang="ru-RU" altLang="en-US" sz="2400" b="1" dirty="0">
                <a:latin typeface="Arial" charset="0"/>
                <a:ea typeface="ＭＳ Ｐゴシック" pitchFamily="34" charset="-128"/>
              </a:rPr>
              <a:t>и </a:t>
            </a:r>
            <a:br>
              <a:rPr lang="ru-RU" altLang="en-US" sz="2400" b="1" dirty="0">
                <a:latin typeface="Arial" charset="0"/>
                <a:ea typeface="ＭＳ Ｐゴシック" pitchFamily="34" charset="-128"/>
              </a:rPr>
            </a:br>
            <a:r>
              <a:rPr lang="ru-RU" altLang="en-US" sz="2400" b="1" dirty="0">
                <a:latin typeface="Arial" charset="0"/>
                <a:ea typeface="ＭＳ Ｐゴシック" pitchFamily="34" charset="-128"/>
              </a:rPr>
              <a:t>Изучение / Понимание центрального феномена</a:t>
            </a:r>
            <a:endParaRPr lang="en-US" altLang="en-US" sz="2400" b="1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5486400" cy="16764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k-KZ" altLang="en-US" sz="2800" b="1" dirty="0">
                <a:ea typeface="ＭＳ Ｐゴシック" pitchFamily="34" charset="-128"/>
              </a:rPr>
              <a:t>Количественое </a:t>
            </a:r>
            <a:endParaRPr lang="en-US" altLang="en-US" sz="2800" b="1" dirty="0"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altLang="en-US" sz="2800" dirty="0">
                <a:ea typeface="ＭＳ Ｐゴシック" pitchFamily="34" charset="-128"/>
              </a:rPr>
              <a:t>   </a:t>
            </a:r>
            <a:r>
              <a:rPr lang="ru-RU" altLang="en-US" sz="2800" dirty="0">
                <a:ea typeface="ＭＳ Ｐゴシック" pitchFamily="34" charset="-128"/>
              </a:rPr>
              <a:t>Объяснение / прогнозирование переменных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1229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60117" y="1752600"/>
            <a:ext cx="4925483" cy="205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en-US" sz="3200" b="1" dirty="0" err="1">
                <a:ea typeface="ＭＳ Ｐゴシック" pitchFamily="34" charset="-128"/>
              </a:rPr>
              <a:t>Качественое</a:t>
            </a:r>
            <a:r>
              <a:rPr lang="ru-RU" altLang="en-US" sz="3200" dirty="0">
                <a:ea typeface="ＭＳ Ｐゴシック" pitchFamily="34" charset="-128"/>
              </a:rPr>
              <a:t> </a:t>
            </a:r>
          </a:p>
          <a:p>
            <a:pPr algn="ctr">
              <a:buNone/>
            </a:pPr>
            <a:r>
              <a:rPr lang="ru-RU" altLang="en-US" sz="3200" dirty="0">
                <a:ea typeface="ＭＳ Ｐゴシック" pitchFamily="34" charset="-128"/>
              </a:rPr>
              <a:t>Изучение / Понимание центрального феномена</a:t>
            </a:r>
            <a:endParaRPr lang="en-US" altLang="en-US" sz="3200" b="1" dirty="0">
              <a:ea typeface="ＭＳ Ｐゴシック" pitchFamily="34" charset="-128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32001" y="3962400"/>
            <a:ext cx="1317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  <a:ea typeface="ＭＳ Ｐゴシック" pitchFamily="34" charset="-128"/>
              </a:rPr>
              <a:t>X              Y</a:t>
            </a:r>
            <a:endParaRPr lang="en-US" altLang="en-US" sz="18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2374265" y="4090885"/>
            <a:ext cx="632883" cy="188913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latin typeface="Tahoma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14400" y="5029201"/>
            <a:ext cx="40786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kk-KZ" altLang="en-US" sz="2400" dirty="0">
                <a:latin typeface="Times New Roman" pitchFamily="18" charset="0"/>
                <a:ea typeface="ＭＳ Ｐゴシック" pitchFamily="34" charset="-128"/>
              </a:rPr>
              <a:t>Независимая </a:t>
            </a:r>
            <a:r>
              <a:rPr lang="en-US" altLang="en-US" sz="2400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kk-KZ" altLang="en-US" sz="2400" dirty="0">
                <a:latin typeface="Times New Roman" pitchFamily="18" charset="0"/>
                <a:ea typeface="ＭＳ Ｐゴシック" pitchFamily="34" charset="-128"/>
              </a:rPr>
              <a:t>переменная</a:t>
            </a:r>
            <a:r>
              <a:rPr lang="en-US" altLang="en-US" sz="2400" dirty="0">
                <a:latin typeface="Times New Roman" pitchFamily="18" charset="0"/>
                <a:ea typeface="ＭＳ Ｐゴシック" pitchFamily="34" charset="-128"/>
              </a:rPr>
              <a:t> (X)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kk-KZ" altLang="en-US" sz="2400" dirty="0">
                <a:latin typeface="Times New Roman" pitchFamily="18" charset="0"/>
                <a:ea typeface="ＭＳ Ｐゴシック" pitchFamily="34" charset="-128"/>
              </a:rPr>
              <a:t>влияет на зависую</a:t>
            </a:r>
            <a:endParaRPr lang="en-US" altLang="en-US" sz="2400" dirty="0">
              <a:latin typeface="Times New Roman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kk-KZ" altLang="en-US" sz="2400" dirty="0">
                <a:latin typeface="Times New Roman" pitchFamily="18" charset="0"/>
                <a:ea typeface="ＭＳ Ｐゴシック" pitchFamily="34" charset="-128"/>
              </a:rPr>
              <a:t>Переменную </a:t>
            </a:r>
            <a:r>
              <a:rPr lang="en-US" altLang="en-US" sz="2400" dirty="0">
                <a:latin typeface="Times New Roman" pitchFamily="18" charset="0"/>
                <a:ea typeface="ＭＳ Ｐゴシック" pitchFamily="34" charset="-128"/>
              </a:rPr>
              <a:t>(Y)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582833" y="5029201"/>
            <a:ext cx="40894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kk-KZ" altLang="en-US" dirty="0">
                <a:latin typeface="Times New Roman" pitchFamily="18" charset="0"/>
                <a:ea typeface="ＭＳ Ｐゴシック" pitchFamily="34" charset="-128"/>
              </a:rPr>
              <a:t>Глубинное понимание 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Y;</a:t>
            </a:r>
            <a:r>
              <a:rPr lang="kk-KZ" altLang="en-US" dirty="0"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kk-KZ" altLang="en-US" dirty="0">
                <a:latin typeface="Times New Roman" pitchFamily="18" charset="0"/>
                <a:ea typeface="ＭＳ Ｐゴシック" pitchFamily="34" charset="-128"/>
              </a:rPr>
              <a:t>внешние факторы </a:t>
            </a:r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7315200" y="3644107"/>
            <a:ext cx="3962400" cy="1219200"/>
            <a:chOff x="3216" y="2304"/>
            <a:chExt cx="1872" cy="768"/>
          </a:xfrm>
        </p:grpSpPr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3936" y="2544"/>
              <a:ext cx="432" cy="48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itchFamily="18" charset="0"/>
                  <a:ea typeface="ＭＳ Ｐゴシック" pitchFamily="34" charset="-128"/>
                </a:rPr>
                <a:t>Y</a:t>
              </a:r>
              <a:endParaRPr lang="en-US" altLang="en-US" sz="1800" b="1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4704" y="2352"/>
              <a:ext cx="336" cy="192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ea typeface="ＭＳ Ｐゴシック" pitchFamily="34" charset="-128"/>
              </a:endParaRPr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3312" y="2304"/>
              <a:ext cx="336" cy="192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ea typeface="ＭＳ Ｐゴシック" pitchFamily="34" charset="-128"/>
              </a:endParaRPr>
            </a:p>
          </p:txBody>
        </p: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4752" y="2880"/>
              <a:ext cx="336" cy="192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ea typeface="ＭＳ Ｐゴシック" pitchFamily="34" charset="-128"/>
              </a:endParaRPr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>
              <a:off x="3216" y="2880"/>
              <a:ext cx="336" cy="192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ea typeface="ＭＳ Ｐゴシック" pitchFamily="34" charset="-128"/>
              </a:endParaRPr>
            </a:p>
          </p:txBody>
        </p:sp>
        <p:sp>
          <p:nvSpPr>
            <p:cNvPr id="233487" name="AutoShape 15"/>
            <p:cNvSpPr>
              <a:spLocks noChangeArrowheads="1"/>
            </p:cNvSpPr>
            <p:nvPr/>
          </p:nvSpPr>
          <p:spPr bwMode="auto">
            <a:xfrm rot="-1453665">
              <a:off x="3600" y="2832"/>
              <a:ext cx="322" cy="240"/>
            </a:xfrm>
            <a:prstGeom prst="leftRightArrow">
              <a:avLst>
                <a:gd name="adj1" fmla="val 50000"/>
                <a:gd name="adj2" fmla="val 268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33488" name="AutoShape 16"/>
            <p:cNvSpPr>
              <a:spLocks noChangeArrowheads="1"/>
            </p:cNvSpPr>
            <p:nvPr/>
          </p:nvSpPr>
          <p:spPr bwMode="auto">
            <a:xfrm rot="2339604">
              <a:off x="3648" y="2496"/>
              <a:ext cx="322" cy="240"/>
            </a:xfrm>
            <a:prstGeom prst="leftRightArrow">
              <a:avLst>
                <a:gd name="adj1" fmla="val 50000"/>
                <a:gd name="adj2" fmla="val 268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33489" name="AutoShape 17"/>
            <p:cNvSpPr>
              <a:spLocks noChangeArrowheads="1"/>
            </p:cNvSpPr>
            <p:nvPr/>
          </p:nvSpPr>
          <p:spPr bwMode="auto">
            <a:xfrm rot="-1453665">
              <a:off x="4368" y="2496"/>
              <a:ext cx="322" cy="240"/>
            </a:xfrm>
            <a:prstGeom prst="leftRightArrow">
              <a:avLst>
                <a:gd name="adj1" fmla="val 50000"/>
                <a:gd name="adj2" fmla="val 268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33490" name="AutoShape 18"/>
            <p:cNvSpPr>
              <a:spLocks noChangeArrowheads="1"/>
            </p:cNvSpPr>
            <p:nvPr/>
          </p:nvSpPr>
          <p:spPr bwMode="auto">
            <a:xfrm rot="1512580">
              <a:off x="4382" y="2832"/>
              <a:ext cx="322" cy="240"/>
            </a:xfrm>
            <a:prstGeom prst="leftRightArrow">
              <a:avLst>
                <a:gd name="adj1" fmla="val 50000"/>
                <a:gd name="adj2" fmla="val 268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637237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/>
              <a:t>Цели исследования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ru-RU" sz="3200" dirty="0"/>
              <a:t>Цель исследования определяет основное намерение и сужает его до конкретных исследовательских вопросов или гипотез.</a:t>
            </a:r>
            <a:endParaRPr lang="en-US" sz="3200" dirty="0"/>
          </a:p>
          <a:p>
            <a:pPr>
              <a:buFont typeface="Wingdings" charset="2"/>
              <a:buChar char="Ø"/>
            </a:pPr>
            <a:r>
              <a:rPr lang="ru-RU" sz="3200" dirty="0"/>
              <a:t>В заявлении о цели указывается основная цель исследования, участники исследования, а также место проведения исследования. </a:t>
            </a:r>
            <a:endParaRPr lang="en-US" sz="3200" dirty="0"/>
          </a:p>
          <a:p>
            <a:pPr>
              <a:buFont typeface="Wingdings" charset="2"/>
              <a:buChar char="Ø"/>
            </a:pPr>
            <a:r>
              <a:rPr lang="ru-RU" sz="3200" dirty="0"/>
              <a:t>Цели затем ведут к вопросам исследования на которые вы планируете ответить в своем исследовании.</a:t>
            </a:r>
          </a:p>
        </p:txBody>
      </p:sp>
    </p:spTree>
    <p:extLst>
      <p:ext uri="{BB962C8B-B14F-4D97-AF65-F5344CB8AC3E}">
        <p14:creationId xmlns:p14="http://schemas.microsoft.com/office/powerpoint/2010/main" val="1554606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kk-KZ" altLang="en-US" sz="3600" dirty="0">
                <a:latin typeface="Arial" pitchFamily="34" charset="0"/>
                <a:ea typeface="MS PGothic" pitchFamily="34" charset="-128"/>
              </a:rPr>
              <a:t>Элементы заявления о целях </a:t>
            </a:r>
            <a:r>
              <a:rPr lang="en-GB" altLang="en-US" sz="3600" dirty="0">
                <a:latin typeface="Arial" pitchFamily="34" charset="0"/>
                <a:ea typeface="MS PGothic" pitchFamily="34" charset="-128"/>
              </a:rPr>
              <a:t>qualitative</a:t>
            </a:r>
            <a:r>
              <a:rPr lang="kk-KZ" altLang="en-US" sz="36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kk-KZ" altLang="en-US" sz="3600" b="1" dirty="0">
                <a:latin typeface="Arial" pitchFamily="34" charset="0"/>
                <a:ea typeface="MS PGothic" pitchFamily="34" charset="-128"/>
              </a:rPr>
              <a:t>исследовании </a:t>
            </a:r>
            <a:endParaRPr lang="en-US" altLang="en-US" sz="36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24129" y="2084832"/>
            <a:ext cx="7738872" cy="422452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kk-KZ" altLang="en-US" sz="2800" dirty="0">
                <a:latin typeface="Arial" charset="0"/>
                <a:ea typeface="Arial" charset="0"/>
                <a:cs typeface="Arial" charset="0"/>
              </a:rPr>
              <a:t>Одно предложение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kk-KZ" alt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kk-KZ" altLang="en-US" sz="2800" dirty="0">
                <a:latin typeface="Arial" charset="0"/>
                <a:ea typeface="Arial" charset="0"/>
                <a:cs typeface="Arial" charset="0"/>
              </a:rPr>
              <a:t>Начинается </a:t>
            </a:r>
            <a:r>
              <a:rPr lang="ja-JP" altLang="en-US" sz="2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kk-KZ" altLang="ja-JP" sz="2800" dirty="0">
                <a:latin typeface="Arial" charset="0"/>
                <a:ea typeface="Arial" charset="0"/>
                <a:cs typeface="Arial" charset="0"/>
              </a:rPr>
              <a:t>Цель данного исследования</a:t>
            </a: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ja-JP" altLang="en-US" sz="28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altLang="en-US" sz="2800" dirty="0">
                <a:latin typeface="Arial" charset="0"/>
                <a:ea typeface="Arial" charset="0"/>
                <a:cs typeface="Arial" charset="0"/>
              </a:rPr>
              <a:t>Центральный феномен </a:t>
            </a:r>
          </a:p>
          <a:p>
            <a:pPr marL="628650" lvl="2" indent="-176213">
              <a:buFont typeface="Arial" charset="0"/>
              <a:buChar char="•"/>
            </a:pPr>
            <a:endParaRPr lang="ru-RU" altLang="en-US" sz="1800" dirty="0">
              <a:latin typeface="Arial" charset="0"/>
              <a:ea typeface="Arial" charset="0"/>
              <a:cs typeface="Arial" charset="0"/>
            </a:endParaRPr>
          </a:p>
          <a:p>
            <a:pPr marL="628650" lvl="2" indent="-176213">
              <a:buFont typeface="Arial" charset="0"/>
              <a:buChar char="•"/>
            </a:pPr>
            <a:r>
              <a:rPr lang="ru-RU" altLang="en-US" sz="1800" dirty="0">
                <a:latin typeface="Arial" charset="0"/>
                <a:ea typeface="Arial" charset="0"/>
                <a:cs typeface="Arial" charset="0"/>
              </a:rPr>
              <a:t>Глаголы 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ru-RU" altLang="en-US" sz="1800" dirty="0">
                <a:latin typeface="Arial" charset="0"/>
                <a:ea typeface="Arial" charset="0"/>
                <a:cs typeface="Arial" charset="0"/>
              </a:rPr>
              <a:t>изучать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”, 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ru-RU" altLang="ja-JP" sz="1800" dirty="0">
                <a:latin typeface="Arial" charset="0"/>
                <a:ea typeface="Arial" charset="0"/>
                <a:cs typeface="Arial" charset="0"/>
              </a:rPr>
              <a:t>понимать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altLang="ja-JP" sz="1800" dirty="0">
                <a:latin typeface="Arial" charset="0"/>
                <a:ea typeface="Arial" charset="0"/>
                <a:cs typeface="Arial" charset="0"/>
              </a:rPr>
              <a:t> (желательно не использовать глаголы указывающие на </a:t>
            </a:r>
            <a:r>
              <a:rPr lang="ru-RU" sz="18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причинно-следственные связи – </a:t>
            </a:r>
            <a:r>
              <a:rPr lang="kk-KZ" sz="1800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влиять, иметь отношение, определять, являться причиной, справнивать (также оценивать</a:t>
            </a:r>
            <a:r>
              <a:rPr lang="kk-KZ" sz="18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r>
              <a:rPr lang="en-GB" sz="18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lang="ru-R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553021" indent="-457200">
              <a:buFont typeface="Wingdings" panose="05000000000000000000" pitchFamily="2" charset="2"/>
              <a:buChar char="Ø"/>
            </a:pPr>
            <a:r>
              <a:rPr lang="ru-RU" altLang="en-US" sz="2800" dirty="0">
                <a:latin typeface="Arial" charset="0"/>
                <a:ea typeface="Arial" charset="0"/>
                <a:cs typeface="Arial" charset="0"/>
              </a:rPr>
              <a:t>Участники</a:t>
            </a:r>
          </a:p>
          <a:p>
            <a:pPr marL="553021" indent="-457200">
              <a:buFont typeface="Wingdings" panose="05000000000000000000" pitchFamily="2" charset="2"/>
              <a:buChar char="Ø"/>
            </a:pPr>
            <a:r>
              <a:rPr lang="ru-RU" altLang="en-US" sz="2800" dirty="0">
                <a:latin typeface="Arial" charset="0"/>
                <a:ea typeface="Arial" charset="0"/>
                <a:cs typeface="Arial" charset="0"/>
              </a:rPr>
              <a:t>Место проведения исследования </a:t>
            </a:r>
          </a:p>
        </p:txBody>
      </p:sp>
    </p:spTree>
    <p:extLst>
      <p:ext uri="{BB962C8B-B14F-4D97-AF65-F5344CB8AC3E}">
        <p14:creationId xmlns:p14="http://schemas.microsoft.com/office/powerpoint/2010/main" val="4217032869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en-US" sz="4200" b="1" dirty="0">
                <a:ea typeface="ＭＳ Ｐゴシック" pitchFamily="34" charset="-128"/>
              </a:rPr>
              <a:t>Найдите центральный феномен</a:t>
            </a:r>
            <a:r>
              <a:rPr lang="en-US" altLang="en-US" sz="4200" b="1" dirty="0">
                <a:ea typeface="ＭＳ Ｐゴシック" pitchFamily="34" charset="-128"/>
              </a:rPr>
              <a:t>, </a:t>
            </a:r>
            <a:r>
              <a:rPr lang="ru-RU" altLang="en-US" sz="4200" b="1" dirty="0">
                <a:ea typeface="ＭＳ Ｐゴシック" pitchFamily="34" charset="-128"/>
              </a:rPr>
              <a:t>участников и место</a:t>
            </a:r>
            <a:endParaRPr lang="en-US" altLang="en-US" sz="4200" b="1" dirty="0">
              <a:ea typeface="ＭＳ Ｐゴシック" pitchFamily="34" charset="-128"/>
            </a:endParaRPr>
          </a:p>
        </p:txBody>
      </p:sp>
      <p:sp>
        <p:nvSpPr>
          <p:cNvPr id="1536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69073" y="2084832"/>
            <a:ext cx="10838986" cy="4773167"/>
          </a:xfrm>
        </p:spPr>
        <p:txBody>
          <a:bodyPr>
            <a:noAutofit/>
          </a:bodyPr>
          <a:lstStyle/>
          <a:p>
            <a:pPr marL="363538" indent="-363538">
              <a:buFont typeface="Wingdings" charset="2"/>
              <a:buChar char="q"/>
            </a:pPr>
            <a:r>
              <a:rPr lang="ru-RU" altLang="en-US" sz="2400" dirty="0">
                <a:latin typeface="Arial" charset="0"/>
                <a:ea typeface="Arial" charset="0"/>
                <a:cs typeface="Arial" charset="0"/>
              </a:rPr>
              <a:t>Целью данного качественного исследования является изучение опыта применения оружия у пяти старшеклассников в школах округа в США.</a:t>
            </a:r>
          </a:p>
          <a:p>
            <a:pPr marL="363538" indent="-363538">
              <a:buFont typeface="Wingdings" charset="2"/>
              <a:buChar char="q"/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363538" indent="-363538">
              <a:buFont typeface="Wingdings" charset="2"/>
              <a:buChar char="q"/>
            </a:pPr>
            <a:r>
              <a:rPr lang="ru-RU" altLang="en-US" sz="2400" dirty="0">
                <a:latin typeface="Arial" charset="0"/>
                <a:ea typeface="Arial" charset="0"/>
                <a:cs typeface="Arial" charset="0"/>
              </a:rPr>
              <a:t>Целью данного качественного исследования является изучение использования на уроках естествознания активной педагогики учителями средних школ в Нур-Султане.</a:t>
            </a:r>
          </a:p>
          <a:p>
            <a:pPr marL="363538" indent="-363538">
              <a:buFont typeface="Wingdings" charset="2"/>
              <a:buChar char="q"/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363538" indent="-363538">
              <a:buFont typeface="Wingdings" charset="2"/>
              <a:buChar char="q"/>
            </a:pPr>
            <a:r>
              <a:rPr lang="ru-RU" altLang="en-US" sz="2400" dirty="0">
                <a:latin typeface="Arial" charset="0"/>
                <a:ea typeface="Arial" charset="0"/>
                <a:cs typeface="Arial" charset="0"/>
              </a:rPr>
              <a:t>Целью данного качественного исследования является выявление представлений (понимания) двух выпускников Карагандинского государственного университета об их исследовательских навыках.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8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ПАРАДИГМА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2088461"/>
            <a:ext cx="8733559" cy="4056063"/>
          </a:xfrm>
        </p:spPr>
        <p:txBody>
          <a:bodyPr>
            <a:normAutofit/>
          </a:bodyPr>
          <a:lstStyle/>
          <a:p>
            <a:pPr marL="499521" indent="-457189">
              <a:buFont typeface="Wingdings" charset="2"/>
              <a:buChar char="q"/>
            </a:pPr>
            <a:r>
              <a:rPr lang="ru-RU" sz="3200" dirty="0">
                <a:latin typeface="Arial" charset="0"/>
                <a:ea typeface="Arial" charset="0"/>
                <a:cs typeface="Arial" charset="0"/>
              </a:rPr>
              <a:t>Базовый набор убеждений и предположений</a:t>
            </a:r>
          </a:p>
          <a:p>
            <a:pPr marL="499521" indent="-457189">
              <a:buFont typeface="Wingdings" charset="2"/>
              <a:buChar char="q"/>
            </a:pPr>
            <a:r>
              <a:rPr lang="ru-RU" sz="3200" dirty="0">
                <a:latin typeface="Arial" charset="0"/>
                <a:ea typeface="Arial" charset="0"/>
                <a:cs typeface="Arial" charset="0"/>
              </a:rPr>
              <a:t>Взгляд о мире, который направляет действия</a:t>
            </a:r>
          </a:p>
          <a:p>
            <a:pPr marL="499521" indent="-457189">
              <a:buFont typeface="Wingdings" charset="2"/>
              <a:buChar char="q"/>
            </a:pPr>
            <a:r>
              <a:rPr lang="ru-RU" sz="3200" dirty="0">
                <a:latin typeface="Arial" charset="0"/>
                <a:ea typeface="Arial" charset="0"/>
                <a:cs typeface="Arial" charset="0"/>
              </a:rPr>
              <a:t>Основы теорий и методологий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Упражнение </a:t>
            </a:r>
            <a:r>
              <a:rPr lang="en-US" b="1" dirty="0">
                <a:solidFill>
                  <a:srgbClr val="000000"/>
                </a:solidFill>
              </a:rPr>
              <a:t>– </a:t>
            </a:r>
            <a:r>
              <a:rPr lang="ru-RU" b="1" dirty="0">
                <a:solidFill>
                  <a:srgbClr val="000000"/>
                </a:solidFill>
              </a:rPr>
              <a:t>напишите свою формулировку целей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68128" cy="4023360"/>
          </a:xfrm>
        </p:spPr>
        <p:txBody>
          <a:bodyPr>
            <a:normAutofit/>
          </a:bodyPr>
          <a:lstStyle/>
          <a:p>
            <a:pPr>
              <a:spcAft>
                <a:spcPts val="1400"/>
              </a:spcAft>
            </a:pPr>
            <a:r>
              <a:rPr lang="ru-RU" sz="5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Напишите цели для качественного исследования </a:t>
            </a:r>
            <a:endParaRPr lang="en-US" sz="5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83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10972800" cy="12446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highlight>
                  <a:srgbClr val="000000">
                    <a:alpha val="0"/>
                  </a:srgbClr>
                </a:highlight>
                <a:latin typeface="Tw Cen MT Condensed"/>
              </a:rPr>
              <a:t>ВОПРОСЫ ИССЛЕДОВАНИЯ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40155"/>
            <a:ext cx="10972800" cy="3285200"/>
          </a:xfrm>
        </p:spPr>
        <p:txBody>
          <a:bodyPr>
            <a:normAutofit/>
          </a:bodyPr>
          <a:lstStyle/>
          <a:p>
            <a:pPr algn="ctr"/>
            <a:br>
              <a:rPr lang="en-US" sz="1200" dirty="0"/>
            </a:br>
            <a:endParaRPr lang="kk-KZ" sz="600" dirty="0"/>
          </a:p>
        </p:txBody>
      </p:sp>
    </p:spTree>
    <p:extLst>
      <p:ext uri="{BB962C8B-B14F-4D97-AF65-F5344CB8AC3E}">
        <p14:creationId xmlns:p14="http://schemas.microsoft.com/office/powerpoint/2010/main" val="4027496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w Cen MT Condensed"/>
              </a:rPr>
              <a:t>ВОПРОСЫ ИССЛЕДОВАНИЯ</a:t>
            </a:r>
            <a:endParaRPr lang="ru-RU" sz="50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Tw Cen MT Condensed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8805671" cy="4023360"/>
          </a:xfrm>
          <a:effectLst/>
        </p:spPr>
        <p:txBody>
          <a:bodyPr>
            <a:normAutofit/>
          </a:bodyPr>
          <a:lstStyle/>
          <a:p>
            <a:pPr marL="401638" indent="-390525">
              <a:buFont typeface="Wingdings" charset="2"/>
              <a:buChar char="q"/>
            </a:pPr>
            <a:r>
              <a:rPr lang="ru-RU" sz="4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Что такое </a:t>
            </a:r>
            <a:r>
              <a:rPr lang="ru-RU" sz="4000" dirty="0">
                <a:highlight>
                  <a:srgbClr val="000000">
                    <a:alpha val="0"/>
                  </a:srgbClr>
                </a:highlight>
                <a:latin typeface="Arial"/>
              </a:rPr>
              <a:t>вопросы </a:t>
            </a:r>
            <a:r>
              <a:rPr lang="ru-RU" sz="4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исследования?</a:t>
            </a:r>
          </a:p>
          <a:p>
            <a:pPr marL="401638" indent="-390525">
              <a:buFont typeface="Wingdings" charset="2"/>
              <a:buChar char="q"/>
            </a:pPr>
            <a:endParaRPr lang="en-US" altLang="en-US" sz="4000" dirty="0">
              <a:effectLst/>
              <a:latin typeface="Arial"/>
              <a:ea typeface="Arial"/>
              <a:cs typeface="Arial"/>
            </a:endParaRPr>
          </a:p>
          <a:p>
            <a:pPr marL="401638" indent="-390525" rtl="0">
              <a:buFont typeface="Wingdings" charset="2"/>
              <a:buChar char="q"/>
            </a:pPr>
            <a:r>
              <a:rPr lang="ru-RU" sz="4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Зачем они нужны в исследованиях?  </a:t>
            </a:r>
          </a:p>
          <a:p>
            <a:pPr marL="401638" indent="-390525">
              <a:buFont typeface="Wingdings" charset="2"/>
              <a:buChar char="q"/>
            </a:pPr>
            <a:endParaRPr lang="en-US" sz="2800" dirty="0"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990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66928" y="661737"/>
            <a:ext cx="10972800" cy="1239838"/>
          </a:xfrm>
          <a:effectLst/>
        </p:spPr>
        <p:txBody>
          <a:bodyPr>
            <a:noAutofit/>
          </a:bodyPr>
          <a:lstStyle/>
          <a:p>
            <a:pPr algn="ctr">
              <a:defRPr>
                <a:effectLst/>
              </a:defRPr>
            </a:pPr>
            <a:r>
              <a:rPr lang="ru-RU" sz="4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Что характеризует </a:t>
            </a:r>
            <a:br>
              <a:rPr lang="ru-RU" sz="4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</a:br>
            <a:r>
              <a:rPr lang="ru-RU" sz="4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хороший вопрос </a:t>
            </a:r>
            <a:r>
              <a:rPr lang="ru-RU" sz="4800" b="1" dirty="0">
                <a:highlight>
                  <a:srgbClr val="000000">
                    <a:alpha val="0"/>
                  </a:srgbClr>
                </a:highlight>
                <a:latin typeface="Tw Cen MT Condensed"/>
              </a:rPr>
              <a:t>исследования</a:t>
            </a:r>
            <a:r>
              <a:rPr lang="ru-RU" sz="4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?</a:t>
            </a:r>
          </a:p>
        </p:txBody>
      </p:sp>
      <p:sp>
        <p:nvSpPr>
          <p:cNvPr id="21507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024129" y="2286000"/>
            <a:ext cx="10993700" cy="4023360"/>
          </a:xfrm>
          <a:effectLst/>
        </p:spPr>
        <p:txBody>
          <a:bodyPr>
            <a:normAutofit fontScale="92500" lnSpcReduction="10000"/>
          </a:bodyPr>
          <a:lstStyle/>
          <a:p>
            <a:pPr rtl="0" eaLnBrk="1" hangingPunct="1">
              <a:spcAft>
                <a:spcPts val="1400"/>
              </a:spcAft>
            </a:pPr>
            <a:r>
              <a:rPr lang="ru-RU" sz="3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Ответ на такой вопрос дают данные исследования</a:t>
            </a:r>
          </a:p>
          <a:p>
            <a:pPr lvl="2"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Он не должен быть риторическим или требовать оценочного суждения для ответа</a:t>
            </a:r>
          </a:p>
          <a:p>
            <a:pPr lvl="2"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Должен соответствовать замыслу (рамке) исследования</a:t>
            </a:r>
          </a:p>
          <a:p>
            <a:pPr eaLnBrk="1" hangingPunct="1">
              <a:spcAft>
                <a:spcPts val="1400"/>
              </a:spcAft>
            </a:pPr>
            <a:endParaRPr lang="en-US" altLang="ru-RU" sz="3600" dirty="0">
              <a:effectLst/>
              <a:latin typeface="Arial"/>
              <a:ea typeface="Arial"/>
              <a:cs typeface="Arial"/>
            </a:endParaRPr>
          </a:p>
          <a:p>
            <a:pPr rtl="0" eaLnBrk="1" hangingPunct="1">
              <a:spcAft>
                <a:spcPts val="1400"/>
              </a:spcAft>
            </a:pPr>
            <a:r>
              <a:rPr lang="ru-RU" sz="3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Должен стоит того, чтобы его изучить</a:t>
            </a:r>
          </a:p>
          <a:p>
            <a:pPr lvl="2"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Хороший вопрос не решает тривиальной проблемы: </a:t>
            </a:r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«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ну и что?»</a:t>
            </a:r>
          </a:p>
          <a:p>
            <a:pPr lvl="2"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Ответы на </a:t>
            </a:r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такие вопросы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должны расширить понимание исследователя того или иного явления</a:t>
            </a:r>
          </a:p>
          <a:p>
            <a:pPr eaLnBrk="1" hangingPunct="1"/>
            <a:endParaRPr lang="en-US" altLang="ru-RU" sz="2000" dirty="0"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941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 rtl="0" eaLnBrk="1" hangingPunct="1">
              <a:defRPr>
                <a:effectLst/>
              </a:defRPr>
            </a:pPr>
            <a:r>
              <a:rPr lang="ru-RU" sz="4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MS PGothic"/>
              </a:rPr>
              <a:t>Типы вопросов </a:t>
            </a:r>
            <a:br>
              <a:rPr lang="ru-RU" sz="4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MS PGothic"/>
              </a:rPr>
            </a:br>
            <a:r>
              <a:rPr lang="ru-RU" sz="4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MS PGothic"/>
              </a:rPr>
              <a:t>качественного исследования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>
            <a:normAutofit/>
          </a:bodyPr>
          <a:lstStyle/>
          <a:p>
            <a:pPr marL="0" indent="0" rtl="0" eaLnBrk="1" hangingPunct="1">
              <a:lnSpc>
                <a:spcPct val="90000"/>
              </a:lnSpc>
              <a:buNone/>
            </a:pPr>
            <a:r>
              <a:rPr lang="ru-RU" sz="2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Центральный вопрос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:  Главный вопрос, который Вы изучаете </a:t>
            </a:r>
            <a:b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</a:b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в исследовании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ffectLst/>
              <a:latin typeface="Arial"/>
              <a:ea typeface="Arial"/>
              <a:cs typeface="Arial"/>
            </a:endParaRPr>
          </a:p>
          <a:p>
            <a:pPr marL="0" indent="0" rtl="0" eaLnBrk="1" hangingPunct="1">
              <a:lnSpc>
                <a:spcPct val="90000"/>
              </a:lnSpc>
              <a:spcAft>
                <a:spcPts val="800"/>
              </a:spcAft>
              <a:buNone/>
            </a:pPr>
            <a:r>
              <a:rPr lang="ru-RU" sz="2400" b="1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Подвопросы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: </a:t>
            </a:r>
            <a:r>
              <a:rPr lang="ru-RU" sz="2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Делят центральный вопрос на более мелкие, конкретные вопросы</a:t>
            </a:r>
          </a:p>
          <a:p>
            <a:pPr lvl="2" rtl="0"/>
            <a:r>
              <a:rPr lang="ru-RU" sz="2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Предметные </a:t>
            </a:r>
            <a:r>
              <a:rPr lang="ru-RU" sz="20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подвопросы</a:t>
            </a:r>
            <a:r>
              <a:rPr lang="ru-RU" sz="2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: Сузьте акцент центрального вопроса до специфических (конкретных) вопросов</a:t>
            </a:r>
          </a:p>
          <a:p>
            <a:pPr lvl="2" rtl="0"/>
            <a:r>
              <a:rPr lang="ru-RU" sz="2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Процедурные </a:t>
            </a:r>
            <a:r>
              <a:rPr lang="ru-RU" sz="20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подвопросы</a:t>
            </a:r>
            <a:r>
              <a:rPr lang="ru-RU" sz="2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:  Укажите шаги, которые будут предприниматься при анализе данных в качественном исследовании</a:t>
            </a:r>
          </a:p>
          <a:p>
            <a:pPr lvl="2"/>
            <a:endParaRPr lang="en-US" altLang="en-US" sz="2400" b="1" dirty="0"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168228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rtl="0"/>
            <a:r>
              <a:rPr lang="ru-RU" sz="4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Сколько вопросов может быть в одном исследовании?</a:t>
            </a:r>
          </a:p>
          <a:p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0422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algn="ctr" rtl="0" eaLnBrk="1" hangingPunct="1"/>
            <a:r>
              <a:rPr lang="ru-RU" sz="5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Вопросы </a:t>
            </a:r>
            <a:br>
              <a:rPr lang="ru-RU" sz="5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</a:br>
            <a:r>
              <a:rPr lang="ru-RU" sz="5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Качественного Исследования </a:t>
            </a:r>
          </a:p>
        </p:txBody>
      </p:sp>
      <p:sp>
        <p:nvSpPr>
          <p:cNvPr id="2355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0" indent="0" rtl="0" eaLnBrk="1" hangingPunct="1">
              <a:buNone/>
            </a:pPr>
            <a:r>
              <a:rPr lang="ru-RU" sz="2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В таких вопросах:</a:t>
            </a:r>
          </a:p>
          <a:p>
            <a:pPr marL="514350" indent="-514350" rtl="0" eaLnBrk="1" hangingPunct="1">
              <a:buFont typeface="+mj-lt"/>
              <a:buAutoNum type="arabicPeriod"/>
            </a:pPr>
            <a:r>
              <a:rPr lang="ru-RU" sz="2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применяются глаголы, отвечающие на вопросы «Как?» и «Что?»</a:t>
            </a:r>
          </a:p>
          <a:p>
            <a:pPr marL="514350" indent="-514350" rtl="0" eaLnBrk="1" hangingPunct="1">
              <a:buFont typeface="+mj-lt"/>
              <a:buAutoNum type="arabicPeriod"/>
            </a:pPr>
            <a:r>
              <a:rPr lang="ru-RU" sz="2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не применяются вопросы, на которые можно</a:t>
            </a:r>
            <a:r>
              <a:rPr lang="ru-RU" sz="2600" dirty="0"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ответить «Да» или «Нет»</a:t>
            </a:r>
            <a:endParaRPr lang="ru-RU" sz="26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  <a:ea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highlight>
                  <a:srgbClr val="000000">
                    <a:alpha val="0"/>
                  </a:srgbClr>
                </a:highlight>
                <a:latin typeface="Arial"/>
              </a:rPr>
              <a:t>не применяются</a:t>
            </a:r>
            <a:r>
              <a:rPr lang="ru-RU" sz="2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риторические вопросы</a:t>
            </a:r>
          </a:p>
          <a:p>
            <a:pPr marL="514350" indent="-514350" rtl="0" eaLnBrk="1" hangingPunct="1">
              <a:buFont typeface="+mj-lt"/>
              <a:buAutoNum type="arabicPeriod"/>
            </a:pPr>
            <a:r>
              <a:rPr lang="ru-RU" sz="2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один вопрос может иметь 1 или 2 </a:t>
            </a:r>
            <a:r>
              <a:rPr lang="ru-RU" sz="26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подвопроса</a:t>
            </a:r>
            <a:r>
              <a:rPr lang="ru-RU" sz="2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, либо иметь 1 главный </a:t>
            </a:r>
            <a:r>
              <a:rPr lang="ru-RU" sz="26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подвопрос</a:t>
            </a:r>
            <a:r>
              <a:rPr lang="ru-RU" sz="2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и 3-4 производных </a:t>
            </a:r>
            <a:r>
              <a:rPr lang="ru-RU" sz="26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подвопроса</a:t>
            </a:r>
            <a:r>
              <a:rPr lang="ru-RU" sz="2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  </a:t>
            </a:r>
          </a:p>
          <a:p>
            <a:pPr eaLnBrk="1" hangingPunct="1"/>
            <a:endParaRPr lang="en-US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3530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5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Пример </a:t>
            </a:r>
            <a:r>
              <a:rPr lang="ru-RU" b="1" dirty="0">
                <a:highlight>
                  <a:srgbClr val="000000">
                    <a:alpha val="0"/>
                  </a:srgbClr>
                </a:highlight>
                <a:latin typeface="Tw Cen MT Condensed"/>
              </a:rPr>
              <a:t>вопроса </a:t>
            </a:r>
            <a:br>
              <a:rPr lang="en-US" b="1" dirty="0">
                <a:highlight>
                  <a:srgbClr val="000000">
                    <a:alpha val="0"/>
                  </a:srgbClr>
                </a:highlight>
                <a:latin typeface="Tw Cen MT Condensed"/>
              </a:rPr>
            </a:br>
            <a:r>
              <a:rPr lang="ru-RU" b="1" dirty="0">
                <a:highlight>
                  <a:srgbClr val="000000">
                    <a:alpha val="0"/>
                  </a:srgbClr>
                </a:highlight>
                <a:latin typeface="Tw Cen MT Condensed"/>
              </a:rPr>
              <a:t>качественного исследования</a:t>
            </a:r>
            <a:r>
              <a:rPr lang="ru-RU" sz="5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 </a:t>
            </a:r>
          </a:p>
        </p:txBody>
      </p:sp>
      <p:sp>
        <p:nvSpPr>
          <p:cNvPr id="2560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024128" y="2197510"/>
            <a:ext cx="9720073" cy="4111850"/>
          </a:xfrm>
          <a:effectLst/>
        </p:spPr>
        <p:txBody>
          <a:bodyPr>
            <a:normAutofit fontScale="92500" lnSpcReduction="10000"/>
          </a:bodyPr>
          <a:lstStyle/>
          <a:p>
            <a:pPr rtl="0" eaLnBrk="1" hangingPunct="1"/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Центральный (главный) вопрос исследования</a:t>
            </a:r>
          </a:p>
          <a:p>
            <a:pPr lvl="2"/>
            <a:r>
              <a:rPr lang="ru-RU" sz="2000" dirty="0">
                <a:highlight>
                  <a:srgbClr val="000000">
                    <a:alpha val="0"/>
                  </a:srgbClr>
                </a:highlight>
                <a:latin typeface="Arial"/>
              </a:rPr>
              <a:t>Каким образом студенты, обучающиеся в магистратуре по специальности «Образование», меняют свою практику оценивания, и каковы ее последствия на их последующую профессиональной практику?</a:t>
            </a:r>
            <a:endParaRPr lang="en-US" altLang="ru-RU" sz="1800" dirty="0">
              <a:effectLst/>
              <a:latin typeface="Arial"/>
              <a:ea typeface="Arial"/>
              <a:cs typeface="Arial"/>
            </a:endParaRPr>
          </a:p>
          <a:p>
            <a:pPr rtl="0" eaLnBrk="1" hangingPunct="1"/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Вспомогательные </a:t>
            </a:r>
            <a:r>
              <a:rPr lang="ru-RU" sz="2800" b="1" dirty="0" err="1"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под</a:t>
            </a:r>
            <a:r>
              <a:rPr lang="ru-RU" sz="2800" b="1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вопросы</a:t>
            </a:r>
            <a:endParaRPr lang="ru-RU" sz="28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  <a:ea typeface="Arial"/>
              <a:cs typeface="Arial"/>
            </a:endParaRPr>
          </a:p>
          <a:p>
            <a:pPr lvl="2"/>
            <a:r>
              <a:rPr lang="ru-RU" sz="2000" dirty="0">
                <a:highlight>
                  <a:srgbClr val="000000">
                    <a:alpha val="0"/>
                  </a:srgbClr>
                </a:highlight>
                <a:latin typeface="Arial"/>
              </a:rPr>
              <a:t>Каков был предыдущий опыт в области практики оценивания у студентов-магистрантов по специальности «Образование»?</a:t>
            </a:r>
          </a:p>
          <a:p>
            <a:pPr lvl="2"/>
            <a:r>
              <a:rPr lang="ru-RU" sz="2000" dirty="0">
                <a:highlight>
                  <a:srgbClr val="000000">
                    <a:alpha val="0"/>
                  </a:srgbClr>
                </a:highlight>
                <a:latin typeface="Arial"/>
              </a:rPr>
              <a:t>Каким образом студенты-магистранты по специальности «Образование», изменили свои взгляды на оценку во время учебы на IED?</a:t>
            </a:r>
          </a:p>
          <a:p>
            <a:pPr lvl="2"/>
            <a:r>
              <a:rPr lang="ru-RU" sz="2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Какие факторы способствуют</a:t>
            </a:r>
            <a:r>
              <a:rPr lang="ru-RU" sz="2000" dirty="0"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 </a:t>
            </a:r>
            <a:r>
              <a:rPr lang="ru-RU" sz="2000" dirty="0">
                <a:highlight>
                  <a:srgbClr val="000000">
                    <a:alpha val="0"/>
                  </a:srgbClr>
                </a:highlight>
                <a:latin typeface="Arial"/>
              </a:rPr>
              <a:t>(способствовали) </a:t>
            </a:r>
            <a:r>
              <a:rPr lang="ru-RU" sz="2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изменениям (если таковые имеются)? </a:t>
            </a:r>
          </a:p>
          <a:p>
            <a:pPr lvl="2" rtl="0"/>
            <a:r>
              <a:rPr lang="ru-RU" sz="2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Какие методы оценивания они используют/планируют использовать в своей работе? Каковы причины?</a:t>
            </a:r>
          </a:p>
          <a:p>
            <a:pPr eaLnBrk="1" hangingPunct="1"/>
            <a:endParaRPr lang="en-US" altLang="ru-RU" dirty="0"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299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54801" cy="1499616"/>
          </a:xfrm>
          <a:effectLst/>
        </p:spPr>
        <p:txBody>
          <a:bodyPr>
            <a:normAutofit/>
          </a:bodyPr>
          <a:lstStyle/>
          <a:p>
            <a:pPr rtl="0"/>
            <a:r>
              <a:rPr lang="ru-RU" sz="4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w Cen MT Condensed"/>
              </a:rPr>
              <a:t>Сформулируйте вопросы исследования, исходя из следующего: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10686092" cy="4773168"/>
          </a:xfrm>
          <a:effectLst/>
        </p:spPr>
        <p:txBody>
          <a:bodyPr>
            <a:normAutofit/>
          </a:bodyPr>
          <a:lstStyle/>
          <a:p>
            <a:pPr marL="276225" indent="-276225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Цель данного качественного тематического исследования – изучить опыт применения оружия </a:t>
            </a:r>
            <a:r>
              <a:rPr lang="ru-RU" sz="2800" dirty="0">
                <a:highlight>
                  <a:srgbClr val="000000">
                    <a:alpha val="0"/>
                  </a:srgbClr>
                </a:highlight>
                <a:latin typeface="Arial"/>
              </a:rPr>
              <a:t>пятью старшеклассниками 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в этом районе</a:t>
            </a:r>
          </a:p>
          <a:p>
            <a:pPr marL="276225" indent="-276225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Цель данного качественного исследования – изучить опыт применения учителями 5-9 классов </a:t>
            </a:r>
            <a:r>
              <a:rPr lang="ru-RU" sz="2800" dirty="0">
                <a:highlight>
                  <a:srgbClr val="000000">
                    <a:alpha val="0"/>
                  </a:srgbClr>
                </a:highlight>
                <a:latin typeface="Arial"/>
              </a:rPr>
              <a:t>г. Астаны 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активной педагогики в преподавании естественнонаучных дисциплин</a:t>
            </a:r>
          </a:p>
          <a:p>
            <a:pPr marL="276225" indent="-276225" rtl="0" eaLnBrk="1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Цель данного исследования – изучить отношение учителей </a:t>
            </a:r>
            <a:b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</a:b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к инклюзивному образованию в Казахстане</a:t>
            </a:r>
          </a:p>
        </p:txBody>
      </p:sp>
    </p:spTree>
    <p:extLst>
      <p:ext uri="{BB962C8B-B14F-4D97-AF65-F5344CB8AC3E}">
        <p14:creationId xmlns:p14="http://schemas.microsoft.com/office/powerpoint/2010/main" val="2039928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548680"/>
            <a:ext cx="8382000" cy="9144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a typeface="MS PGothic" pitchFamily="34" charset="-128"/>
              </a:rPr>
              <a:t>Основные характеристики качественного исследования</a:t>
            </a:r>
          </a:p>
        </p:txBody>
      </p:sp>
      <p:sp>
        <p:nvSpPr>
          <p:cNvPr id="21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2165" y="1752600"/>
            <a:ext cx="11039707" cy="4772744"/>
          </a:xfrm>
          <a:noFill/>
          <a:ln/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ru-RU" sz="3600" dirty="0">
                <a:ea typeface="MS PGothic" pitchFamily="34" charset="-128"/>
              </a:rPr>
              <a:t>Исследует проблему путем детального понимания основного явления (феномена)</a:t>
            </a:r>
            <a:endParaRPr lang="en-US" sz="3600" dirty="0">
              <a:ea typeface="MS PGothic" pitchFamily="34" charset="-128"/>
            </a:endParaRPr>
          </a:p>
          <a:p>
            <a:pPr>
              <a:buFont typeface="Wingdings" charset="2"/>
              <a:buChar char="Ø"/>
            </a:pPr>
            <a:r>
              <a:rPr lang="ru-RU" sz="3600" dirty="0">
                <a:ea typeface="MS PGothic" pitchFamily="34" charset="-128"/>
              </a:rPr>
              <a:t>Собирает данные от небольшого числа участников</a:t>
            </a:r>
            <a:endParaRPr lang="en-US" sz="3600" dirty="0">
              <a:ea typeface="MS PGothic" pitchFamily="34" charset="-128"/>
            </a:endParaRPr>
          </a:p>
          <a:p>
            <a:pPr>
              <a:buFont typeface="Wingdings" charset="2"/>
              <a:buChar char="Ø"/>
            </a:pPr>
            <a:r>
              <a:rPr lang="ru-RU" sz="3600" dirty="0">
                <a:ea typeface="MS PGothic" pitchFamily="34" charset="-128"/>
              </a:rPr>
              <a:t>Анализирует данные получения подробных описаний и тем</a:t>
            </a:r>
            <a:endParaRPr lang="en-US" sz="3600" dirty="0">
              <a:ea typeface="MS PGothic" pitchFamily="34" charset="-128"/>
            </a:endParaRPr>
          </a:p>
          <a:p>
            <a:pPr>
              <a:buFont typeface="Wingdings" charset="2"/>
              <a:buChar char="Ø"/>
            </a:pPr>
            <a:r>
              <a:rPr lang="ru-RU" sz="3600" dirty="0">
                <a:ea typeface="MS PGothic" pitchFamily="34" charset="-128"/>
              </a:rPr>
              <a:t>Структурирует и включает субъективную рефлексивность</a:t>
            </a:r>
          </a:p>
        </p:txBody>
      </p:sp>
    </p:spTree>
    <p:extLst>
      <p:ext uri="{BB962C8B-B14F-4D97-AF65-F5344CB8AC3E}">
        <p14:creationId xmlns:p14="http://schemas.microsoft.com/office/powerpoint/2010/main" val="21816780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9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9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>
                                            <p:txEl>
                                              <p:charRg st="86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9">
                                            <p:txEl>
                                              <p:charRg st="86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9">
                                            <p:txEl>
                                              <p:charRg st="86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>
                                            <p:txEl>
                                              <p:charRg st="136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9">
                                            <p:txEl>
                                              <p:charRg st="136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9">
                                            <p:txEl>
                                              <p:charRg st="136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>
                                            <p:txEl>
                                              <p:charRg st="217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89">
                                            <p:txEl>
                                              <p:charRg st="217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89">
                                            <p:txEl>
                                              <p:charRg st="217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Кун</a:t>
            </a:r>
            <a:r>
              <a:rPr lang="en-US" sz="5400" dirty="0"/>
              <a:t> (1962)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i="1" dirty="0"/>
              <a:t>«Набор общих убеждений и соглашений, разделяемых учеными о том, как следует понимать и решать проблемы."</a:t>
            </a:r>
            <a:r>
              <a:rPr lang="en-US" sz="4800" i="1" dirty="0"/>
              <a:t> </a:t>
            </a:r>
          </a:p>
          <a:p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751514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b="1" dirty="0"/>
              <a:t>Что такое качественное исследование?</a:t>
            </a:r>
          </a:p>
        </p:txBody>
      </p:sp>
      <p:sp>
        <p:nvSpPr>
          <p:cNvPr id="219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ru-RU" sz="4800" dirty="0"/>
              <a:t>Естественная обстановка </a:t>
            </a:r>
            <a:endParaRPr lang="en-US" sz="4800" dirty="0"/>
          </a:p>
          <a:p>
            <a:pPr>
              <a:buFont typeface="Wingdings" charset="2"/>
              <a:buChar char="Ø"/>
            </a:pPr>
            <a:r>
              <a:rPr lang="ru-RU" sz="4800" dirty="0"/>
              <a:t>Индуктивность</a:t>
            </a:r>
            <a:endParaRPr lang="en-US" sz="4800" dirty="0"/>
          </a:p>
          <a:p>
            <a:pPr>
              <a:buFont typeface="Wingdings" charset="2"/>
              <a:buChar char="Ø"/>
            </a:pPr>
            <a:r>
              <a:rPr lang="ru-RU" sz="4800" dirty="0" err="1"/>
              <a:t>Интерпретативность</a:t>
            </a:r>
            <a:r>
              <a:rPr lang="ru-RU" sz="4800" dirty="0"/>
              <a:t> </a:t>
            </a:r>
            <a:br>
              <a:rPr lang="ru-RU" sz="4800" dirty="0"/>
            </a:br>
            <a:r>
              <a:rPr lang="ru-RU" sz="4800" dirty="0"/>
              <a:t>(содержание толкования)</a:t>
            </a:r>
          </a:p>
        </p:txBody>
      </p:sp>
    </p:spTree>
    <p:extLst>
      <p:ext uri="{BB962C8B-B14F-4D97-AF65-F5344CB8AC3E}">
        <p14:creationId xmlns:p14="http://schemas.microsoft.com/office/powerpoint/2010/main" val="506609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sz="4000" b="1" dirty="0"/>
              <a:t>Качественное исследование </a:t>
            </a:r>
            <a:br>
              <a:rPr lang="ru-RU" sz="4000" b="1" dirty="0"/>
            </a:br>
            <a:r>
              <a:rPr lang="ru-RU" sz="4000" b="1" dirty="0"/>
              <a:t>как зонтик</a:t>
            </a:r>
          </a:p>
        </p:txBody>
      </p:sp>
      <p:sp>
        <p:nvSpPr>
          <p:cNvPr id="219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/>
              <a:t>Исследователь сам по себе является основным инструментом сбора и анализа данных.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Акцент на смысле, понимании, процессе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Качественное исследование – это широкое понятие, охватывающее широкий спектр методов и приемов.</a:t>
            </a:r>
          </a:p>
          <a:p>
            <a:pPr marL="800100" lvl="4" indent="-342900">
              <a:buFont typeface="Arial" pitchFamily="34" charset="0"/>
              <a:buChar char="•"/>
            </a:pPr>
            <a:r>
              <a:rPr lang="ru-RU" sz="2400" dirty="0"/>
              <a:t>Обычно включает в себя полевую работу.</a:t>
            </a:r>
          </a:p>
          <a:p>
            <a:pPr marL="800100" lvl="4" indent="-342900">
              <a:buFont typeface="Arial" pitchFamily="34" charset="0"/>
              <a:buChar char="•"/>
            </a:pPr>
            <a:r>
              <a:rPr lang="ru-RU" sz="2400" dirty="0"/>
              <a:t>В первую очередь использует индуктивную исследовательскую стратегию.</a:t>
            </a:r>
          </a:p>
          <a:p>
            <a:pPr marL="800100" lvl="4" indent="-342900">
              <a:buFont typeface="Arial" pitchFamily="34" charset="0"/>
              <a:buChar char="•"/>
            </a:pPr>
            <a:r>
              <a:rPr lang="ru-RU" sz="2400" dirty="0"/>
              <a:t>Продукт исследования обычно богат на описания.</a:t>
            </a:r>
          </a:p>
          <a:p>
            <a:pPr marL="342900" lvl="2" indent="-342900">
              <a:buFont typeface="Arial" pitchFamily="34" charset="0"/>
              <a:buChar char="•"/>
            </a:pPr>
            <a:endParaRPr lang="en-US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9566955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Виды (методы) качественного исследования </a:t>
            </a:r>
            <a:r>
              <a:rPr lang="ru-RU" sz="4000" dirty="0"/>
              <a:t>(</a:t>
            </a:r>
            <a:r>
              <a:rPr lang="en-US" sz="4000" dirty="0"/>
              <a:t>Sharan Merriam</a:t>
            </a:r>
            <a:r>
              <a:rPr lang="ru-RU" sz="4000" dirty="0"/>
              <a:t>, 1998)</a:t>
            </a:r>
          </a:p>
        </p:txBody>
      </p:sp>
      <p:sp>
        <p:nvSpPr>
          <p:cNvPr id="22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5327" y="1916832"/>
            <a:ext cx="11753385" cy="4712568"/>
          </a:xfrm>
          <a:noFill/>
          <a:ln/>
        </p:spPr>
        <p:txBody>
          <a:bodyPr numCol="2">
            <a:normAutofit fontScale="40000" lnSpcReduction="20000"/>
          </a:bodyPr>
          <a:lstStyle/>
          <a:p>
            <a:pPr>
              <a:lnSpc>
                <a:spcPct val="80000"/>
              </a:lnSpc>
            </a:pPr>
            <a:endParaRPr lang="en-US" altLang="ru-RU" sz="2500" b="1" dirty="0"/>
          </a:p>
          <a:p>
            <a:pPr>
              <a:lnSpc>
                <a:spcPct val="80000"/>
              </a:lnSpc>
              <a:buSzPct val="80000"/>
              <a:buFont typeface="Tahoma" pitchFamily="34" charset="0"/>
              <a:buAutoNum type="arabicPeriod"/>
            </a:pPr>
            <a:r>
              <a:rPr lang="ru-RU" sz="8000" b="1" dirty="0"/>
              <a:t>История жизни </a:t>
            </a:r>
            <a:r>
              <a:rPr lang="ru-RU" sz="8000" dirty="0"/>
              <a:t>(изучение индивидуальной жизни) </a:t>
            </a:r>
            <a:endParaRPr lang="en-US" sz="8000" dirty="0"/>
          </a:p>
          <a:p>
            <a:pPr>
              <a:lnSpc>
                <a:spcPct val="80000"/>
              </a:lnSpc>
              <a:buSzPct val="80000"/>
              <a:buFont typeface="Tahoma" pitchFamily="34" charset="0"/>
              <a:buAutoNum type="arabicPeriod"/>
            </a:pPr>
            <a:r>
              <a:rPr lang="ru-RU" sz="8000" b="1" dirty="0"/>
              <a:t>Устная история </a:t>
            </a:r>
            <a:r>
              <a:rPr lang="ru-RU" sz="8000" dirty="0"/>
              <a:t>(сбор данных с помощью рассказов)</a:t>
            </a:r>
          </a:p>
          <a:p>
            <a:pPr>
              <a:lnSpc>
                <a:spcPct val="80000"/>
              </a:lnSpc>
              <a:buSzPct val="80000"/>
              <a:buFont typeface="Tahoma" pitchFamily="34" charset="0"/>
              <a:buAutoNum type="arabicPeriod"/>
            </a:pPr>
            <a:r>
              <a:rPr lang="ru-RU" sz="8000" b="1" dirty="0" err="1"/>
              <a:t>Нарративное</a:t>
            </a:r>
            <a:r>
              <a:rPr lang="ru-RU" sz="8000" b="1" dirty="0"/>
              <a:t> исследование</a:t>
            </a:r>
            <a:r>
              <a:rPr lang="en-US" sz="8000" b="1" dirty="0"/>
              <a:t> </a:t>
            </a:r>
            <a:r>
              <a:rPr lang="ru-RU" sz="8000" dirty="0"/>
              <a:t>(изучение индивидуальной жизни через сборник рассказов)</a:t>
            </a:r>
          </a:p>
          <a:p>
            <a:pPr>
              <a:lnSpc>
                <a:spcPct val="80000"/>
              </a:lnSpc>
              <a:buSzPct val="80000"/>
              <a:buFont typeface="Tahoma" pitchFamily="34" charset="0"/>
              <a:buAutoNum type="arabicPeriod"/>
            </a:pPr>
            <a:r>
              <a:rPr lang="ru-RU" sz="8000" b="1" dirty="0"/>
              <a:t>Этнография</a:t>
            </a:r>
            <a:r>
              <a:rPr lang="en-US" sz="8000" dirty="0"/>
              <a:t> </a:t>
            </a:r>
            <a:r>
              <a:rPr lang="ru-RU" sz="8000" dirty="0"/>
              <a:t>(убеждения, ценности и установки, структурирующие поведение группы)</a:t>
            </a:r>
          </a:p>
          <a:p>
            <a:pPr>
              <a:lnSpc>
                <a:spcPct val="80000"/>
              </a:lnSpc>
              <a:buSzPct val="80000"/>
              <a:buFont typeface="Tahoma" pitchFamily="34" charset="0"/>
              <a:buAutoNum type="arabicPeriod"/>
            </a:pPr>
            <a:r>
              <a:rPr lang="ru-RU" sz="8000" b="1" dirty="0"/>
              <a:t>Кейс-</a:t>
            </a:r>
            <a:r>
              <a:rPr lang="ru-RU" sz="8000" b="1" dirty="0" err="1"/>
              <a:t>стади</a:t>
            </a:r>
            <a:r>
              <a:rPr lang="ru-RU" sz="8000" dirty="0"/>
              <a:t> (интенсивное, целостное описание/анализ отдельной единицы или ограниченной системы) </a:t>
            </a:r>
          </a:p>
          <a:p>
            <a:pPr>
              <a:lnSpc>
                <a:spcPct val="80000"/>
              </a:lnSpc>
              <a:buSzPct val="80000"/>
              <a:buFont typeface="Tahoma" pitchFamily="34" charset="0"/>
              <a:buAutoNum type="arabicPeriod"/>
            </a:pPr>
            <a:r>
              <a:rPr lang="en-US" sz="8000" b="1" dirty="0"/>
              <a:t>Grounded theory</a:t>
            </a:r>
            <a:r>
              <a:rPr lang="en-US" sz="8000" dirty="0"/>
              <a:t> </a:t>
            </a:r>
            <a:r>
              <a:rPr lang="ru-RU" sz="8000" dirty="0"/>
              <a:t>(индуктивное построение теории существа в отношении некоторых аспектов практики) </a:t>
            </a:r>
          </a:p>
          <a:p>
            <a:pPr>
              <a:lnSpc>
                <a:spcPct val="80000"/>
              </a:lnSpc>
              <a:buSzPct val="80000"/>
              <a:buFont typeface="Tahoma" pitchFamily="34" charset="0"/>
              <a:buAutoNum type="arabicPeriod"/>
            </a:pPr>
            <a:r>
              <a:rPr lang="ru-RU" sz="8000" b="1" dirty="0"/>
              <a:t>Феноменология</a:t>
            </a:r>
            <a:r>
              <a:rPr lang="en-US" sz="8000" dirty="0"/>
              <a:t> </a:t>
            </a:r>
            <a:r>
              <a:rPr lang="ru-RU" sz="8000" dirty="0"/>
              <a:t>(непосредственный опыт феномена)   </a:t>
            </a:r>
          </a:p>
          <a:p>
            <a:pPr>
              <a:lnSpc>
                <a:spcPct val="80000"/>
              </a:lnSpc>
              <a:buSzPct val="80000"/>
              <a:buFont typeface="Tahoma" pitchFamily="34" charset="0"/>
              <a:buAutoNum type="arabicPeriod"/>
            </a:pPr>
            <a:r>
              <a:rPr lang="ru-RU" sz="8000" b="1" dirty="0"/>
              <a:t>Исследование в действии</a:t>
            </a:r>
            <a:r>
              <a:rPr lang="en-US" sz="8000" b="1" dirty="0"/>
              <a:t> </a:t>
            </a:r>
            <a:r>
              <a:rPr lang="ru-RU" sz="8000" dirty="0"/>
              <a:t>(направлено на решение неотложной проблемы)</a:t>
            </a:r>
          </a:p>
          <a:p>
            <a:pPr>
              <a:lnSpc>
                <a:spcPct val="80000"/>
              </a:lnSpc>
              <a:buSzPct val="80000"/>
              <a:buFont typeface="Tahoma" pitchFamily="34" charset="0"/>
              <a:buAutoNum type="arabicPeriod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99578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Title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b="1" dirty="0"/>
              <a:t>Устная история </a:t>
            </a:r>
          </a:p>
        </p:txBody>
      </p:sp>
      <p:sp>
        <p:nvSpPr>
          <p:cNvPr id="2213" name="Content Placeholder 2"/>
          <p:cNvSpPr>
            <a:spLocks noGrp="1"/>
          </p:cNvSpPr>
          <p:nvPr>
            <p:ph idx="4294967295"/>
          </p:nvPr>
        </p:nvSpPr>
        <p:spPr>
          <a:xfrm>
            <a:off x="267629" y="2017713"/>
            <a:ext cx="11574966" cy="4625974"/>
          </a:xfrm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Рассказывание историй - это естественная часть человеческого опыта. </a:t>
            </a:r>
          </a:p>
          <a:p>
            <a:pPr lvl="1">
              <a:lnSpc>
                <a:spcPct val="80000"/>
              </a:lnSpc>
            </a:pPr>
            <a:r>
              <a:rPr lang="ru-RU" sz="1600" dirty="0"/>
              <a:t>Хотя повествование имеет глубокую историю, адаптация этого человеческого процесса в легитимизированный исследовательский метод является сравнительно новым.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Устная история создана в 1948 году как современный метод для исторической документации, когда историк Аллан </a:t>
            </a:r>
            <a:r>
              <a:rPr lang="ru-RU" sz="2400" dirty="0" err="1"/>
              <a:t>Невинс</a:t>
            </a:r>
            <a:r>
              <a:rPr lang="ru-RU" sz="2400" dirty="0"/>
              <a:t> (</a:t>
            </a:r>
            <a:r>
              <a:rPr lang="en-US" sz="2400" dirty="0"/>
              <a:t>Allan Nevins</a:t>
            </a:r>
            <a:r>
              <a:rPr lang="ru-RU" sz="2400" dirty="0"/>
              <a:t>) начал записывать мемуары лиц, значимых в американской жизни </a:t>
            </a:r>
            <a:r>
              <a:rPr lang="en-US" sz="2400" dirty="0"/>
              <a:t>(North American Oral History Association, as quoted by Thomson, 1998, p. 581)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\Устная история – это метод исторической документации, использующий интервью с живыми людьми, пережившими исследуемое время.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Устная история часто затрагивает темы, едва затронутые письменными документами, чтобы заполнить пробелы записей, которые составляют ранние исторические документы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21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Title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b="1" dirty="0"/>
              <a:t>История жизни </a:t>
            </a:r>
          </a:p>
        </p:txBody>
      </p:sp>
      <p:sp>
        <p:nvSpPr>
          <p:cNvPr id="2217" name="Content Placeholder 2"/>
          <p:cNvSpPr>
            <a:spLocks noGrp="1"/>
          </p:cNvSpPr>
          <p:nvPr>
            <p:ph idx="4294967295"/>
          </p:nvPr>
        </p:nvSpPr>
        <p:spPr>
          <a:xfrm>
            <a:off x="1524000" y="2017713"/>
            <a:ext cx="8955088" cy="4625974"/>
          </a:xfrm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</a:rPr>
              <a:t>Биографический отчет, полученный в основном через интервью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</a:rPr>
              <a:t>Способствует более глубокому пониманию индивидуального опыта прошлого, жизни настоящим, а также отношения к будущему и способности бросать ему вызов </a:t>
            </a:r>
            <a:r>
              <a:rPr lang="en-US" sz="2800" dirty="0">
                <a:latin typeface="Times New Roman" pitchFamily="18" charset="0"/>
              </a:rPr>
              <a:t>(Hitchcock and Hughes, 1995, p. 186)</a:t>
            </a:r>
            <a:endParaRPr lang="ru-RU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</a:rPr>
              <a:t>«[История жизни] реконструирует, интерпретирует и представляет некоторые из основных аспектов некоторых областей жизни отдельного человека» </a:t>
            </a:r>
            <a:r>
              <a:rPr lang="en-US" sz="2800" dirty="0">
                <a:latin typeface="Times New Roman" pitchFamily="18" charset="0"/>
              </a:rPr>
              <a:t>(Hitchcock and Hughes (1995, p. 18</a:t>
            </a:r>
            <a:r>
              <a:rPr lang="ru-RU" sz="2800" dirty="0">
                <a:latin typeface="Times New Roman" pitchFamily="18" charset="0"/>
              </a:rPr>
              <a:t>8</a:t>
            </a:r>
            <a:r>
              <a:rPr lang="en-US" sz="2800" dirty="0">
                <a:latin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92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Title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b="1" dirty="0" err="1"/>
              <a:t>Нарративный</a:t>
            </a:r>
            <a:r>
              <a:rPr lang="ru-RU" b="1" dirty="0"/>
              <a:t> анализ </a:t>
            </a:r>
          </a:p>
        </p:txBody>
      </p:sp>
      <p:sp>
        <p:nvSpPr>
          <p:cNvPr id="2221" name="Content Placeholder 2"/>
          <p:cNvSpPr>
            <a:spLocks noGrp="1"/>
          </p:cNvSpPr>
          <p:nvPr>
            <p:ph idx="4294967295"/>
          </p:nvPr>
        </p:nvSpPr>
        <p:spPr>
          <a:xfrm>
            <a:off x="825189" y="2017713"/>
            <a:ext cx="10593659" cy="4625974"/>
          </a:xfrm>
          <a:ln/>
        </p:spPr>
        <p:txBody>
          <a:bodyPr>
            <a:noAutofit/>
          </a:bodyPr>
          <a:lstStyle/>
          <a:p>
            <a:r>
              <a:rPr lang="ru-RU" sz="2800" dirty="0">
                <a:ea typeface="MS PGothic" pitchFamily="34" charset="-128"/>
              </a:rPr>
              <a:t>В 1990 г. </a:t>
            </a:r>
            <a:r>
              <a:rPr lang="ru-RU" sz="2800" dirty="0" err="1">
                <a:ea typeface="MS PGothic" pitchFamily="34" charset="-128"/>
              </a:rPr>
              <a:t>Кландинин</a:t>
            </a:r>
            <a:r>
              <a:rPr lang="ru-RU" sz="2800" dirty="0">
                <a:ea typeface="MS PGothic" pitchFamily="34" charset="-128"/>
              </a:rPr>
              <a:t> (</a:t>
            </a:r>
            <a:r>
              <a:rPr lang="en-US" sz="2800" dirty="0" err="1">
                <a:ea typeface="MS PGothic" pitchFamily="34" charset="-128"/>
              </a:rPr>
              <a:t>Clandinin</a:t>
            </a:r>
            <a:r>
              <a:rPr lang="ru-RU" sz="2800" dirty="0">
                <a:ea typeface="MS PGothic" pitchFamily="34" charset="-128"/>
              </a:rPr>
              <a:t>)</a:t>
            </a:r>
            <a:r>
              <a:rPr lang="en-US" sz="2800" dirty="0">
                <a:ea typeface="MS PGothic" pitchFamily="34" charset="-128"/>
              </a:rPr>
              <a:t> </a:t>
            </a:r>
            <a:r>
              <a:rPr lang="ru-RU" sz="2800" dirty="0">
                <a:ea typeface="MS PGothic" pitchFamily="34" charset="-128"/>
              </a:rPr>
              <a:t>и</a:t>
            </a:r>
            <a:r>
              <a:rPr lang="en-US" sz="2800" dirty="0">
                <a:ea typeface="MS PGothic" pitchFamily="34" charset="-128"/>
              </a:rPr>
              <a:t> </a:t>
            </a:r>
            <a:r>
              <a:rPr lang="ru-RU" sz="2800" dirty="0" err="1">
                <a:ea typeface="MS PGothic" pitchFamily="34" charset="-128"/>
              </a:rPr>
              <a:t>Коннели</a:t>
            </a:r>
            <a:r>
              <a:rPr lang="ru-RU" sz="2800" dirty="0">
                <a:ea typeface="MS PGothic" pitchFamily="34" charset="-128"/>
              </a:rPr>
              <a:t> (</a:t>
            </a:r>
            <a:r>
              <a:rPr lang="en-US" sz="2800" dirty="0">
                <a:ea typeface="MS PGothic" pitchFamily="34" charset="-128"/>
              </a:rPr>
              <a:t>Connelly</a:t>
            </a:r>
            <a:r>
              <a:rPr lang="ru-RU" sz="2800" dirty="0">
                <a:ea typeface="MS PGothic" pitchFamily="34" charset="-128"/>
              </a:rPr>
              <a:t>) представили первый обзор нарративных исследований </a:t>
            </a:r>
            <a:br>
              <a:rPr lang="ru-RU" sz="2800" dirty="0">
                <a:ea typeface="MS PGothic" pitchFamily="34" charset="-128"/>
              </a:rPr>
            </a:br>
            <a:r>
              <a:rPr lang="ru-RU" sz="2800" dirty="0">
                <a:ea typeface="MS PGothic" pitchFamily="34" charset="-128"/>
              </a:rPr>
              <a:t>в образовании</a:t>
            </a:r>
          </a:p>
          <a:p>
            <a:r>
              <a:rPr lang="ru-RU" sz="2800" dirty="0">
                <a:ea typeface="MS PGothic" pitchFamily="34" charset="-128"/>
              </a:rPr>
              <a:t>Исследователи описывают жизнь отдельных людей, собирают и рассказывают истории о жизни людей, а также пишут рассказы об индивидуальных переживаниях. </a:t>
            </a:r>
          </a:p>
          <a:p>
            <a:r>
              <a:rPr lang="ru-RU" sz="2800" dirty="0">
                <a:ea typeface="MS PGothic" pitchFamily="34" charset="-128"/>
              </a:rPr>
              <a:t>Повествование, как правило, фокусируется на изучении одного человека, сборе данных посредством сбора историй, сообщений об индивидуальном опыте и обсуждении значения этого опыта для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778462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Title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b="1" dirty="0"/>
              <a:t>Этнография</a:t>
            </a:r>
            <a:r>
              <a:rPr lang="ru-RU" dirty="0"/>
              <a:t> </a:t>
            </a:r>
          </a:p>
        </p:txBody>
      </p:sp>
      <p:sp>
        <p:nvSpPr>
          <p:cNvPr id="2225" name="Content Placeholder 2"/>
          <p:cNvSpPr>
            <a:spLocks noGrp="1"/>
          </p:cNvSpPr>
          <p:nvPr>
            <p:ph idx="4294967295"/>
          </p:nvPr>
        </p:nvSpPr>
        <p:spPr>
          <a:xfrm>
            <a:off x="758283" y="2017713"/>
            <a:ext cx="9720805" cy="4435623"/>
          </a:xfrm>
          <a:ln/>
        </p:spPr>
        <p:txBody>
          <a:bodyPr>
            <a:noAutofit/>
          </a:bodyPr>
          <a:lstStyle/>
          <a:p>
            <a:r>
              <a:rPr lang="ru-RU" sz="3600" dirty="0">
                <a:ea typeface="MS PGothic" pitchFamily="34" charset="-128"/>
              </a:rPr>
              <a:t>Этнографические проекты - это качественные исследовательские процедуры для описания, анализа и интерпретации общих моделей поведения, убеждений и языка группы, разделяющей культуру, которые развиваются </a:t>
            </a:r>
            <a:br>
              <a:rPr lang="ru-RU" sz="3600" dirty="0">
                <a:ea typeface="MS PGothic" pitchFamily="34" charset="-128"/>
              </a:rPr>
            </a:br>
            <a:r>
              <a:rPr lang="ru-RU" sz="3600" dirty="0">
                <a:ea typeface="MS PGothic" pitchFamily="34" charset="-128"/>
              </a:rPr>
              <a:t>с течением времени. </a:t>
            </a:r>
          </a:p>
          <a:p>
            <a:r>
              <a:rPr lang="en-US" sz="3600" dirty="0"/>
              <a:t>Creswell (1998) </a:t>
            </a:r>
            <a:r>
              <a:rPr lang="ru-RU" sz="3600" dirty="0"/>
              <a:t>и</a:t>
            </a:r>
            <a:r>
              <a:rPr lang="en-US" sz="3600" dirty="0"/>
              <a:t> Anderson (2005)</a:t>
            </a:r>
          </a:p>
        </p:txBody>
      </p:sp>
    </p:spTree>
    <p:extLst>
      <p:ext uri="{BB962C8B-B14F-4D97-AF65-F5344CB8AC3E}">
        <p14:creationId xmlns:p14="http://schemas.microsoft.com/office/powerpoint/2010/main" val="39559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Title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b="1" dirty="0"/>
              <a:t>Феноменология</a:t>
            </a:r>
            <a:r>
              <a:rPr lang="ru-RU" dirty="0"/>
              <a:t> </a:t>
            </a:r>
          </a:p>
        </p:txBody>
      </p:sp>
      <p:sp>
        <p:nvSpPr>
          <p:cNvPr id="2229" name="Content Placeholder 2"/>
          <p:cNvSpPr>
            <a:spLocks noGrp="1"/>
          </p:cNvSpPr>
          <p:nvPr>
            <p:ph idx="4294967295"/>
          </p:nvPr>
        </p:nvSpPr>
        <p:spPr>
          <a:ln/>
        </p:spPr>
        <p:txBody>
          <a:bodyPr>
            <a:normAutofit/>
          </a:bodyPr>
          <a:lstStyle/>
          <a:p>
            <a:r>
              <a:rPr lang="ru-RU" sz="3200" dirty="0"/>
              <a:t>Феноменология или феноменологическое исследование – форма качественного исследования, в которой исследователь пытается выявить общие черты в восприятии несколькими индивидами того или иного явления (</a:t>
            </a:r>
            <a:r>
              <a:rPr lang="ru-RU" sz="3200" dirty="0" err="1"/>
              <a:t>Fraenkel</a:t>
            </a:r>
            <a:r>
              <a:rPr lang="ru-RU" sz="3200" dirty="0"/>
              <a:t>, </a:t>
            </a:r>
            <a:r>
              <a:rPr lang="ru-RU" sz="3200" dirty="0" err="1"/>
              <a:t>Wallen</a:t>
            </a:r>
            <a:r>
              <a:rPr lang="ru-RU" sz="3200" dirty="0"/>
              <a:t> &amp; </a:t>
            </a:r>
            <a:r>
              <a:rPr lang="ru-RU" sz="3200" dirty="0" err="1"/>
              <a:t>Hyun</a:t>
            </a:r>
            <a:r>
              <a:rPr lang="ru-RU" sz="3200" dirty="0"/>
              <a:t>, 1993).</a:t>
            </a:r>
          </a:p>
          <a:p>
            <a:endParaRPr lang="en-US" altLang="ru-RU" sz="3200" dirty="0"/>
          </a:p>
          <a:p>
            <a:r>
              <a:rPr lang="ru-RU" sz="3200" dirty="0" err="1"/>
              <a:t>Denzin</a:t>
            </a:r>
            <a:r>
              <a:rPr lang="ru-RU" sz="3200" dirty="0"/>
              <a:t> &amp; </a:t>
            </a:r>
            <a:r>
              <a:rPr lang="ru-RU" sz="3200" dirty="0" err="1"/>
              <a:t>Lincoln</a:t>
            </a:r>
            <a:r>
              <a:rPr lang="ru-RU" sz="3200" dirty="0"/>
              <a:t> (2003) и </a:t>
            </a:r>
            <a:r>
              <a:rPr lang="ru-RU" sz="3200" dirty="0" err="1"/>
              <a:t>Heilemann</a:t>
            </a:r>
            <a:r>
              <a:rPr lang="ru-RU" sz="3200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3186162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b="1" dirty="0"/>
              <a:t>Обоснованная теория </a:t>
            </a:r>
          </a:p>
        </p:txBody>
      </p:sp>
      <p:sp>
        <p:nvSpPr>
          <p:cNvPr id="22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6771" y="2017713"/>
            <a:ext cx="10459844" cy="4625974"/>
          </a:xfrm>
          <a:noFill/>
          <a:ln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>
                <a:ea typeface="MS PGothic" pitchFamily="34" charset="-128"/>
              </a:rPr>
              <a:t>Обоснованная теоретическая разработка представляет собой систематическую качественную процедуру, используемую для создания теории, которая на широком концептуальном уровне объясняет процесс, действие или взаимодействие по предметной теме.</a:t>
            </a:r>
            <a:endParaRPr lang="en-US" altLang="en-US" sz="3600" dirty="0">
              <a:ea typeface="MS PGothic" pitchFamily="34" charset="-128"/>
            </a:endParaRPr>
          </a:p>
          <a:p>
            <a:r>
              <a:rPr lang="ru-RU" sz="3600" dirty="0" err="1"/>
              <a:t>Glaser</a:t>
            </a:r>
            <a:r>
              <a:rPr lang="ru-RU" sz="3600" dirty="0"/>
              <a:t> &amp; </a:t>
            </a:r>
            <a:r>
              <a:rPr lang="ru-RU" sz="3600" dirty="0" err="1"/>
              <a:t>Strauss</a:t>
            </a:r>
            <a:r>
              <a:rPr lang="ru-RU" sz="3600" dirty="0"/>
              <a:t> (1967), </a:t>
            </a:r>
            <a:r>
              <a:rPr lang="ru-RU" sz="3600" dirty="0" err="1"/>
              <a:t>Strauss</a:t>
            </a:r>
            <a:r>
              <a:rPr lang="ru-RU" sz="3600" dirty="0"/>
              <a:t> &amp; </a:t>
            </a:r>
            <a:r>
              <a:rPr lang="ru-RU" sz="3600" dirty="0" err="1"/>
              <a:t>Corbin</a:t>
            </a:r>
            <a:r>
              <a:rPr lang="ru-RU" sz="3600" dirty="0"/>
              <a:t> (1998), </a:t>
            </a:r>
            <a:r>
              <a:rPr lang="ru-RU" sz="3600" dirty="0" err="1"/>
              <a:t>Clarke</a:t>
            </a:r>
            <a:r>
              <a:rPr lang="ru-RU" sz="3600" dirty="0"/>
              <a:t> (2005)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27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Title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r>
              <a:rPr lang="ru-RU" dirty="0"/>
              <a:t>Кейс-</a:t>
            </a:r>
            <a:r>
              <a:rPr lang="ru-RU" dirty="0" err="1"/>
              <a:t>стади</a:t>
            </a:r>
            <a:endParaRPr lang="ru-RU" dirty="0"/>
          </a:p>
        </p:txBody>
      </p:sp>
      <p:sp>
        <p:nvSpPr>
          <p:cNvPr id="2237" name="Content Placeholder 2"/>
          <p:cNvSpPr>
            <a:spLocks noGrp="1"/>
          </p:cNvSpPr>
          <p:nvPr>
            <p:ph idx="4294967295"/>
          </p:nvPr>
        </p:nvSpPr>
        <p:spPr>
          <a:xfrm>
            <a:off x="2207568" y="2017713"/>
            <a:ext cx="8271520" cy="4435623"/>
          </a:xfrm>
          <a:ln/>
        </p:spPr>
        <p:txBody>
          <a:bodyPr/>
          <a:lstStyle/>
          <a:p>
            <a:r>
              <a:rPr lang="ru-RU" sz="2400" dirty="0"/>
              <a:t>Кейс-</a:t>
            </a:r>
            <a:r>
              <a:rPr lang="ru-RU" sz="2400" dirty="0" err="1"/>
              <a:t>стади</a:t>
            </a:r>
            <a:r>
              <a:rPr lang="ru-RU" sz="2400" dirty="0"/>
              <a:t>, как метод исследования является «подробным рассмотрением одного параметра, или отдельного предмета [в оригинале], или единым хранилищем документов, или одного конкретного события» (</a:t>
            </a:r>
            <a:r>
              <a:rPr lang="en-US" altLang="ru-RU" sz="2400" dirty="0" err="1"/>
              <a:t>Bogdan</a:t>
            </a:r>
            <a:r>
              <a:rPr lang="en-US" altLang="ru-RU" sz="2400" dirty="0"/>
              <a:t> &amp; </a:t>
            </a:r>
            <a:r>
              <a:rPr lang="en-US" altLang="ru-RU" sz="2400" dirty="0" err="1"/>
              <a:t>Bicklen</a:t>
            </a:r>
            <a:r>
              <a:rPr lang="ru-RU" sz="2400" dirty="0"/>
              <a:t>, 1998, р. 54). Это позволяет “интенсивно и комплексно описывать и анализировать ограниченное явление» </a:t>
            </a:r>
            <a:r>
              <a:rPr lang="en-US" sz="2400" dirty="0"/>
              <a:t>(Merriam, 1998, p. xiii)</a:t>
            </a:r>
            <a:r>
              <a:rPr lang="ru-RU" sz="2400" dirty="0"/>
              <a:t>.  </a:t>
            </a:r>
            <a:endParaRPr lang="en-US" altLang="ru-RU" sz="2400" dirty="0"/>
          </a:p>
          <a:p>
            <a:r>
              <a:rPr lang="ru-RU" sz="2400" dirty="0"/>
              <a:t>Инь (</a:t>
            </a:r>
            <a:r>
              <a:rPr lang="en-US" sz="2400" dirty="0"/>
              <a:t>Yin</a:t>
            </a:r>
            <a:r>
              <a:rPr lang="ru-RU" sz="2400" dirty="0"/>
              <a:t>) является одним из лучших авторов </a:t>
            </a:r>
            <a:br>
              <a:rPr lang="ru-RU" sz="2400" dirty="0"/>
            </a:br>
            <a:r>
              <a:rPr lang="ru-RU" sz="2400" dirty="0"/>
              <a:t>по кейс-</a:t>
            </a:r>
            <a:r>
              <a:rPr lang="ru-RU" sz="2400" dirty="0" err="1"/>
              <a:t>стади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FF0000"/>
                </a:solidFill>
              </a:rPr>
              <a:t>Какие исследования лучше всего проводить в Казахстане, используя </a:t>
            </a:r>
            <a:r>
              <a:rPr lang="ru-RU" sz="2400" dirty="0" err="1">
                <a:solidFill>
                  <a:srgbClr val="FF0000"/>
                </a:solidFill>
              </a:rPr>
              <a:t>кейс-стади</a:t>
            </a:r>
            <a:r>
              <a:rPr lang="ru-RU" sz="2400" dirty="0">
                <a:solidFill>
                  <a:srgbClr val="FF0000"/>
                </a:solidFill>
              </a:rPr>
              <a:t>? </a:t>
            </a:r>
          </a:p>
          <a:p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74087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040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/>
              <a:t>ПАРАДИГМЫ ИССЛЕДОВАНИЙ </a:t>
            </a:r>
            <a:endParaRPr lang="en-US" b="1" dirty="0"/>
          </a:p>
        </p:txBody>
      </p:sp>
      <p:graphicFrame>
        <p:nvGraphicFramePr>
          <p:cNvPr id="5" name="Shape 80"/>
          <p:cNvGraphicFramePr/>
          <p:nvPr/>
        </p:nvGraphicFramePr>
        <p:xfrm>
          <a:off x="870857" y="1905001"/>
          <a:ext cx="10704665" cy="47699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2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8702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Позитивизм</a:t>
                      </a:r>
                      <a:endParaRPr lang="en" sz="1800" b="1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 err="1"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Постпозитивизм</a:t>
                      </a:r>
                      <a:endParaRPr lang="en" sz="1800" b="1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Критическая теория</a:t>
                      </a:r>
                      <a:endParaRPr lang="en" sz="1800" b="1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Конструктивизм</a:t>
                      </a:r>
                      <a:endParaRPr lang="en" sz="1800" b="1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241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100" b="1" dirty="0"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Онтология</a:t>
                      </a:r>
                      <a:endParaRPr lang="en" sz="2100" b="1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900" b="1" i="1" dirty="0">
                          <a:solidFill>
                            <a:srgbClr val="C0190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наивный реализм</a:t>
                      </a:r>
                      <a:endParaRPr lang="en" sz="1900" b="1" i="1" dirty="0">
                        <a:solidFill>
                          <a:srgbClr val="C01900"/>
                        </a:solidFill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900" b="1" i="1" dirty="0">
                          <a:solidFill>
                            <a:srgbClr val="C0190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критический реализм</a:t>
                      </a:r>
                      <a:endParaRPr lang="en" sz="1900" b="1" i="1" dirty="0">
                        <a:solidFill>
                          <a:srgbClr val="C01900"/>
                        </a:solidFill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900" b="1" i="1" dirty="0">
                          <a:solidFill>
                            <a:srgbClr val="C0190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исторический реализм</a:t>
                      </a:r>
                      <a:endParaRPr lang="en" sz="1900" b="1" i="1" dirty="0">
                        <a:solidFill>
                          <a:srgbClr val="C01900"/>
                        </a:solidFill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900" b="1" i="1" dirty="0">
                          <a:solidFill>
                            <a:srgbClr val="C0190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релятивизм</a:t>
                      </a:r>
                      <a:endParaRPr lang="en" sz="1900" b="1" i="1" dirty="0">
                        <a:solidFill>
                          <a:srgbClr val="C01900"/>
                        </a:solidFill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900" b="1" i="1" dirty="0">
                        <a:solidFill>
                          <a:srgbClr val="C01900"/>
                        </a:solidFill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434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100" b="1" dirty="0"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Эпистемология</a:t>
                      </a:r>
                      <a:endParaRPr lang="en" sz="2100" b="1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900" dirty="0">
                          <a:solidFill>
                            <a:srgbClr val="FF250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дуалист / объективист</a:t>
                      </a:r>
                      <a:endParaRPr lang="en" sz="1900" dirty="0">
                        <a:solidFill>
                          <a:srgbClr val="FF2500"/>
                        </a:solidFill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900" dirty="0">
                          <a:solidFill>
                            <a:srgbClr val="FF250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модифицированный дуализм / объективизм</a:t>
                      </a:r>
                      <a:endParaRPr lang="en" sz="1900" dirty="0">
                        <a:solidFill>
                          <a:srgbClr val="FF2500"/>
                        </a:solidFill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900" dirty="0">
                          <a:solidFill>
                            <a:srgbClr val="FF250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субъективный</a:t>
                      </a:r>
                      <a:endParaRPr lang="en" sz="1900" dirty="0">
                        <a:solidFill>
                          <a:srgbClr val="FF2500"/>
                        </a:solidFill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900" dirty="0">
                          <a:solidFill>
                            <a:srgbClr val="FF250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субъективный</a:t>
                      </a:r>
                      <a:endParaRPr lang="en" sz="1900" dirty="0">
                        <a:solidFill>
                          <a:srgbClr val="FF2500"/>
                        </a:solidFill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473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100" b="1" dirty="0"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Методология</a:t>
                      </a:r>
                      <a:endParaRPr lang="en" sz="2100" b="1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900" b="1" i="1" dirty="0" err="1">
                          <a:solidFill>
                            <a:srgbClr val="0170C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эксперимен-тальный</a:t>
                      </a:r>
                      <a:endParaRPr lang="ru-RU" sz="1900" b="1" i="1" dirty="0">
                        <a:solidFill>
                          <a:srgbClr val="0170C0"/>
                        </a:solidFill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ru-RU" sz="1900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900" b="1" i="1" dirty="0" err="1">
                          <a:solidFill>
                            <a:srgbClr val="0170C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модифициро</a:t>
                      </a:r>
                      <a:r>
                        <a:rPr lang="ru-RU" sz="1900" b="1" i="1" dirty="0">
                          <a:solidFill>
                            <a:srgbClr val="0170C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-ванный </a:t>
                      </a:r>
                      <a:r>
                        <a:rPr lang="ru-RU" sz="1900" b="1" i="1" dirty="0" err="1">
                          <a:solidFill>
                            <a:srgbClr val="0170C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эксперимен-тальный</a:t>
                      </a:r>
                      <a:endParaRPr lang="ru-RU" sz="1900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900" b="1" i="1" dirty="0" err="1">
                          <a:solidFill>
                            <a:srgbClr val="0170C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диалекти-ческий</a:t>
                      </a:r>
                      <a:endParaRPr lang="ru-RU" sz="1900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900" b="1" i="1" dirty="0" err="1">
                          <a:solidFill>
                            <a:srgbClr val="0170C0"/>
                          </a:solidFill>
                          <a:latin typeface="Arial" charset="0"/>
                          <a:ea typeface="Arial" charset="0"/>
                          <a:cs typeface="Arial" charset="0"/>
                          <a:sym typeface="Ubuntu"/>
                        </a:rPr>
                        <a:t>диалекти-ческий</a:t>
                      </a:r>
                      <a:endParaRPr lang="ru-RU" sz="1900" b="1" i="1" dirty="0">
                        <a:solidFill>
                          <a:srgbClr val="0170C0"/>
                        </a:solidFill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ru-RU" sz="1900" dirty="0">
                        <a:latin typeface="Arial" charset="0"/>
                        <a:ea typeface="Arial" charset="0"/>
                        <a:cs typeface="Arial" charset="0"/>
                        <a:sym typeface="Ubuntu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265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Title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b="1" dirty="0"/>
              <a:t>Исследование в действии</a:t>
            </a:r>
          </a:p>
        </p:txBody>
      </p:sp>
      <p:sp>
        <p:nvSpPr>
          <p:cNvPr id="2241" name="Content Placeholder 2"/>
          <p:cNvSpPr>
            <a:spLocks noGrp="1"/>
          </p:cNvSpPr>
          <p:nvPr>
            <p:ph idx="4294967295"/>
          </p:nvPr>
        </p:nvSpPr>
        <p:spPr>
          <a:xfrm>
            <a:off x="758283" y="2017713"/>
            <a:ext cx="9720805" cy="4507631"/>
          </a:xfrm>
          <a:ln/>
        </p:spPr>
        <p:txBody>
          <a:bodyPr>
            <a:normAutofit lnSpcReduction="10000"/>
          </a:bodyPr>
          <a:lstStyle/>
          <a:p>
            <a:r>
              <a:rPr lang="ru-RU" sz="3200" b="1" dirty="0">
                <a:ea typeface="MS PGothic" pitchFamily="34" charset="-128"/>
              </a:rPr>
              <a:t>Исследование в действии </a:t>
            </a:r>
            <a:r>
              <a:rPr lang="ru-RU" sz="3200" dirty="0">
                <a:ea typeface="MS PGothic" pitchFamily="34" charset="-128"/>
              </a:rPr>
              <a:t>- это систематическое исследование, проводимое учителями (или другими лицами в образовательной среде) с целью сбора информации о том, как функционирует их конкретная образовательная среда, как они преподают и как хорошо учатся их ученики, и последующего совершенствования этих методов (</a:t>
            </a:r>
            <a:r>
              <a:rPr lang="ru-RU" sz="3200" dirty="0" err="1">
                <a:ea typeface="MS PGothic" pitchFamily="34" charset="-128"/>
              </a:rPr>
              <a:t>Mills</a:t>
            </a:r>
            <a:r>
              <a:rPr lang="ru-RU" sz="3200" dirty="0">
                <a:ea typeface="MS PGothic" pitchFamily="34" charset="-128"/>
              </a:rPr>
              <a:t>, 2011). </a:t>
            </a:r>
          </a:p>
          <a:p>
            <a:r>
              <a:rPr lang="ru-RU" sz="3200" dirty="0">
                <a:ea typeface="MS PGothic" pitchFamily="34" charset="-128"/>
              </a:rPr>
              <a:t>В основном направлено на решение сиюминутной проблемы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26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3216275" y="233363"/>
          <a:ext cx="4679950" cy="629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2962689" imgH="10259857" progId="MSPhotoEd.3">
                  <p:embed/>
                </p:oleObj>
              </mc:Choice>
              <mc:Fallback>
                <p:oleObj name="Photo Editor Photo" r:id="rId3" imgW="2962689" imgH="10259857" progId="MSPhotoEd.3">
                  <p:embed/>
                  <p:pic>
                    <p:nvPicPr>
                      <p:cNvPr id="389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233363"/>
                        <a:ext cx="4679950" cy="629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ED7F17-0AB9-45A1-95A9-BE374EDA2E09}"/>
              </a:ext>
            </a:extLst>
          </p:cNvPr>
          <p:cNvSpPr/>
          <p:nvPr/>
        </p:nvSpPr>
        <p:spPr bwMode="auto">
          <a:xfrm>
            <a:off x="5519936" y="1124744"/>
            <a:ext cx="1440160" cy="432048"/>
          </a:xfrm>
          <a:prstGeom prst="rect">
            <a:avLst/>
          </a:prstGeom>
          <a:solidFill>
            <a:srgbClr val="FCFE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dirty="0">
                <a:latin typeface="Tahoma" pitchFamily="34" charset="0"/>
                <a:cs typeface="Arial" pitchFamily="34" charset="0"/>
              </a:rPr>
              <a:t>ПЛАНИР</a:t>
            </a:r>
            <a:r>
              <a:rPr lang="ru-RU" dirty="0"/>
              <a:t>УЙ</a:t>
            </a:r>
            <a:endParaRPr lang="ru-RU" dirty="0"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197F44-18A7-4E26-B05C-EFF94A57C433}"/>
              </a:ext>
            </a:extLst>
          </p:cNvPr>
          <p:cNvSpPr/>
          <p:nvPr/>
        </p:nvSpPr>
        <p:spPr bwMode="auto">
          <a:xfrm>
            <a:off x="5519936" y="3608660"/>
            <a:ext cx="1440160" cy="612428"/>
          </a:xfrm>
          <a:prstGeom prst="rect">
            <a:avLst/>
          </a:prstGeom>
          <a:solidFill>
            <a:srgbClr val="FCFE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600" dirty="0">
                <a:latin typeface="Tahoma" pitchFamily="34" charset="0"/>
                <a:cs typeface="Arial" pitchFamily="34" charset="0"/>
              </a:rPr>
              <a:t>ПЕРЕСМОТРИ ПЛАН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860F3E-54F1-4634-BF45-7806E1B5AC54}"/>
              </a:ext>
            </a:extLst>
          </p:cNvPr>
          <p:cNvSpPr/>
          <p:nvPr/>
        </p:nvSpPr>
        <p:spPr bwMode="auto">
          <a:xfrm>
            <a:off x="3503712" y="4545152"/>
            <a:ext cx="1512168" cy="252000"/>
          </a:xfrm>
          <a:prstGeom prst="rect">
            <a:avLst/>
          </a:prstGeom>
          <a:solidFill>
            <a:srgbClr val="FCFE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500" dirty="0">
                <a:latin typeface="Tahoma" pitchFamily="34" charset="0"/>
                <a:cs typeface="Arial" pitchFamily="34" charset="0"/>
              </a:rPr>
              <a:t>НАБЛЮДАЙ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754894-F2F7-4A07-80C8-6876574EC0EA}"/>
              </a:ext>
            </a:extLst>
          </p:cNvPr>
          <p:cNvSpPr/>
          <p:nvPr/>
        </p:nvSpPr>
        <p:spPr bwMode="auto">
          <a:xfrm>
            <a:off x="3503712" y="2137258"/>
            <a:ext cx="1512168" cy="252000"/>
          </a:xfrm>
          <a:prstGeom prst="rect">
            <a:avLst/>
          </a:prstGeom>
          <a:solidFill>
            <a:srgbClr val="FCFE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500" dirty="0">
                <a:latin typeface="Tahoma" pitchFamily="34" charset="0"/>
                <a:cs typeface="Arial" pitchFamily="34" charset="0"/>
              </a:rPr>
              <a:t>НАБЛЮДАЙ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951F5F-6F59-423C-9D80-46B06E327CAE}"/>
              </a:ext>
            </a:extLst>
          </p:cNvPr>
          <p:cNvSpPr/>
          <p:nvPr/>
        </p:nvSpPr>
        <p:spPr bwMode="auto">
          <a:xfrm rot="5400000">
            <a:off x="4517300" y="1767340"/>
            <a:ext cx="1260000" cy="262840"/>
          </a:xfrm>
          <a:prstGeom prst="rect">
            <a:avLst/>
          </a:prstGeom>
          <a:solidFill>
            <a:srgbClr val="FCFE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400" dirty="0">
                <a:latin typeface="Tahoma" pitchFamily="34" charset="0"/>
                <a:cs typeface="Arial" pitchFamily="34" charset="0"/>
              </a:rPr>
              <a:t>РЕФЛЕКСИРУЙ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AE49E0-4142-4E71-A3CF-6691B3E40DC8}"/>
              </a:ext>
            </a:extLst>
          </p:cNvPr>
          <p:cNvSpPr/>
          <p:nvPr/>
        </p:nvSpPr>
        <p:spPr bwMode="auto">
          <a:xfrm rot="5400000">
            <a:off x="4470483" y="4161733"/>
            <a:ext cx="1260000" cy="262840"/>
          </a:xfrm>
          <a:prstGeom prst="rect">
            <a:avLst/>
          </a:prstGeom>
          <a:solidFill>
            <a:srgbClr val="FCFE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400" dirty="0">
                <a:latin typeface="Tahoma" pitchFamily="34" charset="0"/>
                <a:cs typeface="Arial" pitchFamily="34" charset="0"/>
              </a:rPr>
              <a:t>РЕФЛЕКСИРУЙ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88E1BB-3DB1-4B5E-9B90-31F3699C764F}"/>
              </a:ext>
            </a:extLst>
          </p:cNvPr>
          <p:cNvSpPr/>
          <p:nvPr/>
        </p:nvSpPr>
        <p:spPr bwMode="auto">
          <a:xfrm rot="16200000">
            <a:off x="4865901" y="2810159"/>
            <a:ext cx="850234" cy="287437"/>
          </a:xfrm>
          <a:prstGeom prst="rect">
            <a:avLst/>
          </a:prstGeom>
          <a:solidFill>
            <a:srgbClr val="FCFE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200" dirty="0">
                <a:latin typeface="Tahoma" pitchFamily="34" charset="0"/>
                <a:cs typeface="Arial" pitchFamily="34" charset="0"/>
              </a:rPr>
              <a:t>ДЕЙСТВУЙ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8BE874-F670-464B-ADF2-E9B06AE16844}"/>
              </a:ext>
            </a:extLst>
          </p:cNvPr>
          <p:cNvSpPr/>
          <p:nvPr/>
        </p:nvSpPr>
        <p:spPr bwMode="auto">
          <a:xfrm rot="16200000">
            <a:off x="4817317" y="5151732"/>
            <a:ext cx="972000" cy="262840"/>
          </a:xfrm>
          <a:prstGeom prst="rect">
            <a:avLst/>
          </a:prstGeom>
          <a:solidFill>
            <a:srgbClr val="FCFE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200" dirty="0">
                <a:latin typeface="Tahoma" pitchFamily="34" charset="0"/>
                <a:cs typeface="Arial" pitchFamily="34" charset="0"/>
              </a:rPr>
              <a:t>ДЕЙСТВУЙ</a:t>
            </a:r>
          </a:p>
        </p:txBody>
      </p:sp>
    </p:spTree>
    <p:extLst>
      <p:ext uri="{BB962C8B-B14F-4D97-AF65-F5344CB8AC3E}">
        <p14:creationId xmlns:p14="http://schemas.microsoft.com/office/powerpoint/2010/main" val="1817653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Объект 2"/>
          <p:cNvSpPr>
            <a:spLocks noGrp="1"/>
          </p:cNvSpPr>
          <p:nvPr>
            <p:ph idx="4294967295"/>
          </p:nvPr>
        </p:nvSpPr>
        <p:spPr>
          <a:ln/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В чем основное отличие исследования в действии 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от всех других видов исследования?</a:t>
            </a:r>
          </a:p>
          <a:p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038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Content Placeholder 2"/>
          <p:cNvSpPr>
            <a:spLocks noGrp="1"/>
          </p:cNvSpPr>
          <p:nvPr>
            <p:ph idx="4294967295"/>
          </p:nvPr>
        </p:nvSpPr>
        <p:spPr>
          <a:ln/>
        </p:spPr>
        <p:txBody>
          <a:bodyPr/>
          <a:lstStyle/>
          <a:p>
            <a:r>
              <a:rPr lang="ru-RU" sz="4800" dirty="0">
                <a:solidFill>
                  <a:srgbClr val="FF0000"/>
                </a:solidFill>
              </a:rPr>
              <a:t>Какой метод качественного исследования Вы, скорее всего, будете использовать </a:t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>в своем исследовании? Почему?  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563782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latin typeface="Arial Narrow"/>
                <a:ea typeface="Arial Narrow"/>
                <a:cs typeface="Arial Narrow"/>
                <a:sym typeface="Arial Narrow"/>
              </a:rPr>
              <a:t>Выборка (</a:t>
            </a:r>
            <a:r>
              <a:rPr lang="ru-RU" sz="5400" b="1" dirty="0" err="1">
                <a:latin typeface="Arial Narrow"/>
                <a:ea typeface="Arial Narrow"/>
                <a:cs typeface="Arial Narrow"/>
                <a:sym typeface="Arial Narrow"/>
              </a:rPr>
              <a:t>Sampling</a:t>
            </a:r>
            <a:r>
              <a:rPr lang="en-US" sz="5400" b="1" dirty="0"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r>
              <a:rPr lang="ru-RU" sz="5400" b="1" dirty="0"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60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1981200" y="428280"/>
            <a:ext cx="8229600" cy="56978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3200" dirty="0"/>
              <a:t>Что такое выборка? Почему надо проводить выборку?</a:t>
            </a:r>
            <a:endParaRPr sz="3200" dirty="0"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4910" y="1919873"/>
            <a:ext cx="6435908" cy="4657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731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Подходы к формированию выборки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06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400" dirty="0">
                <a:solidFill>
                  <a:schemeClr val="dk1"/>
                </a:solidFill>
                <a:latin typeface="Arial"/>
                <a:sym typeface="Arial"/>
              </a:rPr>
              <a:t>Объяснение определенного феномена;</a:t>
            </a:r>
            <a:endParaRPr lang="ru-RU" dirty="0"/>
          </a:p>
          <a:p>
            <a:pPr marL="457200" indent="-406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400" dirty="0">
                <a:solidFill>
                  <a:schemeClr val="dk1"/>
                </a:solidFill>
                <a:latin typeface="Arial"/>
                <a:sym typeface="Arial"/>
              </a:rPr>
              <a:t>Наиболее информированные респонденты;</a:t>
            </a:r>
            <a:endParaRPr lang="ru-RU" dirty="0"/>
          </a:p>
          <a:p>
            <a:pPr marL="457200" indent="-406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400" dirty="0">
                <a:solidFill>
                  <a:schemeClr val="dk1"/>
                </a:solidFill>
                <a:latin typeface="Arial"/>
                <a:sym typeface="Arial"/>
              </a:rPr>
              <a:t>Наиболее информативные объекты исследования (кейсы, документы, фильмы); </a:t>
            </a:r>
            <a:endParaRPr lang="ru-RU" sz="2400" dirty="0">
              <a:solidFill>
                <a:schemeClr val="dk1"/>
              </a:solidFill>
            </a:endParaRPr>
          </a:p>
          <a:p>
            <a:endParaRPr lang="en-US" dirty="0"/>
          </a:p>
          <a:p>
            <a:pPr marL="76200" inden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ru-RU" sz="2400" b="1" dirty="0">
                <a:solidFill>
                  <a:schemeClr val="dk1"/>
                </a:solidFill>
                <a:latin typeface="Arial"/>
                <a:sym typeface="Arial"/>
              </a:rPr>
              <a:t>НЕ ВЕРОЯТНОСТНАЯ ВЫБОРКА </a:t>
            </a:r>
            <a:endParaRPr lang="ru-RU" sz="2400" b="1" dirty="0"/>
          </a:p>
          <a:p>
            <a:pPr marL="76200" inden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sym typeface="Arial"/>
              </a:rPr>
              <a:t>- метод выборки, при котором исследователь отбирает образцы на основе субъективного суждения исследователя, а не случайного отбора.</a:t>
            </a:r>
            <a:endParaRPr lang="ru-RU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379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7000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50800" algn="ctr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ru-RU" b="1" dirty="0"/>
              <a:t>Удобная выборка </a:t>
            </a:r>
            <a:endParaRPr b="1" dirty="0"/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1"/>
          </p:nvPr>
        </p:nvSpPr>
        <p:spPr>
          <a:xfrm>
            <a:off x="2010733" y="124576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50800" indent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b="1"/>
          </a:p>
        </p:txBody>
      </p:sp>
      <p:sp>
        <p:nvSpPr>
          <p:cNvPr id="301" name="Google Shape;301;p27"/>
          <p:cNvSpPr txBox="1">
            <a:spLocks noGrp="1"/>
          </p:cNvSpPr>
          <p:nvPr>
            <p:ph type="body" idx="2"/>
          </p:nvPr>
        </p:nvSpPr>
        <p:spPr>
          <a:xfrm>
            <a:off x="6172200" y="124608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406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1800"/>
              <a:t>Легкость доступа, готовность быть частью выборки, доступность в заданном временном интервале и тд.</a:t>
            </a:r>
            <a:endParaRPr/>
          </a:p>
          <a:p>
            <a:pPr marL="457200" indent="-406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1800"/>
              <a:t>Выбор на основе близости и не учитывает, представляют ли они все население или нет.</a:t>
            </a:r>
            <a:endParaRPr/>
          </a:p>
          <a:p>
            <a:pPr marL="457200" indent="-406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1800"/>
              <a:t>Используя эту технику, они могут наблюдать за привычками, мнениями и взглядами самым простым способом.</a:t>
            </a:r>
            <a:endParaRPr sz="1800"/>
          </a:p>
          <a:p>
            <a:pPr marL="457200" indent="-406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1800"/>
              <a:t>Не возможность обобщения. </a:t>
            </a:r>
            <a:endParaRPr sz="1800"/>
          </a:p>
        </p:txBody>
      </p:sp>
      <p:pic>
        <p:nvPicPr>
          <p:cNvPr id="302" name="Google Shape;302;p27" descr="Convenience Sampl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1244" y="1931317"/>
            <a:ext cx="4068556" cy="2770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110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2161033" y="289238"/>
            <a:ext cx="8229600" cy="6604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50800" algn="ctr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ru-RU" b="1" dirty="0"/>
              <a:t>Целенаправленная выборка</a:t>
            </a:r>
            <a:endParaRPr dirty="0"/>
          </a:p>
        </p:txBody>
      </p:sp>
      <p:sp>
        <p:nvSpPr>
          <p:cNvPr id="308" name="Google Shape;308;p28"/>
          <p:cNvSpPr txBox="1">
            <a:spLocks noGrp="1"/>
          </p:cNvSpPr>
          <p:nvPr>
            <p:ph type="body" idx="1"/>
          </p:nvPr>
        </p:nvSpPr>
        <p:spPr>
          <a:xfrm>
            <a:off x="1981200" y="1256109"/>
            <a:ext cx="4038600" cy="48700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50800" indent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ru-RU" b="1"/>
              <a:t> </a:t>
            </a:r>
            <a:endParaRPr b="1"/>
          </a:p>
          <a:p>
            <a:pPr marL="50800" indent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body" idx="2"/>
          </p:nvPr>
        </p:nvSpPr>
        <p:spPr>
          <a:xfrm>
            <a:off x="6896667" y="1395676"/>
            <a:ext cx="3314133" cy="47304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406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000" dirty="0"/>
              <a:t>Выборка производится только на основе знаний и суждений исследователя;</a:t>
            </a:r>
            <a:endParaRPr dirty="0"/>
          </a:p>
          <a:p>
            <a:pPr marL="457200" indent="-406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000" dirty="0"/>
              <a:t>Где в популяции есть только ограниченное число людей, обладающих качествами, которые исследователь ожидает от целевой популяции.</a:t>
            </a:r>
            <a:endParaRPr sz="2000" dirty="0"/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5191" y="2261000"/>
            <a:ext cx="4837133" cy="282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4349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"/>
          <p:cNvSpPr txBox="1">
            <a:spLocks noGrp="1"/>
          </p:cNvSpPr>
          <p:nvPr>
            <p:ph type="title"/>
          </p:nvPr>
        </p:nvSpPr>
        <p:spPr>
          <a:xfrm>
            <a:off x="1981200" y="274639"/>
            <a:ext cx="8229600" cy="631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ru-RU" sz="3600" b="1" dirty="0"/>
              <a:t>Снежный ком или цепная выборка </a:t>
            </a:r>
            <a:endParaRPr sz="3600" b="1" dirty="0"/>
          </a:p>
        </p:txBody>
      </p:sp>
      <p:pic>
        <p:nvPicPr>
          <p:cNvPr id="324" name="Google Shape;324;p30" descr="Snowball Sampl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8178" y="1637221"/>
            <a:ext cx="4837044" cy="362936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0"/>
          <p:cNvSpPr txBox="1"/>
          <p:nvPr/>
        </p:nvSpPr>
        <p:spPr>
          <a:xfrm>
            <a:off x="6688465" y="1489539"/>
            <a:ext cx="386632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Когда популяция неизвестна и редка, и трудно выбрать предметы, чтобы собрать их в качестве образцов для исследования;</a:t>
            </a:r>
            <a:endParaRPr/>
          </a:p>
          <a:p>
            <a:pPr marL="285750" indent="-285750"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Основана исключительно на рефералах, и именно так исследователь может осуществить цепную выборку; </a:t>
            </a:r>
            <a:endParaRPr/>
          </a:p>
          <a:p>
            <a:pPr marL="285750" indent="-285750"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Выборка может продолжаться, как снежный ком, увеличивающийся в размерах, пока у исследователя не будет достаточно данных для анализа;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171450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38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07221"/>
            <a:ext cx="10972800" cy="4527394"/>
          </a:xfrm>
        </p:spPr>
        <p:txBody>
          <a:bodyPr numCol="2">
            <a:normAutofit fontScale="92500" lnSpcReduction="20000"/>
          </a:bodyPr>
          <a:lstStyle/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2800" dirty="0">
                <a:latin typeface="Arial" charset="0"/>
                <a:ea typeface="Arial" charset="0"/>
                <a:cs typeface="Arial" charset="0"/>
                <a:sym typeface="Ubuntu"/>
              </a:rPr>
              <a:t>Теория науки</a:t>
            </a:r>
          </a:p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2800" dirty="0">
                <a:latin typeface="Arial" charset="0"/>
                <a:ea typeface="Arial" charset="0"/>
                <a:cs typeface="Arial" charset="0"/>
                <a:sym typeface="Ubuntu"/>
              </a:rPr>
              <a:t>Есть только одна истина/реальность</a:t>
            </a:r>
          </a:p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2800" dirty="0">
                <a:latin typeface="Arial" charset="0"/>
                <a:ea typeface="Arial" charset="0"/>
                <a:cs typeface="Arial" charset="0"/>
                <a:sym typeface="Ubuntu"/>
              </a:rPr>
              <a:t>«Положительные» данные по опыту</a:t>
            </a:r>
          </a:p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2800" dirty="0">
                <a:latin typeface="Arial" charset="0"/>
                <a:ea typeface="Arial" charset="0"/>
                <a:cs typeface="Arial" charset="0"/>
                <a:sym typeface="Ubuntu"/>
              </a:rPr>
              <a:t>Законы и правила, регулирующие функционирование мира </a:t>
            </a:r>
            <a:br>
              <a:rPr lang="ru-RU" sz="2800" dirty="0">
                <a:latin typeface="Arial" charset="0"/>
                <a:ea typeface="Arial" charset="0"/>
                <a:cs typeface="Arial" charset="0"/>
                <a:sym typeface="Ubuntu"/>
              </a:rPr>
            </a:br>
            <a:r>
              <a:rPr lang="ru-RU" sz="2800" dirty="0">
                <a:latin typeface="Arial" charset="0"/>
                <a:ea typeface="Arial" charset="0"/>
                <a:cs typeface="Arial" charset="0"/>
                <a:sym typeface="Ubuntu"/>
              </a:rPr>
              <a:t>(например, закон всемирного тяготения)</a:t>
            </a:r>
            <a:r>
              <a:rPr lang="en" sz="2800" dirty="0">
                <a:latin typeface="Arial" charset="0"/>
                <a:ea typeface="Arial" charset="0"/>
                <a:cs typeface="Arial" charset="0"/>
                <a:sym typeface="Ubuntu"/>
              </a:rPr>
              <a:t> </a:t>
            </a:r>
          </a:p>
          <a:p>
            <a:pPr marL="1270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2400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2400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2400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2400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>
              <a:lnSpc>
                <a:spcPct val="115000"/>
              </a:lnSpc>
              <a:spcAft>
                <a:spcPts val="800"/>
              </a:spcAft>
              <a:buNone/>
            </a:pPr>
            <a:endParaRPr lang="en" sz="2400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>
              <a:lnSpc>
                <a:spcPct val="115000"/>
              </a:lnSpc>
              <a:spcAft>
                <a:spcPts val="800"/>
              </a:spcAft>
              <a:buFont typeface="Ubuntu"/>
            </a:pPr>
            <a:r>
              <a:rPr lang="ru-RU" sz="2400" i="1" dirty="0">
                <a:latin typeface="Arial" charset="0"/>
                <a:ea typeface="Arial" charset="0"/>
                <a:cs typeface="Arial" charset="0"/>
                <a:sym typeface="Ubuntu"/>
              </a:rPr>
              <a:t>Подчеркивает важность тестирования и измерения</a:t>
            </a:r>
          </a:p>
          <a:p>
            <a:pPr marL="12700" indent="0">
              <a:lnSpc>
                <a:spcPct val="115000"/>
              </a:lnSpc>
              <a:spcAft>
                <a:spcPts val="800"/>
              </a:spcAft>
              <a:buFont typeface="Ubuntu"/>
            </a:pPr>
            <a:r>
              <a:rPr lang="ru-RU" sz="2400" i="1" dirty="0">
                <a:latin typeface="Arial" charset="0"/>
                <a:ea typeface="Arial" charset="0"/>
                <a:cs typeface="Arial" charset="0"/>
                <a:sym typeface="Ubuntu"/>
              </a:rPr>
              <a:t>Количественные данные</a:t>
            </a:r>
          </a:p>
          <a:p>
            <a:pPr marL="12700" indent="0">
              <a:lnSpc>
                <a:spcPct val="115000"/>
              </a:lnSpc>
              <a:spcAft>
                <a:spcPts val="800"/>
              </a:spcAft>
              <a:buFont typeface="Ubuntu"/>
            </a:pPr>
            <a:r>
              <a:rPr lang="ru-RU" sz="2400" i="1" dirty="0">
                <a:latin typeface="Arial" charset="0"/>
                <a:ea typeface="Arial" charset="0"/>
                <a:cs typeface="Arial" charset="0"/>
                <a:sym typeface="Ubuntu"/>
              </a:rPr>
              <a:t>Часто ищет причину и следствие</a:t>
            </a:r>
            <a:endParaRPr lang="en" sz="2400" i="1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/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0400"/>
            <a:ext cx="10972800" cy="1143000"/>
          </a:xfrm>
        </p:spPr>
        <p:txBody>
          <a:bodyPr/>
          <a:lstStyle/>
          <a:p>
            <a:pPr algn="ctr"/>
            <a:r>
              <a:rPr lang="ru-RU" b="1" dirty="0"/>
              <a:t>ПОЗИТИВИЗМ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73856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СБОР ДАННЫХ </a:t>
            </a:r>
            <a:r>
              <a:rPr lang="en-US" sz="5400" b="1" dirty="0" err="1">
                <a:solidFill>
                  <a:srgbClr val="000000"/>
                </a:solidFill>
              </a:rPr>
              <a:t>В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>
                <a:solidFill>
                  <a:schemeClr val="dk1"/>
                </a:solidFill>
              </a:rPr>
              <a:t>КАЧЕСТВЕННЫХ ИССЛЕДОВАНИЯХ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ru-RU" sz="4000" dirty="0">
                <a:latin typeface="+mn-ea"/>
              </a:rPr>
              <a:t>Процесс сбора данных</a:t>
            </a:r>
          </a:p>
          <a:p>
            <a:pPr marL="4572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ru-RU" sz="4000" dirty="0">
                <a:latin typeface="+mn-ea"/>
              </a:rPr>
              <a:t>Инструменты сбора данных</a:t>
            </a:r>
          </a:p>
          <a:p>
            <a:pPr marL="914400" lvl="1" indent="-349250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00"/>
              <a:buAutoNum type="alphaLcPeriod"/>
            </a:pPr>
            <a:r>
              <a:rPr lang="ru-RU" sz="4000" dirty="0">
                <a:solidFill>
                  <a:schemeClr val="dk1"/>
                </a:solidFill>
                <a:latin typeface="+mn-ea"/>
                <a:cs typeface="Tahoma"/>
                <a:sym typeface="Tahoma"/>
              </a:rPr>
              <a:t>Наблюдение</a:t>
            </a:r>
          </a:p>
          <a:p>
            <a:pPr marL="914400" lvl="1" indent="-349250">
              <a:spcBef>
                <a:spcPts val="635"/>
              </a:spcBef>
              <a:spcAft>
                <a:spcPts val="0"/>
              </a:spcAft>
              <a:buClr>
                <a:srgbClr val="3333CC"/>
              </a:buClr>
              <a:buSzPts val="1900"/>
              <a:buAutoNum type="alphaLcPeriod"/>
            </a:pPr>
            <a:r>
              <a:rPr lang="ru-RU" sz="4000" dirty="0">
                <a:solidFill>
                  <a:schemeClr val="dk1"/>
                </a:solidFill>
                <a:latin typeface="+mn-ea"/>
                <a:cs typeface="Tahoma"/>
                <a:sym typeface="Tahoma"/>
              </a:rPr>
              <a:t>Интервью</a:t>
            </a:r>
          </a:p>
          <a:p>
            <a:pPr marL="914400" lvl="1" indent="-349250">
              <a:spcBef>
                <a:spcPts val="650"/>
              </a:spcBef>
              <a:spcAft>
                <a:spcPts val="0"/>
              </a:spcAft>
              <a:buClr>
                <a:srgbClr val="3333CC"/>
              </a:buClr>
              <a:buSzPts val="1900"/>
              <a:buAutoNum type="alphaLcPeriod"/>
            </a:pPr>
            <a:r>
              <a:rPr lang="ru-RU" sz="4000" dirty="0">
                <a:solidFill>
                  <a:schemeClr val="dk1"/>
                </a:solidFill>
                <a:latin typeface="+mn-ea"/>
                <a:cs typeface="Tahoma"/>
                <a:sym typeface="Tahoma"/>
              </a:rPr>
              <a:t>Обсуждения в фокус-группах</a:t>
            </a:r>
          </a:p>
          <a:p>
            <a:pPr marL="914400" lvl="1" indent="-349250">
              <a:spcBef>
                <a:spcPts val="670"/>
              </a:spcBef>
              <a:spcAft>
                <a:spcPts val="0"/>
              </a:spcAft>
              <a:buClr>
                <a:srgbClr val="3333CC"/>
              </a:buClr>
              <a:buSzPts val="1900"/>
              <a:buAutoNum type="alphaLcPeriod"/>
            </a:pPr>
            <a:r>
              <a:rPr lang="ru-RU" sz="4000" dirty="0">
                <a:solidFill>
                  <a:schemeClr val="dk1"/>
                </a:solidFill>
                <a:latin typeface="+mn-ea"/>
                <a:cs typeface="Tahoma"/>
                <a:sym typeface="Tahoma"/>
              </a:rPr>
              <a:t>Анализ документов</a:t>
            </a:r>
            <a:endParaRPr lang="ru-RU" sz="4000" dirty="0">
              <a:latin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089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e359f1f18_0_4"/>
          <p:cNvSpPr txBox="1">
            <a:spLocks noGrp="1"/>
          </p:cNvSpPr>
          <p:nvPr>
            <p:ph type="title"/>
          </p:nvPr>
        </p:nvSpPr>
        <p:spPr>
          <a:xfrm>
            <a:off x="620521" y="383793"/>
            <a:ext cx="109509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600" rIns="0" bIns="0" anchor="t" anchorCtr="0">
            <a:noAutofit/>
          </a:bodyPr>
          <a:lstStyle/>
          <a:p>
            <a:pPr marL="999488" marR="5080" lvl="0" indent="0" algn="ctr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 dirty="0" err="1"/>
              <a:t>Пять</a:t>
            </a:r>
            <a:r>
              <a:rPr lang="en-US" sz="3600" b="1" dirty="0"/>
              <a:t> </a:t>
            </a:r>
            <a:r>
              <a:rPr lang="en-US" sz="3600" b="1" dirty="0" err="1"/>
              <a:t>шагов</a:t>
            </a:r>
            <a:r>
              <a:rPr lang="en-US" sz="3600" b="1" dirty="0"/>
              <a:t> </a:t>
            </a:r>
            <a:r>
              <a:rPr lang="en-US" sz="3600" b="1" dirty="0" err="1"/>
              <a:t>в</a:t>
            </a:r>
            <a:r>
              <a:rPr lang="en-US" sz="3600" b="1" dirty="0"/>
              <a:t> </a:t>
            </a:r>
            <a:r>
              <a:rPr lang="en-US" sz="3600" b="1" dirty="0" err="1"/>
              <a:t>процессе</a:t>
            </a:r>
            <a:r>
              <a:rPr lang="en-US" sz="3600" b="1" dirty="0"/>
              <a:t> </a:t>
            </a:r>
            <a:r>
              <a:rPr lang="en-US" sz="3600" b="1" dirty="0" err="1"/>
              <a:t>сбора</a:t>
            </a:r>
            <a:r>
              <a:rPr lang="en-US" sz="3600" b="1" dirty="0"/>
              <a:t> </a:t>
            </a:r>
            <a:r>
              <a:rPr lang="en-US" sz="3600" b="1" dirty="0" err="1"/>
              <a:t>данных</a:t>
            </a:r>
            <a:r>
              <a:rPr lang="en-US" sz="3600" b="1" dirty="0"/>
              <a:t>  (</a:t>
            </a:r>
            <a:r>
              <a:rPr lang="en-US" sz="3600" b="1" dirty="0" err="1"/>
              <a:t>Крессвелл</a:t>
            </a:r>
            <a:r>
              <a:rPr lang="en-US" sz="3600" b="1" dirty="0"/>
              <a:t>, 2014)</a:t>
            </a:r>
            <a:endParaRPr sz="3600" b="1" dirty="0"/>
          </a:p>
        </p:txBody>
      </p:sp>
      <p:sp>
        <p:nvSpPr>
          <p:cNvPr id="72" name="Google Shape;72;g7e359f1f18_0_4"/>
          <p:cNvSpPr txBox="1"/>
          <p:nvPr/>
        </p:nvSpPr>
        <p:spPr>
          <a:xfrm>
            <a:off x="959005" y="1935600"/>
            <a:ext cx="9813073" cy="415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475" rIns="0" bIns="0" anchor="t" anchorCtr="0">
            <a:noAutofit/>
          </a:bodyPr>
          <a:lstStyle/>
          <a:p>
            <a:pPr marL="590550" marR="0" lvl="0" indent="-590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ahoma"/>
              <a:buAutoNum type="arabicPeriod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Определите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участников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место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проведения</a:t>
            </a: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90550" marR="0" lvl="0" indent="-590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ahoma"/>
              <a:buAutoNum type="arabicPeriod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Получите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доступ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отдельным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лицам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местам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проведения</a:t>
            </a: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90550" marR="0" lvl="0" indent="-590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ahoma"/>
              <a:buAutoNum type="arabicPeriod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Определите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типы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информации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будут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отвечать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ваши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вопросы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исследования</a:t>
            </a: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90550" marR="0" lvl="0" indent="-590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ahoma"/>
              <a:buAutoNum type="arabicPeriod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Разработка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протоколов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или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инструментов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для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сбора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записи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информации</a:t>
            </a: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90550" marR="0" lvl="0" indent="-5905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333CC"/>
              </a:buClr>
              <a:buSzPts val="2400"/>
              <a:buFont typeface="Tahoma"/>
              <a:buAutoNum type="arabicPeriod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Регулирование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сбора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данных</a:t>
            </a: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951721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e359f1f18_0_9"/>
          <p:cNvSpPr txBox="1">
            <a:spLocks noGrp="1"/>
          </p:cNvSpPr>
          <p:nvPr>
            <p:ph type="title"/>
          </p:nvPr>
        </p:nvSpPr>
        <p:spPr>
          <a:xfrm>
            <a:off x="1607566" y="1052829"/>
            <a:ext cx="7079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/>
              <a:t>Зачем</a:t>
            </a:r>
            <a:r>
              <a:rPr lang="en-US" sz="4000" b="1" dirty="0"/>
              <a:t> </a:t>
            </a:r>
            <a:r>
              <a:rPr lang="en-US" sz="4000" b="1" dirty="0" err="1"/>
              <a:t>нужны</a:t>
            </a:r>
            <a:r>
              <a:rPr lang="en-US" sz="4000" b="1" dirty="0"/>
              <a:t> </a:t>
            </a:r>
            <a:r>
              <a:rPr lang="en-US" sz="4000" b="1" dirty="0" err="1"/>
              <a:t>разрешения</a:t>
            </a:r>
            <a:r>
              <a:rPr lang="en-US" sz="4000" b="1" dirty="0"/>
              <a:t>?</a:t>
            </a:r>
            <a:endParaRPr sz="4000" b="1" dirty="0"/>
          </a:p>
        </p:txBody>
      </p:sp>
      <p:sp>
        <p:nvSpPr>
          <p:cNvPr id="78" name="Google Shape;78;g7e359f1f18_0_9"/>
          <p:cNvSpPr txBox="1"/>
          <p:nvPr/>
        </p:nvSpPr>
        <p:spPr>
          <a:xfrm>
            <a:off x="379141" y="1784195"/>
            <a:ext cx="9338492" cy="461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anchor="t" anchorCtr="0">
            <a:noAutofit/>
          </a:bodyPr>
          <a:lstStyle/>
          <a:p>
            <a:pPr marL="373380" marR="569595" lvl="0" indent="-36131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0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Проводятся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“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полях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”.</a:t>
            </a: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31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3380" marR="1876425" lvl="0" indent="-361313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0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Исследователь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имеет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личный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контакт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участниками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через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подробное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интервью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длительное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наблюдение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3333CC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3380" marR="0" lvl="0" indent="-361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0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Носят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личный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характер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3333CC"/>
              </a:buClr>
              <a:buSzPts val="305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3380" marR="5080" lvl="0" indent="-361313" algn="l" rtl="0">
              <a:lnSpc>
                <a:spcPct val="905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0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Используются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видеокамеры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или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диктофоны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для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записи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интервью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для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транскрипции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549897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11201400" cy="7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err="1"/>
              <a:t>Инструменты</a:t>
            </a:r>
            <a:r>
              <a:rPr lang="en-US" b="1" dirty="0"/>
              <a:t> </a:t>
            </a:r>
            <a:r>
              <a:rPr lang="en-US" b="1" dirty="0" err="1"/>
              <a:t>сбора</a:t>
            </a:r>
            <a:r>
              <a:rPr lang="en-US" b="1" dirty="0"/>
              <a:t> </a:t>
            </a:r>
            <a:r>
              <a:rPr lang="en-US" b="1" dirty="0" err="1"/>
              <a:t>данных</a:t>
            </a:r>
            <a:endParaRPr b="1"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1025912" y="1945346"/>
            <a:ext cx="9121698" cy="28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325" rIns="0" bIns="0" anchor="t" anchorCtr="0">
            <a:spAutoFit/>
          </a:bodyPr>
          <a:lstStyle/>
          <a:p>
            <a:pPr marL="381000" marR="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Наблюдение</a:t>
            </a:r>
            <a:endParaRPr sz="4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1000" marR="0" lvl="0" indent="-368935" algn="l" rtl="0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Интервью</a:t>
            </a:r>
            <a:endParaRPr sz="4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1000" marR="0" lvl="0" indent="-367665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Обсуждения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фокус-группах</a:t>
            </a:r>
            <a:endParaRPr sz="4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25450" marR="0" lvl="0" indent="-412115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Документы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или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анализ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документов</a:t>
            </a:r>
            <a:endParaRPr sz="4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934010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1607566" y="933957"/>
            <a:ext cx="5952961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b="1" dirty="0" err="1"/>
              <a:t>Наблюдение</a:t>
            </a:r>
            <a:endParaRPr sz="4400" b="1" dirty="0"/>
          </a:p>
        </p:txBody>
      </p:sp>
      <p:sp>
        <p:nvSpPr>
          <p:cNvPr id="103" name="Google Shape;103;p7"/>
          <p:cNvSpPr txBox="1"/>
          <p:nvPr/>
        </p:nvSpPr>
        <p:spPr>
          <a:xfrm>
            <a:off x="1359824" y="2525600"/>
            <a:ext cx="10215141" cy="30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0" marR="508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Процесс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сбора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информации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из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первых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рук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путем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наблюдения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людьми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местами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объекте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исследования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6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973301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c5a387c32_0_57"/>
          <p:cNvSpPr txBox="1">
            <a:spLocks noGrp="1"/>
          </p:cNvSpPr>
          <p:nvPr>
            <p:ph type="title"/>
          </p:nvPr>
        </p:nvSpPr>
        <p:spPr>
          <a:xfrm>
            <a:off x="1058675" y="613297"/>
            <a:ext cx="7623900" cy="11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6375" rIns="0" bIns="0" anchor="t" anchorCtr="0">
            <a:noAutofit/>
          </a:bodyPr>
          <a:lstStyle/>
          <a:p>
            <a:pPr marL="4179570" marR="428625" lvl="0" indent="-1374775" algn="l" rtl="0">
              <a:lnSpc>
                <a:spcPct val="114500"/>
              </a:lnSpc>
              <a:spcBef>
                <a:spcPts val="1035"/>
              </a:spcBef>
              <a:spcAft>
                <a:spcPts val="0"/>
              </a:spcAft>
              <a:buSzPts val="1400"/>
              <a:buNone/>
            </a:pPr>
            <a:endParaRPr sz="2000" dirty="0"/>
          </a:p>
        </p:txBody>
      </p:sp>
      <p:sp>
        <p:nvSpPr>
          <p:cNvPr id="110" name="Google Shape;110;g6c5a387c32_0_57"/>
          <p:cNvSpPr txBox="1"/>
          <p:nvPr/>
        </p:nvSpPr>
        <p:spPr>
          <a:xfrm>
            <a:off x="945902" y="3318975"/>
            <a:ext cx="1850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noAutofit/>
          </a:bodyPr>
          <a:lstStyle/>
          <a:p>
            <a:pPr marL="12065" marR="5080" lvl="0" indent="-1903" algn="ctr" rtl="0">
              <a:lnSpc>
                <a:spcPct val="99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Личность  исследователя  раскрыта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6c5a387c32_0_57"/>
          <p:cNvSpPr txBox="1"/>
          <p:nvPr/>
        </p:nvSpPr>
        <p:spPr>
          <a:xfrm>
            <a:off x="3160522" y="4207002"/>
            <a:ext cx="16623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000" rIns="0" bIns="0" anchor="t" anchorCtr="0">
            <a:noAutofit/>
          </a:bodyPr>
          <a:lstStyle/>
          <a:p>
            <a:pPr marL="44450" marR="5080" lvl="0" indent="-3238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6c5a387c32_0_57"/>
          <p:cNvSpPr txBox="1"/>
          <p:nvPr/>
        </p:nvSpPr>
        <p:spPr>
          <a:xfrm>
            <a:off x="6311263" y="4207002"/>
            <a:ext cx="26040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000" rIns="0" bIns="0" anchor="t" anchorCtr="0">
            <a:noAutofit/>
          </a:bodyPr>
          <a:lstStyle/>
          <a:p>
            <a:pPr marL="245745" marR="5080" lvl="0" indent="-23367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6c5a387c32_0_57"/>
          <p:cNvSpPr txBox="1"/>
          <p:nvPr/>
        </p:nvSpPr>
        <p:spPr>
          <a:xfrm>
            <a:off x="9934375" y="3273925"/>
            <a:ext cx="1945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25" rIns="0" bIns="0" anchor="t" anchorCtr="0">
            <a:noAutofit/>
          </a:bodyPr>
          <a:lstStyle/>
          <a:p>
            <a:pPr marL="12700" marR="5080" lvl="0" indent="-1903" algn="ctr" rtl="0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Личность  исследователя скрыта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6c5a387c32_0_57"/>
          <p:cNvSpPr txBox="1"/>
          <p:nvPr/>
        </p:nvSpPr>
        <p:spPr>
          <a:xfrm>
            <a:off x="4523350" y="5143425"/>
            <a:ext cx="38058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Исследователь просто наблюдает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6c5a387c32_0_57"/>
          <p:cNvSpPr/>
          <p:nvPr/>
        </p:nvSpPr>
        <p:spPr>
          <a:xfrm>
            <a:off x="0" y="6727825"/>
            <a:ext cx="12192000" cy="130175"/>
          </a:xfrm>
          <a:custGeom>
            <a:avLst/>
            <a:gdLst/>
            <a:ahLst/>
            <a:cxnLst/>
            <a:rect l="l" t="t" r="r" b="b"/>
            <a:pathLst>
              <a:path w="12192000" h="130175" extrusionOk="0">
                <a:moveTo>
                  <a:pt x="0" y="130175"/>
                </a:moveTo>
                <a:lnTo>
                  <a:pt x="12192000" y="130175"/>
                </a:lnTo>
                <a:lnTo>
                  <a:pt x="12192000" y="0"/>
                </a:lnTo>
                <a:lnTo>
                  <a:pt x="0" y="0"/>
                </a:lnTo>
                <a:lnTo>
                  <a:pt x="0" y="130175"/>
                </a:lnTo>
                <a:close/>
              </a:path>
            </a:pathLst>
          </a:custGeom>
          <a:solidFill>
            <a:srgbClr val="27CE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6c5a387c32_0_57"/>
          <p:cNvSpPr txBox="1"/>
          <p:nvPr/>
        </p:nvSpPr>
        <p:spPr>
          <a:xfrm>
            <a:off x="3119373" y="2959735"/>
            <a:ext cx="162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t" anchorCtr="0">
            <a:noAutofit/>
          </a:bodyPr>
          <a:lstStyle/>
          <a:p>
            <a:pPr marL="12700" marR="5080" lvl="0" indent="0" algn="l" rtl="0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6c5a387c32_0_57"/>
          <p:cNvSpPr txBox="1"/>
          <p:nvPr/>
        </p:nvSpPr>
        <p:spPr>
          <a:xfrm>
            <a:off x="6120312" y="3042461"/>
            <a:ext cx="27951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25" rIns="0" bIns="0" anchor="t" anchorCtr="0">
            <a:noAutofit/>
          </a:bodyPr>
          <a:lstStyle/>
          <a:p>
            <a:pPr marL="471169" marR="5080" lvl="0" indent="-459104" algn="ctr" rtl="0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8" name="Google Shape;118;g6c5a387c32_0_57"/>
          <p:cNvGraphicFramePr/>
          <p:nvPr/>
        </p:nvGraphicFramePr>
        <p:xfrm>
          <a:off x="2913625" y="3042450"/>
          <a:ext cx="6667100" cy="17533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12700" marR="5080" lvl="0" indent="0" algn="ctr" rtl="0">
                        <a:lnSpc>
                          <a:spcPct val="11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Участник как  наблюдатель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71168" marR="5080" lvl="0" indent="-459103" algn="ctr" rtl="0">
                        <a:lnSpc>
                          <a:spcPct val="119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dirty="0" err="1">
                          <a:solidFill>
                            <a:schemeClr val="dk1"/>
                          </a:solidFill>
                        </a:rPr>
                        <a:t>Полный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471168" marR="5080" lvl="0" indent="-459103" algn="ctr" rtl="0">
                        <a:lnSpc>
                          <a:spcPct val="119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dirty="0" err="1">
                          <a:solidFill>
                            <a:schemeClr val="dk1"/>
                          </a:solidFill>
                        </a:rPr>
                        <a:t>участник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4450" marR="5080" lvl="0" indent="-32382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dirty="0" err="1">
                          <a:solidFill>
                            <a:schemeClr val="dk1"/>
                          </a:solidFill>
                        </a:rPr>
                        <a:t>Наблюдатель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</a:rPr>
                        <a:t>как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</a:rPr>
                        <a:t>участник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45745" marR="5080" lvl="0" indent="-233677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dirty="0" err="1">
                          <a:solidFill>
                            <a:schemeClr val="dk1"/>
                          </a:solidFill>
                        </a:rPr>
                        <a:t>Полный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245745" marR="5080" lvl="0" indent="-233677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dirty="0" err="1">
                          <a:solidFill>
                            <a:schemeClr val="dk1"/>
                          </a:solidFill>
                        </a:rPr>
                        <a:t>наблюдатель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9" name="Google Shape;119;g6c5a387c32_0_57"/>
          <p:cNvSpPr txBox="1"/>
          <p:nvPr/>
        </p:nvSpPr>
        <p:spPr>
          <a:xfrm>
            <a:off x="3951850" y="1833900"/>
            <a:ext cx="4231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428625" lvl="0" indent="57150" algn="ctr" rtl="0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</a:rPr>
              <a:t>Исследователь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принимает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endParaRPr sz="2000" dirty="0">
              <a:solidFill>
                <a:schemeClr val="dk1"/>
              </a:solidFill>
            </a:endParaRPr>
          </a:p>
          <a:p>
            <a:pPr marL="4179570" marR="428625" lvl="0" indent="-406527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</a:rPr>
              <a:t>участие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590976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1607566" y="933957"/>
            <a:ext cx="5663029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Наблюдение</a:t>
            </a:r>
            <a:endParaRPr sz="4400" dirty="0"/>
          </a:p>
        </p:txBody>
      </p:sp>
      <p:sp>
        <p:nvSpPr>
          <p:cNvPr id="125" name="Google Shape;125;p8"/>
          <p:cNvSpPr txBox="1"/>
          <p:nvPr/>
        </p:nvSpPr>
        <p:spPr>
          <a:xfrm>
            <a:off x="463425" y="2697300"/>
            <a:ext cx="556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70840" marR="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Получите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необходимые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разрешения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чтобы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пройти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место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наблюдения</a:t>
            </a: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0840" marR="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Определите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вашу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первоначальную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роль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наблюдении</a:t>
            </a: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0840" marR="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Определите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кого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или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будете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наблюдать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время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продолжительность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наблюдения</a:t>
            </a: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6735900" y="4410800"/>
            <a:ext cx="48483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6382800" y="2468700"/>
            <a:ext cx="5201400" cy="30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70840" marR="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 завершении работы не спеша уходите с места наблюдения</a:t>
            </a: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0840" marR="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спеша осмотритесь, получите общее представление о  месте, в начале делаете небольшие записи</a:t>
            </a: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0840" marR="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Проводите несколько наблюдений в течение некоторого  времени, чтобы лучше понять место наблюдения и людей</a:t>
            </a: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8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319013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2543301" y="630682"/>
            <a:ext cx="8139567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Протоколы</a:t>
            </a:r>
            <a:r>
              <a:rPr lang="en-US" sz="4400" dirty="0"/>
              <a:t> </a:t>
            </a:r>
            <a:r>
              <a:rPr lang="en-US" sz="4400" dirty="0" err="1"/>
              <a:t>наблюдения</a:t>
            </a:r>
            <a:endParaRPr sz="4400" dirty="0"/>
          </a:p>
        </p:txBody>
      </p:sp>
      <p:sp>
        <p:nvSpPr>
          <p:cNvPr id="133" name="Google Shape;133;p10"/>
          <p:cNvSpPr txBox="1"/>
          <p:nvPr/>
        </p:nvSpPr>
        <p:spPr>
          <a:xfrm>
            <a:off x="2286000" y="1997174"/>
            <a:ext cx="8208600" cy="3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312420" marR="387985" lvl="0" indent="-300355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Время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место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обстановка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роль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наблюдателя</a:t>
            </a: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387985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12420" marR="387985" lvl="0" indent="-300355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Разделите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остальную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часть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протокола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две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колонки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1847000" y="3491000"/>
            <a:ext cx="3476400" cy="15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2080" lvl="0" indent="0" algn="l" rtl="0">
              <a:lnSpc>
                <a:spcPct val="98300"/>
              </a:lnSpc>
              <a:spcBef>
                <a:spcPts val="39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Описательные	полевые заметки описывают  события, действия и людей</a:t>
            </a:r>
            <a:endParaRPr sz="14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6295175" y="3491000"/>
            <a:ext cx="4199400" cy="14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600"/>
              </a:lnSpc>
              <a:spcBef>
                <a:spcPts val="43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Аналитические полевые заметки содержат личные  размышления, связанные с идеями, догадками и  другими темами</a:t>
            </a: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10"/>
          <p:cNvSpPr txBox="1"/>
          <p:nvPr/>
        </p:nvSpPr>
        <p:spPr>
          <a:xfrm>
            <a:off x="1358100" y="5773750"/>
            <a:ext cx="78222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Включите в протокол зарисовку места наблюдения</a:t>
            </a: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37" name="Google Shape;137;p10"/>
          <p:cNvCxnSpPr/>
          <p:nvPr/>
        </p:nvCxnSpPr>
        <p:spPr>
          <a:xfrm>
            <a:off x="5853175" y="3611975"/>
            <a:ext cx="13500" cy="161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9459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607566" y="933957"/>
            <a:ext cx="8428532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b="1" dirty="0"/>
              <a:t>ИНТЕРВЬЮ</a:t>
            </a:r>
            <a:endParaRPr sz="4400" b="1" dirty="0"/>
          </a:p>
        </p:txBody>
      </p:sp>
      <p:sp>
        <p:nvSpPr>
          <p:cNvPr id="165" name="Google Shape;165;p19"/>
          <p:cNvSpPr txBox="1"/>
          <p:nvPr/>
        </p:nvSpPr>
        <p:spPr>
          <a:xfrm>
            <a:off x="1622805" y="2025523"/>
            <a:ext cx="9978390" cy="267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0" rIns="0" bIns="0" anchor="t" anchorCtr="0">
            <a:spAutoFit/>
          </a:bodyPr>
          <a:lstStyle/>
          <a:p>
            <a:pPr marL="381000" marR="5080" lvl="0" indent="-368935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Запишите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определения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интервью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инструмента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исследования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3333CC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923289" lvl="0" indent="-367665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Ваш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куратор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узнает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провели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хорошее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интервью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или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022885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607566" y="933957"/>
            <a:ext cx="8116297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b="1" dirty="0" err="1"/>
              <a:t>Интервью</a:t>
            </a:r>
            <a:endParaRPr sz="4400" b="1" dirty="0"/>
          </a:p>
        </p:txBody>
      </p:sp>
      <p:sp>
        <p:nvSpPr>
          <p:cNvPr id="171" name="Google Shape;171;p20"/>
          <p:cNvSpPr txBox="1"/>
          <p:nvPr/>
        </p:nvSpPr>
        <p:spPr>
          <a:xfrm>
            <a:off x="1226635" y="1993518"/>
            <a:ext cx="9500838" cy="474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850" rIns="0" bIns="0" anchor="t" anchorCtr="0">
            <a:spAutoFit/>
          </a:bodyPr>
          <a:lstStyle/>
          <a:p>
            <a:pPr marL="376555" marR="483869" lvl="0" indent="-36449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Типы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	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Личная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беседа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через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телефон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e-mail,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фокус-группа</a:t>
            </a: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3333CC"/>
              </a:buClr>
              <a:buSzPts val="3550"/>
              <a:buFont typeface="Arial"/>
              <a:buNone/>
            </a:pPr>
            <a:endParaRPr sz="355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6555" marR="5080" lvl="0" indent="-364490" algn="l" rtl="0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Общие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открытые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вопросы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которые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позволяют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участнику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77875" marR="0" lvl="1" indent="-306069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Придумать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варианты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ответа</a:t>
            </a: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77875" marR="0" lvl="1" indent="-306069" algn="l" rtl="0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Озвучить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свой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опыт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перспективы</a:t>
            </a: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6555" marR="277495" lvl="0" indent="-364490" algn="l" rtl="0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Информация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записывается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затем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транскрибируется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для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анализа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7947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09800"/>
            <a:ext cx="10972800" cy="3759200"/>
          </a:xfrm>
        </p:spPr>
        <p:txBody>
          <a:bodyPr numCol="2">
            <a:normAutofit/>
          </a:bodyPr>
          <a:lstStyle/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2667" dirty="0">
                <a:latin typeface="Arial" charset="0"/>
                <a:ea typeface="Arial" charset="0"/>
                <a:cs typeface="Arial" charset="0"/>
                <a:sym typeface="Ubuntu"/>
              </a:rPr>
              <a:t>Умеренная версия позитивизма</a:t>
            </a:r>
          </a:p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2667" dirty="0">
                <a:latin typeface="Arial" charset="0"/>
                <a:ea typeface="Arial" charset="0"/>
                <a:cs typeface="Arial" charset="0"/>
                <a:sym typeface="Ubuntu"/>
              </a:rPr>
              <a:t>Все еще основывается на научных принципах</a:t>
            </a:r>
          </a:p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2667" dirty="0">
                <a:latin typeface="Arial" charset="0"/>
                <a:ea typeface="Arial" charset="0"/>
                <a:cs typeface="Arial" charset="0"/>
                <a:sym typeface="Ubuntu"/>
              </a:rPr>
              <a:t>Правда несовершенна или приблизительна</a:t>
            </a:r>
          </a:p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2667" dirty="0">
                <a:latin typeface="Arial" charset="0"/>
                <a:ea typeface="Arial" charset="0"/>
                <a:cs typeface="Arial" charset="0"/>
                <a:sym typeface="Ubuntu"/>
              </a:rPr>
              <a:t>Триангуляция</a:t>
            </a:r>
            <a:endParaRPr lang="en" sz="2667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>
              <a:lnSpc>
                <a:spcPct val="115000"/>
              </a:lnSpc>
              <a:spcAft>
                <a:spcPts val="800"/>
              </a:spcAft>
              <a:buNone/>
            </a:pPr>
            <a:endParaRPr lang="en" sz="2667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>
              <a:lnSpc>
                <a:spcPct val="115000"/>
              </a:lnSpc>
              <a:buNone/>
            </a:pPr>
            <a:r>
              <a:rPr lang="ru-RU" sz="2667" i="1" dirty="0">
                <a:latin typeface="Arial" charset="0"/>
                <a:ea typeface="Arial" charset="0"/>
                <a:cs typeface="Arial" charset="0"/>
                <a:sym typeface="Ubuntu"/>
              </a:rPr>
              <a:t>Фальсификация – если что-то не может быть доказано ложью, то, скорее всего, это правда (пока не будет доказано иное). </a:t>
            </a:r>
            <a:br>
              <a:rPr lang="ru-RU" sz="2667" i="1" dirty="0">
                <a:latin typeface="Arial" charset="0"/>
                <a:ea typeface="Arial" charset="0"/>
                <a:cs typeface="Arial" charset="0"/>
                <a:sym typeface="Ubuntu"/>
              </a:rPr>
            </a:br>
            <a:r>
              <a:rPr lang="ru-RU" sz="2667" i="1" dirty="0">
                <a:latin typeface="Arial" charset="0"/>
                <a:ea typeface="Arial" charset="0"/>
                <a:cs typeface="Arial" charset="0"/>
                <a:sym typeface="Ubuntu"/>
              </a:rPr>
              <a:t>«Все лебеди белые»</a:t>
            </a:r>
            <a:endParaRPr lang="en" sz="2667" i="1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/>
            <a:endParaRPr lang="en-US" sz="2667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0400"/>
            <a:ext cx="10972800" cy="1143000"/>
          </a:xfrm>
        </p:spPr>
        <p:txBody>
          <a:bodyPr/>
          <a:lstStyle/>
          <a:p>
            <a:pPr algn="ctr"/>
            <a:r>
              <a:rPr lang="ru-RU" b="1" dirty="0"/>
              <a:t>ПОСТПОЗИТИВИЗМ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4036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1248937" y="987298"/>
            <a:ext cx="10080701" cy="68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b="1" dirty="0" err="1"/>
              <a:t>Три</a:t>
            </a:r>
            <a:r>
              <a:rPr lang="en-US" sz="4400" b="1" dirty="0"/>
              <a:t> </a:t>
            </a:r>
            <a:r>
              <a:rPr lang="en-US" sz="4400" b="1" dirty="0" err="1"/>
              <a:t>типа</a:t>
            </a:r>
            <a:r>
              <a:rPr lang="en-US" sz="4400" b="1" dirty="0"/>
              <a:t> </a:t>
            </a:r>
            <a:r>
              <a:rPr lang="en-US" sz="4400" b="1" dirty="0" err="1"/>
              <a:t>интервью</a:t>
            </a:r>
            <a:r>
              <a:rPr lang="en-US" sz="4400" b="1" dirty="0"/>
              <a:t> (</a:t>
            </a:r>
            <a:r>
              <a:rPr lang="en-US" sz="4400" b="1" dirty="0" err="1"/>
              <a:t>по</a:t>
            </a:r>
            <a:r>
              <a:rPr lang="en-US" sz="4400" b="1" dirty="0"/>
              <a:t> </a:t>
            </a:r>
            <a:r>
              <a:rPr lang="en-US" sz="4400" b="1" dirty="0" err="1"/>
              <a:t>структуре</a:t>
            </a:r>
            <a:r>
              <a:rPr lang="en-US" sz="4400" b="1" dirty="0"/>
              <a:t>)</a:t>
            </a:r>
            <a:endParaRPr sz="4400" b="1" dirty="0"/>
          </a:p>
        </p:txBody>
      </p:sp>
      <p:sp>
        <p:nvSpPr>
          <p:cNvPr id="177" name="Google Shape;177;p21"/>
          <p:cNvSpPr txBox="1"/>
          <p:nvPr/>
        </p:nvSpPr>
        <p:spPr>
          <a:xfrm>
            <a:off x="1567950" y="1946875"/>
            <a:ext cx="8914195" cy="210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608330" marR="0" lvl="0" indent="-596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AutoNum type="arabicPeriod"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Структурированное</a:t>
            </a:r>
            <a:endParaRPr sz="4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330" marR="0" lvl="0" indent="-596265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AutoNum type="arabicPeriod"/>
            </a:pPr>
            <a:r>
              <a:rPr lang="en-US" sz="4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Полуструктурированное</a:t>
            </a:r>
            <a:endParaRPr sz="4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330" marR="0" lvl="0" indent="-59626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AutoNum type="arabicPeriod"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Неструктурированное</a:t>
            </a:r>
            <a:endParaRPr sz="4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769841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1607565" y="933957"/>
            <a:ext cx="10034307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b="1" dirty="0" err="1"/>
              <a:t>Хорошие</a:t>
            </a:r>
            <a:r>
              <a:rPr lang="en-US" sz="4400" b="1" dirty="0"/>
              <a:t> </a:t>
            </a:r>
            <a:r>
              <a:rPr lang="en-US" sz="4400" b="1" dirty="0" err="1"/>
              <a:t>вопросы</a:t>
            </a:r>
            <a:r>
              <a:rPr lang="en-US" sz="4400" b="1" dirty="0"/>
              <a:t> </a:t>
            </a:r>
            <a:r>
              <a:rPr lang="en-US" sz="4400" b="1" dirty="0" err="1"/>
              <a:t>для</a:t>
            </a:r>
            <a:r>
              <a:rPr lang="en-US" sz="4400" b="1" dirty="0"/>
              <a:t> </a:t>
            </a:r>
            <a:r>
              <a:rPr lang="en-US" sz="4400" b="1" dirty="0" err="1"/>
              <a:t>интервью</a:t>
            </a:r>
            <a:endParaRPr sz="4400" b="1" dirty="0"/>
          </a:p>
        </p:txBody>
      </p:sp>
      <p:sp>
        <p:nvSpPr>
          <p:cNvPr id="216" name="Google Shape;216;p24"/>
          <p:cNvSpPr txBox="1"/>
          <p:nvPr/>
        </p:nvSpPr>
        <p:spPr>
          <a:xfrm>
            <a:off x="1622805" y="1946884"/>
            <a:ext cx="9843135" cy="396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381000" marR="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используйте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вопросы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ответами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или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1000" marR="0" lvl="0" indent="-368935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задавайте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несколько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вопросов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подряд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1000" marR="0" lvl="0" indent="-36893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Старайтесь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также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избегать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вопросов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1000" marR="0" lvl="0" indent="-36893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Избегайте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слишком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расплывчатых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вопросов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1000" marR="5080" lvl="0" indent="-368935" algn="l" rtl="0">
              <a:lnSpc>
                <a:spcPct val="100699"/>
              </a:lnSpc>
              <a:spcBef>
                <a:spcPts val="62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Хорошая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последовательность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легких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более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тяжелых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marL="381000" marR="5080" indent="-368935">
              <a:lnSpc>
                <a:spcPct val="100699"/>
              </a:lnSpc>
              <a:spcBef>
                <a:spcPts val="620"/>
              </a:spcBef>
              <a:buClr>
                <a:srgbClr val="3333CC"/>
              </a:buClr>
              <a:buSzPts val="1900"/>
              <a:buFont typeface="Arial"/>
              <a:buChar char="■"/>
            </a:pPr>
            <a:r>
              <a:rPr lang="uk-UA" sz="32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Никаких</a:t>
            </a:r>
            <a:r>
              <a:rPr lang="uk-UA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uk-UA" sz="32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наводящих</a:t>
            </a:r>
            <a:r>
              <a:rPr lang="uk-UA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uk-UA" sz="32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вопросов</a:t>
            </a:r>
            <a:endParaRPr lang="uk-UA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86836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/>
              <a:t>Когда говорят, что советское образование было самым лучшим, что, как вы считаете, вкладывают в эти слова? / Что имеется в виду, когда говорят, что советское образование было самым лучшим?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247283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/>
          </a:p>
          <a:p>
            <a:r>
              <a:rPr lang="ru-RU" sz="4800" i="1" dirty="0"/>
              <a:t>Считаете ли вы, что советское образование было </a:t>
            </a:r>
            <a:r>
              <a:rPr lang="ru-RU" sz="4800" b="1" i="1" dirty="0" err="1"/>
              <a:t>политехничным</a:t>
            </a:r>
            <a:r>
              <a:rPr lang="ru-RU" sz="4800" i="1" dirty="0"/>
              <a:t>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346419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2800" i="1" dirty="0"/>
              <a:t>Сегодняшнее образование сохранило черты равенства, как об этом говорили о советской школе? Школьник из города и деревни равны в получении качественного образования? А если эти школьники одаренные? А если они с инвалидностью? А если они хотят поступить в лучшие вузы? Есть ли какие-то черты советской школы сегодня, которые считаются маркерами равенства: единые учебники, единые программы? Поясните свой ответ.</a:t>
            </a:r>
            <a:endParaRPr lang="en-US" sz="12800" i="1" dirty="0"/>
          </a:p>
          <a:p>
            <a:r>
              <a:rPr lang="ru-RU" sz="12800" dirty="0"/>
              <a:t> </a:t>
            </a:r>
            <a:endParaRPr lang="en-US" sz="12800" dirty="0"/>
          </a:p>
        </p:txBody>
      </p:sp>
    </p:spTree>
    <p:extLst>
      <p:ext uri="{BB962C8B-B14F-4D97-AF65-F5344CB8AC3E}">
        <p14:creationId xmlns:p14="http://schemas.microsoft.com/office/powerpoint/2010/main" val="7272402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1607566" y="933957"/>
            <a:ext cx="8852278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b="1" dirty="0" err="1"/>
              <a:t>Подготовка</a:t>
            </a:r>
            <a:r>
              <a:rPr lang="en-US" sz="4400" b="1" dirty="0"/>
              <a:t> </a:t>
            </a:r>
            <a:r>
              <a:rPr lang="en-US" sz="4400" b="1" dirty="0" err="1"/>
              <a:t>к</a:t>
            </a:r>
            <a:r>
              <a:rPr lang="en-US" sz="4400" b="1" dirty="0"/>
              <a:t> </a:t>
            </a:r>
            <a:r>
              <a:rPr lang="en-US" sz="4400" b="1" dirty="0" err="1"/>
              <a:t>интервью</a:t>
            </a:r>
            <a:endParaRPr sz="4400" b="1" dirty="0"/>
          </a:p>
        </p:txBody>
      </p:sp>
      <p:sp>
        <p:nvSpPr>
          <p:cNvPr id="240" name="Google Shape;240;p28"/>
          <p:cNvSpPr txBox="1"/>
          <p:nvPr/>
        </p:nvSpPr>
        <p:spPr>
          <a:xfrm>
            <a:off x="802888" y="2030095"/>
            <a:ext cx="10593658" cy="464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373380" marR="5080" lvl="0" indent="-361315" algn="l" rtl="0">
              <a:lnSpc>
                <a:spcPct val="937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Удобное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доступное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подходящее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место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например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собственный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класс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учителя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лучше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чем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кабинет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директора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3333CC"/>
              </a:buClr>
              <a:buSzPts val="325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3380" marR="355600" lvl="0" indent="-361315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Необходимы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конфиденциальность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тишина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(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для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записи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диктофон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–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разрешайте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посторонним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присутствовать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интервью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3333CC"/>
              </a:buClr>
              <a:buSzPts val="33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3380" marR="0" lvl="0" indent="-361315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3333CC"/>
              </a:buClr>
              <a:buSzPts val="14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Удобное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доступное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соответствующее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время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943326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/>
        </p:nvSpPr>
        <p:spPr>
          <a:xfrm>
            <a:off x="1622805" y="2025523"/>
            <a:ext cx="9345295" cy="269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81000" marR="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Диктофон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sz="4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CC"/>
              </a:buClr>
              <a:buSzPts val="4450"/>
              <a:buFont typeface="Arial"/>
              <a:buNone/>
            </a:pPr>
            <a:endParaRPr sz="5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68935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когда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просите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разрешения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запись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556894" y="1097914"/>
            <a:ext cx="584200" cy="474980"/>
          </a:xfrm>
          <a:custGeom>
            <a:avLst/>
            <a:gdLst/>
            <a:ahLst/>
            <a:cxnLst/>
            <a:rect l="l" t="t" r="r" b="b"/>
            <a:pathLst>
              <a:path w="584200" h="474980" extrusionOk="0">
                <a:moveTo>
                  <a:pt x="0" y="474979"/>
                </a:moveTo>
                <a:lnTo>
                  <a:pt x="584199" y="474979"/>
                </a:lnTo>
                <a:lnTo>
                  <a:pt x="584199" y="0"/>
                </a:lnTo>
                <a:lnTo>
                  <a:pt x="0" y="0"/>
                </a:lnTo>
                <a:lnTo>
                  <a:pt x="0" y="474979"/>
                </a:lnTo>
                <a:close/>
              </a:path>
            </a:pathLst>
          </a:custGeom>
          <a:solidFill>
            <a:srgbClr val="FFC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9"/>
          <p:cNvSpPr/>
          <p:nvPr/>
        </p:nvSpPr>
        <p:spPr>
          <a:xfrm>
            <a:off x="1066800" y="1097914"/>
            <a:ext cx="438150" cy="474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721994" y="1520189"/>
            <a:ext cx="561975" cy="474980"/>
          </a:xfrm>
          <a:custGeom>
            <a:avLst/>
            <a:gdLst/>
            <a:ahLst/>
            <a:cxnLst/>
            <a:rect l="l" t="t" r="r" b="b"/>
            <a:pathLst>
              <a:path w="561975" h="474980" extrusionOk="0">
                <a:moveTo>
                  <a:pt x="0" y="474979"/>
                </a:moveTo>
                <a:lnTo>
                  <a:pt x="561974" y="474979"/>
                </a:lnTo>
                <a:lnTo>
                  <a:pt x="561974" y="0"/>
                </a:lnTo>
                <a:lnTo>
                  <a:pt x="0" y="0"/>
                </a:lnTo>
                <a:lnTo>
                  <a:pt x="0" y="474979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169545" y="1447164"/>
            <a:ext cx="11389360" cy="5480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9"/>
          <p:cNvSpPr/>
          <p:nvPr/>
        </p:nvSpPr>
        <p:spPr>
          <a:xfrm>
            <a:off x="1037589" y="989964"/>
            <a:ext cx="0" cy="1052830"/>
          </a:xfrm>
          <a:custGeom>
            <a:avLst/>
            <a:gdLst/>
            <a:ahLst/>
            <a:cxnLst/>
            <a:rect l="l" t="t" r="r" b="b"/>
            <a:pathLst>
              <a:path w="120000" h="1052830" extrusionOk="0">
                <a:moveTo>
                  <a:pt x="0" y="0"/>
                </a:moveTo>
                <a:lnTo>
                  <a:pt x="0" y="1052829"/>
                </a:lnTo>
              </a:path>
            </a:pathLst>
          </a:custGeom>
          <a:noFill/>
          <a:ln w="43175" cap="flat" cmpd="sng">
            <a:solidFill>
              <a:srgbClr val="1C1C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9817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>
            <a:spLocks noGrp="1"/>
          </p:cNvSpPr>
          <p:nvPr>
            <p:ph type="title"/>
          </p:nvPr>
        </p:nvSpPr>
        <p:spPr>
          <a:xfrm>
            <a:off x="1933701" y="933957"/>
            <a:ext cx="9245094" cy="62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/>
              <a:t>Сложности</a:t>
            </a:r>
            <a:r>
              <a:rPr lang="en-US" sz="4000" b="1" dirty="0"/>
              <a:t> </a:t>
            </a:r>
            <a:r>
              <a:rPr lang="en-US" sz="4000" b="1" dirty="0" err="1"/>
              <a:t>проведения</a:t>
            </a:r>
            <a:r>
              <a:rPr lang="en-US" sz="4000" b="1" dirty="0"/>
              <a:t> </a:t>
            </a:r>
            <a:r>
              <a:rPr lang="en-US" sz="4000" b="1" dirty="0" err="1"/>
              <a:t>интервью</a:t>
            </a:r>
            <a:endParaRPr sz="4000" b="1" dirty="0"/>
          </a:p>
        </p:txBody>
      </p:sp>
      <p:sp>
        <p:nvSpPr>
          <p:cNvPr id="256" name="Google Shape;256;p30"/>
          <p:cNvSpPr txBox="1"/>
          <p:nvPr/>
        </p:nvSpPr>
        <p:spPr>
          <a:xfrm>
            <a:off x="1600200" y="2133600"/>
            <a:ext cx="9578595" cy="376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381000" marR="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задавание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вопросов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283210" lvl="0" indent="-367665" algn="l" rtl="0">
              <a:lnSpc>
                <a:spcPct val="100699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прослушивание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ответов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осмысление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обдумывание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следующего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вопроса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68935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ведение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записей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своему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усмотрению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932180" lvl="0" indent="-367665" algn="l" rtl="0">
              <a:lnSpc>
                <a:spcPct val="100499"/>
              </a:lnSpc>
              <a:spcBef>
                <a:spcPts val="64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поддержание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зрительного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контакта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наблюдение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невербальными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сообщениями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прочее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7678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8890000" cy="137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0" rIns="0" bIns="0" anchor="t" anchorCtr="0">
            <a:spAutoFit/>
          </a:bodyPr>
          <a:lstStyle/>
          <a:p>
            <a:pPr marL="12700" marR="5080" lvl="0" algn="ctr">
              <a:lnSpc>
                <a:spcPct val="100699"/>
              </a:lnSpc>
              <a:spcBef>
                <a:spcPts val="0"/>
              </a:spcBef>
              <a:buSzPts val="1400"/>
            </a:pPr>
            <a:r>
              <a:rPr lang="en-US" sz="4400" b="1" dirty="0" err="1"/>
              <a:t>Три</a:t>
            </a:r>
            <a:r>
              <a:rPr lang="en-US" sz="4400" b="1" dirty="0"/>
              <a:t> </a:t>
            </a:r>
            <a:r>
              <a:rPr lang="en-US" sz="4400" b="1" dirty="0" err="1"/>
              <a:t>общих</a:t>
            </a:r>
            <a:r>
              <a:rPr lang="en-US" sz="4400" b="1" dirty="0"/>
              <a:t> </a:t>
            </a:r>
            <a:r>
              <a:rPr lang="en-US" sz="4400" b="1" dirty="0" err="1"/>
              <a:t>подхода</a:t>
            </a:r>
            <a:r>
              <a:rPr lang="en-US" sz="4400" b="1" dirty="0"/>
              <a:t> </a:t>
            </a:r>
            <a:r>
              <a:rPr lang="bg-BG" sz="4400" b="1"/>
              <a:t>ЗАПИСИ</a:t>
            </a:r>
            <a:r>
              <a:rPr lang="en-US" sz="4400" b="1"/>
              <a:t> </a:t>
            </a:r>
            <a:r>
              <a:rPr lang="en-US" sz="4400" b="1" dirty="0" err="1"/>
              <a:t>интервью</a:t>
            </a:r>
            <a:endParaRPr sz="4400" b="1" dirty="0"/>
          </a:p>
        </p:txBody>
      </p:sp>
      <p:sp>
        <p:nvSpPr>
          <p:cNvPr id="262" name="Google Shape;262;p31"/>
          <p:cNvSpPr txBox="1"/>
          <p:nvPr/>
        </p:nvSpPr>
        <p:spPr>
          <a:xfrm>
            <a:off x="2031238" y="2842386"/>
            <a:ext cx="7054850" cy="232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645160" marR="0" lvl="0" indent="-631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Каковы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наиболее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общих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подхода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проведению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интервью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3333CC"/>
              </a:buClr>
              <a:buSzPts val="3950"/>
              <a:buFont typeface="Arial"/>
              <a:buNone/>
            </a:pPr>
            <a:endParaRPr sz="395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45160" marR="5080" lvl="0" indent="-632460" algn="l" rtl="0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Каковы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преимущества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недостатки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этих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подходов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7703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>
            <a:spLocks noGrp="1"/>
          </p:cNvSpPr>
          <p:nvPr>
            <p:ph type="title"/>
          </p:nvPr>
        </p:nvSpPr>
        <p:spPr>
          <a:xfrm>
            <a:off x="1624884" y="1088997"/>
            <a:ext cx="9347916" cy="48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100" b="1" dirty="0"/>
              <a:t>1) </a:t>
            </a:r>
            <a:r>
              <a:rPr lang="en-US" sz="3100" b="1" dirty="0" err="1"/>
              <a:t>Используйте</a:t>
            </a:r>
            <a:r>
              <a:rPr lang="en-US" sz="3100" b="1" dirty="0"/>
              <a:t> </a:t>
            </a:r>
            <a:r>
              <a:rPr lang="en-US" sz="3100" b="1" dirty="0" err="1"/>
              <a:t>диктофон</a:t>
            </a:r>
            <a:endParaRPr sz="3100" b="1" dirty="0"/>
          </a:p>
        </p:txBody>
      </p:sp>
      <p:sp>
        <p:nvSpPr>
          <p:cNvPr id="268" name="Google Shape;268;p32"/>
          <p:cNvSpPr txBox="1"/>
          <p:nvPr/>
        </p:nvSpPr>
        <p:spPr>
          <a:xfrm>
            <a:off x="758283" y="2100198"/>
            <a:ext cx="11195824" cy="521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50" rIns="0" bIns="0" anchor="t" anchorCtr="0">
            <a:spAutoFit/>
          </a:bodyPr>
          <a:lstStyle/>
          <a:p>
            <a:pPr marL="372110" marR="506730" lvl="0" indent="-360044" algn="l" rtl="0">
              <a:lnSpc>
                <a:spcPct val="781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5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воспроизводить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несколько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дальнейшего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(Frankel &amp;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Wallen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1993).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2110" marR="1337310" lvl="0" indent="-360044" algn="l" rtl="0">
              <a:lnSpc>
                <a:spcPct val="79600"/>
              </a:lnSpc>
              <a:spcBef>
                <a:spcPts val="440"/>
              </a:spcBef>
              <a:spcAft>
                <a:spcPts val="0"/>
              </a:spcAft>
              <a:buClr>
                <a:srgbClr val="3333CC"/>
              </a:buClr>
              <a:buSzPts val="125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Некоторые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могут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комфортно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разговаривать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присутствии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диктофона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Некоторые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неохотно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выражают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мнение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диктофон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2110" marR="0" lvl="0" indent="-360044" algn="l" rtl="0">
              <a:lnSpc>
                <a:spcPct val="102619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5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звука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полевых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зачастую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2110" marR="517525" lvl="0" indent="0" algn="l" rtl="0">
              <a:lnSpc>
                <a:spcPct val="781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звуконепроницаемых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помещений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высококачественной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(Fontana &amp; Frey, 2000).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2110" marR="5080" lvl="0" indent="-360044" algn="l" rtl="0">
              <a:lnSpc>
                <a:spcPct val="79500"/>
              </a:lnSpc>
              <a:spcBef>
                <a:spcPts val="434"/>
              </a:spcBef>
              <a:spcAft>
                <a:spcPts val="0"/>
              </a:spcAft>
              <a:buClr>
                <a:srgbClr val="3333CC"/>
              </a:buClr>
              <a:buSzPts val="125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Диктофон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фиксировать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некоторые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элементы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интервью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выражение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лица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участников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разговора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(Bogdan  &amp;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Biklen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1998).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2110" marR="0" lvl="0" indent="-360044" algn="l" rtl="0">
              <a:lnSpc>
                <a:spcPct val="112619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5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Всегда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спрашивайте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разрешения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запись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2110" marR="0" lvl="0" indent="-360044" algn="l" rtl="0">
              <a:lnSpc>
                <a:spcPct val="117142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5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Транскрибирование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трудоемко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отнимает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времени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2110" marR="0" lvl="0" indent="-360044" algn="l" rtl="0">
              <a:lnSpc>
                <a:spcPct val="117142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50"/>
              <a:buFont typeface="Arial"/>
              <a:buChar char="■"/>
            </a:pPr>
            <a:endParaRPr lang="en-US"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2110" marR="0" lvl="0" indent="-360044" algn="l" rtl="0">
              <a:lnSpc>
                <a:spcPct val="117142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50"/>
              <a:buFont typeface="Arial"/>
              <a:buChar char="■"/>
            </a:pPr>
            <a:endParaRPr lang="en-US"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2110" marR="0" lvl="0" indent="-360044" algn="l" rtl="0">
              <a:lnSpc>
                <a:spcPct val="117142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50"/>
              <a:buFont typeface="Arial"/>
              <a:buChar char="■"/>
            </a:pP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513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09800"/>
            <a:ext cx="10972800" cy="4267200"/>
          </a:xfrm>
        </p:spPr>
        <p:txBody>
          <a:bodyPr numCol="2">
            <a:normAutofit fontScale="85000" lnSpcReduction="20000"/>
          </a:bodyPr>
          <a:lstStyle/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3600" dirty="0">
                <a:latin typeface="Arial" charset="0"/>
                <a:ea typeface="Arial" charset="0"/>
                <a:cs typeface="Arial" charset="0"/>
                <a:sym typeface="Ubuntu"/>
              </a:rPr>
              <a:t>Явное значение</a:t>
            </a:r>
          </a:p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3600" dirty="0">
                <a:latin typeface="Arial" charset="0"/>
                <a:ea typeface="Arial" charset="0"/>
                <a:cs typeface="Arial" charset="0"/>
                <a:sym typeface="Ubuntu"/>
              </a:rPr>
              <a:t>Изучает динамику власти и неравноправие</a:t>
            </a:r>
          </a:p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3600" dirty="0">
                <a:latin typeface="Arial" charset="0"/>
                <a:ea typeface="Arial" charset="0"/>
                <a:cs typeface="Arial" charset="0"/>
                <a:sym typeface="Ubuntu"/>
              </a:rPr>
              <a:t>Чувствительность к исторической и структурной несправедливости</a:t>
            </a:r>
          </a:p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3600" dirty="0">
                <a:latin typeface="Arial" charset="0"/>
                <a:ea typeface="Arial" charset="0"/>
                <a:cs typeface="Arial" charset="0"/>
                <a:sym typeface="Ubuntu"/>
              </a:rPr>
              <a:t>Преобразование</a:t>
            </a:r>
            <a:endParaRPr lang="en" sz="3600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>
              <a:lnSpc>
                <a:spcPct val="115000"/>
              </a:lnSpc>
              <a:spcAft>
                <a:spcPts val="800"/>
              </a:spcAft>
              <a:buFont typeface="Ubuntu"/>
            </a:pPr>
            <a:endParaRPr lang="en-US" sz="3200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>
              <a:lnSpc>
                <a:spcPct val="115000"/>
              </a:lnSpc>
              <a:spcAft>
                <a:spcPts val="800"/>
              </a:spcAft>
              <a:buFont typeface="Ubuntu"/>
            </a:pPr>
            <a:endParaRPr lang="en-US" sz="3200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>
              <a:lnSpc>
                <a:spcPct val="115000"/>
              </a:lnSpc>
              <a:spcAft>
                <a:spcPts val="800"/>
              </a:spcAft>
              <a:buFont typeface="Ubuntu"/>
            </a:pPr>
            <a:r>
              <a:rPr lang="ru-RU" sz="2667" i="1" dirty="0">
                <a:latin typeface="Arial" charset="0"/>
                <a:ea typeface="Arial" charset="0"/>
                <a:cs typeface="Arial" charset="0"/>
                <a:sym typeface="Ubuntu"/>
              </a:rPr>
              <a:t>Марксизм, феминизм, </a:t>
            </a:r>
            <a:r>
              <a:rPr lang="ru-RU" sz="2667" i="1" dirty="0" err="1">
                <a:latin typeface="Arial" charset="0"/>
                <a:ea typeface="Arial" charset="0"/>
                <a:cs typeface="Arial" charset="0"/>
                <a:sym typeface="Ubuntu"/>
              </a:rPr>
              <a:t>антирасизм</a:t>
            </a:r>
            <a:r>
              <a:rPr lang="ru-RU" sz="2667" i="1" dirty="0">
                <a:latin typeface="Arial" charset="0"/>
                <a:ea typeface="Arial" charset="0"/>
                <a:cs typeface="Arial" charset="0"/>
                <a:sym typeface="Ubuntu"/>
              </a:rPr>
              <a:t>, </a:t>
            </a:r>
            <a:r>
              <a:rPr lang="ru-RU" sz="2667" i="1" dirty="0" err="1">
                <a:latin typeface="Arial" charset="0"/>
                <a:ea typeface="Arial" charset="0"/>
                <a:cs typeface="Arial" charset="0"/>
                <a:sym typeface="Ubuntu"/>
              </a:rPr>
              <a:t>квир</a:t>
            </a:r>
            <a:r>
              <a:rPr lang="ru-RU" sz="2667" i="1" dirty="0">
                <a:latin typeface="Arial" charset="0"/>
                <a:ea typeface="Arial" charset="0"/>
                <a:cs typeface="Arial" charset="0"/>
                <a:sym typeface="Ubuntu"/>
              </a:rPr>
              <a:t>-теория</a:t>
            </a:r>
          </a:p>
          <a:p>
            <a:pPr marL="12700" indent="0">
              <a:lnSpc>
                <a:spcPct val="115000"/>
              </a:lnSpc>
              <a:spcAft>
                <a:spcPts val="800"/>
              </a:spcAft>
              <a:buFont typeface="Ubuntu"/>
            </a:pPr>
            <a:r>
              <a:rPr lang="ru-RU" sz="2667" i="1" dirty="0" err="1">
                <a:latin typeface="Arial" charset="0"/>
                <a:ea typeface="Arial" charset="0"/>
                <a:cs typeface="Arial" charset="0"/>
                <a:sym typeface="Ubuntu"/>
              </a:rPr>
              <a:t>Постколониализм</a:t>
            </a:r>
            <a:r>
              <a:rPr lang="ru-RU" sz="2667" i="1" dirty="0">
                <a:latin typeface="Arial" charset="0"/>
                <a:ea typeface="Arial" charset="0"/>
                <a:cs typeface="Arial" charset="0"/>
                <a:sym typeface="Ubuntu"/>
              </a:rPr>
              <a:t> </a:t>
            </a:r>
          </a:p>
          <a:p>
            <a:pPr marL="12700" indent="0">
              <a:lnSpc>
                <a:spcPct val="115000"/>
              </a:lnSpc>
              <a:spcAft>
                <a:spcPts val="800"/>
              </a:spcAft>
              <a:buFont typeface="Ubuntu"/>
            </a:pPr>
            <a:r>
              <a:rPr lang="ru-RU" sz="2667" i="1" dirty="0">
                <a:latin typeface="Arial" charset="0"/>
                <a:ea typeface="Arial" charset="0"/>
                <a:cs typeface="Arial" charset="0"/>
                <a:sym typeface="Ubuntu"/>
              </a:rPr>
              <a:t>Паулу </a:t>
            </a:r>
            <a:r>
              <a:rPr lang="ru-RU" sz="2667" i="1" dirty="0" err="1">
                <a:latin typeface="Arial" charset="0"/>
                <a:ea typeface="Arial" charset="0"/>
                <a:cs typeface="Arial" charset="0"/>
                <a:sym typeface="Ubuntu"/>
              </a:rPr>
              <a:t>Фрейре</a:t>
            </a:r>
            <a:r>
              <a:rPr lang="ru-RU" sz="2667" i="1" dirty="0">
                <a:latin typeface="Arial" charset="0"/>
                <a:ea typeface="Arial" charset="0"/>
                <a:cs typeface="Arial" charset="0"/>
                <a:sym typeface="Ubuntu"/>
              </a:rPr>
              <a:t> «Педагогика угнетенных» (1968 г.)</a:t>
            </a:r>
          </a:p>
          <a:p>
            <a:pPr marL="12700" indent="0">
              <a:lnSpc>
                <a:spcPct val="115000"/>
              </a:lnSpc>
              <a:spcAft>
                <a:spcPts val="800"/>
              </a:spcAft>
              <a:buFont typeface="Ubuntu"/>
            </a:pPr>
            <a:r>
              <a:rPr lang="ru-RU" sz="2667" i="1" dirty="0">
                <a:latin typeface="Arial" charset="0"/>
                <a:ea typeface="Arial" charset="0"/>
                <a:cs typeface="Arial" charset="0"/>
                <a:sym typeface="Ubuntu"/>
              </a:rPr>
              <a:t>Эдвард Саид «Ориентализм» (1978 г.)</a:t>
            </a:r>
            <a:endParaRPr lang="en" sz="2667" i="1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/>
            <a:endParaRPr lang="en-US" sz="2667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0400"/>
            <a:ext cx="10972800" cy="1143000"/>
          </a:xfrm>
        </p:spPr>
        <p:txBody>
          <a:bodyPr/>
          <a:lstStyle/>
          <a:p>
            <a:pPr algn="ctr"/>
            <a:r>
              <a:rPr lang="ru-RU" b="1" dirty="0"/>
              <a:t>КРИТИЧЕСКАЯ ТЕОРИЯ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15420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1607566" y="996442"/>
            <a:ext cx="9083040" cy="56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2) </a:t>
            </a:r>
            <a:r>
              <a:rPr lang="en-US" sz="3600" dirty="0" err="1"/>
              <a:t>Ведение</a:t>
            </a:r>
            <a:r>
              <a:rPr lang="en-US" sz="3600" dirty="0"/>
              <a:t> </a:t>
            </a:r>
            <a:r>
              <a:rPr lang="en-US" sz="3600" dirty="0" err="1"/>
              <a:t>стенографических</a:t>
            </a:r>
            <a:r>
              <a:rPr lang="en-US" sz="3600" dirty="0"/>
              <a:t> </a:t>
            </a:r>
            <a:r>
              <a:rPr lang="en-US" sz="3600" dirty="0" err="1"/>
              <a:t>записей</a:t>
            </a:r>
            <a:endParaRPr sz="3600" dirty="0"/>
          </a:p>
        </p:txBody>
      </p:sp>
      <p:sp>
        <p:nvSpPr>
          <p:cNvPr id="274" name="Google Shape;274;p33"/>
          <p:cNvSpPr txBox="1"/>
          <p:nvPr/>
        </p:nvSpPr>
        <p:spPr>
          <a:xfrm>
            <a:off x="1048215" y="2107818"/>
            <a:ext cx="9300117" cy="360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378460" marR="5715" lvl="0" indent="-365760" algn="l" rtl="0">
              <a:lnSpc>
                <a:spcPct val="995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делаете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заметки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думаете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говорит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собеседник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обдумываете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следующий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8460" marR="982980" lvl="0" indent="-365760" algn="l" rtl="0">
              <a:lnSpc>
                <a:spcPct val="119285"/>
              </a:lnSpc>
              <a:spcBef>
                <a:spcPts val="68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Собеседника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насторожить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записываете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подряд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8460" marR="0" lvl="0" indent="-364490" algn="l" rtl="0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сложно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писать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быстро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сокращайте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8460" marR="5080" lvl="0" indent="-365760" algn="l" rtl="0">
              <a:lnSpc>
                <a:spcPct val="119285"/>
              </a:lnSpc>
              <a:spcBef>
                <a:spcPts val="67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Собеседник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становится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любопытным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испытывать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влияние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10647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/>
          <p:nvPr/>
        </p:nvSpPr>
        <p:spPr>
          <a:xfrm>
            <a:off x="556894" y="951864"/>
            <a:ext cx="584200" cy="474980"/>
          </a:xfrm>
          <a:custGeom>
            <a:avLst/>
            <a:gdLst/>
            <a:ahLst/>
            <a:cxnLst/>
            <a:rect l="l" t="t" r="r" b="b"/>
            <a:pathLst>
              <a:path w="584200" h="474980" extrusionOk="0">
                <a:moveTo>
                  <a:pt x="0" y="474979"/>
                </a:moveTo>
                <a:lnTo>
                  <a:pt x="584199" y="474979"/>
                </a:lnTo>
                <a:lnTo>
                  <a:pt x="584199" y="0"/>
                </a:lnTo>
                <a:lnTo>
                  <a:pt x="0" y="0"/>
                </a:lnTo>
                <a:lnTo>
                  <a:pt x="0" y="474979"/>
                </a:lnTo>
                <a:close/>
              </a:path>
            </a:pathLst>
          </a:custGeom>
          <a:solidFill>
            <a:srgbClr val="FFC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5"/>
          <p:cNvSpPr/>
          <p:nvPr/>
        </p:nvSpPr>
        <p:spPr>
          <a:xfrm>
            <a:off x="1066800" y="951864"/>
            <a:ext cx="438150" cy="474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5"/>
          <p:cNvSpPr/>
          <p:nvPr/>
        </p:nvSpPr>
        <p:spPr>
          <a:xfrm>
            <a:off x="721994" y="1374139"/>
            <a:ext cx="561975" cy="474980"/>
          </a:xfrm>
          <a:custGeom>
            <a:avLst/>
            <a:gdLst/>
            <a:ahLst/>
            <a:cxnLst/>
            <a:rect l="l" t="t" r="r" b="b"/>
            <a:pathLst>
              <a:path w="561975" h="474980" extrusionOk="0">
                <a:moveTo>
                  <a:pt x="0" y="474979"/>
                </a:moveTo>
                <a:lnTo>
                  <a:pt x="561974" y="474979"/>
                </a:lnTo>
                <a:lnTo>
                  <a:pt x="561974" y="0"/>
                </a:lnTo>
                <a:lnTo>
                  <a:pt x="0" y="0"/>
                </a:lnTo>
                <a:lnTo>
                  <a:pt x="0" y="474979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5"/>
          <p:cNvSpPr/>
          <p:nvPr/>
        </p:nvSpPr>
        <p:spPr>
          <a:xfrm>
            <a:off x="169545" y="1301114"/>
            <a:ext cx="11389360" cy="5480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1037589" y="843914"/>
            <a:ext cx="0" cy="1052830"/>
          </a:xfrm>
          <a:custGeom>
            <a:avLst/>
            <a:gdLst/>
            <a:ahLst/>
            <a:cxnLst/>
            <a:rect l="l" t="t" r="r" b="b"/>
            <a:pathLst>
              <a:path w="120000" h="1052830" extrusionOk="0">
                <a:moveTo>
                  <a:pt x="0" y="0"/>
                </a:moveTo>
                <a:lnTo>
                  <a:pt x="0" y="1052829"/>
                </a:lnTo>
              </a:path>
            </a:pathLst>
          </a:custGeom>
          <a:noFill/>
          <a:ln w="43175" cap="flat" cmpd="sng">
            <a:solidFill>
              <a:srgbClr val="1C1C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1607566" y="621538"/>
            <a:ext cx="8963790" cy="69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bg-BG" sz="4400" dirty="0"/>
              <a:t>ЗАПИСИ </a:t>
            </a:r>
            <a:r>
              <a:rPr lang="bg-BG" sz="4400"/>
              <a:t>ПОСЛЕ </a:t>
            </a:r>
            <a:r>
              <a:rPr lang="en-US" sz="4400" dirty="0" err="1"/>
              <a:t>интервью</a:t>
            </a:r>
            <a:endParaRPr sz="4400" dirty="0"/>
          </a:p>
        </p:txBody>
      </p:sp>
      <p:sp>
        <p:nvSpPr>
          <p:cNvPr id="293" name="Google Shape;293;p35"/>
          <p:cNvSpPr txBox="1"/>
          <p:nvPr/>
        </p:nvSpPr>
        <p:spPr>
          <a:xfrm>
            <a:off x="556894" y="1640865"/>
            <a:ext cx="10888600" cy="479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725" rIns="0" bIns="0" anchor="t" anchorCtr="0">
            <a:spAutoFit/>
          </a:bodyPr>
          <a:lstStyle/>
          <a:p>
            <a:pPr marL="378460" marR="0" lvl="0" indent="-365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endParaRPr lang="en-US"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8460" marR="0" lvl="0" indent="-365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слушаете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8460" marR="0" lvl="0" indent="-3657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слушаете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смотрите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язык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тела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8460" marR="0" lvl="0" indent="-36576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Запоминайте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вопросы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смотрите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всегда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свои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бумаги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7825" marR="579120" lvl="0" indent="-365760" algn="l" rtl="0">
              <a:lnSpc>
                <a:spcPct val="100400"/>
              </a:lnSpc>
              <a:spcBef>
                <a:spcPts val="54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Собеседники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должны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чувствовать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удовлетворение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полученного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опыта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8460" marR="0" lvl="0" indent="-365760" algn="l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Контролируйте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свои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негативные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эмоции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8460" marR="0" lvl="0" indent="-36576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333CC"/>
              </a:buClr>
              <a:buSzPts val="165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Следите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временем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325646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title"/>
          </p:nvPr>
        </p:nvSpPr>
        <p:spPr>
          <a:xfrm>
            <a:off x="1607566" y="933957"/>
            <a:ext cx="9119907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b="1" dirty="0" err="1"/>
              <a:t>Хороший</a:t>
            </a:r>
            <a:r>
              <a:rPr lang="en-US" sz="4400" b="1" dirty="0"/>
              <a:t> </a:t>
            </a:r>
            <a:r>
              <a:rPr lang="en-US" sz="4400" b="1" dirty="0" err="1"/>
              <a:t>интервьюер</a:t>
            </a:r>
            <a:endParaRPr sz="4400" b="1" dirty="0"/>
          </a:p>
        </p:txBody>
      </p:sp>
      <p:sp>
        <p:nvSpPr>
          <p:cNvPr id="299" name="Google Shape;299;p36"/>
          <p:cNvSpPr txBox="1"/>
          <p:nvPr/>
        </p:nvSpPr>
        <p:spPr>
          <a:xfrm>
            <a:off x="401444" y="1980398"/>
            <a:ext cx="10850331" cy="467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125" rIns="0" bIns="0" anchor="t" anchorCtr="0">
            <a:spAutoFit/>
          </a:bodyPr>
          <a:lstStyle/>
          <a:p>
            <a:pPr marL="370840" marR="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Устанавливает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обратную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связь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покажите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заинтересованы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0840" marR="0" lvl="0" indent="-358140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Убирает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свои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предположения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расскажите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подробней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…)</a:t>
            </a: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0840" marR="0" lvl="0" indent="-3581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указывающий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являющийся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психологом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Дайте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понять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услышали</a:t>
            </a: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0840" marR="0" lvl="0" indent="-35814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Осведомлен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различиях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статусе</a:t>
            </a: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0205" marR="5080" lvl="0" indent="-358140" algn="l" rtl="0">
              <a:lnSpc>
                <a:spcPct val="117499"/>
              </a:lnSpc>
              <a:spcBef>
                <a:spcPts val="495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Ведите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себя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терпеливо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Например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-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расскажите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подробнее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можете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описать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имеете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виду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…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подробные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данные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Делает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паузы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0840" marR="0" lvl="0" indent="-35814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угрожает</a:t>
            </a: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0840" marR="0" lvl="0" indent="-35814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выставляет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собеседника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невежественным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0840" marR="0" lvl="0" indent="-35814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Arial"/>
              <a:buChar char="■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Заботливый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участливый</a:t>
            </a: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47955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>
            <a:spLocks noGrp="1"/>
          </p:cNvSpPr>
          <p:nvPr>
            <p:ph type="title"/>
          </p:nvPr>
        </p:nvSpPr>
        <p:spPr>
          <a:xfrm>
            <a:off x="1607566" y="933957"/>
            <a:ext cx="9766678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dirty="0" err="1"/>
              <a:t>Некоторые</a:t>
            </a:r>
            <a:r>
              <a:rPr lang="en-US" sz="4400" dirty="0"/>
              <a:t> </a:t>
            </a:r>
            <a:r>
              <a:rPr lang="en-US" sz="4400" dirty="0" err="1"/>
              <a:t>типичные</a:t>
            </a:r>
            <a:r>
              <a:rPr lang="en-US" sz="4400" dirty="0"/>
              <a:t> </a:t>
            </a:r>
            <a:r>
              <a:rPr lang="en-US" sz="4400" dirty="0" err="1"/>
              <a:t>проблемы</a:t>
            </a:r>
            <a:endParaRPr sz="4400" dirty="0"/>
          </a:p>
        </p:txBody>
      </p:sp>
      <p:sp>
        <p:nvSpPr>
          <p:cNvPr id="305" name="Google Shape;305;p37"/>
          <p:cNvSpPr txBox="1"/>
          <p:nvPr/>
        </p:nvSpPr>
        <p:spPr>
          <a:xfrm>
            <a:off x="1622805" y="2025523"/>
            <a:ext cx="9009380" cy="263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81000" marR="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Проверяйте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диктофон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1000" marR="455930" lvl="0" indent="-368935" algn="l" rtl="0">
              <a:lnSpc>
                <a:spcPct val="100299"/>
              </a:lnSpc>
              <a:spcBef>
                <a:spcPts val="2570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Старайтесь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говорить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отвлеченные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исследования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темы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1000" marR="0" lvl="0" indent="-368935" algn="l" rtl="0">
              <a:lnSpc>
                <a:spcPct val="100000"/>
              </a:lnSpc>
              <a:spcBef>
                <a:spcPts val="2545"/>
              </a:spcBef>
              <a:spcAft>
                <a:spcPts val="0"/>
              </a:spcAft>
              <a:buClr>
                <a:srgbClr val="3333CC"/>
              </a:buClr>
              <a:buSzPts val="1900"/>
              <a:buFont typeface="Arial"/>
              <a:buChar char="■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Останавливайте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ненужный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поток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слов</a:t>
            </a: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661913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1607566" y="933957"/>
            <a:ext cx="9365234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dirty="0" err="1"/>
              <a:t>Завершение</a:t>
            </a:r>
            <a:r>
              <a:rPr lang="en-US" sz="4400" dirty="0"/>
              <a:t> </a:t>
            </a:r>
            <a:r>
              <a:rPr lang="en-US" sz="4400" dirty="0" err="1"/>
              <a:t>интервью</a:t>
            </a:r>
            <a:endParaRPr sz="4400" dirty="0"/>
          </a:p>
        </p:txBody>
      </p:sp>
      <p:sp>
        <p:nvSpPr>
          <p:cNvPr id="311" name="Google Shape;311;p38"/>
          <p:cNvSpPr txBox="1"/>
          <p:nvPr/>
        </p:nvSpPr>
        <p:spPr>
          <a:xfrm>
            <a:off x="1622805" y="1946884"/>
            <a:ext cx="8087995" cy="16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Оставьте время выразить благодарность</a:t>
            </a: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1536065" lvl="0" indent="0" algn="l" rtl="0">
              <a:lnSpc>
                <a:spcPct val="100699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Интервьюируемые узнают новое  о себе отвечая на вопросы</a:t>
            </a: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7656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09800"/>
            <a:ext cx="10972800" cy="3759200"/>
          </a:xfrm>
        </p:spPr>
        <p:txBody>
          <a:bodyPr>
            <a:normAutofit/>
          </a:bodyPr>
          <a:lstStyle/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3200" dirty="0">
                <a:latin typeface="Arial" charset="0"/>
                <a:ea typeface="Arial" charset="0"/>
                <a:cs typeface="Arial" charset="0"/>
                <a:sym typeface="Ubuntu"/>
              </a:rPr>
              <a:t>Знания формируются с социальной точки зрения</a:t>
            </a:r>
          </a:p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3200" dirty="0">
                <a:latin typeface="Arial" charset="0"/>
                <a:ea typeface="Arial" charset="0"/>
                <a:cs typeface="Arial" charset="0"/>
                <a:sym typeface="Ubuntu"/>
              </a:rPr>
              <a:t>Истин много. Одна не лучше другой (релятивизм)</a:t>
            </a:r>
          </a:p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3200" dirty="0">
                <a:latin typeface="Arial" charset="0"/>
                <a:ea typeface="Arial" charset="0"/>
                <a:cs typeface="Arial" charset="0"/>
                <a:sym typeface="Ubuntu"/>
              </a:rPr>
              <a:t>Истина не статична. Она меняется!</a:t>
            </a:r>
          </a:p>
          <a:p>
            <a:pPr marL="469888" indent="-457189">
              <a:lnSpc>
                <a:spcPct val="115000"/>
              </a:lnSpc>
              <a:spcAft>
                <a:spcPts val="800"/>
              </a:spcAft>
              <a:buFont typeface="Wingdings" charset="2"/>
              <a:buChar char="q"/>
            </a:pPr>
            <a:r>
              <a:rPr lang="ru-RU" sz="3200" dirty="0">
                <a:latin typeface="Arial" charset="0"/>
                <a:ea typeface="Arial" charset="0"/>
                <a:cs typeface="Arial" charset="0"/>
                <a:sym typeface="Ubuntu"/>
              </a:rPr>
              <a:t>Материалы исследования или участники должны быть настоящими/ заслуживающими доверия</a:t>
            </a:r>
            <a:endParaRPr lang="en" sz="3200" dirty="0">
              <a:latin typeface="Arial" charset="0"/>
              <a:ea typeface="Arial" charset="0"/>
              <a:cs typeface="Arial" charset="0"/>
              <a:sym typeface="Ubuntu"/>
            </a:endParaRPr>
          </a:p>
          <a:p>
            <a:pPr marL="12700" indent="0"/>
            <a:endParaRPr lang="en-US" sz="2667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0400"/>
            <a:ext cx="10972800" cy="1143000"/>
          </a:xfrm>
        </p:spPr>
        <p:txBody>
          <a:bodyPr/>
          <a:lstStyle/>
          <a:p>
            <a:pPr algn="ctr"/>
            <a:r>
              <a:rPr lang="ru-RU" b="1" dirty="0"/>
              <a:t>КОНСТРУКТИВИЗМ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7789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3512</Words>
  <Application>Microsoft Macintosh PowerPoint</Application>
  <PresentationFormat>Широкоэкранный</PresentationFormat>
  <Paragraphs>482</Paragraphs>
  <Slides>84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96" baseType="lpstr">
      <vt:lpstr>Arial</vt:lpstr>
      <vt:lpstr>Arial Narrow</vt:lpstr>
      <vt:lpstr>Calibri</vt:lpstr>
      <vt:lpstr>Calibri Light</vt:lpstr>
      <vt:lpstr>Tahoma</vt:lpstr>
      <vt:lpstr>Times New Roman</vt:lpstr>
      <vt:lpstr>Tw Cen MT</vt:lpstr>
      <vt:lpstr>Tw Cen MT Condensed</vt:lpstr>
      <vt:lpstr>Ubuntu</vt:lpstr>
      <vt:lpstr>Wingdings</vt:lpstr>
      <vt:lpstr>Тема Office</vt:lpstr>
      <vt:lpstr>Photo Editor Photo</vt:lpstr>
      <vt:lpstr>Лекция 2. Структура научного исследования</vt:lpstr>
      <vt:lpstr>ПАРАДИГМЫ  ИССЛЕДОВАНИЙ </vt:lpstr>
      <vt:lpstr>ПАРАДИГМА</vt:lpstr>
      <vt:lpstr>Кун (1962)</vt:lpstr>
      <vt:lpstr>ПАРАДИГМЫ ИССЛЕДОВАНИЙ </vt:lpstr>
      <vt:lpstr>ПОЗИТИВИЗМ</vt:lpstr>
      <vt:lpstr>ПОСТПОЗИТИВИЗМ</vt:lpstr>
      <vt:lpstr>КРИТИЧЕСКАЯ ТЕОРИЯ</vt:lpstr>
      <vt:lpstr>КОНСТРУКТИВИЗМ</vt:lpstr>
      <vt:lpstr>Презентация PowerPoint</vt:lpstr>
      <vt:lpstr>ПАРАДИГМЫ ИССЛЕДОВАНИЙ </vt:lpstr>
      <vt:lpstr>СРАВНЕНИЕ КОЛИЧЕСТВЕННЫХ  И КАЧЕСТВЕННЫХ ИССЛЕДОВАНИЙ</vt:lpstr>
      <vt:lpstr>СРАВНЕНИЕ КОЛИЧЕСТВЕННЫХ  И КАЧЕСТВЕННЫХ ИССЛЕДОВАНИЙ (продолжение)</vt:lpstr>
      <vt:lpstr>Тема исследования</vt:lpstr>
      <vt:lpstr>Общие компоненты</vt:lpstr>
      <vt:lpstr>Общие компоненты</vt:lpstr>
      <vt:lpstr>Предварительное обсуждение</vt:lpstr>
      <vt:lpstr>Что такое хорошая тема исследования?</vt:lpstr>
      <vt:lpstr>Как мне найти хорошую тему для исследования? </vt:lpstr>
      <vt:lpstr>Примеры исследовательских тем в образовании</vt:lpstr>
      <vt:lpstr>Задача: Подумайте</vt:lpstr>
      <vt:lpstr>Цели исследования </vt:lpstr>
      <vt:lpstr>Цели исследования </vt:lpstr>
      <vt:lpstr>Цели в качественном исследовании</vt:lpstr>
      <vt:lpstr>Цели в количественном исследовании</vt:lpstr>
      <vt:lpstr>Объяснение / прогнозирование переменных  и  Изучение / Понимание центрального феномена</vt:lpstr>
      <vt:lpstr>Цели исследования</vt:lpstr>
      <vt:lpstr>Элементы заявления о целях qualitative исследовании </vt:lpstr>
      <vt:lpstr>Найдите центральный феномен, участников и место</vt:lpstr>
      <vt:lpstr>Упражнение – напишите свою формулировку целей</vt:lpstr>
      <vt:lpstr>ВОПРОСЫ ИССЛЕДОВАНИЯ</vt:lpstr>
      <vt:lpstr>ВОПРОСЫ ИССЛЕДОВАНИЯ</vt:lpstr>
      <vt:lpstr>Что характеризует  хороший вопрос исследования?</vt:lpstr>
      <vt:lpstr>Типы вопросов  качественного исследования</vt:lpstr>
      <vt:lpstr>Презентация PowerPoint</vt:lpstr>
      <vt:lpstr>Вопросы  Качественного Исследования </vt:lpstr>
      <vt:lpstr>Пример вопроса  качественного исследования </vt:lpstr>
      <vt:lpstr>Сформулируйте вопросы исследования, исходя из следующего:</vt:lpstr>
      <vt:lpstr>Основные характеристики качественного исследования</vt:lpstr>
      <vt:lpstr>Что такое качественное исследование?</vt:lpstr>
      <vt:lpstr>Качественное исследование  как зонтик</vt:lpstr>
      <vt:lpstr>Виды (методы) качественного исследования (Sharan Merriam, 1998)</vt:lpstr>
      <vt:lpstr>Устная история </vt:lpstr>
      <vt:lpstr>История жизни </vt:lpstr>
      <vt:lpstr>Нарративный анализ </vt:lpstr>
      <vt:lpstr>Этнография </vt:lpstr>
      <vt:lpstr>Феноменология </vt:lpstr>
      <vt:lpstr>Обоснованная теория </vt:lpstr>
      <vt:lpstr>Кейс-стади</vt:lpstr>
      <vt:lpstr>Исследование в действии</vt:lpstr>
      <vt:lpstr>Презентация PowerPoint</vt:lpstr>
      <vt:lpstr>Презентация PowerPoint</vt:lpstr>
      <vt:lpstr>Презентация PowerPoint</vt:lpstr>
      <vt:lpstr>Выборка (Sampling):</vt:lpstr>
      <vt:lpstr>Презентация PowerPoint</vt:lpstr>
      <vt:lpstr>Подходы к формированию выборки </vt:lpstr>
      <vt:lpstr>Удобная выборка </vt:lpstr>
      <vt:lpstr>Целенаправленная выборка</vt:lpstr>
      <vt:lpstr>Снежный ком или цепная выборка </vt:lpstr>
      <vt:lpstr>СБОР ДАННЫХ В КАЧЕСТВЕННЫХ ИССЛЕДОВАНИЯХ</vt:lpstr>
      <vt:lpstr>Пять шагов в процессе сбора данных  (Крессвелл, 2014)</vt:lpstr>
      <vt:lpstr>Зачем нужны разрешения?</vt:lpstr>
      <vt:lpstr>Инструменты сбора данных</vt:lpstr>
      <vt:lpstr>Наблюдение</vt:lpstr>
      <vt:lpstr>Презентация PowerPoint</vt:lpstr>
      <vt:lpstr>Наблюдение</vt:lpstr>
      <vt:lpstr>Протоколы наблюдения</vt:lpstr>
      <vt:lpstr>ИНТЕРВЬЮ</vt:lpstr>
      <vt:lpstr>Интервью</vt:lpstr>
      <vt:lpstr>Три типа интервью (по структуре)</vt:lpstr>
      <vt:lpstr>Хорошие вопросы для интервью</vt:lpstr>
      <vt:lpstr>Examples </vt:lpstr>
      <vt:lpstr>Презентация PowerPoint</vt:lpstr>
      <vt:lpstr>Презентация PowerPoint</vt:lpstr>
      <vt:lpstr>Подготовка к интервью</vt:lpstr>
      <vt:lpstr>Презентация PowerPoint</vt:lpstr>
      <vt:lpstr>Сложности проведения интервью</vt:lpstr>
      <vt:lpstr>Три общих подхода ЗАПИСИ интервью</vt:lpstr>
      <vt:lpstr>1) Используйте диктофон</vt:lpstr>
      <vt:lpstr>2) Ведение стенографических записей</vt:lpstr>
      <vt:lpstr>ЗАПИСИ ПОСЛЕ интервью</vt:lpstr>
      <vt:lpstr>Хороший интервьюер</vt:lpstr>
      <vt:lpstr>Некоторые типичные проблемы</vt:lpstr>
      <vt:lpstr>Завершение интервью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Структура научного исследования</dc:title>
  <dc:creator>Microsoft Office User</dc:creator>
  <cp:lastModifiedBy>Microsoft Office User</cp:lastModifiedBy>
  <cp:revision>3</cp:revision>
  <dcterms:created xsi:type="dcterms:W3CDTF">2023-11-01T14:41:47Z</dcterms:created>
  <dcterms:modified xsi:type="dcterms:W3CDTF">2023-11-01T14:52:39Z</dcterms:modified>
</cp:coreProperties>
</file>