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56" r:id="rId5"/>
    <p:sldId id="258" r:id="rId6"/>
    <p:sldId id="275" r:id="rId7"/>
    <p:sldId id="276" r:id="rId8"/>
    <p:sldId id="272" r:id="rId9"/>
    <p:sldId id="259" r:id="rId10"/>
    <p:sldId id="264" r:id="rId11"/>
    <p:sldId id="278" r:id="rId12"/>
    <p:sldId id="277"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lazira Akymbek" initials="GA" lastIdx="1" clrIdx="0">
    <p:extLst>
      <p:ext uri="{19B8F6BF-5375-455C-9EA6-DF929625EA0E}">
        <p15:presenceInfo xmlns:p15="http://schemas.microsoft.com/office/powerpoint/2012/main" xmlns="" userId="381da62acd8dda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snapToGrid="0">
      <p:cViewPr varScale="1">
        <p:scale>
          <a:sx n="65" d="100"/>
          <a:sy n="65" d="100"/>
        </p:scale>
        <p:origin x="-83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xmlns=""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pPr/>
              <a:t>9/30/2024</a:t>
            </a:fld>
            <a:endParaRPr lang="en-US" dirty="0"/>
          </a:p>
        </p:txBody>
      </p:sp>
      <p:sp>
        <p:nvSpPr>
          <p:cNvPr id="24" name="Footer Placeholder 23">
            <a:extLst>
              <a:ext uri="{FF2B5EF4-FFF2-40B4-BE49-F238E27FC236}">
                <a16:creationId xmlns:a16="http://schemas.microsoft.com/office/drawing/2014/main" xmlns=""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xmlns=""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xmlns=""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xmlns=""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xmlns=""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xmlns="" val="112556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6397E4A-EB6A-4FA6-AA4F-69EA0C70FDC9}"/>
              </a:ext>
            </a:extLst>
          </p:cNvPr>
          <p:cNvSpPr>
            <a:spLocks noGrp="1"/>
          </p:cNvSpPr>
          <p:nvPr>
            <p:ph type="dt" sz="half" idx="10"/>
          </p:nvPr>
        </p:nvSpPr>
        <p:spPr/>
        <p:txBody>
          <a:bodyPr/>
          <a:lstStyle/>
          <a:p>
            <a:fld id="{6F86ED0C-1DA7-41F0-94CF-6218B1FEDFF1}" type="datetime1">
              <a:rPr lang="en-US" smtClean="0"/>
              <a:pPr/>
              <a:t>9/30/2024</a:t>
            </a:fld>
            <a:endParaRPr lang="en-US" dirty="0"/>
          </a:p>
        </p:txBody>
      </p:sp>
      <p:sp>
        <p:nvSpPr>
          <p:cNvPr id="8" name="Footer Placeholder 7">
            <a:extLst>
              <a:ext uri="{FF2B5EF4-FFF2-40B4-BE49-F238E27FC236}">
                <a16:creationId xmlns:a16="http://schemas.microsoft.com/office/drawing/2014/main" xmlns=""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348685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pPr/>
              <a:t>9/30/2024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a:extLst>
              <a:ext uri="{FF2B5EF4-FFF2-40B4-BE49-F238E27FC236}">
                <a16:creationId xmlns:a16="http://schemas.microsoft.com/office/drawing/2014/main" xmlns=""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134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xmlns="" id="{6923EF53-7767-4C94-BEF6-D452927945DA}"/>
              </a:ext>
            </a:extLst>
          </p:cNvPr>
          <p:cNvSpPr>
            <a:spLocks noGrp="1"/>
          </p:cNvSpPr>
          <p:nvPr>
            <p:ph type="dt" sz="half" idx="10"/>
          </p:nvPr>
        </p:nvSpPr>
        <p:spPr/>
        <p:txBody>
          <a:bodyPr/>
          <a:lstStyle/>
          <a:p>
            <a:fld id="{22F3E5F3-28EE-488F-BD53-B744C06C3DEC}" type="datetime1">
              <a:rPr lang="en-US" smtClean="0"/>
              <a:pPr/>
              <a:t>9/30/2024</a:t>
            </a:fld>
            <a:endParaRPr lang="en-US" dirty="0"/>
          </a:p>
        </p:txBody>
      </p:sp>
      <p:sp>
        <p:nvSpPr>
          <p:cNvPr id="11" name="Footer Placeholder 10">
            <a:extLst>
              <a:ext uri="{FF2B5EF4-FFF2-40B4-BE49-F238E27FC236}">
                <a16:creationId xmlns:a16="http://schemas.microsoft.com/office/drawing/2014/main" xmlns=""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390631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xmlns=""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xmlns=""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xmlns=""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xmlns=""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xmlns=""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xmlns=""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xmlns=""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xmlns=""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xmlns=""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xmlns=""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xmlns=""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xmlns=""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xmlns=""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xmlns=""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xmlns=""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xmlns=""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xmlns=""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pPr/>
              <a:t>9/30/2024</a:t>
            </a:fld>
            <a:endParaRPr lang="en-US" dirty="0"/>
          </a:p>
        </p:txBody>
      </p:sp>
    </p:spTree>
    <p:extLst>
      <p:ext uri="{BB962C8B-B14F-4D97-AF65-F5344CB8AC3E}">
        <p14:creationId xmlns:p14="http://schemas.microsoft.com/office/powerpoint/2010/main" xmlns="" val="156747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C1D6427-F07F-4D50-B151-455100AF70FF}"/>
              </a:ext>
            </a:extLst>
          </p:cNvPr>
          <p:cNvSpPr>
            <a:spLocks noGrp="1"/>
          </p:cNvSpPr>
          <p:nvPr>
            <p:ph type="dt" sz="half" idx="10"/>
          </p:nvPr>
        </p:nvSpPr>
        <p:spPr/>
        <p:txBody>
          <a:bodyPr/>
          <a:lstStyle/>
          <a:p>
            <a:fld id="{D0158CFD-9357-46BE-A189-D637A67C8730}" type="datetime1">
              <a:rPr lang="en-US" smtClean="0"/>
              <a:pPr/>
              <a:t>9/30/2024</a:t>
            </a:fld>
            <a:endParaRPr lang="en-US" dirty="0"/>
          </a:p>
        </p:txBody>
      </p:sp>
      <p:sp>
        <p:nvSpPr>
          <p:cNvPr id="9" name="Footer Placeholder 8">
            <a:extLst>
              <a:ext uri="{FF2B5EF4-FFF2-40B4-BE49-F238E27FC236}">
                <a16:creationId xmlns:a16="http://schemas.microsoft.com/office/drawing/2014/main" xmlns=""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281006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xmlns="" id="{3771BF97-4D2A-43A4-8CDC-2250017EB045}"/>
              </a:ext>
            </a:extLst>
          </p:cNvPr>
          <p:cNvSpPr>
            <a:spLocks noGrp="1"/>
          </p:cNvSpPr>
          <p:nvPr>
            <p:ph type="dt" sz="half" idx="10"/>
          </p:nvPr>
        </p:nvSpPr>
        <p:spPr/>
        <p:txBody>
          <a:bodyPr/>
          <a:lstStyle/>
          <a:p>
            <a:fld id="{7B4742EE-B331-4632-BD10-A82FED6B6FC0}" type="datetime1">
              <a:rPr lang="en-US" smtClean="0"/>
              <a:pPr/>
              <a:t>9/30/2024</a:t>
            </a:fld>
            <a:endParaRPr lang="en-US" dirty="0"/>
          </a:p>
        </p:txBody>
      </p:sp>
      <p:sp>
        <p:nvSpPr>
          <p:cNvPr id="11" name="Footer Placeholder 10">
            <a:extLst>
              <a:ext uri="{FF2B5EF4-FFF2-40B4-BE49-F238E27FC236}">
                <a16:creationId xmlns:a16="http://schemas.microsoft.com/office/drawing/2014/main" xmlns=""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xmlns=""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06627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CF30096C-3491-4EF2-ABB2-D57F3F4B5BD5}"/>
              </a:ext>
            </a:extLst>
          </p:cNvPr>
          <p:cNvSpPr>
            <a:spLocks noGrp="1"/>
          </p:cNvSpPr>
          <p:nvPr>
            <p:ph type="dt" sz="half" idx="10"/>
          </p:nvPr>
        </p:nvSpPr>
        <p:spPr/>
        <p:txBody>
          <a:bodyPr/>
          <a:lstStyle/>
          <a:p>
            <a:fld id="{451BA835-D13F-49F4-8F11-5D576AC65FAD}" type="datetime1">
              <a:rPr lang="en-US" smtClean="0"/>
              <a:pPr/>
              <a:t>9/30/2024</a:t>
            </a:fld>
            <a:endParaRPr lang="en-US" dirty="0"/>
          </a:p>
        </p:txBody>
      </p:sp>
      <p:sp>
        <p:nvSpPr>
          <p:cNvPr id="7" name="Footer Placeholder 6">
            <a:extLst>
              <a:ext uri="{FF2B5EF4-FFF2-40B4-BE49-F238E27FC236}">
                <a16:creationId xmlns:a16="http://schemas.microsoft.com/office/drawing/2014/main" xmlns=""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215806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209BEFCA-6D6F-4F26-823F-C86CA694B830}"/>
              </a:ext>
            </a:extLst>
          </p:cNvPr>
          <p:cNvSpPr>
            <a:spLocks noGrp="1"/>
          </p:cNvSpPr>
          <p:nvPr>
            <p:ph type="dt" sz="half" idx="10"/>
          </p:nvPr>
        </p:nvSpPr>
        <p:spPr/>
        <p:txBody>
          <a:bodyPr/>
          <a:lstStyle/>
          <a:p>
            <a:fld id="{ADBD1799-ACB5-4CB2-86A2-5C574F1C8706}" type="datetime1">
              <a:rPr lang="en-US" smtClean="0"/>
              <a:pPr/>
              <a:t>9/30/2024</a:t>
            </a:fld>
            <a:endParaRPr lang="en-US" dirty="0"/>
          </a:p>
        </p:txBody>
      </p:sp>
      <p:sp>
        <p:nvSpPr>
          <p:cNvPr id="6" name="Footer Placeholder 5">
            <a:extLst>
              <a:ext uri="{FF2B5EF4-FFF2-40B4-BE49-F238E27FC236}">
                <a16:creationId xmlns:a16="http://schemas.microsoft.com/office/drawing/2014/main" xmlns=""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106448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xmlns=""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pPr/>
              <a:t>9/30/2024</a:t>
            </a:fld>
            <a:endParaRPr lang="en-US" dirty="0"/>
          </a:p>
        </p:txBody>
      </p:sp>
      <p:sp>
        <p:nvSpPr>
          <p:cNvPr id="9" name="Footer Placeholder 8">
            <a:extLst>
              <a:ext uri="{FF2B5EF4-FFF2-40B4-BE49-F238E27FC236}">
                <a16:creationId xmlns:a16="http://schemas.microsoft.com/office/drawing/2014/main" xmlns=""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xmlns=""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93960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xmlns=""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pPr/>
              <a:t>9/30/2024</a:t>
            </a:fld>
            <a:endParaRPr lang="en-US" dirty="0"/>
          </a:p>
        </p:txBody>
      </p:sp>
      <p:sp>
        <p:nvSpPr>
          <p:cNvPr id="12" name="Footer Placeholder 11">
            <a:extLst>
              <a:ext uri="{FF2B5EF4-FFF2-40B4-BE49-F238E27FC236}">
                <a16:creationId xmlns:a16="http://schemas.microsoft.com/office/drawing/2014/main" xmlns=""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xmlns=""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258797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pPr/>
              <a:t>9/30/2024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a:extLst>
              <a:ext uri="{FF2B5EF4-FFF2-40B4-BE49-F238E27FC236}">
                <a16:creationId xmlns:a16="http://schemas.microsoft.com/office/drawing/2014/main" xmlns=""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2379525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37" r:id="rId6"/>
    <p:sldLayoutId id="2147483733" r:id="rId7"/>
    <p:sldLayoutId id="2147483734" r:id="rId8"/>
    <p:sldLayoutId id="2147483735" r:id="rId9"/>
    <p:sldLayoutId id="2147483736" r:id="rId10"/>
    <p:sldLayoutId id="2147483738"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xmlns="" id="{8A50E011-6D55-4A68-B283-7CDCF556B7CF}"/>
              </a:ext>
            </a:extLst>
          </p:cNvPr>
          <p:cNvPicPr>
            <a:picLocks noChangeAspect="1"/>
          </p:cNvPicPr>
          <p:nvPr/>
        </p:nvPicPr>
        <p:blipFill rotWithShape="1">
          <a:blip r:embed="rId2" cstate="print"/>
          <a:srcRect t="5447" r="-1" b="6982"/>
          <a:stretch/>
        </p:blipFill>
        <p:spPr>
          <a:xfrm>
            <a:off x="-34893" y="10"/>
            <a:ext cx="12188952" cy="6857990"/>
          </a:xfrm>
          <a:prstGeom prst="rect">
            <a:avLst/>
          </a:prstGeom>
        </p:spPr>
        <p:style>
          <a:lnRef idx="0">
            <a:schemeClr val="accent5"/>
          </a:lnRef>
          <a:fillRef idx="3">
            <a:schemeClr val="accent5"/>
          </a:fillRef>
          <a:effectRef idx="3">
            <a:schemeClr val="accent5"/>
          </a:effectRef>
          <a:fontRef idx="minor">
            <a:schemeClr val="lt1"/>
          </a:fontRef>
        </p:style>
      </p:pic>
      <p:sp>
        <p:nvSpPr>
          <p:cNvPr id="11" name="Freeform: Shape 10">
            <a:extLst>
              <a:ext uri="{FF2B5EF4-FFF2-40B4-BE49-F238E27FC236}">
                <a16:creationId xmlns:a16="http://schemas.microsoft.com/office/drawing/2014/main" xmlns="" id="{391F8D69-709A-4575-A393-B4C26481AF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C87A50C4-1191-461A-9E09-C8057F2AF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xmlns="" id="{BC87DA9F-8DB2-4D48-8716-A928FBB8A5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 id="{195EA065-AC5D-431D-927E-87FF05884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xmlns="" id="{46934B3C-D73F-4CD0-95B1-0244D662D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Подзаголовок 2">
            <a:extLst>
              <a:ext uri="{FF2B5EF4-FFF2-40B4-BE49-F238E27FC236}">
                <a16:creationId xmlns:a16="http://schemas.microsoft.com/office/drawing/2014/main" xmlns="" id="{E53B413E-8200-45B1-BA14-828A3A607EC1}"/>
              </a:ext>
            </a:extLst>
          </p:cNvPr>
          <p:cNvSpPr>
            <a:spLocks noGrp="1"/>
          </p:cNvSpPr>
          <p:nvPr>
            <p:ph type="subTitle" idx="1"/>
          </p:nvPr>
        </p:nvSpPr>
        <p:spPr>
          <a:xfrm>
            <a:off x="2619375" y="4706911"/>
            <a:ext cx="6953250" cy="1244184"/>
          </a:xfrm>
        </p:spPr>
        <p:txBody>
          <a:bodyPr anchor="t">
            <a:normAutofit fontScale="70000" lnSpcReduction="20000"/>
          </a:bodyPr>
          <a:lstStyle/>
          <a:p>
            <a:pPr algn="ctr">
              <a:lnSpc>
                <a:spcPct val="120000"/>
              </a:lnSpc>
            </a:pPr>
            <a:r>
              <a:rPr lang="kk-KZ" sz="2900" b="1" dirty="0" smtClean="0">
                <a:solidFill>
                  <a:schemeClr val="accent6">
                    <a:lumMod val="50000"/>
                  </a:schemeClr>
                </a:solidFill>
                <a:latin typeface="Times New Roman" pitchFamily="18" charset="0"/>
                <a:ea typeface="Times New Roman" panose="02020603050405020304" pitchFamily="18" charset="0"/>
                <a:cs typeface="Times New Roman" pitchFamily="18" charset="0"/>
              </a:rPr>
              <a:t>Психодиагностика пәні</a:t>
            </a:r>
            <a:r>
              <a:rPr lang="kk-KZ" sz="2900" b="1" dirty="0" smtClean="0">
                <a:solidFill>
                  <a:schemeClr val="accent6">
                    <a:lumMod val="50000"/>
                  </a:schemeClr>
                </a:solidFill>
                <a:latin typeface="Times New Roman" pitchFamily="18" charset="0"/>
                <a:cs typeface="Times New Roman" pitchFamily="18" charset="0"/>
              </a:rPr>
              <a:t>.</a:t>
            </a:r>
          </a:p>
          <a:p>
            <a:pPr algn="ctr">
              <a:lnSpc>
                <a:spcPct val="120000"/>
              </a:lnSpc>
            </a:pPr>
            <a:r>
              <a:rPr lang="kk-KZ" sz="2900" b="1" dirty="0" smtClean="0">
                <a:solidFill>
                  <a:schemeClr val="accent6">
                    <a:lumMod val="50000"/>
                  </a:schemeClr>
                </a:solidFill>
                <a:latin typeface="Times New Roman" pitchFamily="18" charset="0"/>
                <a:cs typeface="Times New Roman" pitchFamily="18" charset="0"/>
              </a:rPr>
              <a:t>Пән оқытушысы, психология ғылымдарының кандидаты Байжуманова Б.Ш. </a:t>
            </a:r>
          </a:p>
          <a:p>
            <a:pPr algn="ctr">
              <a:lnSpc>
                <a:spcPct val="120000"/>
              </a:lnSpc>
            </a:pPr>
            <a:endParaRPr lang="en-US" sz="2000" b="1" dirty="0"/>
          </a:p>
        </p:txBody>
      </p:sp>
      <p:sp>
        <p:nvSpPr>
          <p:cNvPr id="6" name="Заголовок 5">
            <a:extLst>
              <a:ext uri="{FF2B5EF4-FFF2-40B4-BE49-F238E27FC236}">
                <a16:creationId xmlns:a16="http://schemas.microsoft.com/office/drawing/2014/main" xmlns="" id="{7539DB9D-FD14-4785-8201-741A49A67221}"/>
              </a:ext>
            </a:extLst>
          </p:cNvPr>
          <p:cNvSpPr>
            <a:spLocks noGrp="1"/>
          </p:cNvSpPr>
          <p:nvPr>
            <p:ph type="ctrTitle"/>
          </p:nvPr>
        </p:nvSpPr>
        <p:spPr>
          <a:xfrm>
            <a:off x="2604385" y="254834"/>
            <a:ext cx="9095056" cy="1873770"/>
          </a:xfrm>
        </p:spPr>
        <p:txBody>
          <a:bodyPr/>
          <a:lstStyle/>
          <a:p>
            <a:pPr algn="ctr"/>
            <a:r>
              <a:rPr lang="kk-KZ" sz="3200" b="1" dirty="0" smtClean="0">
                <a:effectLst/>
                <a:latin typeface="Times New Roman" panose="02020603050405020304" pitchFamily="18" charset="0"/>
                <a:ea typeface="Times New Roman" panose="02020603050405020304" pitchFamily="18" charset="0"/>
              </a:rPr>
              <a:t>№15 дәріс</a:t>
            </a:r>
            <a:br>
              <a:rPr lang="kk-KZ" sz="3200" b="1" dirty="0" smtClean="0">
                <a:effectLst/>
                <a:latin typeface="Times New Roman" panose="02020603050405020304" pitchFamily="18" charset="0"/>
                <a:ea typeface="Times New Roman" panose="02020603050405020304" pitchFamily="18" charset="0"/>
              </a:rPr>
            </a:br>
            <a:r>
              <a:rPr lang="kk-KZ" sz="3600" dirty="0" smtClean="0"/>
              <a:t>Психологиялық диагностика жүргізудің нәтижесі</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2101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Семей, НАЗАРЛАРЫҢЫЗҒА РАХМЕТ! - ppt download">
            <a:extLst>
              <a:ext uri="{FF2B5EF4-FFF2-40B4-BE49-F238E27FC236}">
                <a16:creationId xmlns:a16="http://schemas.microsoft.com/office/drawing/2014/main" xmlns="" id="{2A04209E-8B81-42DD-B1D4-0AFACE2521A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51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a:extLst>
              <a:ext uri="{FF2B5EF4-FFF2-40B4-BE49-F238E27FC236}">
                <a16:creationId xmlns:a16="http://schemas.microsoft.com/office/drawing/2014/main" xmlns="" id="{3F927838-1EC1-4FF7-901E-1A72863AD9C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294" r="19013"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7" name="Freeform: Shape 26">
            <a:extLst>
              <a:ext uri="{FF2B5EF4-FFF2-40B4-BE49-F238E27FC236}">
                <a16:creationId xmlns:a16="http://schemas.microsoft.com/office/drawing/2014/main" xmlns="" id="{DCD36D47-40B7-494B-B249-3CBA333DE2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9" name="Freeform: Shape 28">
            <a:extLst>
              <a:ext uri="{FF2B5EF4-FFF2-40B4-BE49-F238E27FC236}">
                <a16:creationId xmlns:a16="http://schemas.microsoft.com/office/drawing/2014/main" xmlns="" id="{03AD0D1C-F8BA-4CD1-BC4D-BE1823F3EB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xmlns="" id="{FBA7E51E-7B6A-4A79-8F84-47C845C7A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Подзаголовок 2">
            <a:extLst>
              <a:ext uri="{FF2B5EF4-FFF2-40B4-BE49-F238E27FC236}">
                <a16:creationId xmlns:a16="http://schemas.microsoft.com/office/drawing/2014/main" xmlns="" id="{4418DC3C-96E4-4AED-9177-1E5C68C1C2F8}"/>
              </a:ext>
            </a:extLst>
          </p:cNvPr>
          <p:cNvSpPr>
            <a:spLocks noGrp="1"/>
          </p:cNvSpPr>
          <p:nvPr>
            <p:ph type="subTitle" idx="1"/>
          </p:nvPr>
        </p:nvSpPr>
        <p:spPr>
          <a:xfrm>
            <a:off x="0" y="0"/>
            <a:ext cx="7252009" cy="6858000"/>
          </a:xfrm>
        </p:spPr>
        <p:txBody>
          <a:bodyPr anchor="t">
            <a:noAutofit/>
          </a:bodyPr>
          <a:lstStyle/>
          <a:p>
            <a:pPr marR="71755">
              <a:lnSpc>
                <a:spcPct val="120000"/>
              </a:lnSpc>
              <a:spcBef>
                <a:spcPts val="20"/>
              </a:spcBef>
              <a:spcAft>
                <a:spcPts val="20"/>
              </a:spcAft>
            </a:pPr>
            <a:r>
              <a:rPr lang="kk-KZ" sz="3600" b="1" dirty="0">
                <a:effectLst/>
                <a:latin typeface="Times New Roman" pitchFamily="18" charset="0"/>
                <a:ea typeface="Times New Roman" panose="02020603050405020304" pitchFamily="18" charset="0"/>
                <a:cs typeface="Times New Roman" pitchFamily="18" charset="0"/>
              </a:rPr>
              <a:t>Қарастырылатын сұрақтар</a:t>
            </a:r>
            <a:r>
              <a:rPr lang="kk-KZ" sz="3600" b="1" dirty="0" smtClean="0">
                <a:effectLst/>
                <a:latin typeface="Times New Roman" pitchFamily="18" charset="0"/>
                <a:ea typeface="Times New Roman" panose="02020603050405020304" pitchFamily="18" charset="0"/>
                <a:cs typeface="Times New Roman" pitchFamily="18" charset="0"/>
              </a:rPr>
              <a:t>:</a:t>
            </a:r>
          </a:p>
          <a:p>
            <a:pPr marR="71755">
              <a:lnSpc>
                <a:spcPct val="120000"/>
              </a:lnSpc>
              <a:spcBef>
                <a:spcPts val="20"/>
              </a:spcBef>
              <a:spcAft>
                <a:spcPts val="20"/>
              </a:spcAft>
            </a:pPr>
            <a:endParaRPr lang="kk-KZ" sz="3600" b="1" dirty="0">
              <a:effectLst/>
              <a:latin typeface="Times New Roman" pitchFamily="18" charset="0"/>
              <a:ea typeface="Times New Roman" panose="02020603050405020304" pitchFamily="18" charset="0"/>
              <a:cs typeface="Times New Roman" pitchFamily="18" charset="0"/>
            </a:endParaRPr>
          </a:p>
          <a:p>
            <a:pPr marL="457200" marR="71755" indent="-457200">
              <a:lnSpc>
                <a:spcPct val="120000"/>
              </a:lnSpc>
              <a:spcBef>
                <a:spcPts val="20"/>
              </a:spcBef>
              <a:spcAft>
                <a:spcPts val="20"/>
              </a:spcAft>
              <a:buAutoNum type="arabicPeriod"/>
            </a:pPr>
            <a:r>
              <a:rPr lang="kk-KZ" sz="3600" dirty="0" smtClean="0">
                <a:latin typeface="Times New Roman" pitchFamily="18" charset="0"/>
                <a:cs typeface="Times New Roman" pitchFamily="18" charset="0"/>
              </a:rPr>
              <a:t>Психологиялық диагностика жүргізудің нәтижесі</a:t>
            </a:r>
          </a:p>
          <a:p>
            <a:pPr marL="457200" marR="71755" indent="-457200">
              <a:lnSpc>
                <a:spcPct val="120000"/>
              </a:lnSpc>
              <a:spcBef>
                <a:spcPts val="20"/>
              </a:spcBef>
              <a:spcAft>
                <a:spcPts val="20"/>
              </a:spcAft>
              <a:buAutoNum type="arabicPeriod"/>
            </a:pPr>
            <a:r>
              <a:rPr lang="kk-KZ" sz="3600" dirty="0" smtClean="0">
                <a:latin typeface="Times New Roman" pitchFamily="18" charset="0"/>
                <a:cs typeface="Times New Roman" pitchFamily="18" charset="0"/>
              </a:rPr>
              <a:t>Психологиялық диагностика жүргізуден алынған нәтижелерді талдау. </a:t>
            </a:r>
          </a:p>
          <a:p>
            <a:pPr marL="457200" marR="71755" indent="-457200">
              <a:lnSpc>
                <a:spcPct val="120000"/>
              </a:lnSpc>
              <a:spcBef>
                <a:spcPts val="20"/>
              </a:spcBef>
              <a:spcAft>
                <a:spcPts val="20"/>
              </a:spcAft>
              <a:buAutoNum type="arabicPeriod"/>
            </a:pPr>
            <a:r>
              <a:rPr lang="kk-KZ" sz="3600" dirty="0" smtClean="0">
                <a:latin typeface="Times New Roman" pitchFamily="18" charset="0"/>
                <a:cs typeface="Times New Roman" pitchFamily="18" charset="0"/>
              </a:rPr>
              <a:t>Хаттама толтыру үлгісі</a:t>
            </a:r>
            <a:endParaRPr lang="kk-KZ" sz="3600" dirty="0">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xmlns="" val="92126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latin typeface="Times New Roman" pitchFamily="18" charset="0"/>
                <a:cs typeface="Times New Roman" pitchFamily="18" charset="0"/>
              </a:rPr>
              <a:t>Психологиялық диагностика жүргізудің </a:t>
            </a:r>
            <a:r>
              <a:rPr lang="kk-KZ" dirty="0" smtClean="0">
                <a:latin typeface="Times New Roman" pitchFamily="18" charset="0"/>
                <a:cs typeface="Times New Roman" pitchFamily="18" charset="0"/>
              </a:rPr>
              <a:t>нәтижесі</a:t>
            </a:r>
            <a:endParaRPr lang="ru-RU" dirty="0"/>
          </a:p>
        </p:txBody>
      </p:sp>
      <p:sp>
        <p:nvSpPr>
          <p:cNvPr id="3" name="Содержимое 2"/>
          <p:cNvSpPr>
            <a:spLocks noGrp="1"/>
          </p:cNvSpPr>
          <p:nvPr>
            <p:ph idx="1"/>
          </p:nvPr>
        </p:nvSpPr>
        <p:spPr>
          <a:xfrm>
            <a:off x="796413" y="2312276"/>
            <a:ext cx="10648335" cy="4250756"/>
          </a:xfrm>
        </p:spPr>
        <p:txBody>
          <a:bodyPr>
            <a:normAutofit fontScale="92500" lnSpcReduction="10000"/>
          </a:bodyPr>
          <a:lstStyle/>
          <a:p>
            <a:pPr>
              <a:lnSpc>
                <a:spcPct val="120000"/>
              </a:lnSpc>
              <a:spcBef>
                <a:spcPts val="0"/>
              </a:spcBef>
            </a:pPr>
            <a:r>
              <a:rPr lang="kk-KZ" sz="2300" dirty="0" smtClean="0">
                <a:latin typeface="Times New Roman" pitchFamily="18" charset="0"/>
                <a:cs typeface="Times New Roman" pitchFamily="18" charset="0"/>
              </a:rPr>
              <a:t>Психологиялық зерттеулер нәтижесін </a:t>
            </a:r>
            <a:r>
              <a:rPr lang="kk-KZ" sz="2300" dirty="0" smtClean="0">
                <a:latin typeface="Times New Roman" pitchFamily="18" charset="0"/>
                <a:cs typeface="Times New Roman" pitchFamily="18" charset="0"/>
              </a:rPr>
              <a:t>өңдеу - </a:t>
            </a:r>
            <a:r>
              <a:rPr lang="kk-KZ" sz="2300" dirty="0" smtClean="0">
                <a:latin typeface="Times New Roman" pitchFamily="18" charset="0"/>
                <a:cs typeface="Times New Roman" pitchFamily="18" charset="0"/>
              </a:rPr>
              <a:t>эксперименталлды психологияның статистикасымен және логикасымен  тығыз байланысты арнайы бөлім. Мәліметтерді өңдеу келесі міндеттерді шешуге бағытталған:</a:t>
            </a:r>
            <a:endParaRPr lang="ru-RU" sz="2300" dirty="0" smtClean="0">
              <a:latin typeface="Times New Roman" pitchFamily="18" charset="0"/>
              <a:cs typeface="Times New Roman" pitchFamily="18" charset="0"/>
            </a:endParaRPr>
          </a:p>
          <a:p>
            <a:pPr lvl="0">
              <a:lnSpc>
                <a:spcPct val="120000"/>
              </a:lnSpc>
              <a:spcBef>
                <a:spcPts val="0"/>
              </a:spcBef>
            </a:pPr>
            <a:r>
              <a:rPr lang="kk-KZ" sz="2300" dirty="0" smtClean="0">
                <a:latin typeface="Times New Roman" pitchFamily="18" charset="0"/>
                <a:cs typeface="Times New Roman" pitchFamily="18" charset="0"/>
              </a:rPr>
              <a:t>Алынған материалды реттеу;</a:t>
            </a:r>
            <a:endParaRPr lang="ru-RU" sz="2300" dirty="0" smtClean="0">
              <a:latin typeface="Times New Roman" pitchFamily="18" charset="0"/>
              <a:cs typeface="Times New Roman" pitchFamily="18" charset="0"/>
            </a:endParaRPr>
          </a:p>
          <a:p>
            <a:pPr lvl="0">
              <a:lnSpc>
                <a:spcPct val="120000"/>
              </a:lnSpc>
              <a:spcBef>
                <a:spcPts val="0"/>
              </a:spcBef>
            </a:pPr>
            <a:r>
              <a:rPr lang="kk-KZ" sz="2300" dirty="0" smtClean="0">
                <a:latin typeface="Times New Roman" pitchFamily="18" charset="0"/>
                <a:cs typeface="Times New Roman" pitchFamily="18" charset="0"/>
              </a:rPr>
              <a:t>Мәліметтердегі қателерді және ескертулерді табу және жою;</a:t>
            </a:r>
            <a:endParaRPr lang="ru-RU" sz="2300" dirty="0" smtClean="0">
              <a:latin typeface="Times New Roman" pitchFamily="18" charset="0"/>
              <a:cs typeface="Times New Roman" pitchFamily="18" charset="0"/>
            </a:endParaRPr>
          </a:p>
          <a:p>
            <a:pPr lvl="0">
              <a:lnSpc>
                <a:spcPct val="120000"/>
              </a:lnSpc>
              <a:spcBef>
                <a:spcPts val="0"/>
              </a:spcBef>
            </a:pPr>
            <a:r>
              <a:rPr lang="kk-KZ" sz="2300" dirty="0" smtClean="0">
                <a:latin typeface="Times New Roman" pitchFamily="18" charset="0"/>
                <a:cs typeface="Times New Roman" pitchFamily="18" charset="0"/>
              </a:rPr>
              <a:t>Тікелей қабылдаудан жасырын тенденцияларды, заңдылықтар мен байланыстарды айқындау;</a:t>
            </a:r>
            <a:endParaRPr lang="ru-RU" sz="2300" dirty="0" smtClean="0">
              <a:latin typeface="Times New Roman" pitchFamily="18" charset="0"/>
              <a:cs typeface="Times New Roman" pitchFamily="18" charset="0"/>
            </a:endParaRPr>
          </a:p>
          <a:p>
            <a:pPr lvl="0">
              <a:lnSpc>
                <a:spcPct val="120000"/>
              </a:lnSpc>
              <a:spcBef>
                <a:spcPts val="0"/>
              </a:spcBef>
            </a:pPr>
            <a:r>
              <a:rPr lang="kk-KZ" sz="2300" dirty="0" smtClean="0">
                <a:latin typeface="Times New Roman" pitchFamily="18" charset="0"/>
                <a:cs typeface="Times New Roman" pitchFamily="18" charset="0"/>
              </a:rPr>
              <a:t>Эмпирикалық процесс барысында байқалмаған  және күтілмеген жаңа фактілерді табу;</a:t>
            </a:r>
            <a:endParaRPr lang="ru-RU" sz="2300" dirty="0" smtClean="0">
              <a:latin typeface="Times New Roman" pitchFamily="18" charset="0"/>
              <a:cs typeface="Times New Roman" pitchFamily="18" charset="0"/>
            </a:endParaRPr>
          </a:p>
          <a:p>
            <a:pPr lvl="0">
              <a:lnSpc>
                <a:spcPct val="120000"/>
              </a:lnSpc>
              <a:spcBef>
                <a:spcPts val="0"/>
              </a:spcBef>
            </a:pPr>
            <a:r>
              <a:rPr lang="kk-KZ" sz="2300" dirty="0" smtClean="0">
                <a:latin typeface="Times New Roman" pitchFamily="18" charset="0"/>
                <a:cs typeface="Times New Roman" pitchFamily="18" charset="0"/>
              </a:rPr>
              <a:t>Жиналған мәліметтердің дәлдігін және сенімділік деңгейін анықтау және солардың негізінде ғылыми негізделген нәтижені алу;</a:t>
            </a:r>
            <a:endParaRPr lang="ru-RU" sz="2300" dirty="0" smtClean="0">
              <a:latin typeface="Times New Roman" pitchFamily="18" charset="0"/>
              <a:cs typeface="Times New Roman" pitchFamily="18" charset="0"/>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latin typeface="Times New Roman" pitchFamily="18" charset="0"/>
                <a:cs typeface="Times New Roman" pitchFamily="18" charset="0"/>
              </a:rPr>
              <a:t>Психологиялық диагностика жүргізуден алынған нәтижелерді талдау</a:t>
            </a:r>
            <a:endParaRPr lang="ru-RU" dirty="0"/>
          </a:p>
        </p:txBody>
      </p:sp>
      <p:sp>
        <p:nvSpPr>
          <p:cNvPr id="3" name="Содержимое 2"/>
          <p:cNvSpPr>
            <a:spLocks noGrp="1"/>
          </p:cNvSpPr>
          <p:nvPr>
            <p:ph idx="1"/>
          </p:nvPr>
        </p:nvSpPr>
        <p:spPr>
          <a:xfrm>
            <a:off x="427704" y="2164791"/>
            <a:ext cx="5338916" cy="4280253"/>
          </a:xfrm>
        </p:spPr>
        <p:txBody>
          <a:bodyPr>
            <a:noAutofit/>
          </a:bodyPr>
          <a:lstStyle/>
          <a:p>
            <a:pPr>
              <a:lnSpc>
                <a:spcPct val="100000"/>
              </a:lnSpc>
              <a:spcBef>
                <a:spcPts val="0"/>
              </a:spcBef>
            </a:pPr>
            <a:r>
              <a:rPr lang="kk-KZ" sz="1400" b="1" i="1" dirty="0" smtClean="0">
                <a:solidFill>
                  <a:schemeClr val="tx1"/>
                </a:solidFill>
                <a:latin typeface="Times New Roman" pitchFamily="18" charset="0"/>
                <a:cs typeface="Times New Roman" pitchFamily="18" charset="0"/>
              </a:rPr>
              <a:t>Эксперимент жүргізудің негізгі шарттары</a:t>
            </a:r>
            <a:endParaRPr lang="ru-RU" sz="1400" dirty="0" smtClean="0">
              <a:solidFill>
                <a:schemeClr val="tx1"/>
              </a:solidFill>
              <a:latin typeface="Times New Roman" pitchFamily="18" charset="0"/>
              <a:cs typeface="Times New Roman" pitchFamily="18" charset="0"/>
            </a:endParaRPr>
          </a:p>
          <a:p>
            <a:pPr lvl="0">
              <a:lnSpc>
                <a:spcPct val="100000"/>
              </a:lnSpc>
              <a:spcBef>
                <a:spcPts val="0"/>
              </a:spcBef>
            </a:pPr>
            <a:r>
              <a:rPr lang="kk-KZ" sz="1400" dirty="0" smtClean="0">
                <a:solidFill>
                  <a:schemeClr val="tx1"/>
                </a:solidFill>
                <a:latin typeface="Times New Roman" pitchFamily="18" charset="0"/>
                <a:cs typeface="Times New Roman" pitchFamily="18" charset="0"/>
              </a:rPr>
              <a:t>Эксперимент барысын жоспарлау</a:t>
            </a:r>
            <a:endParaRPr lang="ru-RU" sz="1400" dirty="0" smtClean="0">
              <a:solidFill>
                <a:schemeClr val="tx1"/>
              </a:solidFill>
              <a:latin typeface="Times New Roman" pitchFamily="18" charset="0"/>
              <a:cs typeface="Times New Roman" pitchFamily="18" charset="0"/>
            </a:endParaRPr>
          </a:p>
          <a:p>
            <a:pPr lvl="0">
              <a:lnSpc>
                <a:spcPct val="100000"/>
              </a:lnSpc>
              <a:spcBef>
                <a:spcPts val="0"/>
              </a:spcBef>
            </a:pPr>
            <a:r>
              <a:rPr lang="kk-KZ" sz="1400" dirty="0" smtClean="0">
                <a:solidFill>
                  <a:schemeClr val="tx1"/>
                </a:solidFill>
                <a:latin typeface="Times New Roman" pitchFamily="18" charset="0"/>
                <a:cs typeface="Times New Roman" pitchFamily="18" charset="0"/>
              </a:rPr>
              <a:t>Эксперимент барысын протоколдау</a:t>
            </a:r>
            <a:endParaRPr lang="ru-RU" sz="1400" dirty="0" smtClean="0">
              <a:solidFill>
                <a:schemeClr val="tx1"/>
              </a:solidFill>
              <a:latin typeface="Times New Roman" pitchFamily="18" charset="0"/>
              <a:cs typeface="Times New Roman" pitchFamily="18" charset="0"/>
            </a:endParaRPr>
          </a:p>
          <a:p>
            <a:pPr>
              <a:lnSpc>
                <a:spcPct val="100000"/>
              </a:lnSpc>
              <a:spcBef>
                <a:spcPts val="0"/>
              </a:spcBef>
            </a:pPr>
            <a:r>
              <a:rPr lang="kk-KZ" sz="1400" dirty="0" smtClean="0">
                <a:solidFill>
                  <a:schemeClr val="tx1"/>
                </a:solidFill>
                <a:latin typeface="Times New Roman" pitchFamily="18" charset="0"/>
                <a:cs typeface="Times New Roman" pitchFamily="18" charset="0"/>
              </a:rPr>
              <a:t>Протоколдың құрылымы:</a:t>
            </a:r>
            <a:endParaRPr lang="ru-RU" sz="1400" dirty="0" smtClean="0">
              <a:solidFill>
                <a:schemeClr val="tx1"/>
              </a:solidFill>
              <a:latin typeface="Times New Roman" pitchFamily="18" charset="0"/>
              <a:cs typeface="Times New Roman" pitchFamily="18" charset="0"/>
            </a:endParaRPr>
          </a:p>
          <a:p>
            <a:pPr>
              <a:lnSpc>
                <a:spcPct val="100000"/>
              </a:lnSpc>
              <a:spcBef>
                <a:spcPts val="0"/>
              </a:spcBef>
            </a:pPr>
            <a:r>
              <a:rPr lang="kk-KZ" sz="1400" dirty="0" smtClean="0">
                <a:solidFill>
                  <a:schemeClr val="tx1"/>
                </a:solidFill>
                <a:latin typeface="Times New Roman" pitchFamily="18" charset="0"/>
                <a:cs typeface="Times New Roman" pitchFamily="18" charset="0"/>
              </a:rPr>
              <a:t>а) эксперимент гипотезасы</a:t>
            </a:r>
            <a:endParaRPr lang="ru-RU" sz="1400" dirty="0" smtClean="0">
              <a:solidFill>
                <a:schemeClr val="tx1"/>
              </a:solidFill>
              <a:latin typeface="Times New Roman" pitchFamily="18" charset="0"/>
              <a:cs typeface="Times New Roman" pitchFamily="18" charset="0"/>
            </a:endParaRPr>
          </a:p>
          <a:p>
            <a:pPr>
              <a:lnSpc>
                <a:spcPct val="100000"/>
              </a:lnSpc>
              <a:spcBef>
                <a:spcPts val="0"/>
              </a:spcBef>
            </a:pPr>
            <a:r>
              <a:rPr lang="kk-KZ" sz="1400" dirty="0" smtClean="0">
                <a:solidFill>
                  <a:schemeClr val="tx1"/>
                </a:solidFill>
                <a:latin typeface="Times New Roman" pitchFamily="18" charset="0"/>
                <a:cs typeface="Times New Roman" pitchFamily="18" charset="0"/>
              </a:rPr>
              <a:t>б) тәуелсіз және тәуелді айнымалының сипаты</a:t>
            </a:r>
            <a:endParaRPr lang="ru-RU" sz="1400" dirty="0" smtClean="0">
              <a:solidFill>
                <a:schemeClr val="tx1"/>
              </a:solidFill>
              <a:latin typeface="Times New Roman" pitchFamily="18" charset="0"/>
              <a:cs typeface="Times New Roman" pitchFamily="18" charset="0"/>
            </a:endParaRPr>
          </a:p>
          <a:p>
            <a:pPr>
              <a:lnSpc>
                <a:spcPct val="100000"/>
              </a:lnSpc>
              <a:spcBef>
                <a:spcPts val="0"/>
              </a:spcBef>
            </a:pPr>
            <a:r>
              <a:rPr lang="kk-KZ" sz="1400" dirty="0" smtClean="0">
                <a:solidFill>
                  <a:schemeClr val="tx1"/>
                </a:solidFill>
                <a:latin typeface="Times New Roman" pitchFamily="18" charset="0"/>
                <a:cs typeface="Times New Roman" pitchFamily="18" charset="0"/>
              </a:rPr>
              <a:t>в) айнымалыларды бағалау әдісінің сипаты</a:t>
            </a:r>
            <a:endParaRPr lang="ru-RU" sz="1400" dirty="0" smtClean="0">
              <a:solidFill>
                <a:schemeClr val="tx1"/>
              </a:solidFill>
              <a:latin typeface="Times New Roman" pitchFamily="18" charset="0"/>
              <a:cs typeface="Times New Roman" pitchFamily="18" charset="0"/>
            </a:endParaRPr>
          </a:p>
          <a:p>
            <a:pPr>
              <a:lnSpc>
                <a:spcPct val="100000"/>
              </a:lnSpc>
              <a:spcBef>
                <a:spcPts val="0"/>
              </a:spcBef>
            </a:pPr>
            <a:r>
              <a:rPr lang="kk-KZ" sz="1400" dirty="0" smtClean="0">
                <a:solidFill>
                  <a:schemeClr val="tx1"/>
                </a:solidFill>
                <a:latin typeface="Times New Roman" pitchFamily="18" charset="0"/>
                <a:cs typeface="Times New Roman" pitchFamily="18" charset="0"/>
              </a:rPr>
              <a:t>г) экспериментте кездесетін қосымша жағдайлардың сипаты</a:t>
            </a:r>
            <a:endParaRPr lang="ru-RU" sz="1400" dirty="0" smtClean="0">
              <a:solidFill>
                <a:schemeClr val="tx1"/>
              </a:solidFill>
              <a:latin typeface="Times New Roman" pitchFamily="18" charset="0"/>
              <a:cs typeface="Times New Roman" pitchFamily="18" charset="0"/>
            </a:endParaRPr>
          </a:p>
          <a:p>
            <a:pPr>
              <a:lnSpc>
                <a:spcPct val="100000"/>
              </a:lnSpc>
              <a:spcBef>
                <a:spcPts val="0"/>
              </a:spcBef>
            </a:pPr>
            <a:r>
              <a:rPr lang="kk-KZ" sz="1400" dirty="0" smtClean="0">
                <a:solidFill>
                  <a:schemeClr val="tx1"/>
                </a:solidFill>
                <a:latin typeface="Times New Roman" pitchFamily="18" charset="0"/>
                <a:cs typeface="Times New Roman" pitchFamily="18" charset="0"/>
              </a:rPr>
              <a:t>е) эксперимент жүргізудің нақты кестесі беріледі.</a:t>
            </a:r>
            <a:endParaRPr lang="ru-RU" sz="1400" dirty="0" smtClean="0">
              <a:solidFill>
                <a:schemeClr val="tx1"/>
              </a:solidFill>
              <a:latin typeface="Times New Roman" pitchFamily="18" charset="0"/>
              <a:cs typeface="Times New Roman" pitchFamily="18" charset="0"/>
            </a:endParaRPr>
          </a:p>
          <a:p>
            <a:pPr>
              <a:lnSpc>
                <a:spcPct val="100000"/>
              </a:lnSpc>
              <a:spcBef>
                <a:spcPts val="0"/>
              </a:spcBef>
            </a:pPr>
            <a:r>
              <a:rPr lang="kk-KZ" sz="1400" dirty="0" smtClean="0">
                <a:solidFill>
                  <a:schemeClr val="tx1"/>
                </a:solidFill>
                <a:latin typeface="Times New Roman" pitchFamily="18" charset="0"/>
                <a:cs typeface="Times New Roman" pitchFamily="18" charset="0"/>
              </a:rPr>
              <a:t>ж) нәтижелерді талдау және зерттеу гипотезасына байланысты қорытынды шығару;</a:t>
            </a:r>
            <a:endParaRPr lang="ru-RU" sz="1400" dirty="0" smtClean="0">
              <a:solidFill>
                <a:schemeClr val="tx1"/>
              </a:solidFill>
              <a:latin typeface="Times New Roman" pitchFamily="18" charset="0"/>
              <a:cs typeface="Times New Roman" pitchFamily="18" charset="0"/>
            </a:endParaRPr>
          </a:p>
          <a:p>
            <a:pPr>
              <a:lnSpc>
                <a:spcPct val="100000"/>
              </a:lnSpc>
              <a:spcBef>
                <a:spcPts val="0"/>
              </a:spcBef>
            </a:pPr>
            <a:r>
              <a:rPr lang="kk-KZ" sz="1400" dirty="0" smtClean="0">
                <a:solidFill>
                  <a:schemeClr val="tx1"/>
                </a:solidFill>
                <a:latin typeface="Times New Roman" pitchFamily="18" charset="0"/>
                <a:cs typeface="Times New Roman" pitchFamily="18" charset="0"/>
              </a:rPr>
              <a:t>3. Эксперименттік есеп</a:t>
            </a:r>
            <a:endParaRPr lang="ru-RU" sz="1400" dirty="0" smtClean="0">
              <a:solidFill>
                <a:schemeClr val="tx1"/>
              </a:solidFill>
              <a:latin typeface="Times New Roman" pitchFamily="18" charset="0"/>
              <a:cs typeface="Times New Roman" pitchFamily="18" charset="0"/>
            </a:endParaRPr>
          </a:p>
          <a:p>
            <a:pPr>
              <a:lnSpc>
                <a:spcPct val="100000"/>
              </a:lnSpc>
              <a:spcBef>
                <a:spcPts val="0"/>
              </a:spcBef>
            </a:pPr>
            <a:r>
              <a:rPr lang="kk-KZ" sz="1400" dirty="0" smtClean="0">
                <a:solidFill>
                  <a:schemeClr val="tx1"/>
                </a:solidFill>
                <a:latin typeface="Times New Roman" pitchFamily="18" charset="0"/>
                <a:cs typeface="Times New Roman" pitchFamily="18" charset="0"/>
              </a:rPr>
              <a:t>а) эксперимент атауы, қандай проблеманы зерттейтінінен хабардар ету;</a:t>
            </a:r>
            <a:endParaRPr lang="ru-RU" sz="1400" dirty="0" smtClean="0">
              <a:solidFill>
                <a:schemeClr val="tx1"/>
              </a:solidFill>
              <a:latin typeface="Times New Roman" pitchFamily="18" charset="0"/>
              <a:cs typeface="Times New Roman" pitchFamily="18" charset="0"/>
            </a:endParaRPr>
          </a:p>
          <a:p>
            <a:pPr>
              <a:lnSpc>
                <a:spcPct val="100000"/>
              </a:lnSpc>
              <a:spcBef>
                <a:spcPts val="0"/>
              </a:spcBef>
            </a:pPr>
            <a:r>
              <a:rPr lang="kk-KZ" sz="1400" dirty="0" smtClean="0">
                <a:solidFill>
                  <a:schemeClr val="tx1"/>
                </a:solidFill>
                <a:latin typeface="Times New Roman" pitchFamily="18" charset="0"/>
                <a:cs typeface="Times New Roman" pitchFamily="18" charset="0"/>
              </a:rPr>
              <a:t>б) қысқаша түсінік, экспериментатор туралы және қорытындыда не алынғаны туралы қысқаша түсінік.</a:t>
            </a:r>
            <a:endParaRPr lang="ru-RU" sz="1400" dirty="0" smtClean="0">
              <a:solidFill>
                <a:schemeClr val="tx1"/>
              </a:solidFill>
              <a:latin typeface="Times New Roman" pitchFamily="18" charset="0"/>
              <a:cs typeface="Times New Roman" pitchFamily="18" charset="0"/>
            </a:endParaRPr>
          </a:p>
          <a:p>
            <a:pPr>
              <a:lnSpc>
                <a:spcPct val="100000"/>
              </a:lnSpc>
              <a:spcBef>
                <a:spcPts val="0"/>
              </a:spcBef>
            </a:pPr>
            <a:r>
              <a:rPr lang="kk-KZ" sz="1400" dirty="0" smtClean="0">
                <a:solidFill>
                  <a:schemeClr val="tx1"/>
                </a:solidFill>
                <a:latin typeface="Times New Roman" pitchFamily="18" charset="0"/>
                <a:cs typeface="Times New Roman" pitchFamily="18" charset="0"/>
              </a:rPr>
              <a:t>в) кіріспе, эксперимент не үшін жүргізіледі деген сұраққа жауап береді. Эксперимент мақсаты, міндеті.</a:t>
            </a:r>
            <a:endParaRPr lang="ru-RU" sz="1400" dirty="0" smtClean="0">
              <a:solidFill>
                <a:schemeClr val="tx1"/>
              </a:solidFill>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
        <p:nvSpPr>
          <p:cNvPr id="5" name="Содержимое 2"/>
          <p:cNvSpPr txBox="1">
            <a:spLocks/>
          </p:cNvSpPr>
          <p:nvPr/>
        </p:nvSpPr>
        <p:spPr>
          <a:xfrm>
            <a:off x="6361472" y="2199205"/>
            <a:ext cx="5584722" cy="3651504"/>
          </a:xfrm>
          <a:prstGeom prst="rect">
            <a:avLst/>
          </a:prstGeom>
        </p:spPr>
        <p:txBody>
          <a:bodyPr vert="horz" lIns="109728" tIns="109728" rIns="109728" bIns="91440" rtlCol="0">
            <a:noAutofit/>
          </a:bodyPr>
          <a:lstStyle/>
          <a:p>
            <a:pPr marL="0" marR="0" lvl="0" indent="0" algn="l" defTabSz="914400" rtl="0" eaLnBrk="1" fontAlgn="auto" latinLnBrk="0" hangingPunct="1">
              <a:spcAft>
                <a:spcPts val="0"/>
              </a:spcAft>
              <a:buClrTx/>
              <a:buSzTx/>
              <a:buFont typeface="Corbel" panose="020B0503020204020204" pitchFamily="34" charset="0"/>
              <a:buNone/>
              <a:tabLst/>
              <a:defRPr/>
            </a:pPr>
            <a:r>
              <a:rPr kumimoji="0" lang="kk-KZ"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rPr>
              <a:t>4. Әдістеме бөлімі. Нақты эксперимент қалай жүргізілуі жөнінде сипат береді.</a:t>
            </a:r>
            <a:endParaRPr kumimoji="0" lang="ru-RU"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spcAft>
                <a:spcPts val="0"/>
              </a:spcAft>
              <a:buClrTx/>
              <a:buSzTx/>
              <a:buFont typeface="Corbel" panose="020B0503020204020204" pitchFamily="34" charset="0"/>
              <a:buNone/>
              <a:tabLst/>
              <a:defRPr/>
            </a:pPr>
            <a:r>
              <a:rPr kumimoji="0" lang="kk-KZ"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rPr>
              <a:t>а) зерттелушілер сипаты</a:t>
            </a:r>
            <a:endParaRPr kumimoji="0" lang="ru-RU"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spcAft>
                <a:spcPts val="0"/>
              </a:spcAft>
              <a:buClrTx/>
              <a:buSzTx/>
              <a:buFont typeface="Corbel" panose="020B0503020204020204" pitchFamily="34" charset="0"/>
              <a:buNone/>
              <a:tabLst/>
              <a:defRPr/>
            </a:pPr>
            <a:r>
              <a:rPr kumimoji="0" lang="kk-KZ"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rPr>
              <a:t>б) қолданылатын материалдар</a:t>
            </a:r>
            <a:endParaRPr kumimoji="0" lang="ru-RU"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spcAft>
                <a:spcPts val="0"/>
              </a:spcAft>
              <a:buClrTx/>
              <a:buSzTx/>
              <a:buFont typeface="Corbel" panose="020B0503020204020204" pitchFamily="34" charset="0"/>
              <a:buNone/>
              <a:tabLst/>
              <a:defRPr/>
            </a:pPr>
            <a:r>
              <a:rPr kumimoji="0" lang="kk-KZ"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rPr>
              <a:t>в) құрал-жабдықтар</a:t>
            </a:r>
            <a:endParaRPr kumimoji="0" lang="ru-RU"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spcAft>
                <a:spcPts val="0"/>
              </a:spcAft>
              <a:buClrTx/>
              <a:buSzTx/>
              <a:buFont typeface="Corbel" panose="020B0503020204020204" pitchFamily="34" charset="0"/>
              <a:buNone/>
              <a:tabLst/>
              <a:defRPr/>
            </a:pPr>
            <a:r>
              <a:rPr kumimoji="0" lang="kk-KZ"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rPr>
              <a:t>г) процедура</a:t>
            </a:r>
            <a:endParaRPr kumimoji="0" lang="ru-RU"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spcAft>
                <a:spcPts val="0"/>
              </a:spcAft>
              <a:buClrTx/>
              <a:buSzTx/>
              <a:buFont typeface="Corbel" panose="020B0503020204020204" pitchFamily="34" charset="0"/>
              <a:buNone/>
              <a:tabLst/>
              <a:defRPr/>
            </a:pPr>
            <a:r>
              <a:rPr kumimoji="0" lang="kk-KZ"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rPr>
              <a:t> 5. Нәтижелер, кестелер мен графиктермен көрсетіледі, неғұрлым маңызды сандық ақпараттар беріледі.</a:t>
            </a:r>
            <a:endParaRPr kumimoji="0" lang="ru-RU"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spcAft>
                <a:spcPts val="0"/>
              </a:spcAft>
              <a:buClrTx/>
              <a:buSzTx/>
              <a:buFont typeface="Corbel" panose="020B0503020204020204" pitchFamily="34" charset="0"/>
              <a:buNone/>
              <a:tabLst/>
              <a:defRPr/>
            </a:pPr>
            <a:r>
              <a:rPr kumimoji="0" lang="kk-KZ"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rPr>
              <a:t>6. Талдау, нәтижелер инерпретацияланады және қорытынды шығарылады. Егер алынған нәтиже жеткілікті дәрежеде анық болмаса, осы жерде экспериментті қалай жетілдіру жолдары көрсетіледі.</a:t>
            </a:r>
            <a:endParaRPr kumimoji="0" lang="ru-RU"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spcAft>
                <a:spcPts val="0"/>
              </a:spcAft>
              <a:buClrTx/>
              <a:buSzTx/>
              <a:buFont typeface="Corbel" panose="020B0503020204020204" pitchFamily="34" charset="0"/>
              <a:buNone/>
              <a:tabLst/>
              <a:defRPr/>
            </a:pPr>
            <a:r>
              <a:rPr kumimoji="0" lang="kk-KZ"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rPr>
              <a:t>7. Сілтемелер беріледі</a:t>
            </a:r>
            <a:endParaRPr kumimoji="0" lang="ru-RU"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spcAft>
                <a:spcPts val="0"/>
              </a:spcAft>
              <a:buClrTx/>
              <a:buSzTx/>
              <a:buFont typeface="Corbel" panose="020B0503020204020204" pitchFamily="34" charset="0"/>
              <a:buNone/>
              <a:tabLst/>
              <a:defRPr/>
            </a:pPr>
            <a:r>
              <a:rPr kumimoji="0" lang="kk-KZ"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rPr>
              <a:t>8. Қолданылған әдібиеттер тізімі</a:t>
            </a:r>
            <a:endParaRPr kumimoji="0" lang="ru-RU"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spcAft>
                <a:spcPts val="0"/>
              </a:spcAft>
              <a:buClrTx/>
              <a:buSzTx/>
              <a:buFont typeface="Corbel" panose="020B0503020204020204" pitchFamily="34" charset="0"/>
              <a:buNone/>
              <a:tabLst/>
              <a:defRPr/>
            </a:pPr>
            <a:r>
              <a:rPr kumimoji="0" lang="kk-KZ"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rPr>
              <a:t>9. Қосымша</a:t>
            </a:r>
            <a:endParaRPr kumimoji="0" lang="ru-RU"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spcAft>
                <a:spcPts val="0"/>
              </a:spcAft>
              <a:buClrTx/>
              <a:buSzTx/>
              <a:buFont typeface="Corbel" panose="020B0503020204020204" pitchFamily="34" charset="0"/>
              <a:buNone/>
              <a:tabLst/>
              <a:defRPr/>
            </a:pPr>
            <a:r>
              <a:rPr kumimoji="0" lang="kk-KZ"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rPr>
              <a:t>10. Ескертпе. </a:t>
            </a:r>
            <a:endParaRPr kumimoji="0" lang="ru-RU" sz="1600" b="0" i="0" u="none" strike="noStrike" kern="1200" cap="none" spc="150" normalizeH="0" baseline="0" noProof="0" dirty="0" smtClean="0">
              <a:ln>
                <a:noFill/>
              </a:ln>
              <a:solidFill>
                <a:schemeClr val="tx1">
                  <a:lumMod val="75000"/>
                  <a:lumOff val="25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spcAft>
                <a:spcPts val="0"/>
              </a:spcAft>
              <a:buClrTx/>
              <a:buSzTx/>
              <a:buFont typeface="Corbel" panose="020B0503020204020204" pitchFamily="34" charset="0"/>
              <a:buNone/>
              <a:tabLst/>
              <a:defRPr/>
            </a:pPr>
            <a:endParaRPr kumimoji="0" lang="ru-RU" sz="1600" b="0" i="0" u="none" strike="noStrike" kern="1200" cap="none" spc="150" normalizeH="0" baseline="0" noProof="0" dirty="0">
              <a:ln>
                <a:noFill/>
              </a:ln>
              <a:solidFill>
                <a:schemeClr val="tx1">
                  <a:lumMod val="75000"/>
                  <a:lumOff val="25000"/>
                </a:schemeClr>
              </a:solidFill>
              <a:effectLst/>
              <a:uLnTx/>
              <a:uFillTx/>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xmlns=""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xmlns=""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xmlns=""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xmlns=""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xmlns=""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33413" fontAlgn="base">
              <a:spcBef>
                <a:spcPct val="0"/>
              </a:spcBef>
              <a:spcAft>
                <a:spcPct val="0"/>
              </a:spcAft>
            </a:pPr>
            <a:r>
              <a:rPr lang="kk-KZ" sz="2800" b="1" dirty="0" smtClean="0">
                <a:solidFill>
                  <a:srgbClr val="0070C0"/>
                </a:solidFill>
                <a:latin typeface="Times New Roman" pitchFamily="18" charset="0"/>
                <a:ea typeface="Times New Roman" pitchFamily="18" charset="0"/>
                <a:cs typeface="Times New Roman" pitchFamily="18" charset="0"/>
              </a:rPr>
              <a:t>ЗЕРТТЕУ ХАТТАМАСЫ </a:t>
            </a:r>
            <a:endParaRPr lang="ru-RU" sz="2400" dirty="0" smtClean="0">
              <a:solidFill>
                <a:srgbClr val="0070C0"/>
              </a:solidFill>
              <a:latin typeface="Times New Roman" pitchFamily="18" charset="0"/>
              <a:cs typeface="Times New Roman" pitchFamily="18" charset="0"/>
            </a:endParaRPr>
          </a:p>
        </p:txBody>
      </p:sp>
      <p:sp>
        <p:nvSpPr>
          <p:cNvPr id="2" name="Заголовок 1">
            <a:extLst>
              <a:ext uri="{FF2B5EF4-FFF2-40B4-BE49-F238E27FC236}">
                <a16:creationId xmlns:a16="http://schemas.microsoft.com/office/drawing/2014/main" xmlns="" id="{B402E25F-1E6B-4B3E-B178-B60FE5704947}"/>
              </a:ext>
            </a:extLst>
          </p:cNvPr>
          <p:cNvSpPr>
            <a:spLocks noGrp="1"/>
          </p:cNvSpPr>
          <p:nvPr>
            <p:ph type="title"/>
          </p:nvPr>
        </p:nvSpPr>
        <p:spPr>
          <a:xfrm>
            <a:off x="4141494" y="2480553"/>
            <a:ext cx="7512025" cy="4212448"/>
          </a:xfrm>
        </p:spPr>
        <p:txBody>
          <a:bodyPr vert="horz" lIns="109728" tIns="109728" rIns="109728" bIns="91440" rtlCol="0" anchor="b">
            <a:noAutofit/>
          </a:bodyPr>
          <a:lstStyle/>
          <a:p>
            <a:pPr algn="just">
              <a:spcAft>
                <a:spcPts val="800"/>
              </a:spcAft>
            </a:pPr>
            <a:r>
              <a:rPr lang="kk-KZ" sz="2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9" name="Freeform: Shape 28">
            <a:extLst>
              <a:ext uri="{FF2B5EF4-FFF2-40B4-BE49-F238E27FC236}">
                <a16:creationId xmlns:a16="http://schemas.microsoft.com/office/drawing/2014/main" xmlns="" id="{18D32C3D-8F76-4E99-BE56-0836CC38C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xmlns="" id="{70766076-46F5-42D5-A773-2B3BEF2B8B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169" name="Rectangle 1"/>
          <p:cNvSpPr>
            <a:spLocks noChangeArrowheads="1"/>
          </p:cNvSpPr>
          <p:nvPr/>
        </p:nvSpPr>
        <p:spPr bwMode="auto">
          <a:xfrm>
            <a:off x="5353664" y="550343"/>
            <a:ext cx="6592529"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Ғылыми-зерттеу жұмысының атауы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Осы тақырып бойынша әдебиеттерді кеңейтілген шолумен кіріспе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Зерттеу түрі – зерттеу дизайнының толық сипаттамасы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Ғылыми-зерттеу жұмысының мақсаты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Ғылыми-зерттеу жұмысының міндеттері</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Зерттеудің жоспарланған басталуы мен ұзақтығы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Ғылыми жаңалығы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Теориялық және практикалық маңыздылығы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Эксперименттік модельді таңдаудың негіздемесі. Жануарлардың қатысуынсыз зерттеу жүргізу мүмкін еместігінің негіздемесі. Зерттеу объектісін (жануарлардың түрі, жынысы, жасы, саны) ұстау, азықтандыру жағдайларын, ауырсыну рәсімдерін жүргізуді, жансыздандыру және эвтаназия әдістерін, материал алу тәсілін сипаттай отырып таңдау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Биоматериалдың түрі (патологоанатомиялық немесе сот-медициналық аутопсиялық, биопсиялық, операциялық (оның ішінде мұрағаттық), объектілер, саны, алу тәсілдері</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Статистикалық талдау әдістерін қоса алғанда, зерттеу әдістері</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Күтілетін нәтижелер</a:t>
            </a: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72011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93B4D24-F4A8-4141-A20A-E0575D1996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descr="Изображение выглядит как звезда, легкий&#10;&#10;Автоматически созданное описание">
            <a:extLst>
              <a:ext uri="{FF2B5EF4-FFF2-40B4-BE49-F238E27FC236}">
                <a16:creationId xmlns:a16="http://schemas.microsoft.com/office/drawing/2014/main" xmlns="" id="{FCE54BF6-7861-48A2-BA36-A508B00573D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24730"/>
          <a:stretch/>
        </p:blipFill>
        <p:spPr>
          <a:xfrm>
            <a:off x="1524" y="10"/>
            <a:ext cx="12188952" cy="6857990"/>
          </a:xfrm>
          <a:prstGeom prst="rect">
            <a:avLst/>
          </a:prstGeom>
        </p:spPr>
      </p:pic>
      <p:sp>
        <p:nvSpPr>
          <p:cNvPr id="12" name="Freeform: Shape 11">
            <a:extLst>
              <a:ext uri="{FF2B5EF4-FFF2-40B4-BE49-F238E27FC236}">
                <a16:creationId xmlns:a16="http://schemas.microsoft.com/office/drawing/2014/main" xmlns="" id="{55A741C2-AB82-4BF5-9324-5D0B56A3D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xmlns="" id="{638BEFBA-7426-4131-B796-BB3989E1EA9E}"/>
              </a:ext>
            </a:extLst>
          </p:cNvPr>
          <p:cNvSpPr>
            <a:spLocks noGrp="1"/>
          </p:cNvSpPr>
          <p:nvPr>
            <p:ph type="title"/>
          </p:nvPr>
        </p:nvSpPr>
        <p:spPr>
          <a:xfrm>
            <a:off x="1920875" y="442912"/>
            <a:ext cx="8391967" cy="1504055"/>
          </a:xfrm>
        </p:spPr>
        <p:txBody>
          <a:bodyPr anchor="b">
            <a:normAutofit fontScale="90000"/>
          </a:bodyPr>
          <a:lstStyle/>
          <a:p>
            <a:pPr>
              <a:lnSpc>
                <a:spcPct val="120000"/>
              </a:lnSpc>
            </a:pP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2800" dirty="0" smtClean="0"/>
              <a:t>Эксперимент </a:t>
            </a:r>
            <a:r>
              <a:rPr lang="ru-RU" sz="2800" dirty="0" err="1" smtClean="0"/>
              <a:t>хаттамасы</a:t>
            </a:r>
            <a:r>
              <a:rPr lang="ru-RU" sz="2800" dirty="0" smtClean="0"/>
              <a:t> </a:t>
            </a:r>
            <a:r>
              <a:rPr lang="ru-RU" sz="2800" dirty="0" err="1" smtClean="0"/>
              <a:t>құрылымы</a:t>
            </a:r>
            <a:r>
              <a:rPr lang="ru-RU" sz="2800" dirty="0" smtClean="0"/>
              <a:t>: </a:t>
            </a:r>
            <a:r>
              <a:rPr lang="ru-RU" sz="2800" dirty="0" smtClean="0"/>
              <a:t/>
            </a:r>
            <a:br>
              <a:rPr lang="ru-RU" sz="2800" dirty="0" smtClean="0"/>
            </a:b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14" name="Freeform: Shape 13">
            <a:extLst>
              <a:ext uri="{FF2B5EF4-FFF2-40B4-BE49-F238E27FC236}">
                <a16:creationId xmlns:a16="http://schemas.microsoft.com/office/drawing/2014/main" xmlns="" id="{DCD46807-BF17-4E5D-90A8-A062604C00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xmlns="" id="{823926DB-76C8-474A-B5FB-F43C59E33F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Объект 2">
            <a:extLst>
              <a:ext uri="{FF2B5EF4-FFF2-40B4-BE49-F238E27FC236}">
                <a16:creationId xmlns:a16="http://schemas.microsoft.com/office/drawing/2014/main" xmlns="" id="{E3AB63FA-328F-4A0D-80C0-60331FCC0E82}"/>
              </a:ext>
            </a:extLst>
          </p:cNvPr>
          <p:cNvSpPr>
            <a:spLocks noGrp="1"/>
          </p:cNvSpPr>
          <p:nvPr>
            <p:ph idx="1"/>
          </p:nvPr>
        </p:nvSpPr>
        <p:spPr>
          <a:xfrm>
            <a:off x="2507225" y="1356851"/>
            <a:ext cx="7805617" cy="4704736"/>
          </a:xfrm>
        </p:spPr>
        <p:txBody>
          <a:bodyPr>
            <a:normAutofit fontScale="32500" lnSpcReduction="20000"/>
          </a:bodyPr>
          <a:lstStyle/>
          <a:p>
            <a:pPr>
              <a:lnSpc>
                <a:spcPct val="120000"/>
              </a:lnSpc>
              <a:spcBef>
                <a:spcPts val="0"/>
              </a:spcBef>
              <a:buFont typeface="Wingdings" pitchFamily="2" charset="2"/>
              <a:buChar char="ü"/>
            </a:pPr>
            <a:r>
              <a:rPr lang="ru-RU" sz="7400" dirty="0" smtClean="0">
                <a:latin typeface="Times New Roman" pitchFamily="18" charset="0"/>
                <a:cs typeface="Times New Roman" pitchFamily="18" charset="0"/>
              </a:rPr>
              <a:t> Эксперименттік </a:t>
            </a:r>
            <a:r>
              <a:rPr lang="ru-RU" sz="7400" dirty="0" smtClean="0">
                <a:latin typeface="Times New Roman" pitchFamily="18" charset="0"/>
                <a:cs typeface="Times New Roman" pitchFamily="18" charset="0"/>
              </a:rPr>
              <a:t>зерттеу </a:t>
            </a:r>
            <a:r>
              <a:rPr lang="ru-RU" sz="7400" dirty="0" err="1" smtClean="0">
                <a:latin typeface="Times New Roman" pitchFamily="18" charset="0"/>
                <a:cs typeface="Times New Roman" pitchFamily="18" charset="0"/>
              </a:rPr>
              <a:t>тақырыбының атауы</a:t>
            </a:r>
            <a:r>
              <a:rPr lang="ru-RU" sz="7400" dirty="0" smtClean="0">
                <a:latin typeface="Times New Roman" pitchFamily="18" charset="0"/>
                <a:cs typeface="Times New Roman" pitchFamily="18" charset="0"/>
              </a:rPr>
              <a:t>. </a:t>
            </a:r>
          </a:p>
          <a:p>
            <a:pPr>
              <a:lnSpc>
                <a:spcPct val="120000"/>
              </a:lnSpc>
              <a:spcBef>
                <a:spcPts val="0"/>
              </a:spcBef>
              <a:buFont typeface="Wingdings" pitchFamily="2" charset="2"/>
              <a:buChar char="ü"/>
            </a:pPr>
            <a:r>
              <a:rPr lang="ru-RU" sz="7400" dirty="0" smtClean="0">
                <a:latin typeface="Times New Roman" pitchFamily="18" charset="0"/>
                <a:cs typeface="Times New Roman" pitchFamily="18" charset="0"/>
              </a:rPr>
              <a:t> </a:t>
            </a:r>
            <a:r>
              <a:rPr lang="ru-RU" sz="7400" dirty="0" err="1" smtClean="0">
                <a:latin typeface="Times New Roman" pitchFamily="18" charset="0"/>
                <a:cs typeface="Times New Roman" pitchFamily="18" charset="0"/>
              </a:rPr>
              <a:t>Күні</a:t>
            </a:r>
            <a:r>
              <a:rPr lang="ru-RU" sz="7400" dirty="0" err="1" smtClean="0">
                <a:latin typeface="Times New Roman" pitchFamily="18" charset="0"/>
                <a:cs typeface="Times New Roman" pitchFamily="18" charset="0"/>
              </a:rPr>
              <a:t>, уақыты.</a:t>
            </a:r>
            <a:r>
              <a:rPr lang="ru-RU" sz="7400" dirty="0" smtClean="0">
                <a:latin typeface="Times New Roman" pitchFamily="18" charset="0"/>
                <a:cs typeface="Times New Roman" pitchFamily="18" charset="0"/>
              </a:rPr>
              <a:t> </a:t>
            </a:r>
          </a:p>
          <a:p>
            <a:pPr>
              <a:lnSpc>
                <a:spcPct val="120000"/>
              </a:lnSpc>
              <a:spcBef>
                <a:spcPts val="0"/>
              </a:spcBef>
              <a:buFont typeface="Wingdings" pitchFamily="2" charset="2"/>
              <a:buChar char="ü"/>
            </a:pPr>
            <a:r>
              <a:rPr lang="ru-RU" sz="7400" dirty="0" smtClean="0">
                <a:latin typeface="Times New Roman" pitchFamily="18" charset="0"/>
                <a:cs typeface="Times New Roman" pitchFamily="18" charset="0"/>
              </a:rPr>
              <a:t> </a:t>
            </a:r>
            <a:r>
              <a:rPr lang="ru-RU" sz="7400" dirty="0" smtClean="0">
                <a:latin typeface="Times New Roman" pitchFamily="18" charset="0"/>
                <a:cs typeface="Times New Roman" pitchFamily="18" charset="0"/>
              </a:rPr>
              <a:t>Эксперименттік топ </a:t>
            </a:r>
            <a:r>
              <a:rPr lang="ru-RU" sz="7400" dirty="0" err="1" smtClean="0">
                <a:latin typeface="Times New Roman" pitchFamily="18" charset="0"/>
                <a:cs typeface="Times New Roman" pitchFamily="18" charset="0"/>
              </a:rPr>
              <a:t>сипаттамасы</a:t>
            </a:r>
            <a:r>
              <a:rPr lang="ru-RU" sz="7400" dirty="0" smtClean="0">
                <a:latin typeface="Times New Roman" pitchFamily="18" charset="0"/>
                <a:cs typeface="Times New Roman" pitchFamily="18" charset="0"/>
              </a:rPr>
              <a:t>. </a:t>
            </a:r>
          </a:p>
          <a:p>
            <a:pPr>
              <a:lnSpc>
                <a:spcPct val="120000"/>
              </a:lnSpc>
              <a:spcBef>
                <a:spcPts val="0"/>
              </a:spcBef>
              <a:buFont typeface="Wingdings" pitchFamily="2" charset="2"/>
              <a:buChar char="ü"/>
            </a:pPr>
            <a:r>
              <a:rPr lang="ru-RU" sz="7400" dirty="0" smtClean="0">
                <a:latin typeface="Times New Roman" pitchFamily="18" charset="0"/>
                <a:cs typeface="Times New Roman" pitchFamily="18" charset="0"/>
              </a:rPr>
              <a:t> </a:t>
            </a:r>
            <a:r>
              <a:rPr lang="ru-RU" sz="7400" dirty="0" smtClean="0">
                <a:latin typeface="Times New Roman" pitchFamily="18" charset="0"/>
                <a:cs typeface="Times New Roman" pitchFamily="18" charset="0"/>
              </a:rPr>
              <a:t>Эксперимент </a:t>
            </a:r>
            <a:r>
              <a:rPr lang="ru-RU" sz="7400" dirty="0" err="1" smtClean="0">
                <a:latin typeface="Times New Roman" pitchFamily="18" charset="0"/>
                <a:cs typeface="Times New Roman" pitchFamily="18" charset="0"/>
              </a:rPr>
              <a:t>жағдайына сипаттама</a:t>
            </a:r>
            <a:r>
              <a:rPr lang="ru-RU" sz="7400" dirty="0" smtClean="0">
                <a:latin typeface="Times New Roman" pitchFamily="18" charset="0"/>
                <a:cs typeface="Times New Roman" pitchFamily="18" charset="0"/>
              </a:rPr>
              <a:t>. </a:t>
            </a:r>
          </a:p>
          <a:p>
            <a:pPr>
              <a:lnSpc>
                <a:spcPct val="120000"/>
              </a:lnSpc>
              <a:spcBef>
                <a:spcPts val="0"/>
              </a:spcBef>
              <a:buFont typeface="Wingdings" pitchFamily="2" charset="2"/>
              <a:buChar char="ü"/>
            </a:pPr>
            <a:r>
              <a:rPr lang="ru-RU" sz="7400" dirty="0" smtClean="0">
                <a:latin typeface="Times New Roman" pitchFamily="18" charset="0"/>
                <a:cs typeface="Times New Roman" pitchFamily="18" charset="0"/>
              </a:rPr>
              <a:t> </a:t>
            </a:r>
            <a:r>
              <a:rPr lang="ru-RU" sz="7400" dirty="0" err="1" smtClean="0">
                <a:latin typeface="Times New Roman" pitchFamily="18" charset="0"/>
                <a:cs typeface="Times New Roman" pitchFamily="18" charset="0"/>
              </a:rPr>
              <a:t>Айнымалылар</a:t>
            </a:r>
            <a:r>
              <a:rPr lang="ru-RU" sz="7400" dirty="0" smtClean="0">
                <a:latin typeface="Times New Roman" pitchFamily="18" charset="0"/>
                <a:cs typeface="Times New Roman" pitchFamily="18" charset="0"/>
              </a:rPr>
              <a:t> </a:t>
            </a:r>
            <a:r>
              <a:rPr lang="ru-RU" sz="7400" dirty="0" err="1" smtClean="0">
                <a:latin typeface="Times New Roman" pitchFamily="18" charset="0"/>
                <a:cs typeface="Times New Roman" pitchFamily="18" charset="0"/>
              </a:rPr>
              <a:t>құрамы туралы</a:t>
            </a:r>
            <a:r>
              <a:rPr lang="ru-RU" sz="7400" dirty="0" smtClean="0">
                <a:latin typeface="Times New Roman" pitchFamily="18" charset="0"/>
                <a:cs typeface="Times New Roman" pitchFamily="18" charset="0"/>
              </a:rPr>
              <a:t> </a:t>
            </a:r>
            <a:r>
              <a:rPr lang="ru-RU" sz="7400" dirty="0" err="1" smtClean="0">
                <a:latin typeface="Times New Roman" pitchFamily="18" charset="0"/>
                <a:cs typeface="Times New Roman" pitchFamily="18" charset="0"/>
              </a:rPr>
              <a:t>түсінік.</a:t>
            </a:r>
            <a:r>
              <a:rPr lang="ru-RU" sz="7400" dirty="0" smtClean="0">
                <a:latin typeface="Times New Roman" pitchFamily="18" charset="0"/>
                <a:cs typeface="Times New Roman" pitchFamily="18" charset="0"/>
              </a:rPr>
              <a:t> </a:t>
            </a:r>
          </a:p>
          <a:p>
            <a:pPr>
              <a:lnSpc>
                <a:spcPct val="120000"/>
              </a:lnSpc>
              <a:spcBef>
                <a:spcPts val="0"/>
              </a:spcBef>
              <a:buFont typeface="Wingdings" pitchFamily="2" charset="2"/>
              <a:buChar char="ü"/>
            </a:pPr>
            <a:r>
              <a:rPr lang="ru-RU" sz="7400" dirty="0" smtClean="0">
                <a:latin typeface="Times New Roman" pitchFamily="18" charset="0"/>
                <a:cs typeface="Times New Roman" pitchFamily="18" charset="0"/>
              </a:rPr>
              <a:t> </a:t>
            </a:r>
            <a:r>
              <a:rPr lang="ru-RU" sz="7400" dirty="0" smtClean="0">
                <a:latin typeface="Times New Roman" pitchFamily="18" charset="0"/>
                <a:cs typeface="Times New Roman" pitchFamily="18" charset="0"/>
              </a:rPr>
              <a:t>Эксперименттік фактор. </a:t>
            </a:r>
          </a:p>
          <a:p>
            <a:pPr>
              <a:lnSpc>
                <a:spcPct val="120000"/>
              </a:lnSpc>
              <a:spcBef>
                <a:spcPts val="0"/>
              </a:spcBef>
              <a:buFont typeface="Wingdings" pitchFamily="2" charset="2"/>
              <a:buChar char="ü"/>
            </a:pPr>
            <a:r>
              <a:rPr lang="ru-RU" sz="7400" dirty="0" smtClean="0">
                <a:latin typeface="Times New Roman" pitchFamily="18" charset="0"/>
                <a:cs typeface="Times New Roman" pitchFamily="18" charset="0"/>
              </a:rPr>
              <a:t> </a:t>
            </a:r>
            <a:r>
              <a:rPr lang="ru-RU" sz="7400" dirty="0" smtClean="0">
                <a:latin typeface="Times New Roman" pitchFamily="18" charset="0"/>
                <a:cs typeface="Times New Roman" pitchFamily="18" charset="0"/>
              </a:rPr>
              <a:t>Эксперименттік </a:t>
            </a:r>
            <a:r>
              <a:rPr lang="ru-RU" sz="7400" dirty="0" err="1" smtClean="0">
                <a:latin typeface="Times New Roman" pitchFamily="18" charset="0"/>
                <a:cs typeface="Times New Roman" pitchFamily="18" charset="0"/>
              </a:rPr>
              <a:t>ситуацияларға </a:t>
            </a:r>
            <a:r>
              <a:rPr lang="ru-RU" sz="7400" dirty="0" smtClean="0">
                <a:latin typeface="Times New Roman" pitchFamily="18" charset="0"/>
                <a:cs typeface="Times New Roman" pitchFamily="18" charset="0"/>
              </a:rPr>
              <a:t>зерттеу </a:t>
            </a:r>
            <a:r>
              <a:rPr lang="ru-RU" sz="7400" dirty="0" err="1" smtClean="0">
                <a:latin typeface="Times New Roman" pitchFamily="18" charset="0"/>
                <a:cs typeface="Times New Roman" pitchFamily="18" charset="0"/>
              </a:rPr>
              <a:t>қатынасы</a:t>
            </a:r>
            <a:r>
              <a:rPr lang="ru-RU" sz="7400" dirty="0" smtClean="0">
                <a:latin typeface="Times New Roman" pitchFamily="18" charset="0"/>
                <a:cs typeface="Times New Roman" pitchFamily="18" charset="0"/>
              </a:rPr>
              <a:t>. </a:t>
            </a:r>
          </a:p>
          <a:p>
            <a:pPr>
              <a:lnSpc>
                <a:spcPct val="120000"/>
              </a:lnSpc>
              <a:spcBef>
                <a:spcPts val="0"/>
              </a:spcBef>
              <a:buFont typeface="Wingdings" pitchFamily="2" charset="2"/>
              <a:buChar char="ü"/>
            </a:pPr>
            <a:r>
              <a:rPr lang="ru-RU" sz="7400" dirty="0" smtClean="0">
                <a:latin typeface="Times New Roman" pitchFamily="18" charset="0"/>
                <a:cs typeface="Times New Roman" pitchFamily="18" charset="0"/>
              </a:rPr>
              <a:t> </a:t>
            </a:r>
            <a:r>
              <a:rPr lang="ru-RU" sz="7400" dirty="0" err="1" smtClean="0">
                <a:latin typeface="Times New Roman" pitchFamily="18" charset="0"/>
                <a:cs typeface="Times New Roman" pitchFamily="18" charset="0"/>
              </a:rPr>
              <a:t>Экспериментті</a:t>
            </a:r>
            <a:r>
              <a:rPr lang="ru-RU" sz="7400" dirty="0" smtClean="0">
                <a:latin typeface="Times New Roman" pitchFamily="18" charset="0"/>
                <a:cs typeface="Times New Roman" pitchFamily="18" charset="0"/>
              </a:rPr>
              <a:t> </a:t>
            </a:r>
            <a:r>
              <a:rPr lang="ru-RU" sz="7400" dirty="0" err="1" smtClean="0">
                <a:latin typeface="Times New Roman" pitchFamily="18" charset="0"/>
                <a:cs typeface="Times New Roman" pitchFamily="18" charset="0"/>
              </a:rPr>
              <a:t>аяқтау мерзімі</a:t>
            </a:r>
            <a:r>
              <a:rPr lang="ru-RU" sz="7400" dirty="0" smtClean="0">
                <a:latin typeface="Times New Roman" pitchFamily="18" charset="0"/>
                <a:cs typeface="Times New Roman" pitchFamily="18" charset="0"/>
              </a:rPr>
              <a:t>. </a:t>
            </a:r>
          </a:p>
          <a:p>
            <a:pPr>
              <a:lnSpc>
                <a:spcPct val="120000"/>
              </a:lnSpc>
              <a:spcBef>
                <a:spcPts val="0"/>
              </a:spcBef>
              <a:buFont typeface="Wingdings" pitchFamily="2" charset="2"/>
              <a:buChar char="ü"/>
            </a:pPr>
            <a:r>
              <a:rPr lang="ru-RU" sz="7400" dirty="0" smtClean="0">
                <a:latin typeface="Times New Roman" pitchFamily="18" charset="0"/>
                <a:cs typeface="Times New Roman" pitchFamily="18" charset="0"/>
              </a:rPr>
              <a:t> </a:t>
            </a:r>
            <a:r>
              <a:rPr lang="ru-RU" sz="7400" dirty="0" err="1" smtClean="0">
                <a:latin typeface="Times New Roman" pitchFamily="18" charset="0"/>
                <a:cs typeface="Times New Roman" pitchFamily="18" charset="0"/>
              </a:rPr>
              <a:t>Эксперименттің нәтижелерін тіркеу</a:t>
            </a:r>
            <a:r>
              <a:rPr lang="ru-RU" sz="7400" dirty="0" smtClean="0">
                <a:latin typeface="Times New Roman" pitchFamily="18" charset="0"/>
                <a:cs typeface="Times New Roman" pitchFamily="18" charset="0"/>
              </a:rPr>
              <a:t>. </a:t>
            </a:r>
          </a:p>
          <a:p>
            <a:pPr>
              <a:lnSpc>
                <a:spcPct val="120000"/>
              </a:lnSpc>
              <a:spcBef>
                <a:spcPts val="0"/>
              </a:spcBef>
            </a:pPr>
            <a:endParaRPr lang="en-US" dirty="0"/>
          </a:p>
        </p:txBody>
      </p:sp>
    </p:spTree>
    <p:extLst>
      <p:ext uri="{BB962C8B-B14F-4D97-AF65-F5344CB8AC3E}">
        <p14:creationId xmlns:p14="http://schemas.microsoft.com/office/powerpoint/2010/main" xmlns="" val="301964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xmlns=""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xmlns=""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4" name="Freeform: Shape 43">
            <a:extLst>
              <a:ext uri="{FF2B5EF4-FFF2-40B4-BE49-F238E27FC236}">
                <a16:creationId xmlns:a16="http://schemas.microsoft.com/office/drawing/2014/main" xmlns=""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a16="http://schemas.microsoft.com/office/drawing/2014/main" xmlns=""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8" name="Freeform: Shape 47">
            <a:extLst>
              <a:ext uri="{FF2B5EF4-FFF2-40B4-BE49-F238E27FC236}">
                <a16:creationId xmlns:a16="http://schemas.microsoft.com/office/drawing/2014/main" xmlns=""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a16="http://schemas.microsoft.com/office/drawing/2014/main" xmlns=""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xmlns=""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4" name="Freeform: Shape 53">
            <a:extLst>
              <a:ext uri="{FF2B5EF4-FFF2-40B4-BE49-F238E27FC236}">
                <a16:creationId xmlns:a16="http://schemas.microsoft.com/office/drawing/2014/main" xmlns=""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56" name="Rectangle 55">
            <a:extLst>
              <a:ext uri="{FF2B5EF4-FFF2-40B4-BE49-F238E27FC236}">
                <a16:creationId xmlns:a16="http://schemas.microsoft.com/office/drawing/2014/main" xmlns="" id="{E217F32C-75AA-4B97-ADFB-5E2C3C7EC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0360523C-8847-42F7-BC24-EE3D15E6DD1F}"/>
              </a:ext>
            </a:extLst>
          </p:cNvPr>
          <p:cNvPicPr>
            <a:picLocks noChangeAspect="1"/>
          </p:cNvPicPr>
          <p:nvPr/>
        </p:nvPicPr>
        <p:blipFill rotWithShape="1">
          <a:blip r:embed="rId2" cstate="print"/>
          <a:srcRect t="16357"/>
          <a:stretch/>
        </p:blipFill>
        <p:spPr>
          <a:xfrm>
            <a:off x="20" y="10"/>
            <a:ext cx="12191980" cy="6857990"/>
          </a:xfrm>
          <a:prstGeom prst="rect">
            <a:avLst/>
          </a:prstGeom>
        </p:spPr>
      </p:pic>
      <p:sp>
        <p:nvSpPr>
          <p:cNvPr id="58" name="Rectangle 57">
            <a:extLst>
              <a:ext uri="{FF2B5EF4-FFF2-40B4-BE49-F238E27FC236}">
                <a16:creationId xmlns:a16="http://schemas.microsoft.com/office/drawing/2014/main" xmlns="" id="{4D76AAEA-AF3A-4616-9F99-E9AA131A51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2336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Заголовок 6">
            <a:extLst>
              <a:ext uri="{FF2B5EF4-FFF2-40B4-BE49-F238E27FC236}">
                <a16:creationId xmlns:a16="http://schemas.microsoft.com/office/drawing/2014/main" xmlns="" id="{EFF53D74-724D-4795-827B-114E43076C4B}"/>
              </a:ext>
            </a:extLst>
          </p:cNvPr>
          <p:cNvSpPr>
            <a:spLocks noGrp="1"/>
          </p:cNvSpPr>
          <p:nvPr>
            <p:ph type="title" idx="4294967295"/>
          </p:nvPr>
        </p:nvSpPr>
        <p:spPr>
          <a:xfrm>
            <a:off x="1342103" y="1563329"/>
            <a:ext cx="10323871" cy="4955458"/>
          </a:xfrm>
        </p:spPr>
        <p:txBody>
          <a:bodyPr vert="horz" lIns="109728" tIns="109728" rIns="109728" bIns="91440" rtlCol="0" anchor="b">
            <a:noAutofit/>
          </a:bodyPr>
          <a:lstStyle/>
          <a:p>
            <a:pPr>
              <a:lnSpc>
                <a:spcPct val="100000"/>
              </a:lnSpc>
            </a:pPr>
            <a:r>
              <a:rPr lang="uk-UA" sz="2400" b="0" dirty="0" err="1" smtClean="0">
                <a:latin typeface="Times New Roman" pitchFamily="18" charset="0"/>
                <a:cs typeface="Times New Roman" pitchFamily="18" charset="0"/>
              </a:rPr>
              <a:t>Зерттеу</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жүргізудің</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себебі</a:t>
            </a:r>
            <a:r>
              <a:rPr lang="uk-UA" sz="2400" b="0" dirty="0" smtClean="0">
                <a:latin typeface="Times New Roman" pitchFamily="18" charset="0"/>
                <a:cs typeface="Times New Roman" pitchFamily="18" charset="0"/>
              </a:rPr>
              <a:t>.</a:t>
            </a:r>
            <a:r>
              <a:rPr lang="ru-RU" sz="2400" b="0" dirty="0" smtClean="0">
                <a:latin typeface="Times New Roman" pitchFamily="18" charset="0"/>
                <a:cs typeface="Times New Roman" pitchFamily="18" charset="0"/>
              </a:rPr>
              <a:t/>
            </a:r>
            <a:br>
              <a:rPr lang="ru-RU" sz="2400" b="0" dirty="0" smtClean="0">
                <a:latin typeface="Times New Roman" pitchFamily="18" charset="0"/>
                <a:cs typeface="Times New Roman" pitchFamily="18" charset="0"/>
              </a:rPr>
            </a:br>
            <a:r>
              <a:rPr lang="uk-UA" sz="2400" b="0" dirty="0" err="1" smtClean="0">
                <a:latin typeface="Times New Roman" pitchFamily="18" charset="0"/>
                <a:cs typeface="Times New Roman" pitchFamily="18" charset="0"/>
              </a:rPr>
              <a:t>Зерттеуге</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жоспар</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құру</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болжам</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жасау</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психологиялық</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зерттеудің</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әдістемелерін</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таңдауға</a:t>
            </a:r>
            <a:r>
              <a:rPr lang="uk-UA" sz="2400" b="0" dirty="0" smtClean="0">
                <a:latin typeface="Times New Roman" pitchFamily="18" charset="0"/>
                <a:cs typeface="Times New Roman" pitchFamily="18" charset="0"/>
              </a:rPr>
              <a:t> негіздеу ( </a:t>
            </a:r>
            <a:r>
              <a:rPr lang="uk-UA" sz="2400" b="0" dirty="0" err="1" smtClean="0">
                <a:latin typeface="Times New Roman" pitchFamily="18" charset="0"/>
                <a:cs typeface="Times New Roman" pitchFamily="18" charset="0"/>
              </a:rPr>
              <a:t>әдістемелерді</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жасағандардың</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аты</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көрсетіледі</a:t>
            </a:r>
            <a:r>
              <a:rPr lang="uk-UA" sz="2400" b="0" dirty="0" smtClean="0">
                <a:latin typeface="Times New Roman" pitchFamily="18" charset="0"/>
                <a:cs typeface="Times New Roman" pitchFamily="18" charset="0"/>
              </a:rPr>
              <a:t>).</a:t>
            </a:r>
            <a:r>
              <a:rPr lang="ru-RU" sz="2400" b="0" dirty="0" smtClean="0">
                <a:latin typeface="Times New Roman" pitchFamily="18" charset="0"/>
                <a:cs typeface="Times New Roman" pitchFamily="18" charset="0"/>
              </a:rPr>
              <a:t/>
            </a:r>
            <a:br>
              <a:rPr lang="ru-RU" sz="2400" b="0" dirty="0" smtClean="0">
                <a:latin typeface="Times New Roman" pitchFamily="18" charset="0"/>
                <a:cs typeface="Times New Roman" pitchFamily="18" charset="0"/>
              </a:rPr>
            </a:br>
            <a:r>
              <a:rPr lang="uk-UA" sz="2400" b="0" dirty="0" err="1" smtClean="0">
                <a:latin typeface="Times New Roman" pitchFamily="18" charset="0"/>
                <a:cs typeface="Times New Roman" pitchFamily="18" charset="0"/>
              </a:rPr>
              <a:t>диагностың</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аты</a:t>
            </a:r>
            <a:r>
              <a:rPr lang="uk-UA" sz="2400" b="0" dirty="0" smtClean="0">
                <a:latin typeface="Times New Roman" pitchFamily="18" charset="0"/>
                <a:cs typeface="Times New Roman" pitchFamily="18" charset="0"/>
              </a:rPr>
              <a:t> – </a:t>
            </a:r>
            <a:r>
              <a:rPr lang="uk-UA" sz="2400" b="0" dirty="0" err="1" smtClean="0">
                <a:latin typeface="Times New Roman" pitchFamily="18" charset="0"/>
                <a:cs typeface="Times New Roman" pitchFamily="18" charset="0"/>
              </a:rPr>
              <a:t>жөні</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лауазымы</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жұмыс</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орны</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жұмыс</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телефоны</a:t>
            </a:r>
            <a:r>
              <a:rPr lang="uk-UA" sz="2400" b="0" dirty="0" smtClean="0">
                <a:latin typeface="Times New Roman" pitchFamily="18" charset="0"/>
                <a:cs typeface="Times New Roman" pitchFamily="18" charset="0"/>
              </a:rPr>
              <a:t>.</a:t>
            </a:r>
            <a:r>
              <a:rPr lang="ru-RU" sz="2400" b="0" dirty="0" smtClean="0">
                <a:latin typeface="Times New Roman" pitchFamily="18" charset="0"/>
                <a:cs typeface="Times New Roman" pitchFamily="18" charset="0"/>
              </a:rPr>
              <a:t/>
            </a:r>
            <a:br>
              <a:rPr lang="ru-RU" sz="2400" b="0" dirty="0" smtClean="0">
                <a:latin typeface="Times New Roman" pitchFamily="18" charset="0"/>
                <a:cs typeface="Times New Roman" pitchFamily="18" charset="0"/>
              </a:rPr>
            </a:br>
            <a:r>
              <a:rPr lang="uk-UA" sz="2400" b="0" dirty="0" err="1" smtClean="0">
                <a:latin typeface="Times New Roman" pitchFamily="18" charset="0"/>
                <a:cs typeface="Times New Roman" pitchFamily="18" charset="0"/>
              </a:rPr>
              <a:t>Зерттеуді</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жүргізу</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уақыты</a:t>
            </a:r>
            <a:r>
              <a:rPr lang="uk-UA" sz="2400" b="0" dirty="0" smtClean="0">
                <a:latin typeface="Times New Roman" pitchFamily="18" charset="0"/>
                <a:cs typeface="Times New Roman" pitchFamily="18" charset="0"/>
              </a:rPr>
              <a:t>.</a:t>
            </a:r>
            <a:r>
              <a:rPr lang="ru-RU" sz="2400" b="0" dirty="0" smtClean="0">
                <a:latin typeface="Times New Roman" pitchFamily="18" charset="0"/>
                <a:cs typeface="Times New Roman" pitchFamily="18" charset="0"/>
              </a:rPr>
              <a:t/>
            </a:r>
            <a:br>
              <a:rPr lang="ru-RU" sz="2400" b="0" dirty="0" smtClean="0">
                <a:latin typeface="Times New Roman" pitchFamily="18" charset="0"/>
                <a:cs typeface="Times New Roman" pitchFamily="18" charset="0"/>
              </a:rPr>
            </a:br>
            <a:r>
              <a:rPr lang="uk-UA" sz="2400" b="0" dirty="0" smtClean="0">
                <a:latin typeface="Times New Roman" pitchFamily="18" charset="0"/>
                <a:cs typeface="Times New Roman" pitchFamily="18" charset="0"/>
              </a:rPr>
              <a:t>Схема бойынша </a:t>
            </a:r>
            <a:r>
              <a:rPr lang="uk-UA" sz="2400" b="0" dirty="0" err="1" smtClean="0">
                <a:latin typeface="Times New Roman" pitchFamily="18" charset="0"/>
                <a:cs typeface="Times New Roman" pitchFamily="18" charset="0"/>
              </a:rPr>
              <a:t>әдістемені</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сипаттау</a:t>
            </a:r>
            <a:r>
              <a:rPr lang="uk-UA" sz="2400" b="0" dirty="0" smtClean="0">
                <a:latin typeface="Times New Roman" pitchFamily="18" charset="0"/>
                <a:cs typeface="Times New Roman" pitchFamily="18" charset="0"/>
              </a:rPr>
              <a:t>:</a:t>
            </a:r>
            <a:r>
              <a:rPr lang="ru-RU" sz="2400" b="0" dirty="0" smtClean="0">
                <a:latin typeface="Times New Roman" pitchFamily="18" charset="0"/>
                <a:cs typeface="Times New Roman" pitchFamily="18" charset="0"/>
              </a:rPr>
              <a:t/>
            </a:r>
            <a:br>
              <a:rPr lang="ru-RU" sz="2400" b="0" dirty="0" smtClean="0">
                <a:latin typeface="Times New Roman" pitchFamily="18" charset="0"/>
                <a:cs typeface="Times New Roman" pitchFamily="18" charset="0"/>
              </a:rPr>
            </a:br>
            <a:r>
              <a:rPr lang="uk-UA" sz="2400" b="0" dirty="0" err="1" smtClean="0">
                <a:latin typeface="Times New Roman" pitchFamily="18" charset="0"/>
                <a:cs typeface="Times New Roman" pitchFamily="18" charset="0"/>
              </a:rPr>
              <a:t>Мектеп</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аты</a:t>
            </a:r>
            <a:r>
              <a:rPr lang="uk-UA" sz="2400" b="0" dirty="0" smtClean="0">
                <a:latin typeface="Times New Roman" pitchFamily="18" charset="0"/>
                <a:cs typeface="Times New Roman" pitchFamily="18" charset="0"/>
              </a:rPr>
              <a:t>;</a:t>
            </a:r>
            <a:r>
              <a:rPr lang="ru-RU" sz="2400" b="0" dirty="0" smtClean="0">
                <a:latin typeface="Times New Roman" pitchFamily="18" charset="0"/>
                <a:cs typeface="Times New Roman" pitchFamily="18" charset="0"/>
              </a:rPr>
              <a:t/>
            </a:r>
            <a:br>
              <a:rPr lang="ru-RU" sz="2400" b="0" dirty="0" smtClean="0">
                <a:latin typeface="Times New Roman" pitchFamily="18" charset="0"/>
                <a:cs typeface="Times New Roman" pitchFamily="18" charset="0"/>
              </a:rPr>
            </a:br>
            <a:r>
              <a:rPr lang="uk-UA" sz="2400" b="0" dirty="0" err="1" smtClean="0">
                <a:latin typeface="Times New Roman" pitchFamily="18" charset="0"/>
                <a:cs typeface="Times New Roman" pitchFamily="18" charset="0"/>
              </a:rPr>
              <a:t>Тестің</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авторы</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атауы</a:t>
            </a:r>
            <a:r>
              <a:rPr lang="uk-UA" sz="2400" b="0" dirty="0" smtClean="0">
                <a:latin typeface="Times New Roman" pitchFamily="18" charset="0"/>
                <a:cs typeface="Times New Roman" pitchFamily="18" charset="0"/>
              </a:rPr>
              <a:t>;</a:t>
            </a:r>
            <a:r>
              <a:rPr lang="ru-RU" sz="2400" b="0" dirty="0" smtClean="0">
                <a:latin typeface="Times New Roman" pitchFamily="18" charset="0"/>
                <a:cs typeface="Times New Roman" pitchFamily="18" charset="0"/>
              </a:rPr>
              <a:t/>
            </a:r>
            <a:br>
              <a:rPr lang="ru-RU" sz="2400" b="0" dirty="0" smtClean="0">
                <a:latin typeface="Times New Roman" pitchFamily="18" charset="0"/>
                <a:cs typeface="Times New Roman" pitchFamily="18" charset="0"/>
              </a:rPr>
            </a:br>
            <a:r>
              <a:rPr lang="uk-UA" sz="2400" b="0" dirty="0" err="1" smtClean="0">
                <a:latin typeface="Times New Roman" pitchFamily="18" charset="0"/>
                <a:cs typeface="Times New Roman" pitchFamily="18" charset="0"/>
              </a:rPr>
              <a:t>Зерттелетін</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жұмыс</a:t>
            </a:r>
            <a:r>
              <a:rPr lang="uk-UA" sz="2400" b="0" dirty="0" smtClean="0">
                <a:latin typeface="Times New Roman" pitchFamily="18" charset="0"/>
                <a:cs typeface="Times New Roman" pitchFamily="18" charset="0"/>
              </a:rPr>
              <a:t>;</a:t>
            </a:r>
            <a:r>
              <a:rPr lang="ru-RU" sz="2400" b="0" dirty="0" smtClean="0">
                <a:latin typeface="Times New Roman" pitchFamily="18" charset="0"/>
                <a:cs typeface="Times New Roman" pitchFamily="18" charset="0"/>
              </a:rPr>
              <a:t/>
            </a:r>
            <a:br>
              <a:rPr lang="ru-RU" sz="2400" b="0" dirty="0" smtClean="0">
                <a:latin typeface="Times New Roman" pitchFamily="18" charset="0"/>
                <a:cs typeface="Times New Roman" pitchFamily="18" charset="0"/>
              </a:rPr>
            </a:br>
            <a:r>
              <a:rPr lang="uk-UA" sz="2400" b="0" dirty="0" err="1" smtClean="0">
                <a:latin typeface="Times New Roman" pitchFamily="18" charset="0"/>
                <a:cs typeface="Times New Roman" pitchFamily="18" charset="0"/>
              </a:rPr>
              <a:t>Нәтижеге</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әсер</a:t>
            </a:r>
            <a:r>
              <a:rPr lang="uk-UA" sz="2400" b="0" dirty="0" smtClean="0">
                <a:latin typeface="Times New Roman" pitchFamily="18" charset="0"/>
                <a:cs typeface="Times New Roman" pitchFamily="18" charset="0"/>
              </a:rPr>
              <a:t> ететін факторлар.</a:t>
            </a:r>
            <a:r>
              <a:rPr lang="ru-RU" sz="2400" b="0" dirty="0" smtClean="0">
                <a:latin typeface="Times New Roman" pitchFamily="18" charset="0"/>
                <a:cs typeface="Times New Roman" pitchFamily="18" charset="0"/>
              </a:rPr>
              <a:t/>
            </a:r>
            <a:br>
              <a:rPr lang="ru-RU" sz="2400" b="0" dirty="0" smtClean="0">
                <a:latin typeface="Times New Roman" pitchFamily="18" charset="0"/>
                <a:cs typeface="Times New Roman" pitchFamily="18" charset="0"/>
              </a:rPr>
            </a:br>
            <a:r>
              <a:rPr lang="uk-UA" sz="2400" b="0" dirty="0" err="1" smtClean="0">
                <a:latin typeface="Times New Roman" pitchFamily="18" charset="0"/>
                <a:cs typeface="Times New Roman" pitchFamily="18" charset="0"/>
              </a:rPr>
              <a:t>Бағалау</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шкалаларының</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аттары</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мысалы</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вербальді</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емес</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интелект</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мағлұматтылығы</a:t>
            </a:r>
            <a:r>
              <a:rPr lang="uk-UA" sz="2400" b="0" dirty="0" smtClean="0">
                <a:latin typeface="Times New Roman" pitchFamily="18" charset="0"/>
                <a:cs typeface="Times New Roman" pitchFamily="18" charset="0"/>
              </a:rPr>
              <a:t>, жалпы </a:t>
            </a:r>
            <a:r>
              <a:rPr lang="uk-UA" sz="2400" b="0" dirty="0" err="1" smtClean="0">
                <a:latin typeface="Times New Roman" pitchFamily="18" charset="0"/>
                <a:cs typeface="Times New Roman" pitchFamily="18" charset="0"/>
              </a:rPr>
              <a:t>баға</a:t>
            </a:r>
            <a:r>
              <a:rPr lang="uk-UA" sz="2400" b="0" dirty="0" smtClean="0">
                <a:latin typeface="Times New Roman" pitchFamily="18" charset="0"/>
                <a:cs typeface="Times New Roman" pitchFamily="18" charset="0"/>
              </a:rPr>
              <a:t>, есте </a:t>
            </a:r>
            <a:r>
              <a:rPr lang="uk-UA" sz="2400" b="0" dirty="0" err="1" smtClean="0">
                <a:latin typeface="Times New Roman" pitchFamily="18" charset="0"/>
                <a:cs typeface="Times New Roman" pitchFamily="18" charset="0"/>
              </a:rPr>
              <a:t>сақтаудың</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көлемі</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және</a:t>
            </a:r>
            <a:r>
              <a:rPr lang="uk-UA" sz="2400" b="0" dirty="0" smtClean="0">
                <a:latin typeface="Times New Roman" pitchFamily="18" charset="0"/>
                <a:cs typeface="Times New Roman" pitchFamily="18" charset="0"/>
              </a:rPr>
              <a:t> </a:t>
            </a:r>
            <a:r>
              <a:rPr lang="uk-UA" sz="2400" b="0" dirty="0" err="1" smtClean="0">
                <a:latin typeface="Times New Roman" pitchFamily="18" charset="0"/>
                <a:cs typeface="Times New Roman" pitchFamily="18" charset="0"/>
              </a:rPr>
              <a:t>т.с.с</a:t>
            </a:r>
            <a:r>
              <a:rPr lang="uk-UA" sz="2400" b="0" dirty="0" smtClean="0">
                <a:latin typeface="Times New Roman" pitchFamily="18" charset="0"/>
                <a:cs typeface="Times New Roman" pitchFamily="18" charset="0"/>
              </a:rPr>
              <a:t>.</a:t>
            </a:r>
            <a:endParaRPr lang="en-US" dirty="0">
              <a:solidFill>
                <a:schemeClr val="tx1"/>
              </a:solidFill>
            </a:endParaRPr>
          </a:p>
        </p:txBody>
      </p:sp>
      <p:sp>
        <p:nvSpPr>
          <p:cNvPr id="14" name="Прямоугольник 13"/>
          <p:cNvSpPr/>
          <p:nvPr/>
        </p:nvSpPr>
        <p:spPr>
          <a:xfrm>
            <a:off x="914399" y="406880"/>
            <a:ext cx="10102645" cy="954107"/>
          </a:xfrm>
          <a:prstGeom prst="rect">
            <a:avLst/>
          </a:prstGeom>
        </p:spPr>
        <p:txBody>
          <a:bodyPr wrap="square">
            <a:spAutoFit/>
          </a:bodyPr>
          <a:lstStyle/>
          <a:p>
            <a:pPr algn="ctr"/>
            <a:r>
              <a:rPr lang="uk-UA" sz="2800" dirty="0" err="1" smtClean="0">
                <a:latin typeface="Times New Roman" pitchFamily="18" charset="0"/>
                <a:cs typeface="Times New Roman" pitchFamily="18" charset="0"/>
              </a:rPr>
              <a:t>Жүргізілген</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психодиагностикалық</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зерттеулердің</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нәтижесі</a:t>
            </a:r>
            <a:r>
              <a:rPr lang="uk-UA" sz="2800" dirty="0" smtClean="0">
                <a:latin typeface="Times New Roman" pitchFamily="18" charset="0"/>
                <a:cs typeface="Times New Roman" pitchFamily="18" charset="0"/>
              </a:rPr>
              <a:t> бойынша </a:t>
            </a:r>
            <a:r>
              <a:rPr lang="uk-UA" sz="2800" dirty="0" err="1" smtClean="0">
                <a:latin typeface="Times New Roman" pitchFamily="18" charset="0"/>
                <a:cs typeface="Times New Roman" pitchFamily="18" charset="0"/>
              </a:rPr>
              <a:t>қорытынды</a:t>
            </a:r>
            <a:endParaRPr lang="ru-RU" sz="2800" dirty="0"/>
          </a:p>
        </p:txBody>
      </p:sp>
    </p:spTree>
    <p:extLst>
      <p:ext uri="{BB962C8B-B14F-4D97-AF65-F5344CB8AC3E}">
        <p14:creationId xmlns:p14="http://schemas.microsoft.com/office/powerpoint/2010/main" xmlns="" val="3458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xmlns=""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xmlns=""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4" name="Freeform: Shape 43">
            <a:extLst>
              <a:ext uri="{FF2B5EF4-FFF2-40B4-BE49-F238E27FC236}">
                <a16:creationId xmlns:a16="http://schemas.microsoft.com/office/drawing/2014/main" xmlns=""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a16="http://schemas.microsoft.com/office/drawing/2014/main" xmlns=""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8" name="Freeform: Shape 47">
            <a:extLst>
              <a:ext uri="{FF2B5EF4-FFF2-40B4-BE49-F238E27FC236}">
                <a16:creationId xmlns:a16="http://schemas.microsoft.com/office/drawing/2014/main" xmlns=""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a16="http://schemas.microsoft.com/office/drawing/2014/main" xmlns=""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xmlns=""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4" name="Freeform: Shape 53">
            <a:extLst>
              <a:ext uri="{FF2B5EF4-FFF2-40B4-BE49-F238E27FC236}">
                <a16:creationId xmlns:a16="http://schemas.microsoft.com/office/drawing/2014/main" xmlns=""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56" name="Rectangle 55">
            <a:extLst>
              <a:ext uri="{FF2B5EF4-FFF2-40B4-BE49-F238E27FC236}">
                <a16:creationId xmlns:a16="http://schemas.microsoft.com/office/drawing/2014/main" xmlns="" id="{E217F32C-75AA-4B97-ADFB-5E2C3C7EC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0360523C-8847-42F7-BC24-EE3D15E6DD1F}"/>
              </a:ext>
            </a:extLst>
          </p:cNvPr>
          <p:cNvPicPr>
            <a:picLocks noChangeAspect="1"/>
          </p:cNvPicPr>
          <p:nvPr/>
        </p:nvPicPr>
        <p:blipFill rotWithShape="1">
          <a:blip r:embed="rId2" cstate="print"/>
          <a:srcRect t="16357"/>
          <a:stretch/>
        </p:blipFill>
        <p:spPr>
          <a:xfrm>
            <a:off x="20" y="10"/>
            <a:ext cx="12191980" cy="6857990"/>
          </a:xfrm>
          <a:prstGeom prst="rect">
            <a:avLst/>
          </a:prstGeom>
        </p:spPr>
      </p:pic>
      <p:sp>
        <p:nvSpPr>
          <p:cNvPr id="58" name="Rectangle 57">
            <a:extLst>
              <a:ext uri="{FF2B5EF4-FFF2-40B4-BE49-F238E27FC236}">
                <a16:creationId xmlns:a16="http://schemas.microsoft.com/office/drawing/2014/main" xmlns="" id="{4D76AAEA-AF3A-4616-9F99-E9AA131A51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2336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Заголовок 6">
            <a:extLst>
              <a:ext uri="{FF2B5EF4-FFF2-40B4-BE49-F238E27FC236}">
                <a16:creationId xmlns:a16="http://schemas.microsoft.com/office/drawing/2014/main" xmlns="" id="{EFF53D74-724D-4795-827B-114E43076C4B}"/>
              </a:ext>
            </a:extLst>
          </p:cNvPr>
          <p:cNvSpPr>
            <a:spLocks noGrp="1"/>
          </p:cNvSpPr>
          <p:nvPr>
            <p:ph type="title" idx="4294967295"/>
          </p:nvPr>
        </p:nvSpPr>
        <p:spPr>
          <a:xfrm>
            <a:off x="811161" y="1696064"/>
            <a:ext cx="10781071" cy="4940710"/>
          </a:xfrm>
        </p:spPr>
        <p:txBody>
          <a:bodyPr vert="horz" lIns="109728" tIns="109728" rIns="109728" bIns="91440" rtlCol="0" anchor="b">
            <a:noAutofit/>
          </a:bodyPr>
          <a:lstStyle/>
          <a:p>
            <a:pPr>
              <a:lnSpc>
                <a:spcPct val="100000"/>
              </a:lnSpc>
            </a:pPr>
            <a:r>
              <a:rPr lang="uk-UA" sz="2000" b="0" dirty="0" err="1" smtClean="0">
                <a:latin typeface="Times New Roman" pitchFamily="18" charset="0"/>
                <a:cs typeface="Times New Roman" pitchFamily="18" charset="0"/>
              </a:rPr>
              <a:t>Зерттеудің</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нәтижелері</a:t>
            </a:r>
            <a:r>
              <a:rPr lang="uk-UA" sz="2000" b="0" dirty="0" smtClean="0">
                <a:latin typeface="Times New Roman" pitchFamily="18" charset="0"/>
                <a:cs typeface="Times New Roman" pitchFamily="18" charset="0"/>
              </a:rPr>
              <a:t>:</a:t>
            </a: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uk-UA" sz="2000" b="0" dirty="0" err="1" smtClean="0">
                <a:latin typeface="Times New Roman" pitchFamily="18" charset="0"/>
                <a:cs typeface="Times New Roman" pitchFamily="18" charset="0"/>
              </a:rPr>
              <a:t>Сандық</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мәліметтер</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Жеке</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немесе</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барлық</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оқушыларға</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таблица</a:t>
            </a:r>
            <a:r>
              <a:rPr lang="uk-UA" sz="2000" b="0" dirty="0" smtClean="0">
                <a:latin typeface="Times New Roman" pitchFamily="18" charset="0"/>
                <a:cs typeface="Times New Roman" pitchFamily="18" charset="0"/>
              </a:rPr>
              <a:t> ретінде. </a:t>
            </a:r>
            <a:r>
              <a:rPr lang="uk-UA" sz="2000" b="0" dirty="0" err="1" smtClean="0">
                <a:latin typeface="Times New Roman" pitchFamily="18" charset="0"/>
                <a:cs typeface="Times New Roman" pitchFamily="18" charset="0"/>
              </a:rPr>
              <a:t>Тестілеудің</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нәтижесін</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есептеу</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схемасын</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қара</a:t>
            </a:r>
            <a:r>
              <a:rPr lang="uk-UA" sz="2000" b="0" dirty="0" smtClean="0">
                <a:latin typeface="Times New Roman" pitchFamily="18" charset="0"/>
                <a:cs typeface="Times New Roman" pitchFamily="18" charset="0"/>
              </a:rPr>
              <a:t>.</a:t>
            </a: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uk-UA" sz="2000" b="0" dirty="0" err="1" smtClean="0">
                <a:latin typeface="Times New Roman" pitchFamily="18" charset="0"/>
                <a:cs typeface="Times New Roman" pitchFamily="18" charset="0"/>
              </a:rPr>
              <a:t>Мәліметтердің</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жалпылама</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интерпритациясын</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сандық</a:t>
            </a:r>
            <a:r>
              <a:rPr lang="uk-UA" sz="2000" b="0" dirty="0" smtClean="0">
                <a:latin typeface="Times New Roman" pitchFamily="18" charset="0"/>
                <a:cs typeface="Times New Roman" pitchFamily="18" charset="0"/>
              </a:rPr>
              <a:t> талдау </a:t>
            </a:r>
            <a:r>
              <a:rPr lang="uk-UA" sz="2000" b="0" dirty="0" err="1" smtClean="0">
                <a:latin typeface="Times New Roman" pitchFamily="18" charset="0"/>
                <a:cs typeface="Times New Roman" pitchFamily="18" charset="0"/>
              </a:rPr>
              <a:t>мен</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қорытынды</a:t>
            </a:r>
            <a:r>
              <a:rPr lang="uk-UA" sz="2000" b="0" dirty="0" smtClean="0">
                <a:latin typeface="Times New Roman" pitchFamily="18" charset="0"/>
                <a:cs typeface="Times New Roman" pitchFamily="18" charset="0"/>
              </a:rPr>
              <a:t>.</a:t>
            </a: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uk-UA" sz="2000" b="0" dirty="0" err="1" smtClean="0">
                <a:latin typeface="Times New Roman" pitchFamily="18" charset="0"/>
                <a:cs typeface="Times New Roman" pitchFamily="18" charset="0"/>
              </a:rPr>
              <a:t>Тестілеудің</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нәтижесі</a:t>
            </a:r>
            <a:r>
              <a:rPr lang="uk-UA" sz="2000" b="0" dirty="0" smtClean="0">
                <a:latin typeface="Times New Roman" pitchFamily="18" charset="0"/>
                <a:cs typeface="Times New Roman" pitchFamily="18" charset="0"/>
              </a:rPr>
              <a:t> бойынша </a:t>
            </a:r>
            <a:r>
              <a:rPr lang="uk-UA" sz="2000" b="0" dirty="0" err="1" smtClean="0">
                <a:latin typeface="Times New Roman" pitchFamily="18" charset="0"/>
                <a:cs typeface="Times New Roman" pitchFamily="18" charset="0"/>
              </a:rPr>
              <a:t>нұсқаулар</a:t>
            </a:r>
            <a:r>
              <a:rPr lang="uk-UA" sz="2000" b="0" dirty="0" smtClean="0">
                <a:latin typeface="Times New Roman" pitchFamily="18" charset="0"/>
                <a:cs typeface="Times New Roman" pitchFamily="18" charset="0"/>
              </a:rPr>
              <a:t>.</a:t>
            </a: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uk-UA" sz="2000" b="0" dirty="0" err="1" smtClean="0">
                <a:latin typeface="Times New Roman" pitchFamily="18" charset="0"/>
                <a:cs typeface="Times New Roman" pitchFamily="18" charset="0"/>
              </a:rPr>
              <a:t>Тестілеудің</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нәтижесін</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есептеу</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схемасы</a:t>
            </a: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uk-UA" sz="2000" b="0" dirty="0" smtClean="0">
                <a:latin typeface="Times New Roman" pitchFamily="18" charset="0"/>
                <a:cs typeface="Times New Roman" pitchFamily="18" charset="0"/>
              </a:rPr>
              <a:t/>
            </a:r>
            <a:br>
              <a:rPr lang="uk-UA" sz="2000" b="0" dirty="0" smtClean="0">
                <a:latin typeface="Times New Roman" pitchFamily="18" charset="0"/>
                <a:cs typeface="Times New Roman" pitchFamily="18" charset="0"/>
              </a:rPr>
            </a:br>
            <a:r>
              <a:rPr lang="uk-UA" sz="2000" b="0" dirty="0" err="1" smtClean="0">
                <a:latin typeface="Times New Roman" pitchFamily="18" charset="0"/>
                <a:cs typeface="Times New Roman" pitchFamily="18" charset="0"/>
              </a:rPr>
              <a:t>Күні</a:t>
            </a:r>
            <a:r>
              <a:rPr lang="uk-UA" sz="2000" b="0" dirty="0" smtClean="0">
                <a:latin typeface="Times New Roman" pitchFamily="18" charset="0"/>
                <a:cs typeface="Times New Roman" pitchFamily="18" charset="0"/>
              </a:rPr>
              <a:t>:</a:t>
            </a: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uk-UA" sz="2000" b="0" dirty="0" err="1" smtClean="0">
                <a:latin typeface="Times New Roman" pitchFamily="18" charset="0"/>
                <a:cs typeface="Times New Roman" pitchFamily="18" charset="0"/>
              </a:rPr>
              <a:t>Жүргізушінің</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аты</a:t>
            </a:r>
            <a:r>
              <a:rPr lang="uk-UA" sz="2000" b="0" dirty="0" smtClean="0">
                <a:latin typeface="Times New Roman" pitchFamily="18" charset="0"/>
                <a:cs typeface="Times New Roman" pitchFamily="18" charset="0"/>
              </a:rPr>
              <a:t> – </a:t>
            </a:r>
            <a:r>
              <a:rPr lang="uk-UA" sz="2000" b="0" dirty="0" err="1" smtClean="0">
                <a:latin typeface="Times New Roman" pitchFamily="18" charset="0"/>
                <a:cs typeface="Times New Roman" pitchFamily="18" charset="0"/>
              </a:rPr>
              <a:t>жөні</a:t>
            </a:r>
            <a:r>
              <a:rPr lang="uk-UA" sz="2000" b="0" dirty="0" smtClean="0">
                <a:latin typeface="Times New Roman" pitchFamily="18" charset="0"/>
                <a:cs typeface="Times New Roman" pitchFamily="18" charset="0"/>
              </a:rPr>
              <a:t>:</a:t>
            </a: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uk-UA" sz="2000" b="0" dirty="0" err="1" smtClean="0">
                <a:latin typeface="Times New Roman" pitchFamily="18" charset="0"/>
                <a:cs typeface="Times New Roman" pitchFamily="18" charset="0"/>
              </a:rPr>
              <a:t>Қорытынды</a:t>
            </a:r>
            <a:r>
              <a:rPr lang="uk-UA" sz="2000" b="0" dirty="0" smtClean="0">
                <a:latin typeface="Times New Roman" pitchFamily="18" charset="0"/>
                <a:cs typeface="Times New Roman" pitchFamily="18" charset="0"/>
              </a:rPr>
              <a:t> </a:t>
            </a:r>
            <a:r>
              <a:rPr lang="uk-UA" sz="2000" b="0" dirty="0" err="1" smtClean="0">
                <a:latin typeface="Times New Roman" pitchFamily="18" charset="0"/>
                <a:cs typeface="Times New Roman" pitchFamily="18" charset="0"/>
              </a:rPr>
              <a:t>пікір</a:t>
            </a:r>
            <a:r>
              <a:rPr lang="uk-UA" sz="2000" b="0" dirty="0" smtClean="0">
                <a:latin typeface="Times New Roman" pitchFamily="18" charset="0"/>
                <a:cs typeface="Times New Roman" pitchFamily="18" charset="0"/>
              </a:rPr>
              <a:t>:</a:t>
            </a: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uk-UA" sz="2000" b="0" dirty="0" err="1" smtClean="0">
                <a:latin typeface="Times New Roman" pitchFamily="18" charset="0"/>
                <a:cs typeface="Times New Roman" pitchFamily="18" charset="0"/>
              </a:rPr>
              <a:t>Қолы</a:t>
            </a:r>
            <a:r>
              <a:rPr lang="uk-UA" sz="2000" b="0" dirty="0" smtClean="0">
                <a:latin typeface="Times New Roman" pitchFamily="18" charset="0"/>
                <a:cs typeface="Times New Roman" pitchFamily="18" charset="0"/>
              </a:rPr>
              <a:t>:</a:t>
            </a:r>
            <a:endParaRPr lang="en-US" sz="2800" dirty="0">
              <a:solidFill>
                <a:schemeClr val="tx1"/>
              </a:solidFill>
            </a:endParaRPr>
          </a:p>
        </p:txBody>
      </p:sp>
      <p:sp>
        <p:nvSpPr>
          <p:cNvPr id="14" name="Прямоугольник 13"/>
          <p:cNvSpPr/>
          <p:nvPr/>
        </p:nvSpPr>
        <p:spPr>
          <a:xfrm>
            <a:off x="575187" y="524868"/>
            <a:ext cx="11017045" cy="1077218"/>
          </a:xfrm>
          <a:prstGeom prst="rect">
            <a:avLst/>
          </a:prstGeom>
        </p:spPr>
        <p:txBody>
          <a:bodyPr wrap="square">
            <a:spAutoFit/>
          </a:bodyPr>
          <a:lstStyle/>
          <a:p>
            <a:pPr algn="ctr"/>
            <a:r>
              <a:rPr lang="uk-UA" sz="3200" dirty="0" err="1" smtClean="0">
                <a:latin typeface="Times New Roman" pitchFamily="18" charset="0"/>
                <a:cs typeface="Times New Roman" pitchFamily="18" charset="0"/>
              </a:rPr>
              <a:t>Жүргізілген</a:t>
            </a:r>
            <a:r>
              <a:rPr lang="uk-UA" sz="3200" dirty="0" smtClean="0">
                <a:latin typeface="Times New Roman" pitchFamily="18" charset="0"/>
                <a:cs typeface="Times New Roman" pitchFamily="18" charset="0"/>
              </a:rPr>
              <a:t>  </a:t>
            </a:r>
            <a:r>
              <a:rPr lang="uk-UA" sz="3200" dirty="0" err="1" smtClean="0">
                <a:latin typeface="Times New Roman" pitchFamily="18" charset="0"/>
                <a:cs typeface="Times New Roman" pitchFamily="18" charset="0"/>
              </a:rPr>
              <a:t>психодиагностикалық</a:t>
            </a:r>
            <a:r>
              <a:rPr lang="uk-UA" sz="3200" dirty="0" smtClean="0">
                <a:latin typeface="Times New Roman" pitchFamily="18" charset="0"/>
                <a:cs typeface="Times New Roman" pitchFamily="18" charset="0"/>
              </a:rPr>
              <a:t> </a:t>
            </a:r>
            <a:r>
              <a:rPr lang="uk-UA" sz="3200" dirty="0" err="1" smtClean="0">
                <a:latin typeface="Times New Roman" pitchFamily="18" charset="0"/>
                <a:cs typeface="Times New Roman" pitchFamily="18" charset="0"/>
              </a:rPr>
              <a:t>зерттеулердің</a:t>
            </a:r>
            <a:r>
              <a:rPr lang="uk-UA" sz="3200" dirty="0" smtClean="0">
                <a:latin typeface="Times New Roman" pitchFamily="18" charset="0"/>
                <a:cs typeface="Times New Roman" pitchFamily="18" charset="0"/>
              </a:rPr>
              <a:t> </a:t>
            </a:r>
            <a:r>
              <a:rPr lang="uk-UA" sz="3200" dirty="0" err="1" smtClean="0">
                <a:latin typeface="Times New Roman" pitchFamily="18" charset="0"/>
                <a:cs typeface="Times New Roman" pitchFamily="18" charset="0"/>
              </a:rPr>
              <a:t>нәтижесі</a:t>
            </a:r>
            <a:r>
              <a:rPr lang="uk-UA" sz="3200" dirty="0" smtClean="0">
                <a:latin typeface="Times New Roman" pitchFamily="18" charset="0"/>
                <a:cs typeface="Times New Roman" pitchFamily="18" charset="0"/>
              </a:rPr>
              <a:t> бойынша </a:t>
            </a:r>
            <a:r>
              <a:rPr lang="uk-UA" sz="3200" dirty="0" err="1" smtClean="0">
                <a:latin typeface="Times New Roman" pitchFamily="18" charset="0"/>
                <a:cs typeface="Times New Roman" pitchFamily="18" charset="0"/>
              </a:rPr>
              <a:t>қорытынды</a:t>
            </a:r>
            <a:endParaRPr lang="ru-RU" sz="3200" dirty="0"/>
          </a:p>
        </p:txBody>
      </p:sp>
      <p:graphicFrame>
        <p:nvGraphicFramePr>
          <p:cNvPr id="15" name="Таблица 14"/>
          <p:cNvGraphicFramePr>
            <a:graphicFrameLocks noGrp="1"/>
          </p:cNvGraphicFramePr>
          <p:nvPr/>
        </p:nvGraphicFramePr>
        <p:xfrm>
          <a:off x="831273" y="3794512"/>
          <a:ext cx="10827325" cy="1554480"/>
        </p:xfrm>
        <a:graphic>
          <a:graphicData uri="http://schemas.openxmlformats.org/drawingml/2006/table">
            <a:tbl>
              <a:tblPr firstRow="1" bandRow="1">
                <a:tableStyleId>{5C22544A-7EE6-4342-B048-85BDC9FD1C3A}</a:tableStyleId>
              </a:tblPr>
              <a:tblGrid>
                <a:gridCol w="947391"/>
                <a:gridCol w="3266597"/>
                <a:gridCol w="3906506"/>
                <a:gridCol w="2706831"/>
              </a:tblGrid>
              <a:tr h="1044128">
                <a:tc>
                  <a:txBody>
                    <a:bodyPr/>
                    <a:lstStyle/>
                    <a:p>
                      <a:r>
                        <a:rPr lang="uk-UA" sz="2400" b="0" dirty="0" smtClean="0">
                          <a:solidFill>
                            <a:schemeClr val="tx1"/>
                          </a:solidFill>
                          <a:latin typeface="Times New Roman" pitchFamily="18" charset="0"/>
                          <a:cs typeface="Times New Roman" pitchFamily="18" charset="0"/>
                        </a:rPr>
                        <a:t>№</a:t>
                      </a:r>
                      <a:endParaRPr lang="ru-RU" sz="2400" dirty="0">
                        <a:solidFill>
                          <a:schemeClr val="tx1"/>
                        </a:solidFill>
                      </a:endParaRPr>
                    </a:p>
                  </a:txBody>
                  <a:tcPr/>
                </a:tc>
                <a:tc>
                  <a:txBody>
                    <a:bodyPr/>
                    <a:lstStyle/>
                    <a:p>
                      <a:r>
                        <a:rPr lang="uk-UA" sz="2400" b="0" dirty="0" err="1" smtClean="0">
                          <a:solidFill>
                            <a:schemeClr val="tx1"/>
                          </a:solidFill>
                          <a:latin typeface="Times New Roman" pitchFamily="18" charset="0"/>
                          <a:cs typeface="Times New Roman" pitchFamily="18" charset="0"/>
                        </a:rPr>
                        <a:t>Тестіден</a:t>
                      </a:r>
                      <a:r>
                        <a:rPr lang="uk-UA" sz="2400" b="0" dirty="0" smtClean="0">
                          <a:solidFill>
                            <a:schemeClr val="tx1"/>
                          </a:solidFill>
                          <a:latin typeface="Times New Roman" pitchFamily="18" charset="0"/>
                          <a:cs typeface="Times New Roman" pitchFamily="18" charset="0"/>
                        </a:rPr>
                        <a:t> </a:t>
                      </a:r>
                      <a:r>
                        <a:rPr lang="uk-UA" sz="2400" b="0" dirty="0" err="1" smtClean="0">
                          <a:solidFill>
                            <a:schemeClr val="tx1"/>
                          </a:solidFill>
                          <a:latin typeface="Times New Roman" pitchFamily="18" charset="0"/>
                          <a:cs typeface="Times New Roman" pitchFamily="18" charset="0"/>
                        </a:rPr>
                        <a:t>өтушінің</a:t>
                      </a:r>
                      <a:r>
                        <a:rPr lang="uk-UA" sz="2400" b="0" dirty="0" smtClean="0">
                          <a:solidFill>
                            <a:schemeClr val="tx1"/>
                          </a:solidFill>
                          <a:latin typeface="Times New Roman" pitchFamily="18" charset="0"/>
                          <a:cs typeface="Times New Roman" pitchFamily="18" charset="0"/>
                        </a:rPr>
                        <a:t> </a:t>
                      </a:r>
                      <a:r>
                        <a:rPr lang="uk-UA" sz="2400" b="0" dirty="0" err="1" smtClean="0">
                          <a:solidFill>
                            <a:schemeClr val="tx1"/>
                          </a:solidFill>
                          <a:latin typeface="Times New Roman" pitchFamily="18" charset="0"/>
                          <a:cs typeface="Times New Roman" pitchFamily="18" charset="0"/>
                        </a:rPr>
                        <a:t>аты</a:t>
                      </a:r>
                      <a:r>
                        <a:rPr lang="uk-UA" sz="2400" b="0" dirty="0" smtClean="0">
                          <a:solidFill>
                            <a:schemeClr val="tx1"/>
                          </a:solidFill>
                          <a:latin typeface="Times New Roman" pitchFamily="18" charset="0"/>
                          <a:cs typeface="Times New Roman" pitchFamily="18" charset="0"/>
                        </a:rPr>
                        <a:t> – </a:t>
                      </a:r>
                      <a:r>
                        <a:rPr lang="uk-UA" sz="2400" b="0" dirty="0" err="1" smtClean="0">
                          <a:solidFill>
                            <a:schemeClr val="tx1"/>
                          </a:solidFill>
                          <a:latin typeface="Times New Roman" pitchFamily="18" charset="0"/>
                          <a:cs typeface="Times New Roman" pitchFamily="18" charset="0"/>
                        </a:rPr>
                        <a:t>жөні</a:t>
                      </a:r>
                      <a:endParaRPr lang="ru-RU" sz="2400" dirty="0">
                        <a:solidFill>
                          <a:schemeClr val="tx1"/>
                        </a:solidFill>
                      </a:endParaRPr>
                    </a:p>
                  </a:txBody>
                  <a:tcPr/>
                </a:tc>
                <a:tc>
                  <a:txBody>
                    <a:bodyPr/>
                    <a:lstStyle/>
                    <a:p>
                      <a:r>
                        <a:rPr lang="uk-UA" sz="2400" b="0" dirty="0" err="1" smtClean="0">
                          <a:solidFill>
                            <a:schemeClr val="tx1"/>
                          </a:solidFill>
                          <a:latin typeface="Times New Roman" pitchFamily="18" charset="0"/>
                          <a:cs typeface="Times New Roman" pitchFamily="18" charset="0"/>
                        </a:rPr>
                        <a:t>Диагностикалық</a:t>
                      </a:r>
                      <a:r>
                        <a:rPr lang="uk-UA" sz="2400" b="0" dirty="0" smtClean="0">
                          <a:solidFill>
                            <a:schemeClr val="tx1"/>
                          </a:solidFill>
                          <a:latin typeface="Times New Roman" pitchFamily="18" charset="0"/>
                          <a:cs typeface="Times New Roman" pitchFamily="18" charset="0"/>
                        </a:rPr>
                        <a:t> </a:t>
                      </a:r>
                      <a:r>
                        <a:rPr lang="uk-UA" sz="2400" b="0" dirty="0" err="1" smtClean="0">
                          <a:solidFill>
                            <a:schemeClr val="tx1"/>
                          </a:solidFill>
                          <a:latin typeface="Times New Roman" pitchFamily="18" charset="0"/>
                          <a:cs typeface="Times New Roman" pitchFamily="18" charset="0"/>
                        </a:rPr>
                        <a:t>тапсырманы</a:t>
                      </a:r>
                      <a:r>
                        <a:rPr lang="uk-UA" sz="2400" b="0" dirty="0" smtClean="0">
                          <a:solidFill>
                            <a:schemeClr val="tx1"/>
                          </a:solidFill>
                          <a:latin typeface="Times New Roman" pitchFamily="18" charset="0"/>
                          <a:cs typeface="Times New Roman" pitchFamily="18" charset="0"/>
                        </a:rPr>
                        <a:t> </a:t>
                      </a:r>
                      <a:r>
                        <a:rPr lang="uk-UA" sz="2400" b="0" dirty="0" err="1" smtClean="0">
                          <a:solidFill>
                            <a:schemeClr val="tx1"/>
                          </a:solidFill>
                          <a:latin typeface="Times New Roman" pitchFamily="18" charset="0"/>
                          <a:cs typeface="Times New Roman" pitchFamily="18" charset="0"/>
                        </a:rPr>
                        <a:t>орындау</a:t>
                      </a:r>
                      <a:r>
                        <a:rPr lang="ru-RU" sz="2400" b="0" dirty="0" smtClean="0">
                          <a:solidFill>
                            <a:schemeClr val="tx1"/>
                          </a:solidFill>
                          <a:latin typeface="Times New Roman" pitchFamily="18" charset="0"/>
                          <a:cs typeface="Times New Roman" pitchFamily="18" charset="0"/>
                        </a:rPr>
                        <a:t/>
                      </a:r>
                      <a:br>
                        <a:rPr lang="ru-RU" sz="2400" b="0" dirty="0" smtClean="0">
                          <a:solidFill>
                            <a:schemeClr val="tx1"/>
                          </a:solidFill>
                          <a:latin typeface="Times New Roman" pitchFamily="18" charset="0"/>
                          <a:cs typeface="Times New Roman" pitchFamily="18" charset="0"/>
                        </a:rPr>
                      </a:br>
                      <a:r>
                        <a:rPr lang="uk-UA" sz="2400" b="0" dirty="0" smtClean="0">
                          <a:solidFill>
                            <a:schemeClr val="tx1"/>
                          </a:solidFill>
                          <a:latin typeface="Times New Roman" pitchFamily="18" charset="0"/>
                          <a:cs typeface="Times New Roman" pitchFamily="18" charset="0"/>
                        </a:rPr>
                        <a:t> 1   2 ... №</a:t>
                      </a:r>
                      <a:endParaRPr lang="ru-RU" sz="2400" dirty="0">
                        <a:solidFill>
                          <a:schemeClr val="tx1"/>
                        </a:solidFill>
                      </a:endParaRPr>
                    </a:p>
                  </a:txBody>
                  <a:tcPr/>
                </a:tc>
                <a:tc>
                  <a:txBody>
                    <a:bodyPr/>
                    <a:lstStyle/>
                    <a:p>
                      <a:r>
                        <a:rPr lang="uk-UA" sz="2400" b="0" dirty="0" err="1" smtClean="0">
                          <a:solidFill>
                            <a:schemeClr val="tx1"/>
                          </a:solidFill>
                          <a:latin typeface="Times New Roman" pitchFamily="18" charset="0"/>
                          <a:cs typeface="Times New Roman" pitchFamily="18" charset="0"/>
                        </a:rPr>
                        <a:t>Қорытынды</a:t>
                      </a:r>
                      <a:r>
                        <a:rPr lang="uk-UA" sz="2400" b="0" dirty="0" smtClean="0">
                          <a:solidFill>
                            <a:schemeClr val="tx1"/>
                          </a:solidFill>
                          <a:latin typeface="Times New Roman" pitchFamily="18" charset="0"/>
                          <a:cs typeface="Times New Roman" pitchFamily="18" charset="0"/>
                        </a:rPr>
                        <a:t> </a:t>
                      </a:r>
                      <a:r>
                        <a:rPr lang="uk-UA" sz="2400" b="0" dirty="0" err="1" smtClean="0">
                          <a:solidFill>
                            <a:schemeClr val="tx1"/>
                          </a:solidFill>
                          <a:latin typeface="Times New Roman" pitchFamily="18" charset="0"/>
                          <a:cs typeface="Times New Roman" pitchFamily="18" charset="0"/>
                        </a:rPr>
                        <a:t>нәтижесі</a:t>
                      </a:r>
                      <a:endParaRPr lang="ru-RU" sz="2400" dirty="0">
                        <a:solidFill>
                          <a:schemeClr val="tx1"/>
                        </a:solidFill>
                      </a:endParaRPr>
                    </a:p>
                  </a:txBody>
                  <a:tcPr/>
                </a:tc>
              </a:tr>
              <a:tr h="336033">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xmlns="" val="345851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426" y="0"/>
            <a:ext cx="10515601" cy="6740307"/>
          </a:xfrm>
          <a:prstGeom prst="rect">
            <a:avLst/>
          </a:prstGeom>
          <a:noFill/>
        </p:spPr>
        <p:txBody>
          <a:bodyPr wrap="square" rtlCol="0">
            <a:spAutoFit/>
          </a:bodyPr>
          <a:lstStyle/>
          <a:p>
            <a:pPr algn="ctr"/>
            <a:r>
              <a:rPr lang="kk-KZ" sz="3200" b="1" dirty="0" smtClean="0">
                <a:latin typeface="Times New Roman" pitchFamily="18" charset="0"/>
                <a:cs typeface="Times New Roman" pitchFamily="18" charset="0"/>
              </a:rPr>
              <a:t>Ұсынылатын әдебиеттер тізімі</a:t>
            </a:r>
          </a:p>
          <a:p>
            <a:r>
              <a:rPr lang="kk-KZ" sz="1600" dirty="0" smtClean="0">
                <a:latin typeface="Times New Roman" pitchFamily="18" charset="0"/>
                <a:cs typeface="Times New Roman" pitchFamily="18" charset="0"/>
              </a:rPr>
              <a:t>1. </a:t>
            </a:r>
            <a:r>
              <a:rPr lang="ru-RU" sz="1600" dirty="0" smtClean="0">
                <a:latin typeface="Times New Roman" pitchFamily="18" charset="0"/>
                <a:cs typeface="Times New Roman" pitchFamily="18" charset="0"/>
              </a:rPr>
              <a:t>Б.Ш. </a:t>
            </a:r>
            <a:r>
              <a:rPr lang="ru-RU" sz="1600" dirty="0" err="1" smtClean="0">
                <a:latin typeface="Times New Roman" pitchFamily="18" charset="0"/>
                <a:cs typeface="Times New Roman" pitchFamily="18" charset="0"/>
              </a:rPr>
              <a:t>Байжуманова</a:t>
            </a:r>
            <a:r>
              <a:rPr lang="ru-RU" sz="1600" dirty="0" smtClean="0">
                <a:latin typeface="Times New Roman" pitchFamily="18" charset="0"/>
                <a:cs typeface="Times New Roman" pitchFamily="18" charset="0"/>
              </a:rPr>
              <a:t>, А.Ж. </a:t>
            </a:r>
            <a:r>
              <a:rPr lang="ru-RU" sz="1600" dirty="0" err="1" smtClean="0">
                <a:latin typeface="Times New Roman" pitchFamily="18" charset="0"/>
                <a:cs typeface="Times New Roman" pitchFamily="18" charset="0"/>
              </a:rPr>
              <a:t>Кунанбаева</a:t>
            </a:r>
            <a:r>
              <a:rPr lang="ru-RU" sz="1600" dirty="0" smtClean="0">
                <a:latin typeface="Times New Roman" pitchFamily="18" charset="0"/>
                <a:cs typeface="Times New Roman" pitchFamily="18" charset="0"/>
              </a:rPr>
              <a:t>, Ә.М. </a:t>
            </a:r>
            <a:r>
              <a:rPr lang="ru-RU" sz="1600" dirty="0" err="1" smtClean="0">
                <a:latin typeface="Times New Roman" pitchFamily="18" charset="0"/>
                <a:cs typeface="Times New Roman" pitchFamily="18" charset="0"/>
              </a:rPr>
              <a:t>Умирзакова</a:t>
            </a:r>
            <a:r>
              <a:rPr lang="ru-RU" sz="1600" dirty="0" smtClean="0">
                <a:latin typeface="Times New Roman" pitchFamily="18" charset="0"/>
                <a:cs typeface="Times New Roman" pitchFamily="18" charset="0"/>
              </a:rPr>
              <a:t>. Психодиагностика. </a:t>
            </a:r>
            <a:r>
              <a:rPr lang="ru-RU" sz="1600" dirty="0" err="1" smtClean="0">
                <a:latin typeface="Times New Roman" pitchFamily="18" charset="0"/>
                <a:cs typeface="Times New Roman" pitchFamily="18" charset="0"/>
              </a:rPr>
              <a:t>Оқу-әдістемелік құрал.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Алматы</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ADAL KITAP» </a:t>
            </a:r>
            <a:r>
              <a:rPr lang="ru-RU" sz="1600" dirty="0" err="1" smtClean="0">
                <a:latin typeface="Times New Roman" pitchFamily="18" charset="0"/>
                <a:cs typeface="Times New Roman" pitchFamily="18" charset="0"/>
              </a:rPr>
              <a:t>баспасы</a:t>
            </a:r>
            <a:r>
              <a:rPr lang="ru-RU" sz="1600" dirty="0" smtClean="0">
                <a:latin typeface="Times New Roman" pitchFamily="18" charset="0"/>
                <a:cs typeface="Times New Roman" pitchFamily="18" charset="0"/>
              </a:rPr>
              <a:t>. 2024, - 417 б. </a:t>
            </a:r>
          </a:p>
          <a:p>
            <a:r>
              <a:rPr lang="ru-RU" sz="1600" dirty="0" smtClean="0">
                <a:latin typeface="Times New Roman" pitchFamily="18" charset="0"/>
                <a:cs typeface="Times New Roman" pitchFamily="18" charset="0"/>
              </a:rPr>
              <a:t>2. </a:t>
            </a:r>
            <a:r>
              <a:rPr lang="ru-RU" sz="1600" dirty="0" err="1" smtClean="0">
                <a:latin typeface="Times New Roman" pitchFamily="18" charset="0"/>
                <a:cs typeface="Times New Roman" pitchFamily="18" charset="0"/>
              </a:rPr>
              <a:t>Яньшин</a:t>
            </a:r>
            <a:r>
              <a:rPr lang="ru-RU" sz="1600" dirty="0" smtClean="0">
                <a:latin typeface="Times New Roman" pitchFamily="18" charset="0"/>
                <a:cs typeface="Times New Roman" pitchFamily="18" charset="0"/>
              </a:rPr>
              <a:t>,</a:t>
            </a:r>
            <a:r>
              <a:rPr lang="ru-RU" sz="1600" i="1" dirty="0" smtClean="0">
                <a:latin typeface="Times New Roman" pitchFamily="18" charset="0"/>
                <a:cs typeface="Times New Roman" pitchFamily="18" charset="0"/>
              </a:rPr>
              <a:t> П. В. </a:t>
            </a:r>
            <a:r>
              <a:rPr lang="ru-RU" sz="1600" dirty="0" smtClean="0">
                <a:latin typeface="Times New Roman" pitchFamily="18" charset="0"/>
                <a:cs typeface="Times New Roman" pitchFamily="18" charset="0"/>
              </a:rPr>
              <a:t> Клиническая психодиагностика личности: учебное пособие для вузов / П. В. </a:t>
            </a:r>
            <a:r>
              <a:rPr lang="ru-RU" sz="1600" dirty="0" err="1" smtClean="0">
                <a:latin typeface="Times New Roman" pitchFamily="18" charset="0"/>
                <a:cs typeface="Times New Roman" pitchFamily="18" charset="0"/>
              </a:rPr>
              <a:t>Яньшин</a:t>
            </a:r>
            <a:r>
              <a:rPr lang="ru-RU" sz="1600" dirty="0" smtClean="0">
                <a:latin typeface="Times New Roman" pitchFamily="18" charset="0"/>
                <a:cs typeface="Times New Roman" pitchFamily="18" charset="0"/>
              </a:rPr>
              <a:t>. — 3-е изд., </a:t>
            </a:r>
            <a:r>
              <a:rPr lang="ru-RU" sz="1600" dirty="0" err="1" smtClean="0">
                <a:latin typeface="Times New Roman" pitchFamily="18" charset="0"/>
                <a:cs typeface="Times New Roman" pitchFamily="18" charset="0"/>
              </a:rPr>
              <a:t>перераб</a:t>
            </a:r>
            <a:r>
              <a:rPr lang="ru-RU" sz="1600" dirty="0" smtClean="0">
                <a:latin typeface="Times New Roman" pitchFamily="18" charset="0"/>
                <a:cs typeface="Times New Roman" pitchFamily="18" charset="0"/>
              </a:rPr>
              <a:t>. и доп. — Москва: Издательство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2020. — 327 с. </a:t>
            </a:r>
          </a:p>
          <a:p>
            <a:pPr lvl="0" fontAlgn="base"/>
            <a:r>
              <a:rPr lang="ru-RU" sz="1600" dirty="0" smtClean="0">
                <a:latin typeface="Times New Roman" pitchFamily="18" charset="0"/>
                <a:cs typeface="Times New Roman" pitchFamily="18" charset="0"/>
              </a:rPr>
              <a:t>3. </a:t>
            </a:r>
            <a:r>
              <a:rPr lang="ru-RU" sz="1600" dirty="0" err="1" smtClean="0">
                <a:latin typeface="Times New Roman" pitchFamily="18" charset="0"/>
                <a:cs typeface="Times New Roman" pitchFamily="18" charset="0"/>
              </a:rPr>
              <a:t>Рамендик</a:t>
            </a:r>
            <a:r>
              <a:rPr lang="ru-RU" sz="1600" dirty="0" smtClean="0">
                <a:latin typeface="Times New Roman" pitchFamily="18" charset="0"/>
                <a:cs typeface="Times New Roman" pitchFamily="18" charset="0"/>
              </a:rPr>
              <a:t>,</a:t>
            </a:r>
            <a:r>
              <a:rPr lang="ru-RU" sz="1600" i="1" dirty="0" smtClean="0">
                <a:latin typeface="Times New Roman" pitchFamily="18" charset="0"/>
                <a:cs typeface="Times New Roman" pitchFamily="18" charset="0"/>
              </a:rPr>
              <a:t> Д. М. </a:t>
            </a:r>
            <a:r>
              <a:rPr lang="ru-RU" sz="1600" dirty="0" smtClean="0">
                <a:latin typeface="Times New Roman" pitchFamily="18" charset="0"/>
                <a:cs typeface="Times New Roman" pitchFamily="18" charset="0"/>
              </a:rPr>
              <a:t> Практикум по психодиагностике: учебное пособие для вузов / Д. М. </a:t>
            </a:r>
            <a:r>
              <a:rPr lang="ru-RU" sz="1600" dirty="0" err="1" smtClean="0">
                <a:latin typeface="Times New Roman" pitchFamily="18" charset="0"/>
                <a:cs typeface="Times New Roman" pitchFamily="18" charset="0"/>
              </a:rPr>
              <a:t>Рамендик</a:t>
            </a:r>
            <a:r>
              <a:rPr lang="ru-RU" sz="1600" dirty="0" smtClean="0">
                <a:latin typeface="Times New Roman" pitchFamily="18" charset="0"/>
                <a:cs typeface="Times New Roman" pitchFamily="18" charset="0"/>
              </a:rPr>
              <a:t>, М. Г. </a:t>
            </a:r>
            <a:r>
              <a:rPr lang="ru-RU" sz="1600" dirty="0" err="1" smtClean="0">
                <a:latin typeface="Times New Roman" pitchFamily="18" charset="0"/>
                <a:cs typeface="Times New Roman" pitchFamily="18" charset="0"/>
              </a:rPr>
              <a:t>Рамендик</a:t>
            </a:r>
            <a:r>
              <a:rPr lang="ru-RU" sz="1600" dirty="0" smtClean="0">
                <a:latin typeface="Times New Roman" pitchFamily="18" charset="0"/>
                <a:cs typeface="Times New Roman" pitchFamily="18" charset="0"/>
              </a:rPr>
              <a:t>. — 2-е изд., </a:t>
            </a:r>
            <a:r>
              <a:rPr lang="ru-RU" sz="1600" dirty="0" err="1" smtClean="0">
                <a:latin typeface="Times New Roman" pitchFamily="18" charset="0"/>
                <a:cs typeface="Times New Roman" pitchFamily="18" charset="0"/>
              </a:rPr>
              <a:t>испр</a:t>
            </a:r>
            <a:r>
              <a:rPr lang="ru-RU" sz="1600" dirty="0" smtClean="0">
                <a:latin typeface="Times New Roman" pitchFamily="18" charset="0"/>
                <a:cs typeface="Times New Roman" pitchFamily="18" charset="0"/>
              </a:rPr>
              <a:t>. и доп. — Москва: Издательство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2020. — 139 с. </a:t>
            </a:r>
            <a:r>
              <a:rPr lang="kk-KZ"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(Высшее образование). — ISBN 978-5-534-07265-5.</a:t>
            </a:r>
          </a:p>
          <a:p>
            <a:pPr lvl="0" fontAlgn="base"/>
            <a:r>
              <a:rPr lang="ru-RU" sz="1600" dirty="0" smtClean="0">
                <a:latin typeface="Times New Roman" pitchFamily="18" charset="0"/>
                <a:cs typeface="Times New Roman" pitchFamily="18" charset="0"/>
              </a:rPr>
              <a:t>4. Психодиагностика. Теория и практика в 2 ч. Часть 1: учебник для вузов / М. К. Акимова [и др.] ; под редакцией М. К. Акимовой, М. К. Акимовой. — 4-е изд., </a:t>
            </a:r>
            <a:r>
              <a:rPr lang="ru-RU" sz="1600" dirty="0" err="1" smtClean="0">
                <a:latin typeface="Times New Roman" pitchFamily="18" charset="0"/>
                <a:cs typeface="Times New Roman" pitchFamily="18" charset="0"/>
              </a:rPr>
              <a:t>перераб</a:t>
            </a:r>
            <a:r>
              <a:rPr lang="ru-RU" sz="1600" dirty="0" smtClean="0">
                <a:latin typeface="Times New Roman" pitchFamily="18" charset="0"/>
                <a:cs typeface="Times New Roman" pitchFamily="18" charset="0"/>
              </a:rPr>
              <a:t>. и доп. — Москва: Издательство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2020. — 301 с. — (Высшее образование). — ISBN 978-5-9916-9948-8. — Текст: электронный // ЭБС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[сайт]. — URL: </a:t>
            </a:r>
          </a:p>
          <a:p>
            <a:pPr lvl="0" fontAlgn="base"/>
            <a:r>
              <a:rPr lang="ru-RU" sz="1600" dirty="0" smtClean="0">
                <a:latin typeface="Times New Roman" pitchFamily="18" charset="0"/>
                <a:cs typeface="Times New Roman" pitchFamily="18" charset="0"/>
              </a:rPr>
              <a:t>5. Психодиагностика: учебник и практикум для вузов / А. Н. Кошелева [и др.]; под редакцией А. Н. Кошелевой, В. В. Хороших. — Москва : Издательство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2020. — 373 с. — (Высшее образование). — ISBN 978-5-534-00775-6</a:t>
            </a:r>
          </a:p>
          <a:p>
            <a:pPr lvl="0" fontAlgn="base"/>
            <a:r>
              <a:rPr lang="ru-RU" sz="1600" dirty="0" smtClean="0">
                <a:latin typeface="Times New Roman" pitchFamily="18" charset="0"/>
                <a:cs typeface="Times New Roman" pitchFamily="18" charset="0"/>
              </a:rPr>
              <a:t>6. Ишанов, П. З. Основы психолого-педагогической диагностики : учеб. пособие / П. З. Ишанов ; </a:t>
            </a:r>
            <a:r>
              <a:rPr lang="ru-RU" sz="1600" dirty="0" err="1" smtClean="0">
                <a:latin typeface="Times New Roman" pitchFamily="18" charset="0"/>
                <a:cs typeface="Times New Roman" pitchFamily="18" charset="0"/>
              </a:rPr>
              <a:t>М-во</a:t>
            </a:r>
            <a:r>
              <a:rPr lang="ru-RU" sz="1600" dirty="0" smtClean="0">
                <a:latin typeface="Times New Roman" pitchFamily="18" charset="0"/>
                <a:cs typeface="Times New Roman" pitchFamily="18" charset="0"/>
              </a:rPr>
              <a:t> образования и науки РК. - 3-е изд. - Караганда : </a:t>
            </a:r>
            <a:r>
              <a:rPr lang="ru-RU" sz="1600" dirty="0" err="1" smtClean="0">
                <a:latin typeface="Times New Roman" pitchFamily="18" charset="0"/>
                <a:cs typeface="Times New Roman" pitchFamily="18" charset="0"/>
              </a:rPr>
              <a:t>Ақнұр</a:t>
            </a:r>
            <a:r>
              <a:rPr lang="ru-RU" sz="1600" dirty="0" smtClean="0">
                <a:latin typeface="Times New Roman" pitchFamily="18" charset="0"/>
                <a:cs typeface="Times New Roman" pitchFamily="18" charset="0"/>
              </a:rPr>
              <a:t>, 2019. - 136 с. - URL: http://elib.kaznu.kz/order-book. - 500 (тираж) экз. - ISBN 978-601-7938-48-2 </a:t>
            </a:r>
          </a:p>
          <a:p>
            <a:pPr lvl="0" fontAlgn="base"/>
            <a:r>
              <a:rPr lang="kk-KZ" sz="1600" dirty="0" smtClean="0">
                <a:latin typeface="Times New Roman" pitchFamily="18" charset="0"/>
                <a:cs typeface="Times New Roman" pitchFamily="18" charset="0"/>
              </a:rPr>
              <a:t>7. </a:t>
            </a:r>
            <a:r>
              <a:rPr lang="ru-RU" sz="1600" dirty="0" err="1" smtClean="0">
                <a:latin typeface="Times New Roman" pitchFamily="18" charset="0"/>
                <a:cs typeface="Times New Roman" pitchFamily="18" charset="0"/>
              </a:rPr>
              <a:t>Жұбаназарова, </a:t>
            </a:r>
            <a:r>
              <a:rPr lang="ru-RU" sz="1600" dirty="0" smtClean="0">
                <a:latin typeface="Times New Roman" pitchFamily="18" charset="0"/>
                <a:cs typeface="Times New Roman" pitchFamily="18" charset="0"/>
              </a:rPr>
              <a:t>Н. С. Психодиагностика </a:t>
            </a:r>
            <a:r>
              <a:rPr lang="ru-RU" sz="1600" dirty="0" err="1" smtClean="0">
                <a:latin typeface="Times New Roman" pitchFamily="18" charset="0"/>
                <a:cs typeface="Times New Roman" pitchFamily="18" charset="0"/>
              </a:rPr>
              <a:t>негіздері</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оқу құралы </a:t>
            </a:r>
            <a:r>
              <a:rPr lang="ru-RU" sz="1600" dirty="0" smtClean="0">
                <a:latin typeface="Times New Roman" pitchFamily="18" charset="0"/>
                <a:cs typeface="Times New Roman" pitchFamily="18" charset="0"/>
              </a:rPr>
              <a:t>/ Н. С. </a:t>
            </a:r>
            <a:r>
              <a:rPr lang="ru-RU" sz="1600" dirty="0" err="1" smtClean="0">
                <a:latin typeface="Times New Roman" pitchFamily="18" charset="0"/>
                <a:cs typeface="Times New Roman" pitchFamily="18" charset="0"/>
              </a:rPr>
              <a:t>Жұбаназарова, </a:t>
            </a:r>
            <a:r>
              <a:rPr lang="ru-RU" sz="1600" dirty="0" smtClean="0">
                <a:latin typeface="Times New Roman" pitchFamily="18" charset="0"/>
                <a:cs typeface="Times New Roman" pitchFamily="18" charset="0"/>
              </a:rPr>
              <a:t>З. Б. </a:t>
            </a:r>
            <a:r>
              <a:rPr lang="ru-RU" sz="1600" dirty="0" err="1" smtClean="0">
                <a:latin typeface="Times New Roman" pitchFamily="18" charset="0"/>
                <a:cs typeface="Times New Roman" pitchFamily="18" charset="0"/>
              </a:rPr>
              <a:t>Мадалиева</a:t>
            </a:r>
            <a:r>
              <a:rPr lang="ru-RU" sz="1600" dirty="0" smtClean="0">
                <a:latin typeface="Times New Roman" pitchFamily="18" charset="0"/>
                <a:cs typeface="Times New Roman" pitchFamily="18" charset="0"/>
              </a:rPr>
              <a:t>, Н. Қ. </a:t>
            </a:r>
            <a:r>
              <a:rPr lang="ru-RU" sz="1600" dirty="0" err="1" smtClean="0">
                <a:latin typeface="Times New Roman" pitchFamily="18" charset="0"/>
                <a:cs typeface="Times New Roman" pitchFamily="18" charset="0"/>
              </a:rPr>
              <a:t>Тоқсанбаева </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Әл-Фараби атын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ҚазҰУ.</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Алматы</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Қазақ ун-ті</a:t>
            </a:r>
            <a:r>
              <a:rPr lang="ru-RU" sz="1600" dirty="0" smtClean="0">
                <a:latin typeface="Times New Roman" pitchFamily="18" charset="0"/>
                <a:cs typeface="Times New Roman" pitchFamily="18" charset="0"/>
              </a:rPr>
              <a:t>, 2020. - 253, [1] б. - </a:t>
            </a:r>
            <a:r>
              <a:rPr lang="en-US" sz="1600" dirty="0" smtClean="0">
                <a:latin typeface="Times New Roman" pitchFamily="18" charset="0"/>
                <a:cs typeface="Times New Roman" pitchFamily="18" charset="0"/>
              </a:rPr>
              <a:t>URL: http://elib.kaznu.kz/book/16569. - </a:t>
            </a:r>
            <a:r>
              <a:rPr lang="ru-RU" sz="1600" dirty="0" err="1" smtClean="0">
                <a:latin typeface="Times New Roman" pitchFamily="18" charset="0"/>
                <a:cs typeface="Times New Roman" pitchFamily="18" charset="0"/>
              </a:rPr>
              <a:t>Библиогр</a:t>
            </a:r>
            <a:r>
              <a:rPr lang="ru-RU" sz="1600" dirty="0" smtClean="0">
                <a:latin typeface="Times New Roman" pitchFamily="18" charset="0"/>
                <a:cs typeface="Times New Roman" pitchFamily="18" charset="0"/>
              </a:rPr>
              <a:t>.: 243-251 б. - </a:t>
            </a:r>
            <a:r>
              <a:rPr lang="en-US" sz="1600" dirty="0" smtClean="0">
                <a:latin typeface="Times New Roman" pitchFamily="18" charset="0"/>
                <a:cs typeface="Times New Roman" pitchFamily="18" charset="0"/>
              </a:rPr>
              <a:t>ISBN 978-604-04-4713-4</a:t>
            </a:r>
            <a:endParaRPr lang="kk-KZ" sz="1600" dirty="0" smtClean="0">
              <a:latin typeface="Times New Roman" pitchFamily="18" charset="0"/>
              <a:cs typeface="Times New Roman" pitchFamily="18" charset="0"/>
            </a:endParaRPr>
          </a:p>
          <a:p>
            <a:pPr lvl="0" fontAlgn="base"/>
            <a:r>
              <a:rPr lang="kk-KZ" sz="1600" dirty="0" smtClean="0">
                <a:latin typeface="Times New Roman" pitchFamily="18" charset="0"/>
                <a:cs typeface="Times New Roman" pitchFamily="18" charset="0"/>
              </a:rPr>
              <a:t>8. </a:t>
            </a:r>
            <a:r>
              <a:rPr lang="ru-RU" sz="1600" dirty="0" smtClean="0">
                <a:latin typeface="Times New Roman" pitchFamily="18" charset="0"/>
                <a:cs typeface="Times New Roman" pitchFamily="18" charset="0"/>
              </a:rPr>
              <a:t>Практикум по психодиагностике : практикум / </a:t>
            </a:r>
            <a:r>
              <a:rPr lang="ru-RU" sz="1600" dirty="0" err="1" smtClean="0">
                <a:latin typeface="Times New Roman" pitchFamily="18" charset="0"/>
                <a:cs typeface="Times New Roman" pitchFamily="18" charset="0"/>
              </a:rPr>
              <a:t>КазНУ</a:t>
            </a:r>
            <a:r>
              <a:rPr lang="ru-RU" sz="1600" dirty="0" smtClean="0">
                <a:latin typeface="Times New Roman" pitchFamily="18" charset="0"/>
                <a:cs typeface="Times New Roman" pitchFamily="18" charset="0"/>
              </a:rPr>
              <a:t> им. </a:t>
            </a:r>
            <a:r>
              <a:rPr lang="ru-RU" sz="1600" dirty="0" err="1" smtClean="0">
                <a:latin typeface="Times New Roman" pitchFamily="18" charset="0"/>
                <a:cs typeface="Times New Roman" pitchFamily="18" charset="0"/>
              </a:rPr>
              <a:t>аль-Фараби</a:t>
            </a:r>
            <a:r>
              <a:rPr lang="ru-RU" sz="1600" dirty="0" smtClean="0">
                <a:latin typeface="Times New Roman" pitchFamily="18" charset="0"/>
                <a:cs typeface="Times New Roman" pitchFamily="18" charset="0"/>
              </a:rPr>
              <a:t> ; [авт.-сост.: А. И. Гарбер, Д. В. Иванов, С. К. </a:t>
            </a:r>
            <a:r>
              <a:rPr lang="ru-RU" sz="1600" dirty="0" err="1" smtClean="0">
                <a:latin typeface="Times New Roman" pitchFamily="18" charset="0"/>
                <a:cs typeface="Times New Roman" pitchFamily="18" charset="0"/>
              </a:rPr>
              <a:t>Бердибаева</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Алматы</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Қазақ ун-ті</a:t>
            </a:r>
            <a:r>
              <a:rPr lang="ru-RU" sz="1600" dirty="0" smtClean="0">
                <a:latin typeface="Times New Roman" pitchFamily="18" charset="0"/>
                <a:cs typeface="Times New Roman" pitchFamily="18" charset="0"/>
              </a:rPr>
              <a:t>, 2019. - 364 с. - URL: http://elib.kaznu.kz/order-book. - </a:t>
            </a:r>
            <a:r>
              <a:rPr lang="ru-RU" sz="1600" dirty="0" err="1" smtClean="0">
                <a:latin typeface="Times New Roman" pitchFamily="18" charset="0"/>
                <a:cs typeface="Times New Roman" pitchFamily="18" charset="0"/>
              </a:rPr>
              <a:t>Библиогр</a:t>
            </a:r>
            <a:r>
              <a:rPr lang="ru-RU" sz="1600" dirty="0" smtClean="0">
                <a:latin typeface="Times New Roman" pitchFamily="18" charset="0"/>
                <a:cs typeface="Times New Roman" pitchFamily="18" charset="0"/>
              </a:rPr>
              <a:t>.: с. 359-360. - 100 (тираж) экз. - ISBN 978-601-04-3727-2 </a:t>
            </a:r>
          </a:p>
          <a:p>
            <a:pPr lvl="0" fontAlgn="base"/>
            <a:r>
              <a:rPr lang="kk-KZ" sz="1600" dirty="0" smtClean="0">
                <a:latin typeface="Times New Roman" pitchFamily="18" charset="0"/>
                <a:cs typeface="Times New Roman" pitchFamily="18" charset="0"/>
              </a:rPr>
              <a:t>9. </a:t>
            </a:r>
            <a:r>
              <a:rPr lang="ru-RU" sz="1600" dirty="0" smtClean="0">
                <a:latin typeface="Times New Roman" pitchFamily="18" charset="0"/>
                <a:cs typeface="Times New Roman" pitchFamily="18" charset="0"/>
              </a:rPr>
              <a:t>Непомнящая, Н.И. Психодиагностика личности: теория и практика : учеб. пособие для вузов / Н. И. Непомнящая. - М. : ВЛАДОС, 2003. - 188, [4] с. - (Учеб. пособие для вузов). - URL: http://elib.kaznu.kz/order-book. - ISBN 5-691-00479-4 </a:t>
            </a:r>
            <a:endParaRPr lang="ru-RU" sz="16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SketchLinesVTI">
  <a:themeElements>
    <a:clrScheme name="AnalogousFromLightSeed_2SEEDS">
      <a:dk1>
        <a:srgbClr val="000000"/>
      </a:dk1>
      <a:lt1>
        <a:srgbClr val="FFFFFF"/>
      </a:lt1>
      <a:dk2>
        <a:srgbClr val="413924"/>
      </a:dk2>
      <a:lt2>
        <a:srgbClr val="E6E8EB"/>
      </a:lt2>
      <a:accent1>
        <a:srgbClr val="B5A065"/>
      </a:accent1>
      <a:accent2>
        <a:srgbClr val="CC9479"/>
      </a:accent2>
      <a:accent3>
        <a:srgbClr val="9DA66D"/>
      </a:accent3>
      <a:accent4>
        <a:srgbClr val="62AFA0"/>
      </a:accent4>
      <a:accent5>
        <a:srgbClr val="62ACC1"/>
      </a:accent5>
      <a:accent6>
        <a:srgbClr val="7090C9"/>
      </a:accent6>
      <a:hlink>
        <a:srgbClr val="7082B2"/>
      </a:hlink>
      <a:folHlink>
        <a:srgbClr val="848484"/>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LinesVTI" id="{8C0B0F05-C8D0-4078-9615-83E590287484}" vid="{43A7BC57-C1E3-4EE6-BDBC-5422DD574AF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0E1303072A1AC246B5C433DD0ED3ADBB" ma:contentTypeVersion="0" ma:contentTypeDescription="Создание документа." ma:contentTypeScope="" ma:versionID="c22e34f055bc0e882c858975705e8a4d">
  <xsd:schema xmlns:xsd="http://www.w3.org/2001/XMLSchema" xmlns:xs="http://www.w3.org/2001/XMLSchema" xmlns:p="http://schemas.microsoft.com/office/2006/metadata/properties" targetNamespace="http://schemas.microsoft.com/office/2006/metadata/properties" ma:root="true" ma:fieldsID="82fabbfca08c602fc194a16e9198900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B1FFEA-B1E9-46EA-8FC1-6E661D4AE48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666DAFF-F075-4378-8E02-C15D91AEA053}">
  <ds:schemaRefs>
    <ds:schemaRef ds:uri="http://schemas.microsoft.com/sharepoint/v3/contenttype/forms"/>
  </ds:schemaRefs>
</ds:datastoreItem>
</file>

<file path=customXml/itemProps3.xml><?xml version="1.0" encoding="utf-8"?>
<ds:datastoreItem xmlns:ds="http://schemas.openxmlformats.org/officeDocument/2006/customXml" ds:itemID="{BDE80DA6-C5C5-4836-BAE2-1F80F894E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172</TotalTime>
  <Words>556</Words>
  <Application>Microsoft Office PowerPoint</Application>
  <PresentationFormat>Произвольный</PresentationFormat>
  <Paragraphs>83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SketchLinesVTI</vt:lpstr>
      <vt:lpstr>№15 дәріс Психологиялық диагностика жүргізудің нәтижесі</vt:lpstr>
      <vt:lpstr>Слайд 2</vt:lpstr>
      <vt:lpstr>Психологиялық диагностика жүргізудің нәтижесі</vt:lpstr>
      <vt:lpstr>Психологиялық диагностика жүргізуден алынған нәтижелерді талдау</vt:lpstr>
      <vt:lpstr> </vt:lpstr>
      <vt:lpstr>    Эксперимент хаттамасы құрылымы:   </vt:lpstr>
      <vt:lpstr>Зерттеу жүргізудің себебі. Зерттеуге жоспар құру, болжам жасау, психологиялық зерттеудің әдістемелерін таңдауға негіздеу ( әдістемелерді жасағандардың аты көрсетіледі). диагностың аты – жөні, лауазымы, жұмыс орны, жұмыс телефоны. Зерттеуді жүргізу уақыты. Схема бойынша әдістемені сипаттау: Мектеп аты; Тестің авторы, атауы; Зерттелетін жұмыс; Нәтижеге әсер ететін факторлар. Бағалау шкалаларының аттары; мысалы, вербальді емес интелект, мағлұматтылығы, жалпы баға, есте сақтаудың көлемі және т.с.с.</vt:lpstr>
      <vt:lpstr>Зерттеудің нәтижелері: Сандық мәліметтер. Жеке немесе барлық оқушыларға таблица ретінде. Тестілеудің нәтижесін есептеу схемасын қара. Мәліметтердің жалпылама интерпритациясын, сандық талдау мен қорытынды. Тестілеудің нәтижесі бойынша нұсқаулар. Тестілеудің нәтижесін есептеу схемасы       Күні: Жүргізушінің аты – жөні: Қорытынды пікір: Қолы:</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Эксперименттік психологияның пәні мен міндеттері </dc:title>
  <dc:creator>Сагинов Кайрат Мырзабаевич</dc:creator>
  <cp:lastModifiedBy>ASUS</cp:lastModifiedBy>
  <cp:revision>12</cp:revision>
  <dcterms:created xsi:type="dcterms:W3CDTF">2020-09-07T07:46:50Z</dcterms:created>
  <dcterms:modified xsi:type="dcterms:W3CDTF">2024-09-29T22:49:52Z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0x0101000E1303072A1AC246B5C433DD0ED3ADBB</vt:lpwstr>
  </property>
</Properties>
</file>