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5" r:id="rId7"/>
    <p:sldId id="276" r:id="rId8"/>
    <p:sldId id="272" r:id="rId9"/>
    <p:sldId id="259" r:id="rId10"/>
    <p:sldId id="264" r:id="rId11"/>
    <p:sldId id="278" r:id="rId12"/>
    <p:sldId id="277"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p15="http://schemas.microsoft.com/office/powerpoint/2012/main" xmlns=""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65" d="100"/>
          <a:sy n="65" d="100"/>
        </p:scale>
        <p:origin x="-83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9/30/2024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pPr/>
              <a:t>9/30/2024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9/30/2024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pPr/>
              <a:t>9/30/2024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9/30/2024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pPr/>
              <a:t>9/30/2024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pPr/>
              <a:t>9/30/2024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pPr/>
              <a:t>9/30/2024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pPr/>
              <a:t>9/30/2024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9/30/2024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9/30/2024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9/30/2024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xmlns=""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a16="http://schemas.microsoft.com/office/drawing/2014/main" xmlns="" id="{391F8D69-709A-4575-A393-B4C26481AF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C87A50C4-1191-461A-9E09-C8057F2AF0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BC87DA9F-8DB2-4D48-8716-A928FBB8A5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195EA065-AC5D-431D-927E-87FF05884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xmlns="" id="{46934B3C-D73F-4CD0-95B1-0244D662D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smtClean="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smtClean="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smtClean="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a16="http://schemas.microsoft.com/office/drawing/2014/main" xmlns="" id="{7539DB9D-FD14-4785-8201-741A49A67221}"/>
              </a:ext>
            </a:extLst>
          </p:cNvPr>
          <p:cNvSpPr>
            <a:spLocks noGrp="1"/>
          </p:cNvSpPr>
          <p:nvPr>
            <p:ph type="ctrTitle"/>
          </p:nvPr>
        </p:nvSpPr>
        <p:spPr>
          <a:xfrm>
            <a:off x="2604385" y="254834"/>
            <a:ext cx="9095056" cy="1873770"/>
          </a:xfrm>
        </p:spPr>
        <p:txBody>
          <a:bodyPr/>
          <a:lstStyle/>
          <a:p>
            <a:pPr algn="ctr"/>
            <a:r>
              <a:rPr lang="kk-KZ" sz="3200" b="1" dirty="0" smtClean="0">
                <a:effectLst/>
                <a:latin typeface="Times New Roman" panose="02020603050405020304" pitchFamily="18" charset="0"/>
                <a:ea typeface="Times New Roman" panose="02020603050405020304" pitchFamily="18" charset="0"/>
              </a:rPr>
              <a:t>№15 дәріс</a:t>
            </a:r>
            <a:br>
              <a:rPr lang="kk-KZ" sz="3200" b="1" dirty="0" smtClean="0">
                <a:effectLst/>
                <a:latin typeface="Times New Roman" panose="02020603050405020304" pitchFamily="18" charset="0"/>
                <a:ea typeface="Times New Roman" panose="02020603050405020304" pitchFamily="18" charset="0"/>
              </a:rPr>
            </a:br>
            <a:r>
              <a:rPr lang="kk-KZ" sz="3600" dirty="0" smtClean="0"/>
              <a:t>Психологиялық диагностика жүргізудің нәтижесі</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a16="http://schemas.microsoft.com/office/drawing/2014/main" xmlns=""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a16="http://schemas.microsoft.com/office/drawing/2014/main" xmlns=""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a16="http://schemas.microsoft.com/office/drawing/2014/main" xmlns="" id="{DCD36D47-40B7-494B-B249-3CBA333DE2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xmlns="" id="{03AD0D1C-F8BA-4CD1-BC4D-BE1823F3EB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FBA7E51E-7B6A-4A79-8F84-47C845C7A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4418DC3C-96E4-4AED-9177-1E5C68C1C2F8}"/>
              </a:ext>
            </a:extLst>
          </p:cNvPr>
          <p:cNvSpPr>
            <a:spLocks noGrp="1"/>
          </p:cNvSpPr>
          <p:nvPr>
            <p:ph type="subTitle" idx="1"/>
          </p:nvPr>
        </p:nvSpPr>
        <p:spPr>
          <a:xfrm>
            <a:off x="0" y="0"/>
            <a:ext cx="7252009" cy="6858000"/>
          </a:xfrm>
        </p:spPr>
        <p:txBody>
          <a:bodyPr anchor="t">
            <a:noAutofit/>
          </a:bodyPr>
          <a:lstStyle/>
          <a:p>
            <a:pPr marR="71755">
              <a:lnSpc>
                <a:spcPct val="120000"/>
              </a:lnSpc>
              <a:spcBef>
                <a:spcPts val="20"/>
              </a:spcBef>
              <a:spcAft>
                <a:spcPts val="20"/>
              </a:spcAft>
            </a:pPr>
            <a:r>
              <a:rPr lang="kk-KZ" sz="3600" b="1" dirty="0">
                <a:effectLst/>
                <a:latin typeface="Times New Roman" pitchFamily="18" charset="0"/>
                <a:ea typeface="Times New Roman" panose="02020603050405020304" pitchFamily="18" charset="0"/>
                <a:cs typeface="Times New Roman" pitchFamily="18" charset="0"/>
              </a:rPr>
              <a:t>Қарастырылатын сұрақтар</a:t>
            </a:r>
            <a:r>
              <a:rPr lang="kk-KZ" sz="3600" b="1" dirty="0" smtClean="0">
                <a:effectLst/>
                <a:latin typeface="Times New Roman" pitchFamily="18" charset="0"/>
                <a:ea typeface="Times New Roman" panose="02020603050405020304" pitchFamily="18" charset="0"/>
                <a:cs typeface="Times New Roman" pitchFamily="18" charset="0"/>
              </a:rPr>
              <a:t>:</a:t>
            </a:r>
          </a:p>
          <a:p>
            <a:pPr marR="71755">
              <a:lnSpc>
                <a:spcPct val="120000"/>
              </a:lnSpc>
              <a:spcBef>
                <a:spcPts val="20"/>
              </a:spcBef>
              <a:spcAft>
                <a:spcPts val="20"/>
              </a:spcAft>
            </a:pPr>
            <a:endParaRPr lang="kk-KZ" sz="3600" b="1" dirty="0">
              <a:effectLst/>
              <a:latin typeface="Times New Roman" pitchFamily="18" charset="0"/>
              <a:ea typeface="Times New Roman" panose="02020603050405020304" pitchFamily="18" charset="0"/>
              <a:cs typeface="Times New Roman" pitchFamily="18" charset="0"/>
            </a:endParaRPr>
          </a:p>
          <a:p>
            <a:pPr marL="457200" marR="71755" indent="-457200">
              <a:lnSpc>
                <a:spcPct val="120000"/>
              </a:lnSpc>
              <a:spcBef>
                <a:spcPts val="20"/>
              </a:spcBef>
              <a:spcAft>
                <a:spcPts val="20"/>
              </a:spcAft>
              <a:buAutoNum type="arabicPeriod"/>
            </a:pPr>
            <a:r>
              <a:rPr lang="kk-KZ" sz="3600" dirty="0" smtClean="0">
                <a:latin typeface="Times New Roman" pitchFamily="18" charset="0"/>
                <a:cs typeface="Times New Roman" pitchFamily="18" charset="0"/>
              </a:rPr>
              <a:t>Психологиялық диагностика жүргізудің нәтижесі</a:t>
            </a:r>
          </a:p>
          <a:p>
            <a:pPr marL="457200" marR="71755" indent="-457200">
              <a:lnSpc>
                <a:spcPct val="120000"/>
              </a:lnSpc>
              <a:spcBef>
                <a:spcPts val="20"/>
              </a:spcBef>
              <a:spcAft>
                <a:spcPts val="20"/>
              </a:spcAft>
              <a:buAutoNum type="arabicPeriod"/>
            </a:pPr>
            <a:r>
              <a:rPr lang="kk-KZ" sz="3600" dirty="0" smtClean="0">
                <a:latin typeface="Times New Roman" pitchFamily="18" charset="0"/>
                <a:cs typeface="Times New Roman" pitchFamily="18" charset="0"/>
              </a:rPr>
              <a:t>Психологиялық диагностика жүргізуден алынған нәтижелерді талдау. </a:t>
            </a:r>
          </a:p>
          <a:p>
            <a:pPr marL="457200" marR="71755" indent="-457200">
              <a:lnSpc>
                <a:spcPct val="120000"/>
              </a:lnSpc>
              <a:spcBef>
                <a:spcPts val="20"/>
              </a:spcBef>
              <a:spcAft>
                <a:spcPts val="20"/>
              </a:spcAft>
              <a:buAutoNum type="arabicPeriod"/>
            </a:pPr>
            <a:r>
              <a:rPr lang="kk-KZ" sz="3600" dirty="0" smtClean="0">
                <a:latin typeface="Times New Roman" pitchFamily="18" charset="0"/>
                <a:cs typeface="Times New Roman" pitchFamily="18" charset="0"/>
              </a:rPr>
              <a:t>Хаттама толтыру үлгісі</a:t>
            </a:r>
            <a:endParaRPr lang="kk-KZ" sz="3600" dirty="0">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Психологиялық диагностика жүргізудің </a:t>
            </a:r>
            <a:r>
              <a:rPr lang="kk-KZ" dirty="0" smtClean="0">
                <a:latin typeface="Times New Roman" pitchFamily="18" charset="0"/>
                <a:cs typeface="Times New Roman" pitchFamily="18" charset="0"/>
              </a:rPr>
              <a:t>нәтижесі</a:t>
            </a:r>
            <a:endParaRPr lang="ru-RU" dirty="0"/>
          </a:p>
        </p:txBody>
      </p:sp>
      <p:sp>
        <p:nvSpPr>
          <p:cNvPr id="3" name="Содержимое 2"/>
          <p:cNvSpPr>
            <a:spLocks noGrp="1"/>
          </p:cNvSpPr>
          <p:nvPr>
            <p:ph idx="1"/>
          </p:nvPr>
        </p:nvSpPr>
        <p:spPr>
          <a:xfrm>
            <a:off x="796413" y="2312276"/>
            <a:ext cx="10648335" cy="4250756"/>
          </a:xfrm>
        </p:spPr>
        <p:txBody>
          <a:bodyPr>
            <a:normAutofit fontScale="92500" lnSpcReduction="10000"/>
          </a:bodyPr>
          <a:lstStyle/>
          <a:p>
            <a:pPr>
              <a:lnSpc>
                <a:spcPct val="120000"/>
              </a:lnSpc>
              <a:spcBef>
                <a:spcPts val="0"/>
              </a:spcBef>
            </a:pPr>
            <a:r>
              <a:rPr lang="kk-KZ" sz="2300" dirty="0" smtClean="0">
                <a:latin typeface="Times New Roman" pitchFamily="18" charset="0"/>
                <a:cs typeface="Times New Roman" pitchFamily="18" charset="0"/>
              </a:rPr>
              <a:t>Психологиялық зерттеулер нәтижесін </a:t>
            </a:r>
            <a:r>
              <a:rPr lang="kk-KZ" sz="2300" dirty="0" smtClean="0">
                <a:latin typeface="Times New Roman" pitchFamily="18" charset="0"/>
                <a:cs typeface="Times New Roman" pitchFamily="18" charset="0"/>
              </a:rPr>
              <a:t>өңдеу - </a:t>
            </a:r>
            <a:r>
              <a:rPr lang="kk-KZ" sz="2300" dirty="0" smtClean="0">
                <a:latin typeface="Times New Roman" pitchFamily="18" charset="0"/>
                <a:cs typeface="Times New Roman" pitchFamily="18" charset="0"/>
              </a:rPr>
              <a:t>эксперименталлды психологияның статистикасымен және логикасымен  тығыз байланысты арнайы бөлім. Мәліметтерді өңдеу келесі міндеттерді шешуге бағытталған:</a:t>
            </a:r>
            <a:endParaRPr lang="ru-RU" sz="2300" dirty="0" smtClean="0">
              <a:latin typeface="Times New Roman" pitchFamily="18" charset="0"/>
              <a:cs typeface="Times New Roman" pitchFamily="18" charset="0"/>
            </a:endParaRPr>
          </a:p>
          <a:p>
            <a:pPr lvl="0">
              <a:lnSpc>
                <a:spcPct val="120000"/>
              </a:lnSpc>
              <a:spcBef>
                <a:spcPts val="0"/>
              </a:spcBef>
            </a:pPr>
            <a:r>
              <a:rPr lang="kk-KZ" sz="2300" dirty="0" smtClean="0">
                <a:latin typeface="Times New Roman" pitchFamily="18" charset="0"/>
                <a:cs typeface="Times New Roman" pitchFamily="18" charset="0"/>
              </a:rPr>
              <a:t>Алынған материалды реттеу;</a:t>
            </a:r>
            <a:endParaRPr lang="ru-RU" sz="2300" dirty="0" smtClean="0">
              <a:latin typeface="Times New Roman" pitchFamily="18" charset="0"/>
              <a:cs typeface="Times New Roman" pitchFamily="18" charset="0"/>
            </a:endParaRPr>
          </a:p>
          <a:p>
            <a:pPr lvl="0">
              <a:lnSpc>
                <a:spcPct val="120000"/>
              </a:lnSpc>
              <a:spcBef>
                <a:spcPts val="0"/>
              </a:spcBef>
            </a:pPr>
            <a:r>
              <a:rPr lang="kk-KZ" sz="2300" dirty="0" smtClean="0">
                <a:latin typeface="Times New Roman" pitchFamily="18" charset="0"/>
                <a:cs typeface="Times New Roman" pitchFamily="18" charset="0"/>
              </a:rPr>
              <a:t>Мәліметтердегі қателерді және ескертулерді табу және жою;</a:t>
            </a:r>
            <a:endParaRPr lang="ru-RU" sz="2300" dirty="0" smtClean="0">
              <a:latin typeface="Times New Roman" pitchFamily="18" charset="0"/>
              <a:cs typeface="Times New Roman" pitchFamily="18" charset="0"/>
            </a:endParaRPr>
          </a:p>
          <a:p>
            <a:pPr lvl="0">
              <a:lnSpc>
                <a:spcPct val="120000"/>
              </a:lnSpc>
              <a:spcBef>
                <a:spcPts val="0"/>
              </a:spcBef>
            </a:pPr>
            <a:r>
              <a:rPr lang="kk-KZ" sz="2300" dirty="0" smtClean="0">
                <a:latin typeface="Times New Roman" pitchFamily="18" charset="0"/>
                <a:cs typeface="Times New Roman" pitchFamily="18" charset="0"/>
              </a:rPr>
              <a:t>Тікелей қабылдаудан жасырын тенденцияларды, заңдылықтар мен байланыстарды айқындау;</a:t>
            </a:r>
            <a:endParaRPr lang="ru-RU" sz="2300" dirty="0" smtClean="0">
              <a:latin typeface="Times New Roman" pitchFamily="18" charset="0"/>
              <a:cs typeface="Times New Roman" pitchFamily="18" charset="0"/>
            </a:endParaRPr>
          </a:p>
          <a:p>
            <a:pPr lvl="0">
              <a:lnSpc>
                <a:spcPct val="120000"/>
              </a:lnSpc>
              <a:spcBef>
                <a:spcPts val="0"/>
              </a:spcBef>
            </a:pPr>
            <a:r>
              <a:rPr lang="kk-KZ" sz="2300" dirty="0" smtClean="0">
                <a:latin typeface="Times New Roman" pitchFamily="18" charset="0"/>
                <a:cs typeface="Times New Roman" pitchFamily="18" charset="0"/>
              </a:rPr>
              <a:t>Эмпирикалық процесс барысында байқалмаған  және күтілмеген жаңа фактілерді табу;</a:t>
            </a:r>
            <a:endParaRPr lang="ru-RU" sz="2300" dirty="0" smtClean="0">
              <a:latin typeface="Times New Roman" pitchFamily="18" charset="0"/>
              <a:cs typeface="Times New Roman" pitchFamily="18" charset="0"/>
            </a:endParaRPr>
          </a:p>
          <a:p>
            <a:pPr lvl="0">
              <a:lnSpc>
                <a:spcPct val="120000"/>
              </a:lnSpc>
              <a:spcBef>
                <a:spcPts val="0"/>
              </a:spcBef>
            </a:pPr>
            <a:r>
              <a:rPr lang="kk-KZ" sz="2300" dirty="0" smtClean="0">
                <a:latin typeface="Times New Roman" pitchFamily="18" charset="0"/>
                <a:cs typeface="Times New Roman" pitchFamily="18" charset="0"/>
              </a:rPr>
              <a:t>Жиналған мәліметтердің дәлдігін және сенімділік деңгейін анықтау және солардың негізінде ғылыми негізделген нәтижені алу;</a:t>
            </a:r>
            <a:endParaRPr lang="ru-RU" sz="2300" dirty="0" smtClean="0">
              <a:latin typeface="Times New Roman" pitchFamily="18" charset="0"/>
              <a:cs typeface="Times New Roman" pitchFamily="18" charset="0"/>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latin typeface="Times New Roman" pitchFamily="18" charset="0"/>
                <a:cs typeface="Times New Roman" pitchFamily="18" charset="0"/>
              </a:rPr>
              <a:t>Психологиялық диагностика жүргізуден алынған нәтижелерді талдау</a:t>
            </a:r>
            <a:endParaRPr lang="ru-RU" dirty="0"/>
          </a:p>
        </p:txBody>
      </p:sp>
      <p:sp>
        <p:nvSpPr>
          <p:cNvPr id="3" name="Содержимое 2"/>
          <p:cNvSpPr>
            <a:spLocks noGrp="1"/>
          </p:cNvSpPr>
          <p:nvPr>
            <p:ph idx="1"/>
          </p:nvPr>
        </p:nvSpPr>
        <p:spPr>
          <a:xfrm>
            <a:off x="427704" y="2164791"/>
            <a:ext cx="5338916" cy="4280253"/>
          </a:xfrm>
        </p:spPr>
        <p:txBody>
          <a:bodyPr>
            <a:noAutofit/>
          </a:bodyPr>
          <a:lstStyle/>
          <a:p>
            <a:pPr>
              <a:lnSpc>
                <a:spcPct val="100000"/>
              </a:lnSpc>
              <a:spcBef>
                <a:spcPts val="0"/>
              </a:spcBef>
            </a:pPr>
            <a:r>
              <a:rPr lang="kk-KZ" sz="1400" b="1" i="1" dirty="0" smtClean="0">
                <a:solidFill>
                  <a:schemeClr val="tx1"/>
                </a:solidFill>
                <a:latin typeface="Times New Roman" pitchFamily="18" charset="0"/>
                <a:cs typeface="Times New Roman" pitchFamily="18" charset="0"/>
              </a:rPr>
              <a:t>Эксперимент жүргізудің негізгі шарттары</a:t>
            </a:r>
            <a:endParaRPr lang="ru-RU" sz="1400" dirty="0" smtClean="0">
              <a:solidFill>
                <a:schemeClr val="tx1"/>
              </a:solidFill>
              <a:latin typeface="Times New Roman" pitchFamily="18" charset="0"/>
              <a:cs typeface="Times New Roman" pitchFamily="18" charset="0"/>
            </a:endParaRPr>
          </a:p>
          <a:p>
            <a:pPr lvl="0">
              <a:lnSpc>
                <a:spcPct val="100000"/>
              </a:lnSpc>
              <a:spcBef>
                <a:spcPts val="0"/>
              </a:spcBef>
            </a:pPr>
            <a:r>
              <a:rPr lang="kk-KZ" sz="1400" dirty="0" smtClean="0">
                <a:solidFill>
                  <a:schemeClr val="tx1"/>
                </a:solidFill>
                <a:latin typeface="Times New Roman" pitchFamily="18" charset="0"/>
                <a:cs typeface="Times New Roman" pitchFamily="18" charset="0"/>
              </a:rPr>
              <a:t>Эксперимент барысын жоспарлау</a:t>
            </a:r>
            <a:endParaRPr lang="ru-RU" sz="1400" dirty="0" smtClean="0">
              <a:solidFill>
                <a:schemeClr val="tx1"/>
              </a:solidFill>
              <a:latin typeface="Times New Roman" pitchFamily="18" charset="0"/>
              <a:cs typeface="Times New Roman" pitchFamily="18" charset="0"/>
            </a:endParaRPr>
          </a:p>
          <a:p>
            <a:pPr lvl="0">
              <a:lnSpc>
                <a:spcPct val="100000"/>
              </a:lnSpc>
              <a:spcBef>
                <a:spcPts val="0"/>
              </a:spcBef>
            </a:pPr>
            <a:r>
              <a:rPr lang="kk-KZ" sz="1400" dirty="0" smtClean="0">
                <a:solidFill>
                  <a:schemeClr val="tx1"/>
                </a:solidFill>
                <a:latin typeface="Times New Roman" pitchFamily="18" charset="0"/>
                <a:cs typeface="Times New Roman" pitchFamily="18" charset="0"/>
              </a:rPr>
              <a:t>Эксперимент барысын протоколдау</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Протоколдың құрылымы:</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а) эксперимент гипотезасы</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б) тәуелсіз және тәуелді айнымалының сипаты</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в) айнымалыларды бағалау әдісінің сипаты</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г) экспериментте кездесетін қосымша жағдайлардың сипаты</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е) эксперимент жүргізудің нақты кестесі беріледі.</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ж) нәтижелерді талдау және зерттеу гипотезасына байланысты қорытынды шығару;</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3. Эксперименттік есеп</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а) эксперимент атауы, қандай проблеманы зерттейтінінен хабардар ету;</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б) қысқаша түсінік, экспериментатор туралы және қорытындыда не алынғаны туралы қысқаша түсінік.</a:t>
            </a:r>
            <a:endParaRPr lang="ru-RU" sz="1400" dirty="0" smtClean="0">
              <a:solidFill>
                <a:schemeClr val="tx1"/>
              </a:solidFill>
              <a:latin typeface="Times New Roman" pitchFamily="18" charset="0"/>
              <a:cs typeface="Times New Roman" pitchFamily="18" charset="0"/>
            </a:endParaRPr>
          </a:p>
          <a:p>
            <a:pPr>
              <a:lnSpc>
                <a:spcPct val="100000"/>
              </a:lnSpc>
              <a:spcBef>
                <a:spcPts val="0"/>
              </a:spcBef>
            </a:pPr>
            <a:r>
              <a:rPr lang="kk-KZ" sz="1400" dirty="0" smtClean="0">
                <a:solidFill>
                  <a:schemeClr val="tx1"/>
                </a:solidFill>
                <a:latin typeface="Times New Roman" pitchFamily="18" charset="0"/>
                <a:cs typeface="Times New Roman" pitchFamily="18" charset="0"/>
              </a:rPr>
              <a:t>в) кіріспе, эксперимент не үшін жүргізіледі деген сұраққа жауап береді. Эксперимент мақсаты, міндеті.</a:t>
            </a:r>
            <a:endParaRPr lang="ru-RU" sz="1400" dirty="0" smtClean="0">
              <a:solidFill>
                <a:schemeClr val="tx1"/>
              </a:solidFill>
              <a:latin typeface="Times New Roman" pitchFamily="18" charset="0"/>
              <a:cs typeface="Times New Roman" pitchFamily="18" charset="0"/>
            </a:endParaRPr>
          </a:p>
          <a:p>
            <a:endParaRPr lang="ru-RU" sz="1200" dirty="0">
              <a:latin typeface="Times New Roman" pitchFamily="18" charset="0"/>
              <a:cs typeface="Times New Roman" pitchFamily="18" charset="0"/>
            </a:endParaRPr>
          </a:p>
        </p:txBody>
      </p:sp>
      <p:sp>
        <p:nvSpPr>
          <p:cNvPr id="5" name="Содержимое 2"/>
          <p:cNvSpPr txBox="1">
            <a:spLocks/>
          </p:cNvSpPr>
          <p:nvPr/>
        </p:nvSpPr>
        <p:spPr>
          <a:xfrm>
            <a:off x="6361472" y="2199205"/>
            <a:ext cx="5584722" cy="3651504"/>
          </a:xfrm>
          <a:prstGeom prst="rect">
            <a:avLst/>
          </a:prstGeom>
        </p:spPr>
        <p:txBody>
          <a:bodyPr vert="horz" lIns="109728" tIns="109728" rIns="109728" bIns="91440" rtlCol="0">
            <a:noAutofit/>
          </a:bodyPr>
          <a:lstStyle/>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4. Әдістеме бөлімі. Нақты эксперимент қалай жүргізілуі жөнінде сипат береді.</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а) зерттелушілер сипаты</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б) қолданылатын материалдар</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в) құрал-жабдықтар</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г) процедура</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 5. Нәтижелер, кестелер мен графиктермен көрсетіледі, неғұрлым маңызды сандық ақпараттар беріледі.</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6. Талдау, нәтижелер инерпретацияланады және қорытынды шығарылады. Егер алынған нәтиже жеткілікті дәрежеде анық болмаса, осы жерде экспериментті қалай жетілдіру жолдары көрсетіледі.</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7. Сілтемелер беріледі</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8. Қолданылған әдібиеттер тізімі</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9. Қосымша</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r>
              <a:rPr kumimoji="0" lang="kk-KZ"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rPr>
              <a:t>10. Ескертпе. </a:t>
            </a:r>
            <a:endParaRPr kumimoji="0" lang="ru-RU" sz="1600" b="0" i="0" u="none" strike="noStrike" kern="1200" cap="none" spc="150" normalizeH="0" baseline="0" noProof="0" dirty="0" smtClean="0">
              <a:ln>
                <a:noFill/>
              </a:ln>
              <a:solidFill>
                <a:schemeClr val="tx1">
                  <a:lumMod val="75000"/>
                  <a:lumOff val="25000"/>
                </a:schemeClr>
              </a:solidFill>
              <a:effectLst/>
              <a:uLnTx/>
              <a:uFillTx/>
              <a:latin typeface="Times New Roman" pitchFamily="18" charset="0"/>
              <a:cs typeface="Times New Roman" pitchFamily="18" charset="0"/>
            </a:endParaRPr>
          </a:p>
          <a:p>
            <a:pPr marL="0" marR="0" lvl="0" indent="0" algn="l" defTabSz="914400" rtl="0" eaLnBrk="1" fontAlgn="auto" latinLnBrk="0" hangingPunct="1">
              <a:spcAft>
                <a:spcPts val="0"/>
              </a:spcAft>
              <a:buClrTx/>
              <a:buSzTx/>
              <a:buFont typeface="Corbel" panose="020B0503020204020204" pitchFamily="34" charset="0"/>
              <a:buNone/>
              <a:tabLst/>
              <a:defRPr/>
            </a:pPr>
            <a:endParaRPr kumimoji="0" lang="ru-RU" sz="1600" b="0" i="0" u="none" strike="noStrike" kern="1200" cap="none" spc="150" normalizeH="0" baseline="0" noProof="0" dirty="0">
              <a:ln>
                <a:noFill/>
              </a:ln>
              <a:solidFill>
                <a:schemeClr val="tx1">
                  <a:lumMod val="75000"/>
                  <a:lumOff val="25000"/>
                </a:schemeClr>
              </a:solidFill>
              <a:effectLst/>
              <a:uLnTx/>
              <a:uFillTx/>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33413" fontAlgn="base">
              <a:spcBef>
                <a:spcPct val="0"/>
              </a:spcBef>
              <a:spcAft>
                <a:spcPct val="0"/>
              </a:spcAft>
            </a:pPr>
            <a:r>
              <a:rPr lang="kk-KZ" sz="2800" b="1" dirty="0" smtClean="0">
                <a:solidFill>
                  <a:srgbClr val="0070C0"/>
                </a:solidFill>
                <a:latin typeface="Times New Roman" pitchFamily="18" charset="0"/>
                <a:ea typeface="Times New Roman" pitchFamily="18" charset="0"/>
                <a:cs typeface="Times New Roman" pitchFamily="18" charset="0"/>
              </a:rPr>
              <a:t>ЗЕРТТЕУ ХАТТАМАСЫ </a:t>
            </a:r>
            <a:endParaRPr lang="ru-RU" sz="2400" dirty="0" smtClean="0">
              <a:solidFill>
                <a:srgbClr val="0070C0"/>
              </a:solidFill>
              <a:latin typeface="Times New Roman" pitchFamily="18" charset="0"/>
              <a:cs typeface="Times New Roman" pitchFamily="18" charset="0"/>
            </a:endParaRPr>
          </a:p>
        </p:txBody>
      </p:sp>
      <p:sp>
        <p:nvSpPr>
          <p:cNvPr id="2" name="Заголовок 1">
            <a:extLst>
              <a:ext uri="{FF2B5EF4-FFF2-40B4-BE49-F238E27FC236}">
                <a16:creationId xmlns:a16="http://schemas.microsoft.com/office/drawing/2014/main" xmlns="" id="{B402E25F-1E6B-4B3E-B178-B60FE5704947}"/>
              </a:ext>
            </a:extLst>
          </p:cNvPr>
          <p:cNvSpPr>
            <a:spLocks noGrp="1"/>
          </p:cNvSpPr>
          <p:nvPr>
            <p:ph type="title"/>
          </p:nvPr>
        </p:nvSpPr>
        <p:spPr>
          <a:xfrm>
            <a:off x="4141494" y="2480553"/>
            <a:ext cx="7512025" cy="4212448"/>
          </a:xfrm>
        </p:spPr>
        <p:txBody>
          <a:bodyPr vert="horz" lIns="109728" tIns="109728" rIns="109728" bIns="91440" rtlCol="0" anchor="b">
            <a:noAutofit/>
          </a:bodyPr>
          <a:lstStyle/>
          <a:p>
            <a:pPr algn="just">
              <a:spcAft>
                <a:spcPts val="800"/>
              </a:spcAft>
            </a:pPr>
            <a:r>
              <a:rPr lang="kk-KZ" sz="2400" dirty="0">
                <a:solidFill>
                  <a:schemeClr val="tx1">
                    <a:lumMod val="85000"/>
                    <a:lumOff val="15000"/>
                  </a:schemeClr>
                </a:solidFill>
                <a:effectLst/>
                <a:latin typeface="Times New Roman" panose="02020603050405020304" pitchFamily="18" charset="0"/>
                <a:cs typeface="Times New Roman" panose="02020603050405020304" pitchFamily="18" charset="0"/>
              </a:rPr>
              <a:t>	</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9" name="Freeform: Shape 28">
            <a:extLst>
              <a:ext uri="{FF2B5EF4-FFF2-40B4-BE49-F238E27FC236}">
                <a16:creationId xmlns:a16="http://schemas.microsoft.com/office/drawing/2014/main" xmlns="" id="{18D32C3D-8F76-4E99-BE56-0836CC38C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70766076-46F5-42D5-A773-2B3BEF2B8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7169" name="Rectangle 1"/>
          <p:cNvSpPr>
            <a:spLocks noChangeArrowheads="1"/>
          </p:cNvSpPr>
          <p:nvPr/>
        </p:nvSpPr>
        <p:spPr bwMode="auto">
          <a:xfrm>
            <a:off x="5353664" y="550343"/>
            <a:ext cx="6592529"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Ғылыми-зерттеу жұмысының атауы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Осы тақырып бойынша әдебиеттерді кеңейтілген шолумен кіріспе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Зерттеу түрі – зерттеу дизайнының толық сипаттамасы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Ғылыми-зерттеу жұмысының мақсаты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Ғылыми-зерттеу жұмысының міндеттері</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Зерттеудің жоспарланған басталуы мен ұзақтығы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Ғылыми жаңалығы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 Теориялық және практикалық маңыздылығы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9.</a:t>
            </a:r>
            <a:r>
              <a:rPr kumimoji="0" lang="kk-KZ"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Эксперименттік модельді таңдаудың негіздемесі. Жануарлардың қатысуынсыз зерттеу жүргізу мүмкін еместігінің негіздемесі. Зерттеу объектісін (жануарлардың түрі, жынысы, жасы, саны) ұстау, азықтандыру жағдайларын, ауырсыну рәсімдерін жүргізуді, жансыздандыру және эвтаназия әдістерін, материал алу тәсілін сипаттай отырып таңдау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Биоматериалдың түрі (патологоанатомиялық немесе сот-медициналық аутопсиялық, биопсиялық, операциялық (оның ішінде мұрағаттық), объектілер, саны, алу тәсілдері</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11. Статистикалық талдау әдістерін қоса алғанда, зерттеу әдістері</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 Күтілетін нәтижелер</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720118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442912"/>
            <a:ext cx="8391967" cy="1504055"/>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2800" dirty="0" smtClean="0"/>
              <a:t>Эксперимент </a:t>
            </a:r>
            <a:r>
              <a:rPr lang="ru-RU" sz="2800" dirty="0" err="1" smtClean="0"/>
              <a:t>хаттамасы</a:t>
            </a:r>
            <a:r>
              <a:rPr lang="ru-RU" sz="2800" dirty="0" smtClean="0"/>
              <a:t> </a:t>
            </a:r>
            <a:r>
              <a:rPr lang="ru-RU" sz="2800" dirty="0" err="1" smtClean="0"/>
              <a:t>құрылымы</a:t>
            </a:r>
            <a:r>
              <a:rPr lang="ru-RU" sz="2800" dirty="0" smtClean="0"/>
              <a:t>: </a:t>
            </a:r>
            <a:r>
              <a:rPr lang="ru-RU" sz="2800" dirty="0" smtClean="0"/>
              <a:t/>
            </a:r>
            <a:br>
              <a:rPr lang="ru-RU" sz="2800" dirty="0" smtClean="0"/>
            </a:br>
            <a:r>
              <a:rPr lang="en-US" sz="2800" dirty="0">
                <a:effectLst/>
                <a:latin typeface="Times New Roman" panose="02020603050405020304" pitchFamily="18" charset="0"/>
                <a:ea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rPr>
            </a:b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Объект 2">
            <a:extLst>
              <a:ext uri="{FF2B5EF4-FFF2-40B4-BE49-F238E27FC236}">
                <a16:creationId xmlns:a16="http://schemas.microsoft.com/office/drawing/2014/main" xmlns="" id="{E3AB63FA-328F-4A0D-80C0-60331FCC0E82}"/>
              </a:ext>
            </a:extLst>
          </p:cNvPr>
          <p:cNvSpPr>
            <a:spLocks noGrp="1"/>
          </p:cNvSpPr>
          <p:nvPr>
            <p:ph idx="1"/>
          </p:nvPr>
        </p:nvSpPr>
        <p:spPr>
          <a:xfrm>
            <a:off x="2507225" y="1356851"/>
            <a:ext cx="7805617" cy="4704736"/>
          </a:xfrm>
        </p:spPr>
        <p:txBody>
          <a:bodyPr>
            <a:normAutofit fontScale="32500" lnSpcReduction="20000"/>
          </a:bodyPr>
          <a:lstStyle/>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Эксперименттік </a:t>
            </a:r>
            <a:r>
              <a:rPr lang="ru-RU" sz="7400" dirty="0" smtClean="0">
                <a:latin typeface="Times New Roman" pitchFamily="18" charset="0"/>
                <a:cs typeface="Times New Roman" pitchFamily="18" charset="0"/>
              </a:rPr>
              <a:t>зерттеу </a:t>
            </a:r>
            <a:r>
              <a:rPr lang="ru-RU" sz="7400" dirty="0" err="1" smtClean="0">
                <a:latin typeface="Times New Roman" pitchFamily="18" charset="0"/>
                <a:cs typeface="Times New Roman" pitchFamily="18" charset="0"/>
              </a:rPr>
              <a:t>тақырыбының атауы</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Күні</a:t>
            </a:r>
            <a:r>
              <a:rPr lang="ru-RU" sz="7400" dirty="0" err="1" smtClean="0">
                <a:latin typeface="Times New Roman" pitchFamily="18" charset="0"/>
                <a:cs typeface="Times New Roman" pitchFamily="18" charset="0"/>
              </a:rPr>
              <a:t>, уақыты.</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Эксперименттік топ </a:t>
            </a:r>
            <a:r>
              <a:rPr lang="ru-RU" sz="7400" dirty="0" err="1" smtClean="0">
                <a:latin typeface="Times New Roman" pitchFamily="18" charset="0"/>
                <a:cs typeface="Times New Roman" pitchFamily="18" charset="0"/>
              </a:rPr>
              <a:t>сипаттамасы</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Эксперимент </a:t>
            </a:r>
            <a:r>
              <a:rPr lang="ru-RU" sz="7400" dirty="0" err="1" smtClean="0">
                <a:latin typeface="Times New Roman" pitchFamily="18" charset="0"/>
                <a:cs typeface="Times New Roman" pitchFamily="18" charset="0"/>
              </a:rPr>
              <a:t>жағдайына сипаттама</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Айнымалылар</a:t>
            </a: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құрамы туралы</a:t>
            </a: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түсінік.</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Эксперименттік фактор.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smtClean="0">
                <a:latin typeface="Times New Roman" pitchFamily="18" charset="0"/>
                <a:cs typeface="Times New Roman" pitchFamily="18" charset="0"/>
              </a:rPr>
              <a:t>Эксперименттік </a:t>
            </a:r>
            <a:r>
              <a:rPr lang="ru-RU" sz="7400" dirty="0" err="1" smtClean="0">
                <a:latin typeface="Times New Roman" pitchFamily="18" charset="0"/>
                <a:cs typeface="Times New Roman" pitchFamily="18" charset="0"/>
              </a:rPr>
              <a:t>ситуацияларға </a:t>
            </a:r>
            <a:r>
              <a:rPr lang="ru-RU" sz="7400" dirty="0" smtClean="0">
                <a:latin typeface="Times New Roman" pitchFamily="18" charset="0"/>
                <a:cs typeface="Times New Roman" pitchFamily="18" charset="0"/>
              </a:rPr>
              <a:t>зерттеу </a:t>
            </a:r>
            <a:r>
              <a:rPr lang="ru-RU" sz="7400" dirty="0" err="1" smtClean="0">
                <a:latin typeface="Times New Roman" pitchFamily="18" charset="0"/>
                <a:cs typeface="Times New Roman" pitchFamily="18" charset="0"/>
              </a:rPr>
              <a:t>қатынасы</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Экспериментті</a:t>
            </a: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аяқтау мерзімі</a:t>
            </a:r>
            <a:r>
              <a:rPr lang="ru-RU" sz="7400" dirty="0" smtClean="0">
                <a:latin typeface="Times New Roman" pitchFamily="18" charset="0"/>
                <a:cs typeface="Times New Roman" pitchFamily="18" charset="0"/>
              </a:rPr>
              <a:t>. </a:t>
            </a:r>
          </a:p>
          <a:p>
            <a:pPr>
              <a:lnSpc>
                <a:spcPct val="120000"/>
              </a:lnSpc>
              <a:spcBef>
                <a:spcPts val="0"/>
              </a:spcBef>
              <a:buFont typeface="Wingdings" pitchFamily="2" charset="2"/>
              <a:buChar char="ü"/>
            </a:pPr>
            <a:r>
              <a:rPr lang="ru-RU" sz="7400" dirty="0" smtClean="0">
                <a:latin typeface="Times New Roman" pitchFamily="18" charset="0"/>
                <a:cs typeface="Times New Roman" pitchFamily="18" charset="0"/>
              </a:rPr>
              <a:t> </a:t>
            </a:r>
            <a:r>
              <a:rPr lang="ru-RU" sz="7400" dirty="0" err="1" smtClean="0">
                <a:latin typeface="Times New Roman" pitchFamily="18" charset="0"/>
                <a:cs typeface="Times New Roman" pitchFamily="18" charset="0"/>
              </a:rPr>
              <a:t>Эксперименттің нәтижелерін тіркеу</a:t>
            </a:r>
            <a:r>
              <a:rPr lang="ru-RU" sz="7400" dirty="0" smtClean="0">
                <a:latin typeface="Times New Roman" pitchFamily="18" charset="0"/>
                <a:cs typeface="Times New Roman" pitchFamily="18" charset="0"/>
              </a:rPr>
              <a:t>. </a:t>
            </a:r>
          </a:p>
          <a:p>
            <a:pPr>
              <a:lnSpc>
                <a:spcPct val="120000"/>
              </a:lnSpc>
              <a:spcBef>
                <a:spcPts val="0"/>
              </a:spcBef>
            </a:pPr>
            <a:endParaRPr lang="en-US" dirty="0"/>
          </a:p>
        </p:txBody>
      </p:sp>
    </p:spTree>
    <p:extLst>
      <p:ext uri="{BB962C8B-B14F-4D97-AF65-F5344CB8AC3E}">
        <p14:creationId xmlns:p14="http://schemas.microsoft.com/office/powerpoint/2010/main" xmlns="" val="3019640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 name="Freeform: Shape 39">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4" name="Freeform: Shape 43">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6" name="Freeform: Shape 45">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8" name="Freeform: Shape 47">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4" name="Freeform: Shape 53">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56" name="Rectangle 55">
            <a:extLst>
              <a:ext uri="{FF2B5EF4-FFF2-40B4-BE49-F238E27FC236}">
                <a16:creationId xmlns:a16="http://schemas.microsoft.com/office/drawing/2014/main" xmlns="" id="{E217F32C-75AA-4B97-ADFB-5E2C3C7EC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0360523C-8847-42F7-BC24-EE3D15E6DD1F}"/>
              </a:ext>
            </a:extLst>
          </p:cNvPr>
          <p:cNvPicPr>
            <a:picLocks noChangeAspect="1"/>
          </p:cNvPicPr>
          <p:nvPr/>
        </p:nvPicPr>
        <p:blipFill rotWithShape="1">
          <a:blip r:embed="rId2" cstate="print"/>
          <a:srcRect t="16357"/>
          <a:stretch/>
        </p:blipFill>
        <p:spPr>
          <a:xfrm>
            <a:off x="20" y="10"/>
            <a:ext cx="12191980" cy="6857990"/>
          </a:xfrm>
          <a:prstGeom prst="rect">
            <a:avLst/>
          </a:prstGeom>
        </p:spPr>
      </p:pic>
      <p:sp>
        <p:nvSpPr>
          <p:cNvPr id="58" name="Rectangle 57">
            <a:extLst>
              <a:ext uri="{FF2B5EF4-FFF2-40B4-BE49-F238E27FC236}">
                <a16:creationId xmlns:a16="http://schemas.microsoft.com/office/drawing/2014/main" xmlns="" id="{4D76AAEA-AF3A-4616-9F99-E9AA131A5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23360"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xmlns="" id="{EFF53D74-724D-4795-827B-114E43076C4B}"/>
              </a:ext>
            </a:extLst>
          </p:cNvPr>
          <p:cNvSpPr>
            <a:spLocks noGrp="1"/>
          </p:cNvSpPr>
          <p:nvPr>
            <p:ph type="title" idx="4294967295"/>
          </p:nvPr>
        </p:nvSpPr>
        <p:spPr>
          <a:xfrm>
            <a:off x="1342103" y="1563329"/>
            <a:ext cx="10323871" cy="4955458"/>
          </a:xfrm>
        </p:spPr>
        <p:txBody>
          <a:bodyPr vert="horz" lIns="109728" tIns="109728" rIns="109728" bIns="91440" rtlCol="0" anchor="b">
            <a:noAutofit/>
          </a:bodyPr>
          <a:lstStyle/>
          <a:p>
            <a:pPr>
              <a:lnSpc>
                <a:spcPct val="100000"/>
              </a:lnSpc>
            </a:pPr>
            <a:r>
              <a:rPr lang="uk-UA" sz="2400" b="0" dirty="0" err="1" smtClean="0">
                <a:latin typeface="Times New Roman" pitchFamily="18" charset="0"/>
                <a:cs typeface="Times New Roman" pitchFamily="18" charset="0"/>
              </a:rPr>
              <a:t>Зерттеу</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жүргізудің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себебі</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Зерттеуге</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жоспар</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құру</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болжам</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жасау</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психологиялық</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зерттеудің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әдістемелерін</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таңдауға</a:t>
            </a:r>
            <a:r>
              <a:rPr lang="uk-UA" sz="2400" b="0" dirty="0" smtClean="0">
                <a:latin typeface="Times New Roman" pitchFamily="18" charset="0"/>
                <a:cs typeface="Times New Roman" pitchFamily="18" charset="0"/>
              </a:rPr>
              <a:t> негіздеу ( </a:t>
            </a:r>
            <a:r>
              <a:rPr lang="uk-UA" sz="2400" b="0" dirty="0" err="1" smtClean="0">
                <a:latin typeface="Times New Roman" pitchFamily="18" charset="0"/>
                <a:cs typeface="Times New Roman" pitchFamily="18" charset="0"/>
              </a:rPr>
              <a:t>әдістемелерді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жасағандардың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аты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көрсетіледі</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диагностың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аты</a:t>
            </a:r>
            <a:r>
              <a:rPr lang="uk-UA" sz="2400" b="0" dirty="0" smtClean="0">
                <a:latin typeface="Times New Roman" pitchFamily="18" charset="0"/>
                <a:cs typeface="Times New Roman" pitchFamily="18" charset="0"/>
              </a:rPr>
              <a:t> – </a:t>
            </a:r>
            <a:r>
              <a:rPr lang="uk-UA" sz="2400" b="0" dirty="0" err="1" smtClean="0">
                <a:latin typeface="Times New Roman" pitchFamily="18" charset="0"/>
                <a:cs typeface="Times New Roman" pitchFamily="18" charset="0"/>
              </a:rPr>
              <a:t>жөні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лауазымы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жұмыс</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орны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жұмыс</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телефоны</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Зерттеуді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жүргізу</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уақыты</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smtClean="0">
                <a:latin typeface="Times New Roman" pitchFamily="18" charset="0"/>
                <a:cs typeface="Times New Roman" pitchFamily="18" charset="0"/>
              </a:rPr>
              <a:t>Схема бойынша </a:t>
            </a:r>
            <a:r>
              <a:rPr lang="uk-UA" sz="2400" b="0" dirty="0" err="1" smtClean="0">
                <a:latin typeface="Times New Roman" pitchFamily="18" charset="0"/>
                <a:cs typeface="Times New Roman" pitchFamily="18" charset="0"/>
              </a:rPr>
              <a:t>әдістемені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сипаттау</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Мектеп</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аты</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Тестің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авторы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атауы</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Зерттелетін</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жұмыс</a:t>
            </a:r>
            <a:r>
              <a:rPr lang="uk-UA" sz="2400" b="0" dirty="0" smtClean="0">
                <a:latin typeface="Times New Roman" pitchFamily="18" charset="0"/>
                <a:cs typeface="Times New Roman" pitchFamily="18" charset="0"/>
              </a:rPr>
              <a:t>;</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Нәтижеге</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әсер</a:t>
            </a:r>
            <a:r>
              <a:rPr lang="uk-UA" sz="2400" b="0" dirty="0" smtClean="0">
                <a:latin typeface="Times New Roman" pitchFamily="18" charset="0"/>
                <a:cs typeface="Times New Roman" pitchFamily="18" charset="0"/>
              </a:rPr>
              <a:t> ететін факторлар.</a:t>
            </a:r>
            <a:r>
              <a:rPr lang="ru-RU" sz="2400" b="0" dirty="0" smtClean="0">
                <a:latin typeface="Times New Roman" pitchFamily="18" charset="0"/>
                <a:cs typeface="Times New Roman" pitchFamily="18" charset="0"/>
              </a:rPr>
              <a:t/>
            </a:r>
            <a:br>
              <a:rPr lang="ru-RU" sz="2400" b="0" dirty="0" smtClean="0">
                <a:latin typeface="Times New Roman" pitchFamily="18" charset="0"/>
                <a:cs typeface="Times New Roman" pitchFamily="18" charset="0"/>
              </a:rPr>
            </a:br>
            <a:r>
              <a:rPr lang="uk-UA" sz="2400" b="0" dirty="0" err="1" smtClean="0">
                <a:latin typeface="Times New Roman" pitchFamily="18" charset="0"/>
                <a:cs typeface="Times New Roman" pitchFamily="18" charset="0"/>
              </a:rPr>
              <a:t>Бағалау</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шкалаларының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аттары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мысалы</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вербальді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емес</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интелект</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мағлұматтылығы</a:t>
            </a:r>
            <a:r>
              <a:rPr lang="uk-UA" sz="2400" b="0" dirty="0" smtClean="0">
                <a:latin typeface="Times New Roman" pitchFamily="18" charset="0"/>
                <a:cs typeface="Times New Roman" pitchFamily="18" charset="0"/>
              </a:rPr>
              <a:t>, жалпы </a:t>
            </a:r>
            <a:r>
              <a:rPr lang="uk-UA" sz="2400" b="0" dirty="0" err="1" smtClean="0">
                <a:latin typeface="Times New Roman" pitchFamily="18" charset="0"/>
                <a:cs typeface="Times New Roman" pitchFamily="18" charset="0"/>
              </a:rPr>
              <a:t>баға</a:t>
            </a:r>
            <a:r>
              <a:rPr lang="uk-UA" sz="2400" b="0" dirty="0" smtClean="0">
                <a:latin typeface="Times New Roman" pitchFamily="18" charset="0"/>
                <a:cs typeface="Times New Roman" pitchFamily="18" charset="0"/>
              </a:rPr>
              <a:t>, есте </a:t>
            </a:r>
            <a:r>
              <a:rPr lang="uk-UA" sz="2400" b="0" dirty="0" err="1" smtClean="0">
                <a:latin typeface="Times New Roman" pitchFamily="18" charset="0"/>
                <a:cs typeface="Times New Roman" pitchFamily="18" charset="0"/>
              </a:rPr>
              <a:t>сақтаудың</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көлемі</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және</a:t>
            </a:r>
            <a:r>
              <a:rPr lang="uk-UA" sz="2400" b="0" dirty="0" smtClean="0">
                <a:latin typeface="Times New Roman" pitchFamily="18" charset="0"/>
                <a:cs typeface="Times New Roman" pitchFamily="18" charset="0"/>
              </a:rPr>
              <a:t> </a:t>
            </a:r>
            <a:r>
              <a:rPr lang="uk-UA" sz="2400" b="0" dirty="0" err="1" smtClean="0">
                <a:latin typeface="Times New Roman" pitchFamily="18" charset="0"/>
                <a:cs typeface="Times New Roman" pitchFamily="18" charset="0"/>
              </a:rPr>
              <a:t>т.с.с</a:t>
            </a:r>
            <a:r>
              <a:rPr lang="uk-UA" sz="2400" b="0" dirty="0" smtClean="0">
                <a:latin typeface="Times New Roman" pitchFamily="18" charset="0"/>
                <a:cs typeface="Times New Roman" pitchFamily="18" charset="0"/>
              </a:rPr>
              <a:t>.</a:t>
            </a:r>
            <a:endParaRPr lang="en-US" dirty="0">
              <a:solidFill>
                <a:schemeClr val="tx1"/>
              </a:solidFill>
            </a:endParaRPr>
          </a:p>
        </p:txBody>
      </p:sp>
      <p:sp>
        <p:nvSpPr>
          <p:cNvPr id="14" name="Прямоугольник 13"/>
          <p:cNvSpPr/>
          <p:nvPr/>
        </p:nvSpPr>
        <p:spPr>
          <a:xfrm>
            <a:off x="914399" y="406880"/>
            <a:ext cx="10102645" cy="954107"/>
          </a:xfrm>
          <a:prstGeom prst="rect">
            <a:avLst/>
          </a:prstGeom>
        </p:spPr>
        <p:txBody>
          <a:bodyPr wrap="square">
            <a:spAutoFit/>
          </a:bodyPr>
          <a:lstStyle/>
          <a:p>
            <a:pPr algn="ctr"/>
            <a:r>
              <a:rPr lang="uk-UA" sz="2800" dirty="0" err="1" smtClean="0">
                <a:latin typeface="Times New Roman" pitchFamily="18" charset="0"/>
                <a:cs typeface="Times New Roman" pitchFamily="18" charset="0"/>
              </a:rPr>
              <a:t>Жүргізілген</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психодиагностикалық</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зерттеулердің</a:t>
            </a:r>
            <a:r>
              <a:rPr lang="uk-UA" sz="2800" dirty="0" smtClean="0">
                <a:latin typeface="Times New Roman" pitchFamily="18" charset="0"/>
                <a:cs typeface="Times New Roman" pitchFamily="18" charset="0"/>
              </a:rPr>
              <a:t> </a:t>
            </a:r>
            <a:r>
              <a:rPr lang="uk-UA" sz="2800" dirty="0" err="1" smtClean="0">
                <a:latin typeface="Times New Roman" pitchFamily="18" charset="0"/>
                <a:cs typeface="Times New Roman" pitchFamily="18" charset="0"/>
              </a:rPr>
              <a:t>нәтижесі</a:t>
            </a:r>
            <a:r>
              <a:rPr lang="uk-UA" sz="2800" dirty="0" smtClean="0">
                <a:latin typeface="Times New Roman" pitchFamily="18" charset="0"/>
                <a:cs typeface="Times New Roman" pitchFamily="18" charset="0"/>
              </a:rPr>
              <a:t> бойынша </a:t>
            </a:r>
            <a:r>
              <a:rPr lang="uk-UA" sz="2800" dirty="0" err="1" smtClean="0">
                <a:latin typeface="Times New Roman" pitchFamily="18" charset="0"/>
                <a:cs typeface="Times New Roman" pitchFamily="18" charset="0"/>
              </a:rPr>
              <a:t>қорытынды</a:t>
            </a:r>
            <a:endParaRPr lang="ru-RU" sz="2800" dirty="0"/>
          </a:p>
        </p:txBody>
      </p:sp>
    </p:spTree>
    <p:extLst>
      <p:ext uri="{BB962C8B-B14F-4D97-AF65-F5344CB8AC3E}">
        <p14:creationId xmlns:p14="http://schemas.microsoft.com/office/powerpoint/2010/main" xmlns="" val="345851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 name="Freeform: Shape 39">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4" name="Freeform: Shape 43">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6" name="Freeform: Shape 45">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8" name="Freeform: Shape 47">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4" name="Freeform: Shape 53">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56" name="Rectangle 55">
            <a:extLst>
              <a:ext uri="{FF2B5EF4-FFF2-40B4-BE49-F238E27FC236}">
                <a16:creationId xmlns:a16="http://schemas.microsoft.com/office/drawing/2014/main" xmlns="" id="{E217F32C-75AA-4B97-ADFB-5E2C3C7EC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0360523C-8847-42F7-BC24-EE3D15E6DD1F}"/>
              </a:ext>
            </a:extLst>
          </p:cNvPr>
          <p:cNvPicPr>
            <a:picLocks noChangeAspect="1"/>
          </p:cNvPicPr>
          <p:nvPr/>
        </p:nvPicPr>
        <p:blipFill rotWithShape="1">
          <a:blip r:embed="rId2" cstate="print"/>
          <a:srcRect t="16357"/>
          <a:stretch/>
        </p:blipFill>
        <p:spPr>
          <a:xfrm>
            <a:off x="20" y="10"/>
            <a:ext cx="12191980" cy="6857990"/>
          </a:xfrm>
          <a:prstGeom prst="rect">
            <a:avLst/>
          </a:prstGeom>
        </p:spPr>
      </p:pic>
      <p:sp>
        <p:nvSpPr>
          <p:cNvPr id="58" name="Rectangle 57">
            <a:extLst>
              <a:ext uri="{FF2B5EF4-FFF2-40B4-BE49-F238E27FC236}">
                <a16:creationId xmlns:a16="http://schemas.microsoft.com/office/drawing/2014/main" xmlns="" id="{4D76AAEA-AF3A-4616-9F99-E9AA131A5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23360"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xmlns="" id="{EFF53D74-724D-4795-827B-114E43076C4B}"/>
              </a:ext>
            </a:extLst>
          </p:cNvPr>
          <p:cNvSpPr>
            <a:spLocks noGrp="1"/>
          </p:cNvSpPr>
          <p:nvPr>
            <p:ph type="title" idx="4294967295"/>
          </p:nvPr>
        </p:nvSpPr>
        <p:spPr>
          <a:xfrm>
            <a:off x="811161" y="1696064"/>
            <a:ext cx="10781071" cy="4940710"/>
          </a:xfrm>
        </p:spPr>
        <p:txBody>
          <a:bodyPr vert="horz" lIns="109728" tIns="109728" rIns="109728" bIns="91440" rtlCol="0" anchor="b">
            <a:noAutofit/>
          </a:bodyPr>
          <a:lstStyle/>
          <a:p>
            <a:pPr>
              <a:lnSpc>
                <a:spcPct val="100000"/>
              </a:lnSpc>
            </a:pPr>
            <a:r>
              <a:rPr lang="uk-UA" sz="2000" b="0" dirty="0" err="1" smtClean="0">
                <a:latin typeface="Times New Roman" pitchFamily="18" charset="0"/>
                <a:cs typeface="Times New Roman" pitchFamily="18" charset="0"/>
              </a:rPr>
              <a:t>Зерттеудің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нәтижелері</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Сандық</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мәліметтер</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Жеке</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немесе</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барлық</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оқушыларға</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таблица</a:t>
            </a:r>
            <a:r>
              <a:rPr lang="uk-UA" sz="2000" b="0" dirty="0" smtClean="0">
                <a:latin typeface="Times New Roman" pitchFamily="18" charset="0"/>
                <a:cs typeface="Times New Roman" pitchFamily="18" charset="0"/>
              </a:rPr>
              <a:t> ретінде. </a:t>
            </a:r>
            <a:r>
              <a:rPr lang="uk-UA" sz="2000" b="0" dirty="0" err="1" smtClean="0">
                <a:latin typeface="Times New Roman" pitchFamily="18" charset="0"/>
                <a:cs typeface="Times New Roman" pitchFamily="18" charset="0"/>
              </a:rPr>
              <a:t>Тестілеудің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нәтижесін</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есептеу</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схемасын</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қара</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Мәліметтердің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жалпылама</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интерпритациясын</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сандық</a:t>
            </a:r>
            <a:r>
              <a:rPr lang="uk-UA" sz="2000" b="0" dirty="0" smtClean="0">
                <a:latin typeface="Times New Roman" pitchFamily="18" charset="0"/>
                <a:cs typeface="Times New Roman" pitchFamily="18" charset="0"/>
              </a:rPr>
              <a:t> талдау </a:t>
            </a:r>
            <a:r>
              <a:rPr lang="uk-UA" sz="2000" b="0" dirty="0" err="1" smtClean="0">
                <a:latin typeface="Times New Roman" pitchFamily="18" charset="0"/>
                <a:cs typeface="Times New Roman" pitchFamily="18" charset="0"/>
              </a:rPr>
              <a:t>мен</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қорытынды</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Тестілеудің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нәтижесі</a:t>
            </a:r>
            <a:r>
              <a:rPr lang="uk-UA" sz="2000" b="0" dirty="0" smtClean="0">
                <a:latin typeface="Times New Roman" pitchFamily="18" charset="0"/>
                <a:cs typeface="Times New Roman" pitchFamily="18" charset="0"/>
              </a:rPr>
              <a:t> бойынша </a:t>
            </a:r>
            <a:r>
              <a:rPr lang="uk-UA" sz="2000" b="0" dirty="0" err="1" smtClean="0">
                <a:latin typeface="Times New Roman" pitchFamily="18" charset="0"/>
                <a:cs typeface="Times New Roman" pitchFamily="18" charset="0"/>
              </a:rPr>
              <a:t>нұсқаулар</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Тестілеудің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нәтижесін</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есептеу</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схемасы</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smtClean="0">
                <a:latin typeface="Times New Roman" pitchFamily="18" charset="0"/>
                <a:cs typeface="Times New Roman" pitchFamily="18" charset="0"/>
              </a:rPr>
              <a:t/>
            </a:r>
            <a:br>
              <a:rPr lang="uk-UA"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Күні</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Жүргізушінің</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аты</a:t>
            </a:r>
            <a:r>
              <a:rPr lang="uk-UA" sz="2000" b="0" dirty="0" smtClean="0">
                <a:latin typeface="Times New Roman" pitchFamily="18" charset="0"/>
                <a:cs typeface="Times New Roman" pitchFamily="18" charset="0"/>
              </a:rPr>
              <a:t> – </a:t>
            </a:r>
            <a:r>
              <a:rPr lang="uk-UA" sz="2000" b="0" dirty="0" err="1" smtClean="0">
                <a:latin typeface="Times New Roman" pitchFamily="18" charset="0"/>
                <a:cs typeface="Times New Roman" pitchFamily="18" charset="0"/>
              </a:rPr>
              <a:t>жөні</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Қорытынды</a:t>
            </a:r>
            <a:r>
              <a:rPr lang="uk-UA" sz="2000" b="0" dirty="0" smtClean="0">
                <a:latin typeface="Times New Roman" pitchFamily="18" charset="0"/>
                <a:cs typeface="Times New Roman" pitchFamily="18" charset="0"/>
              </a:rPr>
              <a:t> </a:t>
            </a:r>
            <a:r>
              <a:rPr lang="uk-UA" sz="2000" b="0" dirty="0" err="1" smtClean="0">
                <a:latin typeface="Times New Roman" pitchFamily="18" charset="0"/>
                <a:cs typeface="Times New Roman" pitchFamily="18" charset="0"/>
              </a:rPr>
              <a:t>пікір</a:t>
            </a:r>
            <a:r>
              <a:rPr lang="uk-UA" sz="2000" b="0" dirty="0" smtClean="0">
                <a:latin typeface="Times New Roman" pitchFamily="18" charset="0"/>
                <a:cs typeface="Times New Roman" pitchFamily="18" charset="0"/>
              </a:rPr>
              <a:t>:</a:t>
            </a:r>
            <a:r>
              <a:rPr lang="ru-RU" sz="2000" b="0" dirty="0" smtClean="0">
                <a:latin typeface="Times New Roman" pitchFamily="18" charset="0"/>
                <a:cs typeface="Times New Roman" pitchFamily="18" charset="0"/>
              </a:rPr>
              <a:t/>
            </a:r>
            <a:br>
              <a:rPr lang="ru-RU" sz="2000" b="0" dirty="0" smtClean="0">
                <a:latin typeface="Times New Roman" pitchFamily="18" charset="0"/>
                <a:cs typeface="Times New Roman" pitchFamily="18" charset="0"/>
              </a:rPr>
            </a:br>
            <a:r>
              <a:rPr lang="uk-UA" sz="2000" b="0" dirty="0" err="1" smtClean="0">
                <a:latin typeface="Times New Roman" pitchFamily="18" charset="0"/>
                <a:cs typeface="Times New Roman" pitchFamily="18" charset="0"/>
              </a:rPr>
              <a:t>Қолы</a:t>
            </a:r>
            <a:r>
              <a:rPr lang="uk-UA" sz="2000" b="0" dirty="0" smtClean="0">
                <a:latin typeface="Times New Roman" pitchFamily="18" charset="0"/>
                <a:cs typeface="Times New Roman" pitchFamily="18" charset="0"/>
              </a:rPr>
              <a:t>:</a:t>
            </a:r>
            <a:endParaRPr lang="en-US" sz="2800" dirty="0">
              <a:solidFill>
                <a:schemeClr val="tx1"/>
              </a:solidFill>
            </a:endParaRPr>
          </a:p>
        </p:txBody>
      </p:sp>
      <p:sp>
        <p:nvSpPr>
          <p:cNvPr id="14" name="Прямоугольник 13"/>
          <p:cNvSpPr/>
          <p:nvPr/>
        </p:nvSpPr>
        <p:spPr>
          <a:xfrm>
            <a:off x="575187" y="524868"/>
            <a:ext cx="11017045" cy="1077218"/>
          </a:xfrm>
          <a:prstGeom prst="rect">
            <a:avLst/>
          </a:prstGeom>
        </p:spPr>
        <p:txBody>
          <a:bodyPr wrap="square">
            <a:spAutoFit/>
          </a:bodyPr>
          <a:lstStyle/>
          <a:p>
            <a:pPr algn="ctr"/>
            <a:r>
              <a:rPr lang="uk-UA" sz="3200" dirty="0" err="1" smtClean="0">
                <a:latin typeface="Times New Roman" pitchFamily="18" charset="0"/>
                <a:cs typeface="Times New Roman" pitchFamily="18" charset="0"/>
              </a:rPr>
              <a:t>Жүргізілген</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психодиагностикалық</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зерттеулердің</a:t>
            </a:r>
            <a:r>
              <a:rPr lang="uk-UA" sz="3200" dirty="0" smtClean="0">
                <a:latin typeface="Times New Roman" pitchFamily="18" charset="0"/>
                <a:cs typeface="Times New Roman" pitchFamily="18" charset="0"/>
              </a:rPr>
              <a:t> </a:t>
            </a:r>
            <a:r>
              <a:rPr lang="uk-UA" sz="3200" dirty="0" err="1" smtClean="0">
                <a:latin typeface="Times New Roman" pitchFamily="18" charset="0"/>
                <a:cs typeface="Times New Roman" pitchFamily="18" charset="0"/>
              </a:rPr>
              <a:t>нәтижесі</a:t>
            </a:r>
            <a:r>
              <a:rPr lang="uk-UA" sz="3200" dirty="0" smtClean="0">
                <a:latin typeface="Times New Roman" pitchFamily="18" charset="0"/>
                <a:cs typeface="Times New Roman" pitchFamily="18" charset="0"/>
              </a:rPr>
              <a:t> бойынша </a:t>
            </a:r>
            <a:r>
              <a:rPr lang="uk-UA" sz="3200" dirty="0" err="1" smtClean="0">
                <a:latin typeface="Times New Roman" pitchFamily="18" charset="0"/>
                <a:cs typeface="Times New Roman" pitchFamily="18" charset="0"/>
              </a:rPr>
              <a:t>қорытынды</a:t>
            </a:r>
            <a:endParaRPr lang="ru-RU" sz="3200" dirty="0"/>
          </a:p>
        </p:txBody>
      </p:sp>
      <p:graphicFrame>
        <p:nvGraphicFramePr>
          <p:cNvPr id="15" name="Таблица 14"/>
          <p:cNvGraphicFramePr>
            <a:graphicFrameLocks noGrp="1"/>
          </p:cNvGraphicFramePr>
          <p:nvPr/>
        </p:nvGraphicFramePr>
        <p:xfrm>
          <a:off x="831273" y="3794512"/>
          <a:ext cx="10827325" cy="1554480"/>
        </p:xfrm>
        <a:graphic>
          <a:graphicData uri="http://schemas.openxmlformats.org/drawingml/2006/table">
            <a:tbl>
              <a:tblPr firstRow="1" bandRow="1">
                <a:tableStyleId>{5C22544A-7EE6-4342-B048-85BDC9FD1C3A}</a:tableStyleId>
              </a:tblPr>
              <a:tblGrid>
                <a:gridCol w="947391"/>
                <a:gridCol w="3266597"/>
                <a:gridCol w="3906506"/>
                <a:gridCol w="2706831"/>
              </a:tblGrid>
              <a:tr h="1044128">
                <a:tc>
                  <a:txBody>
                    <a:bodyPr/>
                    <a:lstStyle/>
                    <a:p>
                      <a:r>
                        <a:rPr lang="uk-UA" sz="2400" b="0" dirty="0" smtClean="0">
                          <a:solidFill>
                            <a:schemeClr val="tx1"/>
                          </a:solidFill>
                          <a:latin typeface="Times New Roman" pitchFamily="18" charset="0"/>
                          <a:cs typeface="Times New Roman" pitchFamily="18" charset="0"/>
                        </a:rPr>
                        <a:t>№</a:t>
                      </a:r>
                      <a:endParaRPr lang="ru-RU" sz="2400" dirty="0">
                        <a:solidFill>
                          <a:schemeClr val="tx1"/>
                        </a:solidFill>
                      </a:endParaRPr>
                    </a:p>
                  </a:txBody>
                  <a:tcPr/>
                </a:tc>
                <a:tc>
                  <a:txBody>
                    <a:bodyPr/>
                    <a:lstStyle/>
                    <a:p>
                      <a:r>
                        <a:rPr lang="uk-UA" sz="2400" b="0" dirty="0" err="1" smtClean="0">
                          <a:solidFill>
                            <a:schemeClr val="tx1"/>
                          </a:solidFill>
                          <a:latin typeface="Times New Roman" pitchFamily="18" charset="0"/>
                          <a:cs typeface="Times New Roman" pitchFamily="18" charset="0"/>
                        </a:rPr>
                        <a:t>Тестіден</a:t>
                      </a:r>
                      <a:r>
                        <a:rPr lang="uk-UA" sz="2400" b="0" dirty="0" smtClean="0">
                          <a:solidFill>
                            <a:schemeClr val="tx1"/>
                          </a:solidFill>
                          <a:latin typeface="Times New Roman" pitchFamily="18" charset="0"/>
                          <a:cs typeface="Times New Roman" pitchFamily="18" charset="0"/>
                        </a:rPr>
                        <a:t> </a:t>
                      </a:r>
                      <a:r>
                        <a:rPr lang="uk-UA" sz="2400" b="0" dirty="0" err="1" smtClean="0">
                          <a:solidFill>
                            <a:schemeClr val="tx1"/>
                          </a:solidFill>
                          <a:latin typeface="Times New Roman" pitchFamily="18" charset="0"/>
                          <a:cs typeface="Times New Roman" pitchFamily="18" charset="0"/>
                        </a:rPr>
                        <a:t>өтушінің</a:t>
                      </a:r>
                      <a:r>
                        <a:rPr lang="uk-UA" sz="2400" b="0" dirty="0" smtClean="0">
                          <a:solidFill>
                            <a:schemeClr val="tx1"/>
                          </a:solidFill>
                          <a:latin typeface="Times New Roman" pitchFamily="18" charset="0"/>
                          <a:cs typeface="Times New Roman" pitchFamily="18" charset="0"/>
                        </a:rPr>
                        <a:t> </a:t>
                      </a:r>
                      <a:r>
                        <a:rPr lang="uk-UA" sz="2400" b="0" dirty="0" err="1" smtClean="0">
                          <a:solidFill>
                            <a:schemeClr val="tx1"/>
                          </a:solidFill>
                          <a:latin typeface="Times New Roman" pitchFamily="18" charset="0"/>
                          <a:cs typeface="Times New Roman" pitchFamily="18" charset="0"/>
                        </a:rPr>
                        <a:t>аты</a:t>
                      </a:r>
                      <a:r>
                        <a:rPr lang="uk-UA" sz="2400" b="0" dirty="0" smtClean="0">
                          <a:solidFill>
                            <a:schemeClr val="tx1"/>
                          </a:solidFill>
                          <a:latin typeface="Times New Roman" pitchFamily="18" charset="0"/>
                          <a:cs typeface="Times New Roman" pitchFamily="18" charset="0"/>
                        </a:rPr>
                        <a:t> – </a:t>
                      </a:r>
                      <a:r>
                        <a:rPr lang="uk-UA" sz="2400" b="0" dirty="0" err="1" smtClean="0">
                          <a:solidFill>
                            <a:schemeClr val="tx1"/>
                          </a:solidFill>
                          <a:latin typeface="Times New Roman" pitchFamily="18" charset="0"/>
                          <a:cs typeface="Times New Roman" pitchFamily="18" charset="0"/>
                        </a:rPr>
                        <a:t>жөні</a:t>
                      </a:r>
                      <a:endParaRPr lang="ru-RU" sz="2400" dirty="0">
                        <a:solidFill>
                          <a:schemeClr val="tx1"/>
                        </a:solidFill>
                      </a:endParaRPr>
                    </a:p>
                  </a:txBody>
                  <a:tcPr/>
                </a:tc>
                <a:tc>
                  <a:txBody>
                    <a:bodyPr/>
                    <a:lstStyle/>
                    <a:p>
                      <a:r>
                        <a:rPr lang="uk-UA" sz="2400" b="0" dirty="0" err="1" smtClean="0">
                          <a:solidFill>
                            <a:schemeClr val="tx1"/>
                          </a:solidFill>
                          <a:latin typeface="Times New Roman" pitchFamily="18" charset="0"/>
                          <a:cs typeface="Times New Roman" pitchFamily="18" charset="0"/>
                        </a:rPr>
                        <a:t>Диагностикалық</a:t>
                      </a:r>
                      <a:r>
                        <a:rPr lang="uk-UA" sz="2400" b="0" dirty="0" smtClean="0">
                          <a:solidFill>
                            <a:schemeClr val="tx1"/>
                          </a:solidFill>
                          <a:latin typeface="Times New Roman" pitchFamily="18" charset="0"/>
                          <a:cs typeface="Times New Roman" pitchFamily="18" charset="0"/>
                        </a:rPr>
                        <a:t> </a:t>
                      </a:r>
                      <a:r>
                        <a:rPr lang="uk-UA" sz="2400" b="0" dirty="0" err="1" smtClean="0">
                          <a:solidFill>
                            <a:schemeClr val="tx1"/>
                          </a:solidFill>
                          <a:latin typeface="Times New Roman" pitchFamily="18" charset="0"/>
                          <a:cs typeface="Times New Roman" pitchFamily="18" charset="0"/>
                        </a:rPr>
                        <a:t>тапсырманы</a:t>
                      </a:r>
                      <a:r>
                        <a:rPr lang="uk-UA" sz="2400" b="0" dirty="0" smtClean="0">
                          <a:solidFill>
                            <a:schemeClr val="tx1"/>
                          </a:solidFill>
                          <a:latin typeface="Times New Roman" pitchFamily="18" charset="0"/>
                          <a:cs typeface="Times New Roman" pitchFamily="18" charset="0"/>
                        </a:rPr>
                        <a:t> </a:t>
                      </a:r>
                      <a:r>
                        <a:rPr lang="uk-UA" sz="2400" b="0" dirty="0" err="1" smtClean="0">
                          <a:solidFill>
                            <a:schemeClr val="tx1"/>
                          </a:solidFill>
                          <a:latin typeface="Times New Roman" pitchFamily="18" charset="0"/>
                          <a:cs typeface="Times New Roman" pitchFamily="18" charset="0"/>
                        </a:rPr>
                        <a:t>орындау</a:t>
                      </a:r>
                      <a:r>
                        <a:rPr lang="ru-RU" sz="2400" b="0" dirty="0" smtClean="0">
                          <a:solidFill>
                            <a:schemeClr val="tx1"/>
                          </a:solidFill>
                          <a:latin typeface="Times New Roman" pitchFamily="18" charset="0"/>
                          <a:cs typeface="Times New Roman" pitchFamily="18" charset="0"/>
                        </a:rPr>
                        <a:t/>
                      </a:r>
                      <a:br>
                        <a:rPr lang="ru-RU" sz="2400" b="0" dirty="0" smtClean="0">
                          <a:solidFill>
                            <a:schemeClr val="tx1"/>
                          </a:solidFill>
                          <a:latin typeface="Times New Roman" pitchFamily="18" charset="0"/>
                          <a:cs typeface="Times New Roman" pitchFamily="18" charset="0"/>
                        </a:rPr>
                      </a:br>
                      <a:r>
                        <a:rPr lang="uk-UA" sz="2400" b="0" dirty="0" smtClean="0">
                          <a:solidFill>
                            <a:schemeClr val="tx1"/>
                          </a:solidFill>
                          <a:latin typeface="Times New Roman" pitchFamily="18" charset="0"/>
                          <a:cs typeface="Times New Roman" pitchFamily="18" charset="0"/>
                        </a:rPr>
                        <a:t> 1   2 ... №</a:t>
                      </a:r>
                      <a:endParaRPr lang="ru-RU" sz="2400" dirty="0">
                        <a:solidFill>
                          <a:schemeClr val="tx1"/>
                        </a:solidFill>
                      </a:endParaRPr>
                    </a:p>
                  </a:txBody>
                  <a:tcPr/>
                </a:tc>
                <a:tc>
                  <a:txBody>
                    <a:bodyPr/>
                    <a:lstStyle/>
                    <a:p>
                      <a:r>
                        <a:rPr lang="uk-UA" sz="2400" b="0" dirty="0" err="1" smtClean="0">
                          <a:solidFill>
                            <a:schemeClr val="tx1"/>
                          </a:solidFill>
                          <a:latin typeface="Times New Roman" pitchFamily="18" charset="0"/>
                          <a:cs typeface="Times New Roman" pitchFamily="18" charset="0"/>
                        </a:rPr>
                        <a:t>Қорытынды</a:t>
                      </a:r>
                      <a:r>
                        <a:rPr lang="uk-UA" sz="2400" b="0" dirty="0" smtClean="0">
                          <a:solidFill>
                            <a:schemeClr val="tx1"/>
                          </a:solidFill>
                          <a:latin typeface="Times New Roman" pitchFamily="18" charset="0"/>
                          <a:cs typeface="Times New Roman" pitchFamily="18" charset="0"/>
                        </a:rPr>
                        <a:t> </a:t>
                      </a:r>
                      <a:r>
                        <a:rPr lang="uk-UA" sz="2400" b="0" dirty="0" err="1" smtClean="0">
                          <a:solidFill>
                            <a:schemeClr val="tx1"/>
                          </a:solidFill>
                          <a:latin typeface="Times New Roman" pitchFamily="18" charset="0"/>
                          <a:cs typeface="Times New Roman" pitchFamily="18" charset="0"/>
                        </a:rPr>
                        <a:t>нәтижесі</a:t>
                      </a:r>
                      <a:endParaRPr lang="ru-RU" sz="2400" dirty="0">
                        <a:solidFill>
                          <a:schemeClr val="tx1"/>
                        </a:solidFill>
                      </a:endParaRPr>
                    </a:p>
                  </a:txBody>
                  <a:tcPr/>
                </a:tc>
              </a:tr>
              <a:tr h="336033">
                <a:tc>
                  <a:txBody>
                    <a:bodyPr/>
                    <a:lstStyle/>
                    <a:p>
                      <a:endParaRPr lang="ru-RU"/>
                    </a:p>
                  </a:txBody>
                  <a:tcPr/>
                </a:tc>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spTree>
    <p:extLst>
      <p:ext uri="{BB962C8B-B14F-4D97-AF65-F5344CB8AC3E}">
        <p14:creationId xmlns:p14="http://schemas.microsoft.com/office/powerpoint/2010/main" xmlns="" val="345851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smtClean="0">
                <a:latin typeface="Times New Roman" pitchFamily="18" charset="0"/>
                <a:cs typeface="Times New Roman" pitchFamily="18" charset="0"/>
              </a:rPr>
              <a:t>Ұсынылатын әдебиеттер тізімі</a:t>
            </a:r>
          </a:p>
          <a:p>
            <a:r>
              <a:rPr lang="kk-KZ" sz="1600" dirty="0" smtClean="0">
                <a:latin typeface="Times New Roman" pitchFamily="18" charset="0"/>
                <a:cs typeface="Times New Roman" pitchFamily="18" charset="0"/>
              </a:rPr>
              <a:t>1. </a:t>
            </a:r>
            <a:r>
              <a:rPr lang="ru-RU" sz="1600" dirty="0" smtClean="0">
                <a:latin typeface="Times New Roman" pitchFamily="18" charset="0"/>
                <a:cs typeface="Times New Roman" pitchFamily="18" charset="0"/>
              </a:rPr>
              <a:t>Б.Ш. </a:t>
            </a:r>
            <a:r>
              <a:rPr lang="ru-RU" sz="1600" dirty="0" err="1" smtClean="0">
                <a:latin typeface="Times New Roman" pitchFamily="18" charset="0"/>
                <a:cs typeface="Times New Roman" pitchFamily="18" charset="0"/>
              </a:rPr>
              <a:t>Байжуманова</a:t>
            </a:r>
            <a:r>
              <a:rPr lang="ru-RU" sz="1600" dirty="0" smtClean="0">
                <a:latin typeface="Times New Roman" pitchFamily="18" charset="0"/>
                <a:cs typeface="Times New Roman" pitchFamily="18" charset="0"/>
              </a:rPr>
              <a:t>, А.Ж. </a:t>
            </a:r>
            <a:r>
              <a:rPr lang="ru-RU" sz="1600" dirty="0" err="1" smtClean="0">
                <a:latin typeface="Times New Roman" pitchFamily="18" charset="0"/>
                <a:cs typeface="Times New Roman" pitchFamily="18" charset="0"/>
              </a:rPr>
              <a:t>Кунанбаева</a:t>
            </a:r>
            <a:r>
              <a:rPr lang="ru-RU" sz="1600" dirty="0" smtClean="0">
                <a:latin typeface="Times New Roman" pitchFamily="18" charset="0"/>
                <a:cs typeface="Times New Roman" pitchFamily="18" charset="0"/>
              </a:rPr>
              <a:t>, Ә.М. </a:t>
            </a:r>
            <a:r>
              <a:rPr lang="ru-RU" sz="1600" dirty="0" err="1" smtClean="0">
                <a:latin typeface="Times New Roman" pitchFamily="18" charset="0"/>
                <a:cs typeface="Times New Roman" pitchFamily="18" charset="0"/>
              </a:rPr>
              <a:t>Умирзакова</a:t>
            </a:r>
            <a:r>
              <a:rPr lang="ru-RU" sz="1600" dirty="0" smtClean="0">
                <a:latin typeface="Times New Roman" pitchFamily="18" charset="0"/>
                <a:cs typeface="Times New Roman" pitchFamily="18" charset="0"/>
              </a:rPr>
              <a:t>. Психодиагностика. </a:t>
            </a:r>
            <a:r>
              <a:rPr lang="ru-RU" sz="1600" dirty="0" err="1" smtClean="0">
                <a:latin typeface="Times New Roman" pitchFamily="18" charset="0"/>
                <a:cs typeface="Times New Roman" pitchFamily="18" charset="0"/>
              </a:rPr>
              <a:t>Оқу-әдістемелік құрал.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ADAL KITAP» </a:t>
            </a:r>
            <a:r>
              <a:rPr lang="ru-RU" sz="1600" dirty="0" err="1" smtClean="0">
                <a:latin typeface="Times New Roman" pitchFamily="18" charset="0"/>
                <a:cs typeface="Times New Roman" pitchFamily="18" charset="0"/>
              </a:rPr>
              <a:t>баспасы</a:t>
            </a:r>
            <a:r>
              <a:rPr lang="ru-RU" sz="1600" dirty="0" smtClean="0">
                <a:latin typeface="Times New Roman" pitchFamily="18" charset="0"/>
                <a:cs typeface="Times New Roman" pitchFamily="18" charset="0"/>
              </a:rPr>
              <a:t>. 2024, - 417 б. </a:t>
            </a:r>
          </a:p>
          <a:p>
            <a:r>
              <a:rPr lang="ru-RU" sz="1600" dirty="0" smtClean="0">
                <a:latin typeface="Times New Roman" pitchFamily="18" charset="0"/>
                <a:cs typeface="Times New Roman" pitchFamily="18" charset="0"/>
              </a:rPr>
              <a:t>2.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П. В. </a:t>
            </a:r>
            <a:r>
              <a:rPr lang="ru-RU" sz="1600" dirty="0" smtClean="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smtClean="0">
                <a:latin typeface="Times New Roman" pitchFamily="18" charset="0"/>
                <a:cs typeface="Times New Roman" pitchFamily="18" charset="0"/>
              </a:rPr>
              <a:t>Яньшин</a:t>
            </a:r>
            <a:r>
              <a:rPr lang="ru-RU" sz="1600" dirty="0" smtClean="0">
                <a:latin typeface="Times New Roman" pitchFamily="18" charset="0"/>
                <a:cs typeface="Times New Roman" pitchFamily="18" charset="0"/>
              </a:rPr>
              <a:t>. — 3-е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327 с. </a:t>
            </a:r>
          </a:p>
          <a:p>
            <a:pPr lvl="0" fontAlgn="base"/>
            <a:r>
              <a:rPr lang="ru-RU" sz="1600" dirty="0" smtClean="0">
                <a:latin typeface="Times New Roman" pitchFamily="18" charset="0"/>
                <a:cs typeface="Times New Roman" pitchFamily="18" charset="0"/>
              </a:rPr>
              <a:t>3.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a:t>
            </a:r>
            <a:r>
              <a:rPr lang="ru-RU" sz="1600" i="1" dirty="0" smtClean="0">
                <a:latin typeface="Times New Roman" pitchFamily="18" charset="0"/>
                <a:cs typeface="Times New Roman" pitchFamily="18" charset="0"/>
              </a:rPr>
              <a:t> Д. М. </a:t>
            </a:r>
            <a:r>
              <a:rPr lang="ru-RU" sz="1600" dirty="0" smtClean="0">
                <a:latin typeface="Times New Roman" pitchFamily="18" charset="0"/>
                <a:cs typeface="Times New Roman" pitchFamily="18" charset="0"/>
              </a:rPr>
              <a:t> Практикум по психодиагностике: учебное пособие для вузов / Д. М.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М. Г. </a:t>
            </a:r>
            <a:r>
              <a:rPr lang="ru-RU" sz="1600" dirty="0" err="1" smtClean="0">
                <a:latin typeface="Times New Roman" pitchFamily="18" charset="0"/>
                <a:cs typeface="Times New Roman" pitchFamily="18" charset="0"/>
              </a:rPr>
              <a:t>Рамендик</a:t>
            </a:r>
            <a:r>
              <a:rPr lang="ru-RU" sz="1600" dirty="0" smtClean="0">
                <a:latin typeface="Times New Roman" pitchFamily="18" charset="0"/>
                <a:cs typeface="Times New Roman" pitchFamily="18" charset="0"/>
              </a:rPr>
              <a:t>. — 2-е изд., </a:t>
            </a:r>
            <a:r>
              <a:rPr lang="ru-RU" sz="1600" dirty="0" err="1" smtClean="0">
                <a:latin typeface="Times New Roman" pitchFamily="18" charset="0"/>
                <a:cs typeface="Times New Roman" pitchFamily="18" charset="0"/>
              </a:rPr>
              <a:t>испр</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139 с. </a:t>
            </a:r>
            <a:r>
              <a:rPr lang="kk-KZ"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(Высшее образование). — ISBN 978-5-534-07265-5.</a:t>
            </a:r>
          </a:p>
          <a:p>
            <a:pPr lvl="0" fontAlgn="base"/>
            <a:r>
              <a:rPr lang="ru-RU" sz="1600" dirty="0" smtClean="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smtClean="0">
                <a:latin typeface="Times New Roman" pitchFamily="18" charset="0"/>
                <a:cs typeface="Times New Roman" pitchFamily="18" charset="0"/>
              </a:rPr>
              <a:t>перераб</a:t>
            </a:r>
            <a:r>
              <a:rPr lang="ru-RU" sz="1600" dirty="0" smtClean="0">
                <a:latin typeface="Times New Roman" pitchFamily="18" charset="0"/>
                <a:cs typeface="Times New Roman" pitchFamily="18" charset="0"/>
              </a:rPr>
              <a:t>. и доп. — Москва: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301 с. — (Высшее образование). — ISBN 978-5-9916-9948-8. — Текст: электронный // ЭБС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[сайт]. — URL: </a:t>
            </a:r>
          </a:p>
          <a:p>
            <a:pPr lvl="0" fontAlgn="base"/>
            <a:r>
              <a:rPr lang="ru-RU" sz="1600" dirty="0" smtClean="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smtClean="0">
                <a:latin typeface="Times New Roman" pitchFamily="18" charset="0"/>
                <a:cs typeface="Times New Roman" pitchFamily="18" charset="0"/>
              </a:rPr>
              <a:t>Юрайт</a:t>
            </a:r>
            <a:r>
              <a:rPr lang="ru-RU" sz="1600" dirty="0" smtClean="0">
                <a:latin typeface="Times New Roman" pitchFamily="18" charset="0"/>
                <a:cs typeface="Times New Roman" pitchFamily="18" charset="0"/>
              </a:rPr>
              <a:t>, 2020. — 373 с. — (Высшее образование). — ISBN 978-5-534-00775-6</a:t>
            </a:r>
          </a:p>
          <a:p>
            <a:pPr lvl="0" fontAlgn="base"/>
            <a:r>
              <a:rPr lang="ru-RU" sz="1600" dirty="0" smtClean="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smtClean="0">
                <a:latin typeface="Times New Roman" pitchFamily="18" charset="0"/>
                <a:cs typeface="Times New Roman" pitchFamily="18" charset="0"/>
              </a:rPr>
              <a:t>М-во</a:t>
            </a:r>
            <a:r>
              <a:rPr lang="ru-RU" sz="1600" dirty="0" smtClean="0">
                <a:latin typeface="Times New Roman" pitchFamily="18" charset="0"/>
                <a:cs typeface="Times New Roman" pitchFamily="18" charset="0"/>
              </a:rPr>
              <a:t> образования и науки РК. - 3-е изд. - Караганда : </a:t>
            </a:r>
            <a:r>
              <a:rPr lang="ru-RU" sz="1600" dirty="0" err="1" smtClean="0">
                <a:latin typeface="Times New Roman" pitchFamily="18" charset="0"/>
                <a:cs typeface="Times New Roman" pitchFamily="18" charset="0"/>
              </a:rPr>
              <a:t>Ақнұр</a:t>
            </a:r>
            <a:r>
              <a:rPr lang="ru-RU" sz="1600" dirty="0" smtClean="0">
                <a:latin typeface="Times New Roman" pitchFamily="18" charset="0"/>
                <a:cs typeface="Times New Roman" pitchFamily="18" charset="0"/>
              </a:rPr>
              <a:t>, 2019. - 136 с. - URL: http://elib.kaznu.kz/order-book. - 500 (тираж) экз. - ISBN 978-601-7938-48-2 </a:t>
            </a:r>
          </a:p>
          <a:p>
            <a:pPr lvl="0" fontAlgn="base"/>
            <a:r>
              <a:rPr lang="kk-KZ" sz="1600" dirty="0" smtClean="0">
                <a:latin typeface="Times New Roman" pitchFamily="18" charset="0"/>
                <a:cs typeface="Times New Roman" pitchFamily="18" charset="0"/>
              </a:rPr>
              <a:t>7.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Н. С. Психодиагностика </a:t>
            </a:r>
            <a:r>
              <a:rPr lang="ru-RU" sz="1600" dirty="0" err="1" smtClean="0">
                <a:latin typeface="Times New Roman" pitchFamily="18" charset="0"/>
                <a:cs typeface="Times New Roman" pitchFamily="18" charset="0"/>
              </a:rPr>
              <a:t>негіздері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оқу құралы </a:t>
            </a:r>
            <a:r>
              <a:rPr lang="ru-RU" sz="1600" dirty="0" smtClean="0">
                <a:latin typeface="Times New Roman" pitchFamily="18" charset="0"/>
                <a:cs typeface="Times New Roman" pitchFamily="18" charset="0"/>
              </a:rPr>
              <a:t>/ Н. С. </a:t>
            </a:r>
            <a:r>
              <a:rPr lang="ru-RU" sz="1600" dirty="0" err="1" smtClean="0">
                <a:latin typeface="Times New Roman" pitchFamily="18" charset="0"/>
                <a:cs typeface="Times New Roman" pitchFamily="18" charset="0"/>
              </a:rPr>
              <a:t>Жұбаназарова, </a:t>
            </a:r>
            <a:r>
              <a:rPr lang="ru-RU" sz="1600" dirty="0" smtClean="0">
                <a:latin typeface="Times New Roman" pitchFamily="18" charset="0"/>
                <a:cs typeface="Times New Roman" pitchFamily="18" charset="0"/>
              </a:rPr>
              <a:t>З. Б. </a:t>
            </a:r>
            <a:r>
              <a:rPr lang="ru-RU" sz="1600" dirty="0" err="1" smtClean="0">
                <a:latin typeface="Times New Roman" pitchFamily="18" charset="0"/>
                <a:cs typeface="Times New Roman" pitchFamily="18" charset="0"/>
              </a:rPr>
              <a:t>Мадалиева</a:t>
            </a:r>
            <a:r>
              <a:rPr lang="ru-RU" sz="1600" dirty="0" smtClean="0">
                <a:latin typeface="Times New Roman" pitchFamily="18" charset="0"/>
                <a:cs typeface="Times New Roman" pitchFamily="18" charset="0"/>
              </a:rPr>
              <a:t>, Н. Қ. </a:t>
            </a:r>
            <a:r>
              <a:rPr lang="ru-RU" sz="1600" dirty="0" err="1" smtClean="0">
                <a:latin typeface="Times New Roman" pitchFamily="18" charset="0"/>
                <a:cs typeface="Times New Roman" pitchFamily="18" charset="0"/>
              </a:rPr>
              <a:t>Тоқсанбаева </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Әл-Фараби атын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ҚазҰУ.</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2020. - 253, [1] б. - </a:t>
            </a:r>
            <a:r>
              <a:rPr lang="en-US" sz="1600" dirty="0" smtClean="0">
                <a:latin typeface="Times New Roman" pitchFamily="18" charset="0"/>
                <a:cs typeface="Times New Roman" pitchFamily="18" charset="0"/>
              </a:rPr>
              <a:t>URL: http://elib.kaznu.kz/book/16569.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243-251 б. - </a:t>
            </a:r>
            <a:r>
              <a:rPr lang="en-US" sz="1600" dirty="0" smtClean="0">
                <a:latin typeface="Times New Roman" pitchFamily="18" charset="0"/>
                <a:cs typeface="Times New Roman" pitchFamily="18" charset="0"/>
              </a:rPr>
              <a:t>ISBN 978-604-04-4713-4</a:t>
            </a:r>
            <a:endParaRPr lang="kk-KZ" sz="1600" dirty="0" smtClean="0">
              <a:latin typeface="Times New Roman" pitchFamily="18" charset="0"/>
              <a:cs typeface="Times New Roman" pitchFamily="18" charset="0"/>
            </a:endParaRPr>
          </a:p>
          <a:p>
            <a:pPr lvl="0" fontAlgn="base"/>
            <a:r>
              <a:rPr lang="kk-KZ" sz="1600" dirty="0" smtClean="0">
                <a:latin typeface="Times New Roman" pitchFamily="18" charset="0"/>
                <a:cs typeface="Times New Roman" pitchFamily="18" charset="0"/>
              </a:rPr>
              <a:t>8. </a:t>
            </a:r>
            <a:r>
              <a:rPr lang="ru-RU" sz="1600" dirty="0" smtClean="0">
                <a:latin typeface="Times New Roman" pitchFamily="18" charset="0"/>
                <a:cs typeface="Times New Roman" pitchFamily="18" charset="0"/>
              </a:rPr>
              <a:t>Практикум по психодиагностике : практикум / </a:t>
            </a:r>
            <a:r>
              <a:rPr lang="ru-RU" sz="1600" dirty="0" err="1" smtClean="0">
                <a:latin typeface="Times New Roman" pitchFamily="18" charset="0"/>
                <a:cs typeface="Times New Roman" pitchFamily="18" charset="0"/>
              </a:rPr>
              <a:t>КазНУ</a:t>
            </a:r>
            <a:r>
              <a:rPr lang="ru-RU" sz="1600" dirty="0" smtClean="0">
                <a:latin typeface="Times New Roman" pitchFamily="18" charset="0"/>
                <a:cs typeface="Times New Roman" pitchFamily="18" charset="0"/>
              </a:rPr>
              <a:t> им. </a:t>
            </a:r>
            <a:r>
              <a:rPr lang="ru-RU" sz="1600" dirty="0" err="1" smtClean="0">
                <a:latin typeface="Times New Roman" pitchFamily="18" charset="0"/>
                <a:cs typeface="Times New Roman" pitchFamily="18" charset="0"/>
              </a:rPr>
              <a:t>аль-Фараби</a:t>
            </a:r>
            <a:r>
              <a:rPr lang="ru-RU" sz="1600" dirty="0" smtClean="0">
                <a:latin typeface="Times New Roman" pitchFamily="18" charset="0"/>
                <a:cs typeface="Times New Roman" pitchFamily="18" charset="0"/>
              </a:rPr>
              <a:t> ; [авт.-сост.: А. И. Гарбер, Д. В. Иванов, С. К. </a:t>
            </a:r>
            <a:r>
              <a:rPr lang="ru-RU" sz="1600" dirty="0" err="1" smtClean="0">
                <a:latin typeface="Times New Roman" pitchFamily="18" charset="0"/>
                <a:cs typeface="Times New Roman" pitchFamily="18" charset="0"/>
              </a:rPr>
              <a:t>Бердибаева</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Алматы</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Қазақ ун-ті</a:t>
            </a:r>
            <a:r>
              <a:rPr lang="ru-RU" sz="1600" dirty="0" smtClean="0">
                <a:latin typeface="Times New Roman" pitchFamily="18" charset="0"/>
                <a:cs typeface="Times New Roman" pitchFamily="18" charset="0"/>
              </a:rPr>
              <a:t>, 2019. - 364 с. - URL: http://elib.kaznu.kz/order-book. - </a:t>
            </a:r>
            <a:r>
              <a:rPr lang="ru-RU" sz="1600" dirty="0" err="1" smtClean="0">
                <a:latin typeface="Times New Roman" pitchFamily="18" charset="0"/>
                <a:cs typeface="Times New Roman" pitchFamily="18" charset="0"/>
              </a:rPr>
              <a:t>Библиогр</a:t>
            </a:r>
            <a:r>
              <a:rPr lang="ru-RU" sz="1600" dirty="0" smtClean="0">
                <a:latin typeface="Times New Roman" pitchFamily="18" charset="0"/>
                <a:cs typeface="Times New Roman" pitchFamily="18" charset="0"/>
              </a:rPr>
              <a:t>.: с. 359-360. - 100 (тираж) экз. - ISBN 978-601-04-3727-2 </a:t>
            </a:r>
          </a:p>
          <a:p>
            <a:pPr lvl="0" fontAlgn="base"/>
            <a:r>
              <a:rPr lang="kk-KZ" sz="1600" dirty="0" smtClean="0">
                <a:latin typeface="Times New Roman" pitchFamily="18" charset="0"/>
                <a:cs typeface="Times New Roman" pitchFamily="18" charset="0"/>
              </a:rPr>
              <a:t>9. </a:t>
            </a:r>
            <a:r>
              <a:rPr lang="ru-RU" sz="1600" dirty="0" smtClean="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endParaRPr lang="ru-RU" sz="16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B1FFEA-B1E9-46EA-8FC1-6E661D4AE48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666DAFF-F075-4378-8E02-C15D91AEA053}">
  <ds:schemaRefs>
    <ds:schemaRef ds:uri="http://schemas.microsoft.com/sharepoint/v3/contenttype/forms"/>
  </ds:schemaRefs>
</ds:datastoreItem>
</file>

<file path=customXml/itemProps3.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172</TotalTime>
  <Words>556</Words>
  <Application>Microsoft Office PowerPoint</Application>
  <PresentationFormat>Произвольный</PresentationFormat>
  <Paragraphs>83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SketchLinesVTI</vt:lpstr>
      <vt:lpstr>№15 дәріс Психологиялық диагностика жүргізудің нәтижесі</vt:lpstr>
      <vt:lpstr>Слайд 2</vt:lpstr>
      <vt:lpstr>Психологиялық диагностика жүргізудің нәтижесі</vt:lpstr>
      <vt:lpstr>Психологиялық диагностика жүргізуден алынған нәтижелерді талдау</vt:lpstr>
      <vt:lpstr> </vt:lpstr>
      <vt:lpstr>    Эксперимент хаттамасы құрылымы:   </vt:lpstr>
      <vt:lpstr>Зерттеу жүргізудің себебі. Зерттеуге жоспар құру, болжам жасау, психологиялық зерттеудің әдістемелерін таңдауға негіздеу ( әдістемелерді жасағандардың аты көрсетіледі). диагностың аты – жөні, лауазымы, жұмыс орны, жұмыс телефоны. Зерттеуді жүргізу уақыты. Схема бойынша әдістемені сипаттау: Мектеп аты; Тестің авторы, атауы; Зерттелетін жұмыс; Нәтижеге әсер ететін факторлар. Бағалау шкалаларының аттары; мысалы, вербальді емес интелект, мағлұматтылығы, жалпы баға, есте сақтаудың көлемі және т.с.с.</vt:lpstr>
      <vt:lpstr>Зерттеудің нәтижелері: Сандық мәліметтер. Жеке немесе барлық оқушыларға таблица ретінде. Тестілеудің нәтижесін есептеу схемасын қара. Мәліметтердің жалпылама интерпритациясын, сандық талдау мен қорытынды. Тестілеудің нәтижесі бойынша нұсқаулар. Тестілеудің нәтижесін есептеу схемасы       Күні: Жүргізушінің аты – жөні: Қорытынды пікір: Қолы:</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12</cp:revision>
  <dcterms:created xsi:type="dcterms:W3CDTF">2020-09-07T07:46:50Z</dcterms:created>
  <dcterms:modified xsi:type="dcterms:W3CDTF">2024-09-29T22:49:52Z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