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81" r:id="rId3"/>
    <p:sldId id="308" r:id="rId4"/>
    <p:sldId id="267" r:id="rId5"/>
    <p:sldId id="268" r:id="rId6"/>
    <p:sldId id="269" r:id="rId7"/>
    <p:sldId id="271" r:id="rId8"/>
    <p:sldId id="272" r:id="rId9"/>
    <p:sldId id="275" r:id="rId10"/>
    <p:sldId id="276" r:id="rId11"/>
    <p:sldId id="312" r:id="rId12"/>
    <p:sldId id="279" r:id="rId13"/>
    <p:sldId id="310" r:id="rId14"/>
    <p:sldId id="311" r:id="rId15"/>
    <p:sldId id="286" r:id="rId16"/>
    <p:sldId id="287" r:id="rId17"/>
    <p:sldId id="289" r:id="rId18"/>
    <p:sldId id="291" r:id="rId19"/>
    <p:sldId id="292" r:id="rId20"/>
    <p:sldId id="296" r:id="rId21"/>
    <p:sldId id="297" r:id="rId22"/>
    <p:sldId id="256" r:id="rId23"/>
    <p:sldId id="278" r:id="rId24"/>
    <p:sldId id="325" r:id="rId25"/>
    <p:sldId id="280" r:id="rId26"/>
    <p:sldId id="326" r:id="rId27"/>
    <p:sldId id="282" r:id="rId28"/>
    <p:sldId id="283" r:id="rId29"/>
    <p:sldId id="284" r:id="rId30"/>
    <p:sldId id="285" r:id="rId31"/>
    <p:sldId id="32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0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018A-C69A-724D-9975-86BB8CA1520B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1A39D-C82C-E446-BC1C-C8C7D3FC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9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801DB-0DF0-4E45-98E4-6605D6C00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A25131-3CA7-D140-99C7-994B5D31C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DFB93-EE01-ED44-93D5-9CBEA896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7E0A4-1D9C-9647-A921-E49D43A3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2DB00-4F0F-C544-8B6A-DD82E635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E2FC0-48FC-814C-9024-5041F131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9FE080-E241-0340-B5D0-C91FB218A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A4740-B945-264B-8DA9-3F6E4CC8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B2910-7CEC-BE44-A874-3BC3D4D0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873B9-4E26-3B42-A21D-8AE7F9B1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7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FC9F30-1EAB-6049-B228-AE4908DC2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27DAE6-5AAA-994D-9F0D-08BB11879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CE8EF-7493-EE41-B822-625E09D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ABCEA-46FF-F343-B8C9-7B7F50F7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9B5CA-7D2F-3E42-A386-554F13B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6D88CA-D92D-2442-A150-FE73788E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568C84-21F7-0B42-9049-336B1860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A24705-9F9C-5240-80A3-4439CA65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91E6B12C-5A29-7E44-B2D6-A66503B2D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63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1" y="1676400"/>
            <a:ext cx="5592233" cy="213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1" y="3963989"/>
            <a:ext cx="5592233" cy="2135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B4C86A5-749A-DE42-979E-05484E6F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BFF0308-E64B-5447-93E9-0D99193F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D13FBCF-8E21-BC40-9847-00BCED4B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9CFA5175-F46B-9C4A-A0CA-26F5A7FDEB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42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2167" y="1676401"/>
            <a:ext cx="11387667" cy="442277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D2E42-B7D2-1949-BFE2-65A2FF77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7B50E-F0E7-EA40-834D-F4924938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10164-E960-9846-8760-5C894A0B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E5770306-1E96-C843-8C6F-EB6ED49EB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18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AF4BF-3B7B-9441-BE30-450B0F04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8FC99-BE4A-A942-9100-F277FBE50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54E81-343B-2D44-B130-E73C97C9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3A9B2-5FC2-6845-8918-822CAF62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D5311-84E8-4646-ABA8-5B1236FB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5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D1CBD-6DA7-5742-9B80-0E515027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5668EC-1656-8643-9AF3-7773B8AAB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AA2755-E30A-4247-86FA-9987D1EC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A2DDC-4B8E-014B-8092-3E8216BD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F0C95-09E6-3948-85FA-081061FF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7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650EA-3E62-E24B-9454-CAA1BF86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B305A-1DF7-A64E-9617-A1E0FCB27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42C09-A66E-5141-9E28-9AB124020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881EBE-69A5-9F4B-8211-BC7EFD53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2D9E5B-0278-7C42-A3FD-7BB6F9E8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7D76AD-4545-C546-A246-F77320C0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4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9CA58-3692-7A40-BF69-2AAE4B91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42BE5-D2F7-694D-B0C0-77CB9E69C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74F067-CF86-9D42-B936-3D8978B7A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75C55C-39CD-4D41-851A-4AC46F147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13AA6-A436-CC40-8888-519A5EF51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F2F404-3A62-D24E-ABD0-DC94699A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F74158-834F-8E4D-B867-33DA65ED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749E56-54FF-5644-BDCB-9F5C5DD6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0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AA4A2-FD96-A44F-864C-76CCEE94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E20E5-2B99-0547-831E-495A3ED7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BE15A5-64C3-B646-8AB1-E684FB9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2CF763-F7EB-924D-9770-44FC0C6B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9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863DB4-94E3-924E-8010-383D3615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A161E7-F20F-BC4C-9FE7-019A3217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067307-07A4-EE4B-AAC2-A188D61C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43FC4-C1F7-F44C-8098-E3DA120A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37331-79EA-5A49-BED5-8E346B0A7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4BB5E2-8FAF-5441-922D-DAB5E1946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C0E7BC-C721-F344-A8F5-28FF2DDF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B39DEA-043C-E549-AB31-EB5DE8E2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59BFFF-60CD-0B40-BE9C-517C4EE4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4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AD618-CDFF-DC43-A227-2F43DDF5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DC17D9-05F4-E04D-A311-C00AB971F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1A898A-CDD3-5A4B-BF3E-ADF086197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146E34-2D9F-6148-86B3-4C57B4B0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65B8D5-25B5-F24A-8F43-8806FAF1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CF12F7-938F-4243-B24C-C9D5DA88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4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44E57-A67F-764B-92CC-2062E94C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19DF6-FFCD-F042-BBA5-0207635F9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7A47F-0D9F-8545-89B6-46E52A941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21E2-4BE7-5D48-A334-355C36EB62A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54ECB-94C6-1741-AC46-940C773AA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2A5C2-4B43-1248-AED9-8CFB6C873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D74D-ADF5-4E4E-A8BA-A51FEB6FF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5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B58B7-49E3-174B-8289-15470D91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Лекция 13. Описание и представление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BDE87-229B-224E-BA09-DF1DED1E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Вопросы:</a:t>
            </a:r>
          </a:p>
          <a:p>
            <a:pPr marL="514350" indent="-514350">
              <a:buAutoNum type="arabicPeriod"/>
            </a:pPr>
            <a:r>
              <a:rPr lang="ru-RU" dirty="0"/>
              <a:t>Наглядное представление результатов.</a:t>
            </a:r>
          </a:p>
          <a:p>
            <a:pPr marL="514350" indent="-514350">
              <a:buAutoNum type="arabicPeriod"/>
            </a:pPr>
            <a:r>
              <a:rPr lang="ru-RU" dirty="0"/>
              <a:t>Графическое представление результатов.</a:t>
            </a:r>
          </a:p>
          <a:p>
            <a:pPr marL="514350" indent="-514350">
              <a:buAutoNum type="arabicPeriod"/>
            </a:pPr>
            <a:r>
              <a:rPr lang="ru-RU" dirty="0"/>
              <a:t>Оригинальность текста и программа  «</a:t>
            </a:r>
            <a:r>
              <a:rPr lang="ru-RU" dirty="0" err="1"/>
              <a:t>Антиплагиат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30781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D4F520B-D5B6-684B-A0A6-17D946FAC3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9017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</a:rPr>
              <a:t>Интервальный ряд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60DDA62-4A6B-394B-B1C8-47BF67F4734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738313" y="981075"/>
            <a:ext cx="8750300" cy="5149850"/>
          </a:xfrm>
        </p:spPr>
        <p:txBody>
          <a:bodyPr/>
          <a:lstStyle/>
          <a:p>
            <a:pPr eaLnBrk="1" hangingPunct="1"/>
            <a:endParaRPr lang="ru-RU" altLang="ru-RU" b="1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</a:rPr>
              <a:t>Когда таблицы частот или относительных частот становятся и громоздкими, для анализа данных строят 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интервальный ряд.</a:t>
            </a:r>
            <a:r>
              <a:rPr lang="ru-RU" altLang="ru-RU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</a:pPr>
            <a:endParaRPr lang="ru-RU" altLang="ru-RU" b="1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</a:rPr>
              <a:t>Для этого 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разность между наибольшим и наименьшим значениями делят на несколько равных</a:t>
            </a:r>
            <a:r>
              <a:rPr lang="ru-RU" altLang="ru-RU" b="1">
                <a:latin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частей </a:t>
            </a:r>
            <a:r>
              <a:rPr lang="ru-RU" altLang="ru-RU" b="1">
                <a:latin typeface="Times New Roman" panose="02020603050405020304" pitchFamily="18" charset="0"/>
              </a:rPr>
              <a:t>(примерно 5-10) 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и, округляя полученный результат, определяют длину интервала.</a:t>
            </a:r>
            <a:r>
              <a:rPr lang="ru-RU" altLang="ru-RU" b="1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0243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84D510D-B49E-6E47-BF0E-81D213DA66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28800" y="285750"/>
            <a:ext cx="8686800" cy="100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altLang="ru-RU" b="1" cap="none">
                <a:effectLst/>
                <a:latin typeface="Times New Roman" panose="02020603050405020304" pitchFamily="18" charset="0"/>
              </a:rPr>
              <a:t>ИНТЕРВАЛЬНЫЙ РЯД </a:t>
            </a:r>
            <a:r>
              <a:rPr lang="ru-RU" altLang="ru-RU" cap="none">
                <a:effectLst/>
                <a:latin typeface="Times New Roman" panose="02020603050405020304" pitchFamily="18" charset="0"/>
              </a:rPr>
              <a:t>( продолжение)</a:t>
            </a:r>
            <a:endParaRPr lang="ru-RU" altLang="ru-RU" b="1" cap="none">
              <a:effectLst/>
              <a:latin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84143B3-ADA1-A941-9BEE-A563757D5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Начало </a:t>
            </a:r>
            <a:r>
              <a:rPr lang="ru-RU" altLang="ru-RU" b="1">
                <a:latin typeface="Times New Roman" panose="02020603050405020304" pitchFamily="18" charset="0"/>
              </a:rPr>
              <a:t>первого интервала- 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наименьшее данное</a:t>
            </a:r>
            <a:r>
              <a:rPr lang="ru-RU" altLang="ru-RU" b="1">
                <a:latin typeface="Times New Roman" panose="02020603050405020304" pitchFamily="18" charset="0"/>
              </a:rPr>
              <a:t> или ближайшее к нему целое число(левее его);</a:t>
            </a:r>
          </a:p>
          <a:p>
            <a:pPr eaLnBrk="1" hangingPunct="1">
              <a:buFont typeface="Wingdings" pitchFamily="2" charset="2"/>
              <a:buChar char="v"/>
            </a:pPr>
            <a:endParaRPr lang="ru-RU" altLang="ru-RU" b="1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</a:rPr>
              <a:t>Для каждого интервала указывают число данных, попадающих в этот интервал, или выраженное в процентах отношение этого числа к общей численности данных;</a:t>
            </a:r>
          </a:p>
          <a:p>
            <a:pPr eaLnBrk="1" hangingPunct="1">
              <a:buFont typeface="Wingdings" pitchFamily="2" charset="2"/>
              <a:buChar char="v"/>
            </a:pP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19141767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0092C4B-02CD-D440-8CD6-9731462255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3900" y="142854"/>
            <a:ext cx="8229600" cy="1928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</a:rPr>
              <a:t>Пример</a:t>
            </a:r>
            <a:r>
              <a:rPr lang="ru-RU" sz="3200" dirty="0">
                <a:latin typeface="Times New Roman" pitchFamily="18" charset="0"/>
              </a:rPr>
              <a:t> :</a:t>
            </a:r>
            <a:r>
              <a:rPr lang="ru-RU" sz="2700" b="1" i="1" dirty="0">
                <a:latin typeface="Times New Roman" pitchFamily="18" charset="0"/>
              </a:rPr>
              <a:t>На партии из 50 человек изучали продолжительность их горения(в часах).</a:t>
            </a:r>
            <a:r>
              <a:rPr lang="ru-RU" sz="3200" i="1" dirty="0">
                <a:latin typeface="Times New Roman" pitchFamily="18" charset="0"/>
              </a:rPr>
              <a:t>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</a:rPr>
              <a:t>Составили  таблицу:</a:t>
            </a:r>
            <a:br>
              <a:rPr lang="ru-RU" sz="3200" i="1" dirty="0">
                <a:latin typeface="Times New Roman" pitchFamily="18" charset="0"/>
              </a:rPr>
            </a:br>
            <a:endParaRPr lang="ru-RU" sz="3200" i="1" dirty="0">
              <a:latin typeface="Times New Roman" pitchFamily="18" charset="0"/>
            </a:endParaRPr>
          </a:p>
        </p:txBody>
      </p:sp>
      <p:graphicFrame>
        <p:nvGraphicFramePr>
          <p:cNvPr id="25628" name="Group 28">
            <a:extLst>
              <a:ext uri="{FF2B5EF4-FFF2-40B4-BE49-F238E27FC236}">
                <a16:creationId xmlns:a16="http://schemas.microsoft.com/office/drawing/2014/main" id="{482DE0A8-3E1A-544D-BFD7-46686500E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471206"/>
              </p:ext>
            </p:extLst>
          </p:nvPr>
        </p:nvGraphicFramePr>
        <p:xfrm>
          <a:off x="1981200" y="1916113"/>
          <a:ext cx="8229600" cy="4387850"/>
        </p:xfrm>
        <a:graphic>
          <a:graphicData uri="http://schemas.openxmlformats.org/drawingml/2006/table">
            <a:tbl>
              <a:tblPr/>
              <a:tblGrid>
                <a:gridCol w="447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Продолжительность жизни, год.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Частота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До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20-40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40-60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60-80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80-100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9279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71B3BF4-8FD6-A248-9426-C01C806865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0"/>
            <a:ext cx="8510588" cy="1714500"/>
          </a:xfrm>
        </p:spPr>
        <p:txBody>
          <a:bodyPr/>
          <a:lstStyle/>
          <a:p>
            <a:pPr>
              <a:defRPr/>
            </a:pPr>
            <a:r>
              <a:rPr lang="ru-RU" sz="3100" i="1" dirty="0">
                <a:latin typeface="Times New Roman" pitchFamily="18" charset="0"/>
              </a:rPr>
              <a:t>Средняя продолжительность жизни</a:t>
            </a:r>
            <a:br>
              <a:rPr lang="ru-RU" dirty="0">
                <a:effectLst/>
                <a:latin typeface="Times New Roman" pitchFamily="18" charset="0"/>
              </a:rPr>
            </a:br>
            <a:r>
              <a:rPr lang="ru-RU" sz="2200" dirty="0">
                <a:latin typeface="Times New Roman" pitchFamily="18" charset="0"/>
              </a:rPr>
              <a:t>(заменим каждый  интервал числом, которое является его серединой)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E6D542A-EB62-B543-A459-C05007FB524B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92313" y="3357563"/>
            <a:ext cx="8362950" cy="29892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Находим  среднее арифметическое: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</a:rPr>
              <a:t>Значит  </a:t>
            </a: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</a:rPr>
              <a:t>средняя продолжительность горения</a:t>
            </a:r>
            <a:r>
              <a:rPr lang="ru-RU" altLang="ru-RU" sz="2400">
                <a:latin typeface="Times New Roman" panose="02020603050405020304" pitchFamily="18" charset="0"/>
              </a:rPr>
              <a:t> электроламп – </a:t>
            </a:r>
            <a:r>
              <a:rPr lang="ru-RU" altLang="ru-RU" sz="2400">
                <a:solidFill>
                  <a:srgbClr val="0000FF"/>
                </a:solidFill>
                <a:latin typeface="Times New Roman" panose="02020603050405020304" pitchFamily="18" charset="0"/>
              </a:rPr>
              <a:t>870ч</a:t>
            </a:r>
            <a:r>
              <a:rPr lang="ru-RU" altLang="ru-RU" sz="2400">
                <a:latin typeface="Times New Roman" panose="02020603050405020304" pitchFamily="18" charset="0"/>
              </a:rPr>
              <a:t> . </a:t>
            </a:r>
          </a:p>
        </p:txBody>
      </p:sp>
      <p:graphicFrame>
        <p:nvGraphicFramePr>
          <p:cNvPr id="87171" name="Group 131">
            <a:extLst>
              <a:ext uri="{FF2B5EF4-FFF2-40B4-BE49-F238E27FC236}">
                <a16:creationId xmlns:a16="http://schemas.microsoft.com/office/drawing/2014/main" id="{7A28A696-9A51-F64F-91A9-3400605F8398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59619636"/>
              </p:ext>
            </p:extLst>
          </p:nvPr>
        </p:nvGraphicFramePr>
        <p:xfrm>
          <a:off x="1985963" y="1676401"/>
          <a:ext cx="8380412" cy="2136775"/>
        </p:xfrm>
        <a:graphic>
          <a:graphicData uri="http://schemas.openxmlformats.org/drawingml/2006/table">
            <a:tbl>
              <a:tblPr/>
              <a:tblGrid>
                <a:gridCol w="244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77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Продолжитель-ность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жизни, г.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Частота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660" name="Object 132">
            <a:extLst>
              <a:ext uri="{FF2B5EF4-FFF2-40B4-BE49-F238E27FC236}">
                <a16:creationId xmlns:a16="http://schemas.microsoft.com/office/drawing/2014/main" id="{FAB14DAD-DF0F-2C40-AAE7-E4D3F403AC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25" y="4214814"/>
          <a:ext cx="8434388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3" imgW="96545400" imgH="14630400" progId="Equation.3">
                  <p:embed/>
                </p:oleObj>
              </mc:Choice>
              <mc:Fallback>
                <p:oleObj name="Формула" r:id="rId3" imgW="96545400" imgH="14630400" progId="Equation.3">
                  <p:embed/>
                  <p:pic>
                    <p:nvPicPr>
                      <p:cNvPr id="26660" name="Object 132">
                        <a:extLst>
                          <a:ext uri="{FF2B5EF4-FFF2-40B4-BE49-F238E27FC236}">
                            <a16:creationId xmlns:a16="http://schemas.microsoft.com/office/drawing/2014/main" id="{FAB14DAD-DF0F-2C40-AAE7-E4D3F403AC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214814"/>
                        <a:ext cx="8434388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58607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95F2379F-0209-D54E-80E6-DE2828A416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14858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Способы изображения статистического исследования.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8CFDA55-FB59-6343-BA16-FC67CEA08D3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825625" y="1676401"/>
            <a:ext cx="8540750" cy="47529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ru-RU" b="1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</a:rPr>
              <a:t>. Столбчатые диаграммы </a:t>
            </a:r>
            <a:r>
              <a:rPr lang="ru-RU" altLang="ru-RU">
                <a:latin typeface="Times New Roman" panose="02020603050405020304" pitchFamily="18" charset="0"/>
              </a:rPr>
              <a:t>(</a:t>
            </a:r>
            <a:r>
              <a:rPr lang="ru-RU" altLang="ru-RU" sz="2400">
                <a:latin typeface="Times New Roman" panose="02020603050405020304" pitchFamily="18" charset="0"/>
              </a:rPr>
              <a:t> используют тогда, когда хотят проиллюстрировать динамику изменения данных во времени или распределение данных, полученных в результате статистического исследования).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ru-RU" b="1">
                <a:solidFill>
                  <a:srgbClr val="0070C0"/>
                </a:solidFill>
                <a:latin typeface="Times New Roman" panose="02020603050405020304" pitchFamily="18" charset="0"/>
              </a:rPr>
              <a:t>II</a:t>
            </a:r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</a:rPr>
              <a:t>. Круговые диаграммы </a:t>
            </a:r>
            <a:r>
              <a:rPr lang="ru-RU" altLang="ru-RU" sz="2400">
                <a:latin typeface="Times New Roman" panose="02020603050405020304" pitchFamily="18" charset="0"/>
              </a:rPr>
              <a:t>(используют для наглядного изображения соотношения между частями исследуемой совокупности ).</a:t>
            </a:r>
            <a:r>
              <a:rPr lang="en-US" altLang="ru-RU" sz="2400" b="1">
                <a:latin typeface="Times New Roman" panose="02020603050405020304" pitchFamily="18" charset="0"/>
              </a:rPr>
              <a:t> </a:t>
            </a:r>
            <a:endParaRPr lang="ru-RU" altLang="ru-RU" sz="2400" b="1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ru-RU" b="1">
                <a:solidFill>
                  <a:srgbClr val="0070C0"/>
                </a:solidFill>
                <a:latin typeface="Times New Roman" panose="02020603050405020304" pitchFamily="18" charset="0"/>
              </a:rPr>
              <a:t>III</a:t>
            </a:r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</a:rPr>
              <a:t>. Полигон</a:t>
            </a:r>
            <a:r>
              <a:rPr lang="ru-RU" alt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(иллюстрирует динамику изменения статистических данных во времени).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ru-RU" b="1">
                <a:solidFill>
                  <a:srgbClr val="0070C0"/>
                </a:solidFill>
                <a:latin typeface="Times New Roman" panose="02020603050405020304" pitchFamily="18" charset="0"/>
              </a:rPr>
              <a:t>IV</a:t>
            </a:r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</a:rPr>
              <a:t>.Гистограмма</a:t>
            </a:r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( изображает интервальные ряды данных)</a:t>
            </a:r>
            <a:endParaRPr lang="ru-RU" altLang="ru-RU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3872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F604230-74FD-824D-A025-CE620FF14C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66844" y="457200"/>
            <a:ext cx="8848756" cy="1114412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Таблица статистического исследования. Столбчатая диаграмма</a:t>
            </a:r>
          </a:p>
        </p:txBody>
      </p:sp>
      <p:graphicFrame>
        <p:nvGraphicFramePr>
          <p:cNvPr id="31793" name="Group 49">
            <a:extLst>
              <a:ext uri="{FF2B5EF4-FFF2-40B4-BE49-F238E27FC236}">
                <a16:creationId xmlns:a16="http://schemas.microsoft.com/office/drawing/2014/main" id="{A67C0BE8-8400-D54D-9DDB-49C42B38E12A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1584326"/>
          <a:ext cx="2714625" cy="5280036"/>
        </p:xfrm>
        <a:graphic>
          <a:graphicData uri="http://schemas.openxmlformats.org/drawingml/2006/table">
            <a:tbl>
              <a:tblPr/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Месяц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  электроэнергии, кВт/ч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III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IV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V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VI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VII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VIII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IX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X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XI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XII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2815" name="Object 4">
            <a:extLst>
              <a:ext uri="{FF2B5EF4-FFF2-40B4-BE49-F238E27FC236}">
                <a16:creationId xmlns:a16="http://schemas.microsoft.com/office/drawing/2014/main" id="{C45B1D47-4B3D-B44A-A9DF-7739B7730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2939" y="1643064"/>
          <a:ext cx="6072187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3" imgW="12661900" imgH="10858500" progId="Excel.Chart.8">
                  <p:embed/>
                </p:oleObj>
              </mc:Choice>
              <mc:Fallback>
                <p:oleObj r:id="rId3" imgW="12661900" imgH="10858500" progId="Excel.Chart.8">
                  <p:embed/>
                  <p:pic>
                    <p:nvPicPr>
                      <p:cNvPr id="32815" name="Object 4">
                        <a:extLst>
                          <a:ext uri="{FF2B5EF4-FFF2-40B4-BE49-F238E27FC236}">
                            <a16:creationId xmlns:a16="http://schemas.microsoft.com/office/drawing/2014/main" id="{C45B1D47-4B3D-B44A-A9DF-7739B7730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9" y="1643064"/>
                        <a:ext cx="6072187" cy="521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8316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EF3C8F5-F2D4-074B-8BEA-08E8A1012F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Круговые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диаграммы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B3192BE-519C-3C46-A0E0-D8080DE5F51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809750" y="1357313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</a:rPr>
              <a:t>Если результат статистического исследования представлен в виде таблицы относительных частот, то для построения круговой диаграммы круг разбивается на секторы, центральные углы которых пропорциональны относительным частотам, определенным для каждой группы данных.</a:t>
            </a:r>
            <a:r>
              <a:rPr lang="ru-RU" altLang="ru-RU" b="1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altLang="ru-RU" b="1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Круговая диаграмма сохраняет свою наглядность и выразительность лишь при небольшом числе частей совокупности. В противном случае её применение малоэффективно.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5319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792D1F9-A27C-7C48-A627-BE4AB24A90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Таблица и круговая диаграмма тарифных разрядов.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3DE5600-A631-3D4E-B10D-AA78C406485B}"/>
              </a:ext>
            </a:extLst>
          </p:cNvPr>
          <p:cNvGraphicFramePr>
            <a:graphicFrameLocks noGrp="1"/>
          </p:cNvGraphicFramePr>
          <p:nvPr/>
        </p:nvGraphicFramePr>
        <p:xfrm>
          <a:off x="1666876" y="1928814"/>
          <a:ext cx="3000375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Разряд</a:t>
                      </a:r>
                    </a:p>
                    <a:p>
                      <a:endParaRPr lang="ru-RU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Относительная частота, %</a:t>
                      </a:r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  <a:endParaRPr lang="ru-RU" sz="2000" dirty="0"/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ru-RU" sz="20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</a:t>
                      </a:r>
                      <a:endParaRPr lang="ru-RU" sz="2000" dirty="0"/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ru-RU" sz="20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  <a:endParaRPr lang="ru-RU" sz="2000" dirty="0"/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ru-RU" sz="20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  <a:endParaRPr lang="ru-RU" sz="2000" dirty="0"/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839" name="Диаграмма 17">
            <a:extLst>
              <a:ext uri="{FF2B5EF4-FFF2-40B4-BE49-F238E27FC236}">
                <a16:creationId xmlns:a16="http://schemas.microsoft.com/office/drawing/2014/main" id="{70FAFE33-0FFB-BA49-9AE4-E0F712D18178}"/>
              </a:ext>
            </a:extLst>
          </p:cNvPr>
          <p:cNvGraphicFramePr>
            <a:graphicFrameLocks/>
          </p:cNvGraphicFramePr>
          <p:nvPr/>
        </p:nvGraphicFramePr>
        <p:xfrm>
          <a:off x="4810126" y="1928814"/>
          <a:ext cx="55721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3" imgW="11607800" imgH="9829800" progId="Excel.Chart.8">
                  <p:embed/>
                </p:oleObj>
              </mc:Choice>
              <mc:Fallback>
                <p:oleObj r:id="rId3" imgW="11607800" imgH="9829800" progId="Excel.Chart.8">
                  <p:embed/>
                  <p:pic>
                    <p:nvPicPr>
                      <p:cNvPr id="34839" name="Диаграмма 17">
                        <a:extLst>
                          <a:ext uri="{FF2B5EF4-FFF2-40B4-BE49-F238E27FC236}">
                            <a16:creationId xmlns:a16="http://schemas.microsoft.com/office/drawing/2014/main" id="{70FAFE33-0FFB-BA49-9AE4-E0F712D1817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6" y="1928814"/>
                        <a:ext cx="5572125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05566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E687D1-5A16-F54F-B176-5E1717C0804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Полигон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DCB9F92-90E4-A843-826B-6C05AD88766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524001" y="1676400"/>
            <a:ext cx="9001125" cy="4967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/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Динамику изменения статистических данных во времени часто иллюстрируют с помощью полигона.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Построение полигона: </a:t>
            </a:r>
          </a:p>
          <a:p>
            <a:pPr marL="514350" indent="-51435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- отмечают в координатной плоскости  точки,    </a:t>
            </a:r>
          </a:p>
          <a:p>
            <a:pPr marL="514350" indent="-51435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абсциссами которых служат моменты времени,        </a:t>
            </a:r>
          </a:p>
          <a:p>
            <a:pPr marL="514350" indent="-51435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ординатами - соответствующие им статистические  </a:t>
            </a:r>
          </a:p>
          <a:p>
            <a:pPr marL="514350" indent="-51435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данные;</a:t>
            </a:r>
          </a:p>
          <a:p>
            <a:pPr marL="514350" indent="-51435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- соединив последовательно эти точки отрезками;</a:t>
            </a:r>
          </a:p>
          <a:p>
            <a:pPr marL="514350" indent="-51435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- получим 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ЛОМАНУЮ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которую называют   </a:t>
            </a:r>
          </a:p>
          <a:p>
            <a:pPr marL="514350" indent="-51435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полигоном.</a:t>
            </a:r>
          </a:p>
          <a:p>
            <a:pPr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2373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3B1076C-E61B-EE40-A1F0-48D0764047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1557338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Производство заводом приборов в первом полугодии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E34F5B9-B8F4-4042-B71C-39633515887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524000" y="1785939"/>
            <a:ext cx="854075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                                                  Полигон</a:t>
            </a:r>
          </a:p>
        </p:txBody>
      </p:sp>
      <p:graphicFrame>
        <p:nvGraphicFramePr>
          <p:cNvPr id="35873" name="Group 33">
            <a:extLst>
              <a:ext uri="{FF2B5EF4-FFF2-40B4-BE49-F238E27FC236}">
                <a16:creationId xmlns:a16="http://schemas.microsoft.com/office/drawing/2014/main" id="{C376B29B-4BB1-7247-B2F8-97C005953BE6}"/>
              </a:ext>
            </a:extLst>
          </p:cNvPr>
          <p:cNvGraphicFramePr>
            <a:graphicFrameLocks noGrp="1"/>
          </p:cNvGraphicFramePr>
          <p:nvPr/>
        </p:nvGraphicFramePr>
        <p:xfrm>
          <a:off x="1738313" y="2428876"/>
          <a:ext cx="2214562" cy="3692526"/>
        </p:xfrm>
        <a:graphic>
          <a:graphicData uri="http://schemas.openxmlformats.org/drawingml/2006/table">
            <a:tbl>
              <a:tblPr/>
              <a:tblGrid>
                <a:gridCol w="99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приборов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тыс.шт.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2.3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2.2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III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IV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2.6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V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2.8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VI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1.9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894" name="Диаграмма 34">
            <a:extLst>
              <a:ext uri="{FF2B5EF4-FFF2-40B4-BE49-F238E27FC236}">
                <a16:creationId xmlns:a16="http://schemas.microsoft.com/office/drawing/2014/main" id="{9F7AF5C0-53D8-1147-89EC-BA19C60D069E}"/>
              </a:ext>
            </a:extLst>
          </p:cNvPr>
          <p:cNvGraphicFramePr>
            <a:graphicFrameLocks/>
          </p:cNvGraphicFramePr>
          <p:nvPr/>
        </p:nvGraphicFramePr>
        <p:xfrm>
          <a:off x="4167188" y="2357438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3" imgW="12700000" imgH="8458200" progId="Excel.Chart.8">
                  <p:embed/>
                </p:oleObj>
              </mc:Choice>
              <mc:Fallback>
                <p:oleObj r:id="rId3" imgW="12700000" imgH="8458200" progId="Excel.Chart.8">
                  <p:embed/>
                  <p:pic>
                    <p:nvPicPr>
                      <p:cNvPr id="36894" name="Диаграмма 34">
                        <a:extLst>
                          <a:ext uri="{FF2B5EF4-FFF2-40B4-BE49-F238E27FC236}">
                            <a16:creationId xmlns:a16="http://schemas.microsoft.com/office/drawing/2014/main" id="{9F7AF5C0-53D8-1147-89EC-BA19C60D06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2357438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7720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B3C7DCB-FA89-834D-BAF2-86F6E51099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7813"/>
            <a:ext cx="8362950" cy="5588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Частота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C859AC4-0313-9D47-A25A-033AFFDA0C3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981201" y="1052513"/>
            <a:ext cx="8435975" cy="5078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/>
              <a:t> </a:t>
            </a:r>
            <a:r>
              <a:rPr lang="ru-RU" altLang="ru-RU" b="1">
                <a:solidFill>
                  <a:srgbClr val="6600CC"/>
                </a:solidFill>
                <a:latin typeface="Times New Roman" panose="02020603050405020304" pitchFamily="18" charset="0"/>
              </a:rPr>
              <a:t>6, 5, 4, 0, 4, 5, 7, 9, 1, 6, 8, 7, 9, 5, 8, 6, 7, 2, 5, 7,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>
                <a:solidFill>
                  <a:srgbClr val="6600CC"/>
                </a:solidFill>
                <a:latin typeface="Times New Roman" panose="02020603050405020304" pitchFamily="18" charset="0"/>
              </a:rPr>
              <a:t> 6, 3, 4, 4, 5, 6, 8, 6, 7, 7, 4, 3, 5 , 9, 6, 7, 8, 6, 9, 8.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>
                <a:solidFill>
                  <a:srgbClr val="6600CC"/>
                </a:solidFill>
              </a:rPr>
              <a:t>    </a:t>
            </a:r>
            <a:r>
              <a:rPr lang="ru-RU" altLang="ru-RU" b="1">
                <a:solidFill>
                  <a:srgbClr val="6600CC"/>
                </a:solidFill>
                <a:latin typeface="Times New Roman" panose="02020603050405020304" pitchFamily="18" charset="0"/>
              </a:rPr>
              <a:t>Для того, чтобы удобно было анализировать полученные данные, упорядочим этот ряд: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        0, 1, 2, 3, 3, 4, 4, 4, 4, 4,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5, 5, 5, 5, 5, 5, 6, 6, 6, 6, 6, 6, 6, 6,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7, 7, 7, 7, 7, 7, 7, 8, 8, 8, 8, 8, 9, 9, 9, 9.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>
                <a:solidFill>
                  <a:srgbClr val="CC0099"/>
                </a:solidFill>
                <a:latin typeface="Times New Roman" panose="02020603050405020304" pitchFamily="18" charset="0"/>
              </a:rPr>
              <a:t>Определение:</a:t>
            </a:r>
            <a:r>
              <a:rPr lang="ru-RU" altLang="ru-RU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i="1">
                <a:solidFill>
                  <a:srgbClr val="0000FF"/>
                </a:solidFill>
                <a:latin typeface="Times New Roman" panose="02020603050405020304" pitchFamily="18" charset="0"/>
              </a:rPr>
              <a:t>Количество появлений числа в ряду называется ЧАСТОТОЙ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4626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7C6FA65-49B5-4844-B984-67B9E8C5F3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9144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Гистограммы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3062EFE-57D5-FA40-88E3-226771110E7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825625" y="1071564"/>
            <a:ext cx="8540750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 -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ступенчатая  фигура, составленная из сомкнутых прямоугольников.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 каждого   прямоугольника равно  длине интервала;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Высота равна частоте  или относительной  частоте.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В гистограмме основание  прямоугольников  выбираются не произвольно, а строго определены длиной интервала.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6632544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87FF58-FE26-4848-990A-F619A0C8B0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Гистограмма интервального ряда.</a:t>
            </a:r>
          </a:p>
        </p:txBody>
      </p:sp>
      <p:graphicFrame>
        <p:nvGraphicFramePr>
          <p:cNvPr id="38915" name="Диаграмма 5">
            <a:extLst>
              <a:ext uri="{FF2B5EF4-FFF2-40B4-BE49-F238E27FC236}">
                <a16:creationId xmlns:a16="http://schemas.microsoft.com/office/drawing/2014/main" id="{38CE405B-B2E4-3144-AF37-E9C0EDE9B0B9}"/>
              </a:ext>
            </a:extLst>
          </p:cNvPr>
          <p:cNvGraphicFramePr>
            <a:graphicFrameLocks/>
          </p:cNvGraphicFramePr>
          <p:nvPr/>
        </p:nvGraphicFramePr>
        <p:xfrm>
          <a:off x="2166938" y="1357314"/>
          <a:ext cx="7929562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3" imgW="16522700" imgH="10490200" progId="Excel.Chart.8">
                  <p:embed/>
                </p:oleObj>
              </mc:Choice>
              <mc:Fallback>
                <p:oleObj r:id="rId3" imgW="16522700" imgH="10490200" progId="Excel.Chart.8">
                  <p:embed/>
                  <p:pic>
                    <p:nvPicPr>
                      <p:cNvPr id="38915" name="Диаграмма 5">
                        <a:extLst>
                          <a:ext uri="{FF2B5EF4-FFF2-40B4-BE49-F238E27FC236}">
                            <a16:creationId xmlns:a16="http://schemas.microsoft.com/office/drawing/2014/main" id="{38CE405B-B2E4-3144-AF37-E9C0EDE9B0B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1357314"/>
                        <a:ext cx="7929562" cy="503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7075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5350" y="459423"/>
            <a:ext cx="9144000" cy="92360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Оригинальность текста и программа «</a:t>
            </a:r>
            <a:r>
              <a:rPr lang="ru-RU" sz="2800" b="1" dirty="0" err="1">
                <a:solidFill>
                  <a:srgbClr val="FF0000"/>
                </a:solidFill>
              </a:rPr>
              <a:t>Антиплагиат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1723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Как пройти проверку на </a:t>
            </a:r>
            <a:r>
              <a:rPr lang="ru-RU" sz="2800" dirty="0" err="1"/>
              <a:t>антиплагиат</a:t>
            </a:r>
            <a:r>
              <a:rPr lang="ru-RU" sz="2800" dirty="0"/>
              <a:t>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423688"/>
            <a:ext cx="6786508" cy="543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37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88641"/>
            <a:ext cx="8100409" cy="64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6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44" y="332656"/>
            <a:ext cx="893514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7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88640"/>
            <a:ext cx="8244425" cy="660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9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Причины неудовлетворительной проверки на </a:t>
            </a:r>
            <a:r>
              <a:rPr lang="ru-RU" sz="2800" dirty="0" err="1"/>
              <a:t>антиплагиат</a:t>
            </a:r>
            <a:r>
              <a:rPr lang="ru-RU" sz="28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Высокий уровень заимствований.</a:t>
            </a:r>
          </a:p>
          <a:p>
            <a:r>
              <a:rPr lang="ru-RU" dirty="0"/>
              <a:t>Большое количество цитат</a:t>
            </a:r>
          </a:p>
          <a:p>
            <a:r>
              <a:rPr lang="ru-RU" dirty="0"/>
              <a:t>Наличие большого количество фраз общего употребления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207423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с этим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Писать самим!</a:t>
            </a:r>
          </a:p>
          <a:p>
            <a:r>
              <a:rPr lang="ru-RU" dirty="0"/>
              <a:t>Перефразировать цитату!</a:t>
            </a:r>
          </a:p>
          <a:p>
            <a:r>
              <a:rPr lang="ru-RU" dirty="0"/>
              <a:t>Если Вы не можете избежать фраз общего употребления – измените фразу!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344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Социализация – многогранный и непрерывный процесс, который продолжается на протяжении всей жизни человека. Интенсивнее он протекает в детстве и юности, когда формируются ценностные установки, усваиваются основные социальные нормы и правила, формируется мотивация социального поведения. В информационном обществе это подвергается трансформации и не менее важными факторами социализации становятся сетевые коммуникации.</a:t>
            </a:r>
          </a:p>
          <a:p>
            <a:pPr algn="just"/>
            <a:r>
              <a:rPr lang="ru-RU" dirty="0"/>
              <a:t>В повседневной жизни человек сталкивается с большим количеством социальных препятствий, а в социальной сети мы наблюдаем совершенно иную картину. Отсутствие возможностей для визуального контакта имеет своим следствием не только глобальную нехватку выразительных средств, но и полную анонимность. В виртуальном пространстве люди могут использовать вымышленные имена, не желая раскрывать себя, могут создать себе новую жизнь, основанную на их желаниях и потребностях, а новая жизнь подразумевает и новый образ.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19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8D46206-021B-C345-B34A-0D3B6B8E08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1"/>
            <a:ext cx="8510588" cy="73342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br>
              <a:rPr lang="ru-RU" sz="2500" b="1" i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900" b="1" i="1" dirty="0">
                <a:solidFill>
                  <a:srgbClr val="0000FF"/>
                </a:solidFill>
                <a:latin typeface="Times New Roman" pitchFamily="18" charset="0"/>
              </a:rPr>
              <a:t>ТАБЛИЦА ЧАСТОТ</a:t>
            </a:r>
            <a:br>
              <a:rPr lang="ru-RU" sz="2900" b="1" i="1" dirty="0">
                <a:solidFill>
                  <a:srgbClr val="0000FF"/>
                </a:solidFill>
                <a:latin typeface="Times New Roman" pitchFamily="18" charset="0"/>
              </a:rPr>
            </a:br>
            <a:br>
              <a:rPr lang="ru-RU" sz="2900" b="1" i="1" dirty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9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FBB6181-DE67-C845-85CF-6498B6A8AA4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81200" y="3789363"/>
            <a:ext cx="8686800" cy="23415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ru-RU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>
                <a:latin typeface="Times New Roman" pitchFamily="18" charset="0"/>
              </a:rPr>
              <a:t>сумма частот равна общему числу проверяемых работ, т. е. 40.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 </a:t>
            </a:r>
            <a:r>
              <a:rPr lang="ru-RU" b="1" i="1">
                <a:solidFill>
                  <a:srgbClr val="0000FF"/>
                </a:solidFill>
                <a:latin typeface="Times New Roman" pitchFamily="18" charset="0"/>
              </a:rPr>
              <a:t>Если результат исследования представлен в виде таблицы частот, то сумма частот равна общему числу данных в ряду.</a:t>
            </a:r>
            <a:br>
              <a:rPr lang="ru-RU" b="1" i="1">
                <a:solidFill>
                  <a:srgbClr val="0000FF"/>
                </a:solidFill>
                <a:latin typeface="Times New Roman" pitchFamily="18" charset="0"/>
              </a:rPr>
            </a:br>
            <a:br>
              <a:rPr lang="ru-RU" b="1" i="1">
                <a:solidFill>
                  <a:srgbClr val="0000FF"/>
                </a:solidFill>
                <a:latin typeface="Times New Roman" pitchFamily="18" charset="0"/>
              </a:rPr>
            </a:br>
            <a:endParaRPr lang="ru-RU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81008" name="Group 112">
            <a:extLst>
              <a:ext uri="{FF2B5EF4-FFF2-40B4-BE49-F238E27FC236}">
                <a16:creationId xmlns:a16="http://schemas.microsoft.com/office/drawing/2014/main" id="{EE440D10-DA16-5F49-BB66-2E8D2767F1F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774825" y="1268414"/>
          <a:ext cx="8642350" cy="2657804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2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верно выполненных заданий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частота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2070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переделанного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</a:rPr>
              <a:t>Социализация представляет собой процесс, отличающийся многогранностью и непрерывностью, продолжающийся на протяжении всей жизни человека. Более интенсивно он протекает в детстве и юности, когда только формируются ценностные установки, а также усваивается большее количество основных социальных норм и правил, формируется мотивация поведения человека в обществе. Надо заметить, что в условиях   информационного общества не менее важными факторами социализации оказываются сетевые коммуникации.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В повседневности обычный человек может столкнуться с большим количеством препятствий, имеющих общественную природу, а в социальной сети мы можем наблюдать совершенно иную картину. Вследствие отсутствия возможностей визуального контакта имеет место не только глобальная нехватка выразительных средств, но и полная анонимность. В виртуальном пространстве люди используют вымышленные имена, не раскрывая себя, создают себе новую жизнь, основанную на своих индивидуальных желаниях и потребностях, а новая жизнь подразумевает в том числе и новый образ.</a:t>
            </a:r>
          </a:p>
        </p:txBody>
      </p:sp>
    </p:spTree>
    <p:extLst>
      <p:ext uri="{BB962C8B-B14F-4D97-AF65-F5344CB8AC3E}">
        <p14:creationId xmlns:p14="http://schemas.microsoft.com/office/powerpoint/2010/main" val="1629972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Ссылка – спасение от программы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одной странице текста Вашей работы может быть от 1 до 7 ссылок.</a:t>
            </a:r>
          </a:p>
          <a:p>
            <a:r>
              <a:rPr lang="ru-RU" dirty="0"/>
              <a:t>Ссылка ставится в случае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А) Наличия цитаты</a:t>
            </a:r>
            <a:r>
              <a:rPr lang="en-US" dirty="0"/>
              <a:t>:</a:t>
            </a:r>
            <a:r>
              <a:rPr lang="ru-RU" dirty="0"/>
              <a:t> «……………………» </a:t>
            </a:r>
            <a:r>
              <a:rPr lang="en-US" dirty="0"/>
              <a:t>[1, C.54] </a:t>
            </a:r>
            <a:r>
              <a:rPr lang="ru-RU" dirty="0"/>
              <a:t>или  просто цифрой обозначающей подстрочную или концевую сноску.</a:t>
            </a:r>
          </a:p>
          <a:p>
            <a:pPr marL="0" indent="0">
              <a:buNone/>
            </a:pPr>
            <a:r>
              <a:rPr lang="ru-RU" dirty="0"/>
              <a:t>Б) Когда Вы ссылаетесь на идеи, мысли или выводы автора, но не перепечатываете его текст</a:t>
            </a:r>
          </a:p>
        </p:txBody>
      </p:sp>
    </p:spTree>
    <p:extLst>
      <p:ext uri="{BB962C8B-B14F-4D97-AF65-F5344CB8AC3E}">
        <p14:creationId xmlns:p14="http://schemas.microsoft.com/office/powerpoint/2010/main" val="11296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31A0552-FD11-474D-AA9B-E433E4A6E9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901700"/>
          </a:xfrm>
        </p:spPr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</a:rPr>
              <a:t>Обобщающие показатели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134F7E7-2731-BA46-B44E-334D7257882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847850" y="1484313"/>
            <a:ext cx="8229600" cy="4525962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ru-RU" b="1">
                <a:latin typeface="Times New Roman" panose="02020603050405020304" pitchFamily="18" charset="0"/>
              </a:rPr>
              <a:t>III</a:t>
            </a:r>
            <a:r>
              <a:rPr lang="ru-RU" altLang="ru-RU" b="1">
                <a:latin typeface="Times New Roman" panose="02020603050405020304" pitchFamily="18" charset="0"/>
              </a:rPr>
              <a:t>этап-</a:t>
            </a:r>
            <a:r>
              <a:rPr lang="ru-RU" altLang="ru-RU">
                <a:latin typeface="Times New Roman" panose="02020603050405020304" pitchFamily="18" charset="0"/>
              </a:rPr>
              <a:t>  </a:t>
            </a:r>
            <a:r>
              <a:rPr lang="ru-RU" altLang="ru-RU" b="1">
                <a:latin typeface="Times New Roman" panose="02020603050405020304" pitchFamily="18" charset="0"/>
              </a:rPr>
              <a:t>анализ данных </a:t>
            </a:r>
          </a:p>
          <a:p>
            <a:pPr marL="533400" indent="-533400"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ru-RU" altLang="ru-RU" b="1" i="1">
                <a:solidFill>
                  <a:srgbClr val="0000FF"/>
                </a:solidFill>
                <a:latin typeface="Times New Roman" panose="02020603050405020304" pitchFamily="18" charset="0"/>
              </a:rPr>
              <a:t>Простейшие обобщающие показатели</a:t>
            </a:r>
          </a:p>
          <a:p>
            <a:pPr marL="533400" indent="-533400">
              <a:buNone/>
            </a:pPr>
            <a:r>
              <a:rPr lang="ru-RU" altLang="ru-RU">
                <a:solidFill>
                  <a:srgbClr val="0000FF"/>
                </a:solidFill>
                <a:latin typeface="Times New Roman" panose="02020603050405020304" pitchFamily="18" charset="0"/>
              </a:rPr>
              <a:t>              статистические характеристики: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</a:rPr>
              <a:t> среднее арифметическое, 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</a:rPr>
              <a:t>мода, 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</a:rPr>
              <a:t>медиана, 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</a:rPr>
              <a:t>размах.</a:t>
            </a:r>
          </a:p>
        </p:txBody>
      </p:sp>
    </p:spTree>
    <p:extLst>
      <p:ext uri="{BB962C8B-B14F-4D97-AF65-F5344CB8AC3E}">
        <p14:creationId xmlns:p14="http://schemas.microsoft.com/office/powerpoint/2010/main" val="21162547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17B8524-18CB-AB41-AF77-F8082DEECE7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1"/>
            <a:ext cx="8510588" cy="1152525"/>
          </a:xfrm>
        </p:spPr>
        <p:txBody>
          <a:bodyPr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</a:rPr>
              <a:t>Среднее арифметическое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A4F1A17-5D94-B648-805D-0BCF805EEA6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81201" y="1600201"/>
            <a:ext cx="843597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i="1">
                <a:solidFill>
                  <a:srgbClr val="0000FF"/>
                </a:solidFill>
                <a:latin typeface="Times New Roman" panose="02020603050405020304" pitchFamily="18" charset="0"/>
              </a:rPr>
              <a:t>Чтобы найти среднее арифметическое, надо общее число верно выполненных заданий разделить на число учащихся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b="1">
              <a:latin typeface="Times New Roman" panose="02020603050405020304" pitchFamily="18" charset="0"/>
            </a:endParaRP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A12B2870-6354-0D4E-B975-B092E7919CC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47851" y="3500439"/>
          <a:ext cx="80248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3" imgW="95377000" imgH="9067800" progId="Equation.3">
                  <p:embed/>
                </p:oleObj>
              </mc:Choice>
              <mc:Fallback>
                <p:oleObj name="Формула" r:id="rId3" imgW="95377000" imgH="9067800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A12B2870-6354-0D4E-B975-B092E7919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500439"/>
                        <a:ext cx="8024813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5257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631CC6-E61F-5249-B7A1-66913B85204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 dirty="0">
                <a:effectLst/>
                <a:latin typeface="Times New Roman" pitchFamily="18" charset="0"/>
              </a:rPr>
              <a:t>Размах и мода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353798B-82D4-7045-8444-421BCF1C1F9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981201" y="1600201"/>
            <a:ext cx="843597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ru-RU">
                <a:latin typeface="Times New Roman" panose="02020603050405020304" pitchFamily="18" charset="0"/>
              </a:rPr>
              <a:t>Наибольшее число верно выполненных студентами заданий равно 9,а наименьшее равно 0.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ru-RU">
                <a:latin typeface="Times New Roman" panose="02020603050405020304" pitchFamily="18" charset="0"/>
              </a:rPr>
              <a:t>  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Размах </a:t>
            </a:r>
            <a:r>
              <a:rPr lang="ru-RU" altLang="ru-RU">
                <a:latin typeface="Times New Roman" panose="02020603050405020304" pitchFamily="18" charset="0"/>
              </a:rPr>
              <a:t>рассматриваемого ряда данных равен 9-0=9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    т.е. различие в числе верно выполненных заданий достаточного велико.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ru-RU">
                <a:latin typeface="Times New Roman" panose="02020603050405020304" pitchFamily="18" charset="0"/>
              </a:rPr>
              <a:t> Из таблицы видно, что </a:t>
            </a:r>
            <a:r>
              <a:rPr lang="ru-RU" altLang="ru-RU">
                <a:solidFill>
                  <a:srgbClr val="0000FF"/>
                </a:solidFill>
                <a:latin typeface="Times New Roman" panose="02020603050405020304" pitchFamily="18" charset="0"/>
              </a:rPr>
              <a:t>чаще всего встречаются</a:t>
            </a:r>
            <a:r>
              <a:rPr lang="ru-RU" altLang="ru-RU">
                <a:latin typeface="Times New Roman" panose="02020603050405020304" pitchFamily="18" charset="0"/>
              </a:rPr>
              <a:t> работы, в которых верно выполнено 6 заданий, т.е. 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мода</a:t>
            </a:r>
            <a:r>
              <a:rPr lang="ru-RU" altLang="ru-RU">
                <a:latin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0000FF"/>
                </a:solidFill>
                <a:latin typeface="Times New Roman" panose="02020603050405020304" pitchFamily="18" charset="0"/>
              </a:rPr>
              <a:t>ряда равна 6</a:t>
            </a:r>
            <a:r>
              <a:rPr lang="ru-RU" altLang="ru-RU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0282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2F5504B-3CA9-7F4E-AC62-8F5B567E0B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1"/>
            <a:ext cx="8510588" cy="1128713"/>
          </a:xfrm>
        </p:spPr>
        <p:txBody>
          <a:bodyPr/>
          <a:lstStyle/>
          <a:p>
            <a:pPr algn="ctr">
              <a:defRPr/>
            </a:pPr>
            <a:r>
              <a:rPr lang="ru-RU" sz="3200" b="1" i="1" dirty="0">
                <a:latin typeface="Times New Roman" pitchFamily="18" charset="0"/>
              </a:rPr>
              <a:t>Медиана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3E672A-67E5-3C4C-8506-4C1F236E9CD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676401"/>
            <a:ext cx="8455025" cy="4422775"/>
          </a:xfrm>
        </p:spPr>
        <p:txBody>
          <a:bodyPr/>
          <a:lstStyle/>
          <a:p>
            <a:pPr marL="533400" indent="-533400">
              <a:buNone/>
            </a:pPr>
            <a:r>
              <a:rPr lang="ru-RU" altLang="ru-RU" sz="2400"/>
              <a:t>                  </a:t>
            </a:r>
            <a:r>
              <a:rPr lang="ru-RU" altLang="ru-RU">
                <a:latin typeface="Times New Roman" panose="02020603050405020304" pitchFamily="18" charset="0"/>
              </a:rPr>
              <a:t>В ряду всего 40 чисел:</a:t>
            </a:r>
          </a:p>
          <a:p>
            <a:pPr marL="533400" indent="-533400">
              <a:buFont typeface="Wingdings" pitchFamily="2" charset="2"/>
              <a:buChar char="q"/>
            </a:pPr>
            <a:r>
              <a:rPr lang="ru-RU" altLang="ru-RU">
                <a:latin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Медиана</a:t>
            </a:r>
            <a:r>
              <a:rPr lang="ru-RU" altLang="ru-RU">
                <a:latin typeface="Times New Roman" panose="02020603050405020304" pitchFamily="18" charset="0"/>
              </a:rPr>
              <a:t> равна  </a:t>
            </a:r>
            <a:r>
              <a:rPr lang="ru-RU" altLang="ru-RU">
                <a:solidFill>
                  <a:srgbClr val="0000FF"/>
                </a:solidFill>
                <a:latin typeface="Times New Roman" panose="02020603050405020304" pitchFamily="18" charset="0"/>
              </a:rPr>
              <a:t>среднему арифметическому 20-го и 21-го членов соответствующего упорядоченного ряда</a:t>
            </a:r>
            <a:r>
              <a:rPr lang="ru-RU" altLang="ru-RU">
                <a:latin typeface="Times New Roman" panose="02020603050405020304" pitchFamily="18" charset="0"/>
              </a:rPr>
              <a:t>.</a:t>
            </a:r>
          </a:p>
          <a:p>
            <a:pPr marL="533400" indent="-533400"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                 0, 1, 2, 3, 3, 4, 4, 4, 4, 4, </a:t>
            </a:r>
          </a:p>
          <a:p>
            <a:pPr marL="533400" indent="-533400"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         5, 5, 5, 5, 5, 5, 6, 6, </a:t>
            </a:r>
            <a:r>
              <a:rPr lang="ru-RU" altLang="ru-RU" u="sng">
                <a:solidFill>
                  <a:srgbClr val="0070C0"/>
                </a:solidFill>
                <a:latin typeface="Times New Roman" panose="02020603050405020304" pitchFamily="18" charset="0"/>
              </a:rPr>
              <a:t>6, 6</a:t>
            </a:r>
            <a:r>
              <a:rPr lang="ru-RU" altLang="ru-RU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>
                <a:latin typeface="Times New Roman" panose="02020603050405020304" pitchFamily="18" charset="0"/>
              </a:rPr>
              <a:t>6, 6, 6, 6, </a:t>
            </a:r>
          </a:p>
          <a:p>
            <a:pPr marL="533400" indent="-533400"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     7, 7, 7, 7, 7, 7, 7, 8, 8, 8, 8, 8, 9, 9, 9, 9.</a:t>
            </a:r>
          </a:p>
          <a:p>
            <a:pPr marL="533400" indent="-533400"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ru-RU" altLang="ru-RU">
                <a:latin typeface="Times New Roman" panose="02020603050405020304" pitchFamily="18" charset="0"/>
              </a:rPr>
              <a:t> медиана ряда равна  </a:t>
            </a:r>
          </a:p>
          <a:p>
            <a:pPr marL="533400" indent="-533400"/>
            <a:endParaRPr lang="ru-RU" altLang="ru-RU">
              <a:latin typeface="Times New Roman" panose="02020603050405020304" pitchFamily="18" charset="0"/>
            </a:endParaRP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2ACB8259-BEA0-3C44-A0BC-5A3515DA5ED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591175" y="5300664"/>
          <a:ext cx="14160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3" imgW="13462000" imgH="9067800" progId="Equation.3">
                  <p:embed/>
                </p:oleObj>
              </mc:Choice>
              <mc:Fallback>
                <p:oleObj name="Формула" r:id="rId3" imgW="13462000" imgH="9067800" progId="Equation.3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2ACB8259-BEA0-3C44-A0BC-5A3515DA5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5300664"/>
                        <a:ext cx="14160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8497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B75E0C7-A99D-4A4C-A09A-6ECE3EED543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effectLst/>
                <a:latin typeface="Times New Roman" pitchFamily="18" charset="0"/>
              </a:rPr>
              <a:t>Относительная частота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12CC4B3-F2B8-384F-9AAD-9A037EC686B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81200" y="1600201"/>
            <a:ext cx="83629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000"/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отношение частоты к общему числу данных в ряду, выраженное в процентах , называют относительной частотой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</a:rPr>
              <a:t> таблицу этих отношений- таблицей относительных частот.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18510" name="Group 78">
            <a:extLst>
              <a:ext uri="{FF2B5EF4-FFF2-40B4-BE49-F238E27FC236}">
                <a16:creationId xmlns:a16="http://schemas.microsoft.com/office/drawing/2014/main" id="{235AA9DF-72BC-074A-ACB1-D1BB32E198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992313" y="3500439"/>
          <a:ext cx="8424862" cy="2701925"/>
        </p:xfrm>
        <a:graphic>
          <a:graphicData uri="http://schemas.openxmlformats.org/drawingml/2006/table">
            <a:tbl>
              <a:tblPr/>
              <a:tblGrid>
                <a:gridCol w="186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13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верно выполнен-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ных заданий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Относительная частота,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8068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CD94715-EE1C-3E4E-948A-97939FDA42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7814"/>
            <a:ext cx="8229600" cy="1222375"/>
          </a:xfrm>
        </p:spPr>
        <p:txBody>
          <a:bodyPr/>
          <a:lstStyle/>
          <a:p>
            <a:pPr algn="ctr">
              <a:defRPr/>
            </a:pPr>
            <a:r>
              <a:rPr lang="ru-RU" sz="3200" b="1" i="1" dirty="0">
                <a:latin typeface="Times New Roman" pitchFamily="18" charset="0"/>
              </a:rPr>
              <a:t>Сумма относительных частот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55316AF-B34F-D947-84FC-84DD0A17F51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ru-RU" altLang="ru-RU" sz="3600">
                <a:solidFill>
                  <a:srgbClr val="6600CC"/>
                </a:solidFill>
                <a:latin typeface="Times New Roman" panose="02020603050405020304" pitchFamily="18" charset="0"/>
              </a:rPr>
              <a:t>Если по результатам исследования составлена таблица относительных частот, то сумма относительных частот равна 100 %.</a:t>
            </a:r>
          </a:p>
        </p:txBody>
      </p:sp>
    </p:spTree>
    <p:extLst>
      <p:ext uri="{BB962C8B-B14F-4D97-AF65-F5344CB8AC3E}">
        <p14:creationId xmlns:p14="http://schemas.microsoft.com/office/powerpoint/2010/main" val="12255732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1479</Words>
  <Application>Microsoft Macintosh PowerPoint</Application>
  <PresentationFormat>Широкоэкранный</PresentationFormat>
  <Paragraphs>248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Trebuchet MS</vt:lpstr>
      <vt:lpstr>Wingdings</vt:lpstr>
      <vt:lpstr>Wingdings 2</vt:lpstr>
      <vt:lpstr>Тема Office</vt:lpstr>
      <vt:lpstr>Microsoft Equation 3.0</vt:lpstr>
      <vt:lpstr>Диаграмма Microsoft Office Excel</vt:lpstr>
      <vt:lpstr>Лекция 13. Описание и представление результатов</vt:lpstr>
      <vt:lpstr>Частота</vt:lpstr>
      <vt:lpstr> ТАБЛИЦА ЧАСТОТ  </vt:lpstr>
      <vt:lpstr>Обобщающие показатели</vt:lpstr>
      <vt:lpstr>Среднее арифметическое</vt:lpstr>
      <vt:lpstr>Размах и мода</vt:lpstr>
      <vt:lpstr>Медиана</vt:lpstr>
      <vt:lpstr>Относительная частота</vt:lpstr>
      <vt:lpstr>Сумма относительных частот</vt:lpstr>
      <vt:lpstr>Интервальный ряд</vt:lpstr>
      <vt:lpstr>ИНТЕРВАЛЬНЫЙ РЯД ( продолжение)</vt:lpstr>
      <vt:lpstr>Пример :На партии из 50 человек изучали продолжительность их горения(в часах). Составили  таблицу: </vt:lpstr>
      <vt:lpstr>Средняя продолжительность жизни (заменим каждый  интервал числом, которое является его серединой)</vt:lpstr>
      <vt:lpstr>Способы изображения статистического исследования.</vt:lpstr>
      <vt:lpstr>Таблица статистического исследования. Столбчатая диаграмма</vt:lpstr>
      <vt:lpstr>Круговые диаграммы</vt:lpstr>
      <vt:lpstr>Таблица и круговая диаграмма тарифных разрядов.</vt:lpstr>
      <vt:lpstr>Полигон</vt:lpstr>
      <vt:lpstr>Производство заводом приборов в первом полугодии </vt:lpstr>
      <vt:lpstr>Гистограммы</vt:lpstr>
      <vt:lpstr>Гистограмма интервального ряда.</vt:lpstr>
      <vt:lpstr>Оригинальность текста и программа «Антиплагиат»</vt:lpstr>
      <vt:lpstr>Как пройти проверку на антиплагиат?</vt:lpstr>
      <vt:lpstr>Презентация PowerPoint</vt:lpstr>
      <vt:lpstr>Презентация PowerPoint</vt:lpstr>
      <vt:lpstr>Презентация PowerPoint</vt:lpstr>
      <vt:lpstr>Причины неудовлетворительной проверки на антиплагиат?</vt:lpstr>
      <vt:lpstr>Что с этим делать?</vt:lpstr>
      <vt:lpstr>Пример</vt:lpstr>
      <vt:lpstr>Пример переделанного текста</vt:lpstr>
      <vt:lpstr>Ссылка – спасение от программы «антиплагиат»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13. Описание и представление результатов</dc:title>
  <dc:creator>Microsoft Office User</dc:creator>
  <cp:lastModifiedBy>Microsoft Office User</cp:lastModifiedBy>
  <cp:revision>2</cp:revision>
  <dcterms:created xsi:type="dcterms:W3CDTF">2023-11-01T13:21:44Z</dcterms:created>
  <dcterms:modified xsi:type="dcterms:W3CDTF">2023-11-01T13:33:16Z</dcterms:modified>
</cp:coreProperties>
</file>