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7" r:id="rId2"/>
    <p:sldId id="281" r:id="rId3"/>
    <p:sldId id="308" r:id="rId4"/>
    <p:sldId id="267" r:id="rId5"/>
    <p:sldId id="268" r:id="rId6"/>
    <p:sldId id="269" r:id="rId7"/>
    <p:sldId id="271" r:id="rId8"/>
    <p:sldId id="272" r:id="rId9"/>
    <p:sldId id="275" r:id="rId10"/>
    <p:sldId id="276" r:id="rId11"/>
    <p:sldId id="312" r:id="rId12"/>
    <p:sldId id="279" r:id="rId13"/>
    <p:sldId id="310" r:id="rId14"/>
    <p:sldId id="311" r:id="rId15"/>
    <p:sldId id="286" r:id="rId16"/>
    <p:sldId id="287" r:id="rId17"/>
    <p:sldId id="289" r:id="rId18"/>
    <p:sldId id="291" r:id="rId19"/>
    <p:sldId id="292" r:id="rId20"/>
    <p:sldId id="296" r:id="rId21"/>
    <p:sldId id="297" r:id="rId22"/>
    <p:sldId id="256" r:id="rId23"/>
    <p:sldId id="278" r:id="rId24"/>
    <p:sldId id="325" r:id="rId25"/>
    <p:sldId id="280" r:id="rId26"/>
    <p:sldId id="326" r:id="rId27"/>
    <p:sldId id="282" r:id="rId28"/>
    <p:sldId id="283" r:id="rId29"/>
    <p:sldId id="284" r:id="rId30"/>
    <p:sldId id="285" r:id="rId31"/>
    <p:sldId id="327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706"/>
  </p:normalViewPr>
  <p:slideViewPr>
    <p:cSldViewPr snapToGrid="0" snapToObjects="1">
      <p:cViewPr varScale="1">
        <p:scale>
          <a:sx n="112" d="100"/>
          <a:sy n="112" d="100"/>
        </p:scale>
        <p:origin x="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4E018A-C69A-724D-9975-86BB8CA1520B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1A39D-C82C-E446-BC1C-C8C7D3FCF8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690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5801DB-0DF0-4E45-98E4-6605D6C00B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7A25131-3CA7-D140-99C7-994B5D31CD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2DFB93-EE01-ED44-93D5-9CBEA896D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21E2-4BE7-5D48-A334-355C36EB62A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47E0A4-1D9C-9647-A921-E49D43A3E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72DB00-4F0F-C544-8B6A-DD82E6355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1D74D-ADF5-4E4E-A8BA-A51FEB6FF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262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AE2FC0-48FC-814C-9024-5041F1311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29FE080-E241-0340-B5D0-C91FB218A1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FA4740-B945-264B-8DA9-3F6E4CC8C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21E2-4BE7-5D48-A334-355C36EB62A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7B2910-7CEC-BE44-A874-3BC3D4D08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2873B9-4E26-3B42-A21D-8AE7F9B16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1D74D-ADF5-4E4E-A8BA-A51FEB6FF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671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4FC9F30-1EAB-6049-B228-AE4908DC21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027DAE6-5AAA-994D-9F0D-08BB11879A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7CE8EF-7493-EE41-B822-625E09D94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21E2-4BE7-5D48-A334-355C36EB62A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8ABCEA-46FF-F343-B8C9-7B7F50F72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69B5CA-7D2F-3E42-A386-554F13BDB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1D74D-ADF5-4E4E-A8BA-A51FEB6FF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613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167" y="228601"/>
            <a:ext cx="11347451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02168" y="1676401"/>
            <a:ext cx="5592233" cy="44227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1" y="1676401"/>
            <a:ext cx="5592233" cy="44227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6D88CA-D92D-2442-A150-FE73788E44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6400" y="6245225"/>
            <a:ext cx="30480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68C84-21F7-0B42-9049-336B1860E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A24705-9F9C-5240-80A3-4439CA65F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3048000" cy="476250"/>
          </a:xfrm>
        </p:spPr>
        <p:txBody>
          <a:bodyPr/>
          <a:lstStyle>
            <a:lvl1pPr>
              <a:defRPr/>
            </a:lvl1pPr>
          </a:lstStyle>
          <a:p>
            <a:fld id="{91E6B12C-5A29-7E44-B2D6-A66503B2D4F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2633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167" y="228601"/>
            <a:ext cx="11347451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02168" y="1676401"/>
            <a:ext cx="5592233" cy="44227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1" y="1676400"/>
            <a:ext cx="5592233" cy="21351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1" y="3963989"/>
            <a:ext cx="5592233" cy="2135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3B4C86A5-749A-DE42-979E-05484E6F9D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6400" y="6245225"/>
            <a:ext cx="30480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5BFF0308-E64B-5447-93E9-0D99193F8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6D13FBCF-8E21-BC40-9847-00BCED4BF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3048000" cy="476250"/>
          </a:xfrm>
        </p:spPr>
        <p:txBody>
          <a:bodyPr/>
          <a:lstStyle>
            <a:lvl1pPr>
              <a:defRPr/>
            </a:lvl1pPr>
          </a:lstStyle>
          <a:p>
            <a:fld id="{9CFA5175-F46B-9C4A-A0CA-26F5A7FDEB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244203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167" y="228601"/>
            <a:ext cx="11347451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2167" y="1676401"/>
            <a:ext cx="11387667" cy="4422775"/>
          </a:xfrm>
        </p:spPr>
        <p:txBody>
          <a:bodyPr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CD2E42-B7D2-1949-BFE2-65A2FF77A8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6400" y="6245225"/>
            <a:ext cx="30480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67B50E-F0E7-EA40-834D-F49249386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910164-E960-9846-8760-5C894A0B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3048000" cy="476250"/>
          </a:xfrm>
        </p:spPr>
        <p:txBody>
          <a:bodyPr/>
          <a:lstStyle>
            <a:lvl1pPr>
              <a:defRPr/>
            </a:lvl1pPr>
          </a:lstStyle>
          <a:p>
            <a:fld id="{E5770306-1E96-C843-8C6F-EB6ED49EB5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2180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AF4BF-3B7B-9441-BE30-450B0F04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88FC99-BE4A-A942-9100-F277FBE50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854E81-343B-2D44-B130-E73C97C9C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21E2-4BE7-5D48-A334-355C36EB62A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93A9B2-5FC2-6845-8918-822CAF629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9D5311-84E8-4646-ABA8-5B1236FBC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1D74D-ADF5-4E4E-A8BA-A51FEB6FF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758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D1CBD-6DA7-5742-9B80-0E515027B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5668EC-1656-8643-9AF3-7773B8AAB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AA2755-E30A-4247-86FA-9987D1EC2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21E2-4BE7-5D48-A334-355C36EB62A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5A2DDC-4B8E-014B-8092-3E8216BD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BF0C95-09E6-3948-85FA-081061FF2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1D74D-ADF5-4E4E-A8BA-A51FEB6FF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076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E650EA-3E62-E24B-9454-CAA1BF867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AB305A-1DF7-A64E-9617-A1E0FCB271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B642C09-A66E-5141-9E28-9AB1240202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881EBE-69A5-9F4B-8211-BC7EFD53F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21E2-4BE7-5D48-A334-355C36EB62A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2D9E5B-0278-7C42-A3FD-7BB6F9E86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7D76AD-4545-C546-A246-F77320C06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1D74D-ADF5-4E4E-A8BA-A51FEB6FF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045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79CA58-3692-7A40-BF69-2AAE4B910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642BE5-D2F7-694D-B0C0-77CB9E69C5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74F067-CF86-9D42-B936-3D8978B7A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B75C55C-39CD-4D41-851A-4AC46F1472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F113AA6-A436-CC40-8888-519A5EF515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9F2F404-3A62-D24E-ABD0-DC94699A2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21E2-4BE7-5D48-A334-355C36EB62A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6F74158-834F-8E4D-B867-33DA65EDA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4749E56-54FF-5644-BDCB-9F5C5DD6E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1D74D-ADF5-4E4E-A8BA-A51FEB6FF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105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4AA4A2-FD96-A44F-864C-76CCEE94B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8E20E5-2B99-0547-831E-495A3ED7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21E2-4BE7-5D48-A334-355C36EB62A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6BE15A5-64C3-B646-8AB1-E684FB9BB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32CF763-F7EB-924D-9770-44FC0C6B8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1D74D-ADF5-4E4E-A8BA-A51FEB6FF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490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A863DB4-94E3-924E-8010-383D3615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21E2-4BE7-5D48-A334-355C36EB62A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A161E7-F20F-BC4C-9FE7-019A32177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067307-07A4-EE4B-AAC2-A188D61CD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1D74D-ADF5-4E4E-A8BA-A51FEB6FF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75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B43FC4-C1F7-F44C-8098-E3DA120A3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037331-79EA-5A49-BED5-8E346B0A7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4BB5E2-8FAF-5441-922D-DAB5E1946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C0E7BC-C721-F344-A8F5-28FF2DDF4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21E2-4BE7-5D48-A334-355C36EB62A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B39DEA-043C-E549-AB31-EB5DE8E2D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59BFFF-60CD-0B40-BE9C-517C4EE47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1D74D-ADF5-4E4E-A8BA-A51FEB6FF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646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9AD618-CDFF-DC43-A227-2F43DDF52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5DC17D9-05F4-E04D-A311-C00AB971FA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C1A898A-CDD3-5A4B-BF3E-ADF086197F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146E34-2D9F-6148-86B3-4C57B4B0F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21E2-4BE7-5D48-A334-355C36EB62A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965B8D5-25B5-F24A-8F43-8806FAF13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CF12F7-938F-4243-B24C-C9D5DA88A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1D74D-ADF5-4E4E-A8BA-A51FEB6FF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946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D44E57-A67F-764B-92CC-2062E94C7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519DF6-FFCD-F042-BBA5-0207635F9B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17A47F-0D9F-8545-89B6-46E52A9414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221E2-4BE7-5D48-A334-355C36EB62A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054ECB-94C6-1741-AC46-940C773AA8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A2A5C2-4B43-1248-AED9-8CFB6C8736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1D74D-ADF5-4E4E-A8BA-A51FEB6FF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456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4B58B7-49E3-174B-8289-15470D912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Лекция 13. Описание и представление результатов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5BDE87-229B-224E-BA09-DF1DED1EE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Наглядное представление результатов.</a:t>
            </a:r>
          </a:p>
          <a:p>
            <a:pPr marL="514350" indent="-514350">
              <a:buAutoNum type="arabicPeriod"/>
            </a:pPr>
            <a:r>
              <a:rPr lang="ru-RU" dirty="0"/>
              <a:t>Графическое представление результатов.</a:t>
            </a:r>
          </a:p>
          <a:p>
            <a:pPr marL="514350" indent="-514350">
              <a:buAutoNum type="arabicPeriod"/>
            </a:pPr>
            <a:r>
              <a:rPr lang="ru-RU" dirty="0"/>
              <a:t>Оригинальность текста и программа  «</a:t>
            </a:r>
            <a:r>
              <a:rPr lang="ru-RU" dirty="0" err="1"/>
              <a:t>Антиплагиат</a:t>
            </a:r>
            <a:r>
              <a:rPr lang="ru-RU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3307810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9D4F520B-D5B6-684B-A0A6-17D946FAC36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825625" y="228600"/>
            <a:ext cx="8510588" cy="901700"/>
          </a:xfrm>
        </p:spPr>
        <p:txBody>
          <a:bodyPr/>
          <a:lstStyle/>
          <a:p>
            <a:pPr algn="ctr">
              <a:defRPr/>
            </a:pPr>
            <a:r>
              <a:rPr lang="ru-RU" sz="3200" b="1" dirty="0">
                <a:latin typeface="Times New Roman" pitchFamily="18" charset="0"/>
              </a:rPr>
              <a:t>Интервальный ряд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860DDA62-4A6B-394B-B1C8-47BF67F47349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1738313" y="981075"/>
            <a:ext cx="8750300" cy="5149850"/>
          </a:xfrm>
        </p:spPr>
        <p:txBody>
          <a:bodyPr/>
          <a:lstStyle/>
          <a:p>
            <a:pPr eaLnBrk="1" hangingPunct="1"/>
            <a:endParaRPr lang="ru-RU" altLang="ru-RU" b="1">
              <a:latin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b="1">
                <a:latin typeface="Times New Roman" panose="02020603050405020304" pitchFamily="18" charset="0"/>
              </a:rPr>
              <a:t>Когда таблицы частот или относительных частот становятся и громоздкими, для анализа данных строят </a:t>
            </a:r>
            <a:r>
              <a:rPr lang="ru-RU" altLang="ru-RU" b="1">
                <a:solidFill>
                  <a:srgbClr val="0000FF"/>
                </a:solidFill>
                <a:latin typeface="Times New Roman" panose="02020603050405020304" pitchFamily="18" charset="0"/>
              </a:rPr>
              <a:t>интервальный ряд.</a:t>
            </a:r>
            <a:r>
              <a:rPr lang="ru-RU" altLang="ru-RU" b="1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buFont typeface="Wingdings" pitchFamily="2" charset="2"/>
              <a:buChar char="v"/>
            </a:pPr>
            <a:endParaRPr lang="ru-RU" altLang="ru-RU" b="1">
              <a:latin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b="1">
                <a:latin typeface="Times New Roman" panose="02020603050405020304" pitchFamily="18" charset="0"/>
              </a:rPr>
              <a:t>Для этого </a:t>
            </a:r>
            <a:r>
              <a:rPr lang="ru-RU" altLang="ru-RU" b="1">
                <a:solidFill>
                  <a:srgbClr val="0000FF"/>
                </a:solidFill>
                <a:latin typeface="Times New Roman" panose="02020603050405020304" pitchFamily="18" charset="0"/>
              </a:rPr>
              <a:t>разность между наибольшим и наименьшим значениями делят на несколько равных</a:t>
            </a:r>
            <a:r>
              <a:rPr lang="ru-RU" altLang="ru-RU" b="1">
                <a:latin typeface="Times New Roman" panose="02020603050405020304" pitchFamily="18" charset="0"/>
              </a:rPr>
              <a:t> </a:t>
            </a:r>
            <a:r>
              <a:rPr lang="ru-RU" altLang="ru-RU" b="1">
                <a:solidFill>
                  <a:srgbClr val="0000FF"/>
                </a:solidFill>
                <a:latin typeface="Times New Roman" panose="02020603050405020304" pitchFamily="18" charset="0"/>
              </a:rPr>
              <a:t>частей </a:t>
            </a:r>
            <a:r>
              <a:rPr lang="ru-RU" altLang="ru-RU" b="1">
                <a:latin typeface="Times New Roman" panose="02020603050405020304" pitchFamily="18" charset="0"/>
              </a:rPr>
              <a:t>(примерно 5-10) </a:t>
            </a:r>
            <a:r>
              <a:rPr lang="ru-RU" altLang="ru-RU" b="1">
                <a:solidFill>
                  <a:srgbClr val="0000FF"/>
                </a:solidFill>
                <a:latin typeface="Times New Roman" panose="02020603050405020304" pitchFamily="18" charset="0"/>
              </a:rPr>
              <a:t>и, округляя полученный результат, определяют длину интервала.</a:t>
            </a:r>
            <a:r>
              <a:rPr lang="ru-RU" altLang="ru-RU" b="1"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7024335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884D510D-B49E-6E47-BF0E-81D213DA663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828800" y="285750"/>
            <a:ext cx="8686800" cy="1009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altLang="ru-RU" b="1" cap="none">
                <a:effectLst/>
                <a:latin typeface="Times New Roman" panose="02020603050405020304" pitchFamily="18" charset="0"/>
              </a:rPr>
              <a:t>ИНТЕРВАЛЬНЫЙ РЯД </a:t>
            </a:r>
            <a:r>
              <a:rPr lang="ru-RU" altLang="ru-RU" cap="none">
                <a:effectLst/>
                <a:latin typeface="Times New Roman" panose="02020603050405020304" pitchFamily="18" charset="0"/>
              </a:rPr>
              <a:t>( продолжение)</a:t>
            </a:r>
            <a:endParaRPr lang="ru-RU" altLang="ru-RU" b="1" cap="none">
              <a:effectLst/>
              <a:latin typeface="Times New Roman" panose="02020603050405020304" pitchFamily="18" charset="0"/>
            </a:endParaRP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984143B3-ADA1-A941-9BEE-A563757D5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ru-RU" altLang="ru-RU" b="1">
                <a:solidFill>
                  <a:srgbClr val="0000FF"/>
                </a:solidFill>
                <a:latin typeface="Times New Roman" panose="02020603050405020304" pitchFamily="18" charset="0"/>
              </a:rPr>
              <a:t>Начало </a:t>
            </a:r>
            <a:r>
              <a:rPr lang="ru-RU" altLang="ru-RU" b="1">
                <a:latin typeface="Times New Roman" panose="02020603050405020304" pitchFamily="18" charset="0"/>
              </a:rPr>
              <a:t>первого интервала- </a:t>
            </a:r>
            <a:r>
              <a:rPr lang="ru-RU" altLang="ru-RU" b="1">
                <a:solidFill>
                  <a:srgbClr val="0000FF"/>
                </a:solidFill>
                <a:latin typeface="Times New Roman" panose="02020603050405020304" pitchFamily="18" charset="0"/>
              </a:rPr>
              <a:t>наименьшее данное</a:t>
            </a:r>
            <a:r>
              <a:rPr lang="ru-RU" altLang="ru-RU" b="1">
                <a:latin typeface="Times New Roman" panose="02020603050405020304" pitchFamily="18" charset="0"/>
              </a:rPr>
              <a:t> или ближайшее к нему целое число(левее его);</a:t>
            </a:r>
          </a:p>
          <a:p>
            <a:pPr eaLnBrk="1" hangingPunct="1">
              <a:buFont typeface="Wingdings" pitchFamily="2" charset="2"/>
              <a:buChar char="v"/>
            </a:pPr>
            <a:endParaRPr lang="ru-RU" altLang="ru-RU" b="1">
              <a:latin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b="1">
                <a:latin typeface="Times New Roman" panose="02020603050405020304" pitchFamily="18" charset="0"/>
              </a:rPr>
              <a:t>Для каждого интервала указывают число данных, попадающих в этот интервал, или выраженное в процентах отношение этого числа к общей численности данных;</a:t>
            </a:r>
          </a:p>
          <a:p>
            <a:pPr eaLnBrk="1" hangingPunct="1">
              <a:buFont typeface="Wingdings" pitchFamily="2" charset="2"/>
              <a:buChar char="v"/>
            </a:pPr>
            <a:endParaRPr lang="ru-RU" altLang="ru-RU" b="1"/>
          </a:p>
        </p:txBody>
      </p:sp>
    </p:spTree>
    <p:extLst>
      <p:ext uri="{BB962C8B-B14F-4D97-AF65-F5344CB8AC3E}">
        <p14:creationId xmlns:p14="http://schemas.microsoft.com/office/powerpoint/2010/main" val="191417673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50092C4B-02CD-D440-8CD6-97314622550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993900" y="142854"/>
            <a:ext cx="8229600" cy="19288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b="1" dirty="0">
                <a:latin typeface="Times New Roman" pitchFamily="18" charset="0"/>
              </a:rPr>
              <a:t>Пример</a:t>
            </a:r>
            <a:r>
              <a:rPr lang="ru-RU" sz="3200" dirty="0">
                <a:latin typeface="Times New Roman" pitchFamily="18" charset="0"/>
              </a:rPr>
              <a:t> :</a:t>
            </a:r>
            <a:r>
              <a:rPr lang="ru-RU" sz="2700" b="1" i="1" dirty="0">
                <a:latin typeface="Times New Roman" pitchFamily="18" charset="0"/>
              </a:rPr>
              <a:t>На партии из 50 человек изучали продолжительность их горения(в часах).</a:t>
            </a:r>
            <a:r>
              <a:rPr lang="ru-RU" sz="3200" i="1" dirty="0">
                <a:latin typeface="Times New Roman" pitchFamily="18" charset="0"/>
              </a:rPr>
              <a:t> </a:t>
            </a: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</a:rPr>
              <a:t>Составили  таблицу:</a:t>
            </a:r>
            <a:br>
              <a:rPr lang="ru-RU" sz="3200" i="1" dirty="0">
                <a:latin typeface="Times New Roman" pitchFamily="18" charset="0"/>
              </a:rPr>
            </a:br>
            <a:endParaRPr lang="ru-RU" sz="3200" i="1" dirty="0">
              <a:latin typeface="Times New Roman" pitchFamily="18" charset="0"/>
            </a:endParaRPr>
          </a:p>
        </p:txBody>
      </p:sp>
      <p:graphicFrame>
        <p:nvGraphicFramePr>
          <p:cNvPr id="25628" name="Group 28">
            <a:extLst>
              <a:ext uri="{FF2B5EF4-FFF2-40B4-BE49-F238E27FC236}">
                <a16:creationId xmlns:a16="http://schemas.microsoft.com/office/drawing/2014/main" id="{482DE0A8-3E1A-544D-BFD7-46686500E0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5471206"/>
              </p:ext>
            </p:extLst>
          </p:nvPr>
        </p:nvGraphicFramePr>
        <p:xfrm>
          <a:off x="1981200" y="1916113"/>
          <a:ext cx="8229600" cy="4387850"/>
        </p:xfrm>
        <a:graphic>
          <a:graphicData uri="http://schemas.openxmlformats.org/drawingml/2006/table">
            <a:tbl>
              <a:tblPr/>
              <a:tblGrid>
                <a:gridCol w="4471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7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9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Продолжительность жизни, год.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Частота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85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До 20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20-40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40-60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60-80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80-100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  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   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   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   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  16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8927928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171B3BF4-8FD6-A248-9426-C01C806865A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825625" y="0"/>
            <a:ext cx="8510588" cy="1714500"/>
          </a:xfrm>
        </p:spPr>
        <p:txBody>
          <a:bodyPr/>
          <a:lstStyle/>
          <a:p>
            <a:pPr>
              <a:defRPr/>
            </a:pPr>
            <a:r>
              <a:rPr lang="ru-RU" sz="3100" i="1" dirty="0">
                <a:latin typeface="Times New Roman" pitchFamily="18" charset="0"/>
              </a:rPr>
              <a:t>Средняя продолжительность жизни</a:t>
            </a:r>
            <a:br>
              <a:rPr lang="ru-RU" dirty="0">
                <a:effectLst/>
                <a:latin typeface="Times New Roman" pitchFamily="18" charset="0"/>
              </a:rPr>
            </a:br>
            <a:r>
              <a:rPr lang="ru-RU" sz="2200" dirty="0">
                <a:latin typeface="Times New Roman" pitchFamily="18" charset="0"/>
              </a:rPr>
              <a:t>(заменим каждый  интервал числом, которое является его серединой)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CE6D542A-EB62-B543-A459-C05007FB524B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992313" y="3357563"/>
            <a:ext cx="8362950" cy="298926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ru-RU" sz="240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000">
                <a:latin typeface="Times New Roman" panose="02020603050405020304" pitchFamily="18" charset="0"/>
              </a:rPr>
              <a:t> </a:t>
            </a:r>
            <a:r>
              <a:rPr lang="ru-RU" altLang="ru-RU" sz="2400">
                <a:latin typeface="Times New Roman" panose="02020603050405020304" pitchFamily="18" charset="0"/>
              </a:rPr>
              <a:t>Находим  среднее арифметическое: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>
                <a:latin typeface="Times New Roman" panose="02020603050405020304" pitchFamily="18" charset="0"/>
              </a:rPr>
              <a:t>Значит  </a:t>
            </a: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</a:rPr>
              <a:t>средняя продолжительность горения</a:t>
            </a:r>
            <a:r>
              <a:rPr lang="ru-RU" altLang="ru-RU" sz="2400">
                <a:latin typeface="Times New Roman" panose="02020603050405020304" pitchFamily="18" charset="0"/>
              </a:rPr>
              <a:t> электроламп – </a:t>
            </a: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</a:rPr>
              <a:t>870ч</a:t>
            </a:r>
            <a:r>
              <a:rPr lang="ru-RU" altLang="ru-RU" sz="2400">
                <a:latin typeface="Times New Roman" panose="02020603050405020304" pitchFamily="18" charset="0"/>
              </a:rPr>
              <a:t> . </a:t>
            </a:r>
          </a:p>
        </p:txBody>
      </p:sp>
      <p:graphicFrame>
        <p:nvGraphicFramePr>
          <p:cNvPr id="87171" name="Group 131">
            <a:extLst>
              <a:ext uri="{FF2B5EF4-FFF2-40B4-BE49-F238E27FC236}">
                <a16:creationId xmlns:a16="http://schemas.microsoft.com/office/drawing/2014/main" id="{7A28A696-9A51-F64F-91A9-3400605F8398}"/>
              </a:ext>
            </a:extLst>
          </p:cNvPr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759619636"/>
              </p:ext>
            </p:extLst>
          </p:nvPr>
        </p:nvGraphicFramePr>
        <p:xfrm>
          <a:off x="1985963" y="1676401"/>
          <a:ext cx="8380412" cy="2136775"/>
        </p:xfrm>
        <a:graphic>
          <a:graphicData uri="http://schemas.openxmlformats.org/drawingml/2006/table">
            <a:tbl>
              <a:tblPr/>
              <a:tblGrid>
                <a:gridCol w="2444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8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69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02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66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66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0963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077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Продолжитель-ность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жизни, г.</a:t>
                      </a: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8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Частота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6660" name="Object 132">
            <a:extLst>
              <a:ext uri="{FF2B5EF4-FFF2-40B4-BE49-F238E27FC236}">
                <a16:creationId xmlns:a16="http://schemas.microsoft.com/office/drawing/2014/main" id="{FAB14DAD-DF0F-2C40-AAE7-E4D3F403AC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52625" y="4214814"/>
          <a:ext cx="8434388" cy="127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" name="Формула" r:id="rId3" imgW="96545400" imgH="14630400" progId="Equation.3">
                  <p:embed/>
                </p:oleObj>
              </mc:Choice>
              <mc:Fallback>
                <p:oleObj name="Формула" r:id="rId3" imgW="96545400" imgH="14630400" progId="Equation.3">
                  <p:embed/>
                  <p:pic>
                    <p:nvPicPr>
                      <p:cNvPr id="26660" name="Object 132">
                        <a:extLst>
                          <a:ext uri="{FF2B5EF4-FFF2-40B4-BE49-F238E27FC236}">
                            <a16:creationId xmlns:a16="http://schemas.microsoft.com/office/drawing/2014/main" id="{FAB14DAD-DF0F-2C40-AAE7-E4D3F403AC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625" y="4214814"/>
                        <a:ext cx="8434388" cy="1277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9586072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95F2379F-0209-D54E-80E6-DE2828A4163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825625" y="228600"/>
            <a:ext cx="8510588" cy="148588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Способы изображения статистического исследования.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C8CFDA55-FB59-6343-BA16-FC67CEA08D37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1825625" y="1676401"/>
            <a:ext cx="8540750" cy="475297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altLang="ru-RU" b="1">
                <a:solidFill>
                  <a:srgbClr val="0070C0"/>
                </a:solidFill>
                <a:latin typeface="Times New Roman" panose="02020603050405020304" pitchFamily="18" charset="0"/>
              </a:rPr>
              <a:t>I</a:t>
            </a:r>
            <a:r>
              <a:rPr lang="ru-RU" altLang="ru-RU" b="1">
                <a:solidFill>
                  <a:srgbClr val="0070C0"/>
                </a:solidFill>
                <a:latin typeface="Times New Roman" panose="02020603050405020304" pitchFamily="18" charset="0"/>
              </a:rPr>
              <a:t>. Столбчатые диаграммы </a:t>
            </a:r>
            <a:r>
              <a:rPr lang="ru-RU" altLang="ru-RU">
                <a:latin typeface="Times New Roman" panose="02020603050405020304" pitchFamily="18" charset="0"/>
              </a:rPr>
              <a:t>(</a:t>
            </a:r>
            <a:r>
              <a:rPr lang="ru-RU" altLang="ru-RU" sz="2400">
                <a:latin typeface="Times New Roman" panose="02020603050405020304" pitchFamily="18" charset="0"/>
              </a:rPr>
              <a:t> используют тогда, когда хотят проиллюстрировать динамику изменения данных во времени или распределение данных, полученных в результате статистического исследования).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altLang="ru-RU" b="1">
                <a:solidFill>
                  <a:srgbClr val="0070C0"/>
                </a:solidFill>
                <a:latin typeface="Times New Roman" panose="02020603050405020304" pitchFamily="18" charset="0"/>
              </a:rPr>
              <a:t>II</a:t>
            </a:r>
            <a:r>
              <a:rPr lang="ru-RU" altLang="ru-RU" b="1">
                <a:solidFill>
                  <a:srgbClr val="0070C0"/>
                </a:solidFill>
                <a:latin typeface="Times New Roman" panose="02020603050405020304" pitchFamily="18" charset="0"/>
              </a:rPr>
              <a:t>. Круговые диаграммы </a:t>
            </a:r>
            <a:r>
              <a:rPr lang="ru-RU" altLang="ru-RU" sz="2400">
                <a:latin typeface="Times New Roman" panose="02020603050405020304" pitchFamily="18" charset="0"/>
              </a:rPr>
              <a:t>(используют для наглядного изображения соотношения между частями исследуемой совокупности ).</a:t>
            </a:r>
            <a:r>
              <a:rPr lang="en-US" altLang="ru-RU" sz="2400" b="1">
                <a:latin typeface="Times New Roman" panose="02020603050405020304" pitchFamily="18" charset="0"/>
              </a:rPr>
              <a:t> </a:t>
            </a:r>
            <a:endParaRPr lang="ru-RU" altLang="ru-RU" sz="2400" b="1">
              <a:latin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en-US" altLang="ru-RU" b="1">
                <a:solidFill>
                  <a:srgbClr val="0070C0"/>
                </a:solidFill>
                <a:latin typeface="Times New Roman" panose="02020603050405020304" pitchFamily="18" charset="0"/>
              </a:rPr>
              <a:t>III</a:t>
            </a:r>
            <a:r>
              <a:rPr lang="ru-RU" altLang="ru-RU" b="1">
                <a:solidFill>
                  <a:srgbClr val="0070C0"/>
                </a:solidFill>
                <a:latin typeface="Times New Roman" panose="02020603050405020304" pitchFamily="18" charset="0"/>
              </a:rPr>
              <a:t>. Полигон</a:t>
            </a:r>
            <a:r>
              <a:rPr lang="ru-RU" altLang="ru-RU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(иллюстрирует динамику изменения статистических данных во времени).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altLang="ru-RU" b="1">
                <a:solidFill>
                  <a:srgbClr val="0070C0"/>
                </a:solidFill>
                <a:latin typeface="Times New Roman" panose="02020603050405020304" pitchFamily="18" charset="0"/>
              </a:rPr>
              <a:t>IV</a:t>
            </a:r>
            <a:r>
              <a:rPr lang="ru-RU" altLang="ru-RU" b="1">
                <a:solidFill>
                  <a:srgbClr val="0070C0"/>
                </a:solidFill>
                <a:latin typeface="Times New Roman" panose="02020603050405020304" pitchFamily="18" charset="0"/>
              </a:rPr>
              <a:t>.Гистограмма</a:t>
            </a:r>
            <a:r>
              <a:rPr lang="ru-RU" altLang="ru-RU" sz="2400" b="1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400">
                <a:latin typeface="Times New Roman" panose="02020603050405020304" pitchFamily="18" charset="0"/>
              </a:rPr>
              <a:t>( изображает интервальные ряды данных)</a:t>
            </a:r>
            <a:endParaRPr lang="ru-RU" altLang="ru-RU">
              <a:latin typeface="Times New Roman" panose="02020603050405020304" pitchFamily="18" charset="0"/>
            </a:endParaRPr>
          </a:p>
          <a:p>
            <a:pPr eaLnBrk="1" hangingPunct="1"/>
            <a:endParaRPr lang="ru-RU" altLang="ru-RU" sz="2400">
              <a:latin typeface="Times New Roman" panose="02020603050405020304" pitchFamily="18" charset="0"/>
            </a:endParaRPr>
          </a:p>
          <a:p>
            <a:pPr eaLnBrk="1" hangingPunct="1"/>
            <a:endParaRPr lang="ru-RU" altLang="ru-RU" sz="2400">
              <a:latin typeface="Times New Roman" panose="02020603050405020304" pitchFamily="18" charset="0"/>
            </a:endParaRPr>
          </a:p>
          <a:p>
            <a:pPr eaLnBrk="1" hangingPunct="1"/>
            <a:endParaRPr lang="ru-RU" altLang="ru-RU" sz="2400">
              <a:latin typeface="Times New Roman" panose="02020603050405020304" pitchFamily="18" charset="0"/>
            </a:endParaRPr>
          </a:p>
          <a:p>
            <a:pPr eaLnBrk="1" hangingPunct="1"/>
            <a:endParaRPr lang="ru-RU" altLang="ru-RU" sz="2400">
              <a:latin typeface="Times New Roman" panose="02020603050405020304" pitchFamily="18" charset="0"/>
            </a:endParaRPr>
          </a:p>
          <a:p>
            <a:pPr eaLnBrk="1" hangingPunct="1"/>
            <a:endParaRPr lang="ru-RU" altLang="ru-RU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238723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3F604230-74FD-824D-A025-CE620FF14CC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666844" y="457200"/>
            <a:ext cx="8848756" cy="1114412"/>
          </a:xfrm>
        </p:spPr>
        <p:txBody>
          <a:bodyPr/>
          <a:lstStyle/>
          <a:p>
            <a:pPr algn="ctr">
              <a:defRPr/>
            </a:pP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Таблица статистического исследования. Столбчатая диаграмма</a:t>
            </a:r>
          </a:p>
        </p:txBody>
      </p:sp>
      <p:graphicFrame>
        <p:nvGraphicFramePr>
          <p:cNvPr id="31793" name="Group 49">
            <a:extLst>
              <a:ext uri="{FF2B5EF4-FFF2-40B4-BE49-F238E27FC236}">
                <a16:creationId xmlns:a16="http://schemas.microsoft.com/office/drawing/2014/main" id="{A67C0BE8-8400-D54D-9DDB-49C42B38E12A}"/>
              </a:ext>
            </a:extLst>
          </p:cNvPr>
          <p:cNvGraphicFramePr>
            <a:graphicFrameLocks noGrp="1"/>
          </p:cNvGraphicFramePr>
          <p:nvPr/>
        </p:nvGraphicFramePr>
        <p:xfrm>
          <a:off x="1524001" y="1584326"/>
          <a:ext cx="2714625" cy="5280036"/>
        </p:xfrm>
        <a:graphic>
          <a:graphicData uri="http://schemas.openxmlformats.org/drawingml/2006/table">
            <a:tbl>
              <a:tblPr/>
              <a:tblGrid>
                <a:gridCol w="981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3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Месяц</a:t>
                      </a: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Расход  электроэнергии, кВт/ч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I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110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II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100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III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110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IV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85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4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V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70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4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VI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65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4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VII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10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4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VIII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70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4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IX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90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14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X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100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14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XI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100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14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XII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105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32815" name="Object 4">
            <a:extLst>
              <a:ext uri="{FF2B5EF4-FFF2-40B4-BE49-F238E27FC236}">
                <a16:creationId xmlns:a16="http://schemas.microsoft.com/office/drawing/2014/main" id="{C45B1D47-4B3D-B44A-A9DF-7739B77307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52939" y="1643064"/>
          <a:ext cx="6072187" cy="5214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5" r:id="rId3" imgW="12661900" imgH="10858500" progId="Excel.Chart.8">
                  <p:embed/>
                </p:oleObj>
              </mc:Choice>
              <mc:Fallback>
                <p:oleObj r:id="rId3" imgW="12661900" imgH="10858500" progId="Excel.Chart.8">
                  <p:embed/>
                  <p:pic>
                    <p:nvPicPr>
                      <p:cNvPr id="32815" name="Object 4">
                        <a:extLst>
                          <a:ext uri="{FF2B5EF4-FFF2-40B4-BE49-F238E27FC236}">
                            <a16:creationId xmlns:a16="http://schemas.microsoft.com/office/drawing/2014/main" id="{C45B1D47-4B3D-B44A-A9DF-7739B77307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2939" y="1643064"/>
                        <a:ext cx="6072187" cy="5214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1831651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9EF3C8F5-F2D4-074B-8BEA-08E8A1012F7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Круговые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диаграммы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1B3192BE-519C-3C46-A0E0-D8080DE5F515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1809750" y="1357313"/>
            <a:ext cx="86868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>
                <a:latin typeface="Times New Roman" panose="02020603050405020304" pitchFamily="18" charset="0"/>
              </a:rPr>
              <a:t>Если результат статистического исследования представлен в виде таблицы относительных частот, то для построения круговой диаграммы круг разбивается на секторы, центральные углы которых пропорциональны относительным частотам, определенным для каждой группы данных.</a:t>
            </a:r>
            <a:r>
              <a:rPr lang="ru-RU" altLang="ru-RU" b="1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altLang="ru-RU" b="1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Круговая диаграмма сохраняет свою наглядность и выразительность лишь при небольшом числе частей совокупности. В противном случае её применение малоэффективно.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253196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D792D1F9-A27C-7C48-A627-BE4AB24A901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Таблица и круговая диаграмма тарифных разрядов.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03DE5600-A631-3D4E-B10D-AA78C406485B}"/>
              </a:ext>
            </a:extLst>
          </p:cNvPr>
          <p:cNvGraphicFramePr>
            <a:graphicFrameLocks noGrp="1"/>
          </p:cNvGraphicFramePr>
          <p:nvPr/>
        </p:nvGraphicFramePr>
        <p:xfrm>
          <a:off x="1666876" y="1928814"/>
          <a:ext cx="3000375" cy="2225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02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Разряд</a:t>
                      </a:r>
                    </a:p>
                    <a:p>
                      <a:endParaRPr lang="ru-RU" sz="1800" dirty="0"/>
                    </a:p>
                  </a:txBody>
                  <a:tcPr marL="91439" marR="9143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Относительная частота, %</a:t>
                      </a:r>
                    </a:p>
                  </a:txBody>
                  <a:tcPr marL="91439" marR="91439" marT="45733" marB="4573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</a:t>
                      </a:r>
                      <a:endParaRPr lang="ru-RU" sz="2000" dirty="0"/>
                    </a:p>
                  </a:txBody>
                  <a:tcPr marL="91439" marR="9143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</a:t>
                      </a:r>
                      <a:endParaRPr lang="ru-RU" sz="2000" dirty="0"/>
                    </a:p>
                  </a:txBody>
                  <a:tcPr marL="91439" marR="91439" marT="45733" marB="4573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3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</a:t>
                      </a:r>
                      <a:endParaRPr lang="ru-RU" sz="2000" dirty="0"/>
                    </a:p>
                  </a:txBody>
                  <a:tcPr marL="91439" marR="9143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42</a:t>
                      </a:r>
                      <a:endParaRPr lang="ru-RU" sz="2000" dirty="0"/>
                    </a:p>
                  </a:txBody>
                  <a:tcPr marL="91439" marR="91439" marT="45733" marB="4573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3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</a:t>
                      </a:r>
                      <a:endParaRPr lang="ru-RU" sz="2000" dirty="0"/>
                    </a:p>
                  </a:txBody>
                  <a:tcPr marL="91439" marR="9143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29</a:t>
                      </a:r>
                      <a:endParaRPr lang="ru-RU" sz="2000" dirty="0"/>
                    </a:p>
                  </a:txBody>
                  <a:tcPr marL="91439" marR="91439" marT="45733" marB="4573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3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</a:t>
                      </a:r>
                      <a:endParaRPr lang="ru-RU" sz="2000" dirty="0"/>
                    </a:p>
                  </a:txBody>
                  <a:tcPr marL="91439" marR="9143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17</a:t>
                      </a:r>
                      <a:endParaRPr lang="ru-RU" sz="2000" dirty="0"/>
                    </a:p>
                  </a:txBody>
                  <a:tcPr marL="91439" marR="91439" marT="45733" marB="4573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4839" name="Диаграмма 17">
            <a:extLst>
              <a:ext uri="{FF2B5EF4-FFF2-40B4-BE49-F238E27FC236}">
                <a16:creationId xmlns:a16="http://schemas.microsoft.com/office/drawing/2014/main" id="{70FAFE33-0FFB-BA49-9AE4-E0F712D18178}"/>
              </a:ext>
            </a:extLst>
          </p:cNvPr>
          <p:cNvGraphicFramePr>
            <a:graphicFrameLocks/>
          </p:cNvGraphicFramePr>
          <p:nvPr/>
        </p:nvGraphicFramePr>
        <p:xfrm>
          <a:off x="4810126" y="1928814"/>
          <a:ext cx="5572125" cy="471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7" r:id="rId3" imgW="11607800" imgH="9829800" progId="Excel.Chart.8">
                  <p:embed/>
                </p:oleObj>
              </mc:Choice>
              <mc:Fallback>
                <p:oleObj r:id="rId3" imgW="11607800" imgH="9829800" progId="Excel.Chart.8">
                  <p:embed/>
                  <p:pic>
                    <p:nvPicPr>
                      <p:cNvPr id="34839" name="Диаграмма 17">
                        <a:extLst>
                          <a:ext uri="{FF2B5EF4-FFF2-40B4-BE49-F238E27FC236}">
                            <a16:creationId xmlns:a16="http://schemas.microsoft.com/office/drawing/2014/main" id="{70FAFE33-0FFB-BA49-9AE4-E0F712D18178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0126" y="1928814"/>
                        <a:ext cx="5572125" cy="471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7055663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78E687D1-5A16-F54F-B176-5E1717C0804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Полигон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6DCB9F92-90E4-A843-826B-6C05AD887666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1524001" y="1676400"/>
            <a:ext cx="9001125" cy="49672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b="1" dirty="0"/>
              <a:t>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Динамику изменения статистических данных во времени часто иллюстрируют с помощью полигона.</a:t>
            </a:r>
          </a:p>
          <a:p>
            <a:pPr marL="514350" indent="-514350">
              <a:buFont typeface="Wingdings" pitchFamily="2" charset="2"/>
              <a:buChar char="Ø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Построение полигона: </a:t>
            </a:r>
          </a:p>
          <a:p>
            <a:pPr marL="514350" indent="-514350"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- отмечают в координатной плоскости  точки,    </a:t>
            </a:r>
          </a:p>
          <a:p>
            <a:pPr marL="514350" indent="-514350"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абсциссами которых служат моменты времени,        </a:t>
            </a:r>
          </a:p>
          <a:p>
            <a:pPr marL="514350" indent="-514350"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ординатами - соответствующие им статистические  </a:t>
            </a:r>
          </a:p>
          <a:p>
            <a:pPr marL="514350" indent="-514350"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данные;</a:t>
            </a:r>
          </a:p>
          <a:p>
            <a:pPr marL="514350" indent="-514350"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- соединив последовательно эти точки отрезками;</a:t>
            </a:r>
          </a:p>
          <a:p>
            <a:pPr marL="514350" indent="-514350"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- получим </a:t>
            </a:r>
            <a:r>
              <a:rPr lang="ru-RU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ЛОМАНУЮ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которую называют   </a:t>
            </a:r>
          </a:p>
          <a:p>
            <a:pPr marL="514350" indent="-514350"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полигоном.</a:t>
            </a:r>
          </a:p>
          <a:p>
            <a:pPr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2023739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43B1076C-E61B-EE40-A1F0-48D07640476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825625" y="228600"/>
            <a:ext cx="8510588" cy="1557338"/>
          </a:xfrm>
        </p:spPr>
        <p:txBody>
          <a:bodyPr/>
          <a:lstStyle/>
          <a:p>
            <a:pPr algn="ctr">
              <a:defRPr/>
            </a:pPr>
            <a:r>
              <a:rPr lang="ru-RU" sz="2800" b="1" i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Производство заводом приборов в первом полугодии 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EE34F5B9-B8F4-4042-B71C-396335158877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1524000" y="1785939"/>
            <a:ext cx="8540750" cy="44227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                                                  Полигон</a:t>
            </a:r>
          </a:p>
        </p:txBody>
      </p:sp>
      <p:graphicFrame>
        <p:nvGraphicFramePr>
          <p:cNvPr id="35873" name="Group 33">
            <a:extLst>
              <a:ext uri="{FF2B5EF4-FFF2-40B4-BE49-F238E27FC236}">
                <a16:creationId xmlns:a16="http://schemas.microsoft.com/office/drawing/2014/main" id="{C376B29B-4BB1-7247-B2F8-97C005953BE6}"/>
              </a:ext>
            </a:extLst>
          </p:cNvPr>
          <p:cNvGraphicFramePr>
            <a:graphicFrameLocks noGrp="1"/>
          </p:cNvGraphicFramePr>
          <p:nvPr/>
        </p:nvGraphicFramePr>
        <p:xfrm>
          <a:off x="1738313" y="2428876"/>
          <a:ext cx="2214562" cy="3692526"/>
        </p:xfrm>
        <a:graphic>
          <a:graphicData uri="http://schemas.openxmlformats.org/drawingml/2006/table">
            <a:tbl>
              <a:tblPr/>
              <a:tblGrid>
                <a:gridCol w="992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632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Месяц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Число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приборов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тыс.шт.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5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I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2.3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5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II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2.2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5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III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2.5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5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IV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2.6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5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V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2.8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5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VI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1.9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6894" name="Диаграмма 34">
            <a:extLst>
              <a:ext uri="{FF2B5EF4-FFF2-40B4-BE49-F238E27FC236}">
                <a16:creationId xmlns:a16="http://schemas.microsoft.com/office/drawing/2014/main" id="{9F7AF5C0-53D8-1147-89EC-BA19C60D069E}"/>
              </a:ext>
            </a:extLst>
          </p:cNvPr>
          <p:cNvGraphicFramePr>
            <a:graphicFrameLocks/>
          </p:cNvGraphicFramePr>
          <p:nvPr/>
        </p:nvGraphicFramePr>
        <p:xfrm>
          <a:off x="4167188" y="2357438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5" r:id="rId3" imgW="12700000" imgH="8458200" progId="Excel.Chart.8">
                  <p:embed/>
                </p:oleObj>
              </mc:Choice>
              <mc:Fallback>
                <p:oleObj r:id="rId3" imgW="12700000" imgH="8458200" progId="Excel.Chart.8">
                  <p:embed/>
                  <p:pic>
                    <p:nvPicPr>
                      <p:cNvPr id="36894" name="Диаграмма 34">
                        <a:extLst>
                          <a:ext uri="{FF2B5EF4-FFF2-40B4-BE49-F238E27FC236}">
                            <a16:creationId xmlns:a16="http://schemas.microsoft.com/office/drawing/2014/main" id="{9F7AF5C0-53D8-1147-89EC-BA19C60D069E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7188" y="2357438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677205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FB3C7DCB-FA89-834D-BAF2-86F6E51099B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981200" y="277813"/>
            <a:ext cx="8362950" cy="558800"/>
          </a:xfrm>
        </p:spPr>
        <p:txBody>
          <a:bodyPr/>
          <a:lstStyle/>
          <a:p>
            <a:pPr algn="ctr">
              <a:defRPr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Частота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BC859AC4-0313-9D47-A25A-033AFFDA0C3A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1981201" y="1052513"/>
            <a:ext cx="8435975" cy="50784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/>
              <a:t> </a:t>
            </a:r>
            <a:r>
              <a:rPr lang="ru-RU" altLang="ru-RU" b="1">
                <a:solidFill>
                  <a:srgbClr val="6600CC"/>
                </a:solidFill>
                <a:latin typeface="Times New Roman" panose="02020603050405020304" pitchFamily="18" charset="0"/>
              </a:rPr>
              <a:t>6, 5, 4, 0, 4, 5, 7, 9, 1, 6, 8, 7, 9, 5, 8, 6, 7, 2, 5, 7,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b="1">
                <a:solidFill>
                  <a:srgbClr val="6600CC"/>
                </a:solidFill>
                <a:latin typeface="Times New Roman" panose="02020603050405020304" pitchFamily="18" charset="0"/>
              </a:rPr>
              <a:t> 6, 3, 4, 4, 5, 6, 8, 6, 7, 7, 4, 3, 5 , 9, 6, 7, 8, 6, 9, 8.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b="1">
                <a:solidFill>
                  <a:srgbClr val="6600CC"/>
                </a:solidFill>
              </a:rPr>
              <a:t>    </a:t>
            </a:r>
            <a:r>
              <a:rPr lang="ru-RU" altLang="ru-RU" b="1">
                <a:solidFill>
                  <a:srgbClr val="6600CC"/>
                </a:solidFill>
                <a:latin typeface="Times New Roman" panose="02020603050405020304" pitchFamily="18" charset="0"/>
              </a:rPr>
              <a:t>Для того, чтобы удобно было анализировать полученные данные, упорядочим этот ряд: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b="1">
                <a:solidFill>
                  <a:srgbClr val="6600CC"/>
                </a:solidFill>
                <a:latin typeface="Times New Roman" panose="02020603050405020304" pitchFamily="18" charset="0"/>
              </a:rPr>
              <a:t>                          0, 1, 2, 3, 3, 4, 4, 4, 4, 4,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b="1">
                <a:solidFill>
                  <a:srgbClr val="6600CC"/>
                </a:solidFill>
                <a:latin typeface="Times New Roman" panose="02020603050405020304" pitchFamily="18" charset="0"/>
              </a:rPr>
              <a:t>                  5, 5, 5, 5, 5, 5, 6, 6, 6, 6, 6, 6, 6, 6,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b="1">
                <a:solidFill>
                  <a:srgbClr val="6600CC"/>
                </a:solidFill>
                <a:latin typeface="Times New Roman" panose="02020603050405020304" pitchFamily="18" charset="0"/>
              </a:rPr>
              <a:t>              7, 7, 7, 7, 7, 7, 7, 8, 8, 8, 8, 8, 9, 9, 9, 9.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b="1">
                <a:solidFill>
                  <a:srgbClr val="CC0099"/>
                </a:solidFill>
                <a:latin typeface="Times New Roman" panose="02020603050405020304" pitchFamily="18" charset="0"/>
              </a:rPr>
              <a:t>Определение:</a:t>
            </a:r>
            <a:r>
              <a:rPr lang="ru-RU" altLang="ru-RU">
                <a:solidFill>
                  <a:srgbClr val="CC0099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b="1" i="1">
                <a:solidFill>
                  <a:srgbClr val="0000FF"/>
                </a:solidFill>
                <a:latin typeface="Times New Roman" panose="02020603050405020304" pitchFamily="18" charset="0"/>
              </a:rPr>
              <a:t>Количество появлений числа в ряду называется ЧАСТОТОЙ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i="1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446266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B7C6FA65-49B5-4844-B984-67B9E8C5F33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825625" y="228600"/>
            <a:ext cx="8510588" cy="914400"/>
          </a:xfrm>
        </p:spPr>
        <p:txBody>
          <a:bodyPr/>
          <a:lstStyle/>
          <a:p>
            <a:pPr algn="ctr">
              <a:defRPr/>
            </a:pPr>
            <a:r>
              <a:rPr lang="ru-RU" dirty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Гистограммы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D3062EFE-57D5-FA40-88E3-226771110E75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1825625" y="1071564"/>
            <a:ext cx="8540750" cy="47148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Гистограмма -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ступенчатая  фигура, составленная из сомкнутых прямоугольников.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ru-RU" alt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  каждого   прямоугольника равно  длине интервала;</a:t>
            </a:r>
          </a:p>
          <a:p>
            <a:pPr eaLnBrk="1" hangingPunct="1">
              <a:lnSpc>
                <a:spcPct val="80000"/>
              </a:lnSpc>
              <a:buFont typeface="Wingdings 2" pitchFamily="2" charset="2"/>
              <a:buNone/>
            </a:pP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Высота равна частоте  или относительной  частоте.</a:t>
            </a:r>
          </a:p>
          <a:p>
            <a:pPr eaLnBrk="1" hangingPunct="1">
              <a:lnSpc>
                <a:spcPct val="80000"/>
              </a:lnSpc>
              <a:buFont typeface="Wingdings 2" pitchFamily="2" charset="2"/>
              <a:buNone/>
            </a:pP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В гистограмме основание  прямоугольников  выбираются не произвольно, а строго определены длиной интервала.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ru-RU" altLang="ru-RU" sz="2400"/>
          </a:p>
        </p:txBody>
      </p:sp>
    </p:spTree>
    <p:extLst>
      <p:ext uri="{BB962C8B-B14F-4D97-AF65-F5344CB8AC3E}">
        <p14:creationId xmlns:p14="http://schemas.microsoft.com/office/powerpoint/2010/main" val="66325442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8A87FF58-FE26-4848-990A-F619A0C8B04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Гистограмма интервального ряда.</a:t>
            </a:r>
          </a:p>
        </p:txBody>
      </p:sp>
      <p:graphicFrame>
        <p:nvGraphicFramePr>
          <p:cNvPr id="38915" name="Диаграмма 5">
            <a:extLst>
              <a:ext uri="{FF2B5EF4-FFF2-40B4-BE49-F238E27FC236}">
                <a16:creationId xmlns:a16="http://schemas.microsoft.com/office/drawing/2014/main" id="{38CE405B-B2E4-3144-AF37-E9C0EDE9B0B9}"/>
              </a:ext>
            </a:extLst>
          </p:cNvPr>
          <p:cNvGraphicFramePr>
            <a:graphicFrameLocks/>
          </p:cNvGraphicFramePr>
          <p:nvPr/>
        </p:nvGraphicFramePr>
        <p:xfrm>
          <a:off x="2166938" y="1357314"/>
          <a:ext cx="7929562" cy="503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3" r:id="rId3" imgW="16522700" imgH="10490200" progId="Excel.Chart.8">
                  <p:embed/>
                </p:oleObj>
              </mc:Choice>
              <mc:Fallback>
                <p:oleObj r:id="rId3" imgW="16522700" imgH="10490200" progId="Excel.Chart.8">
                  <p:embed/>
                  <p:pic>
                    <p:nvPicPr>
                      <p:cNvPr id="38915" name="Диаграмма 5">
                        <a:extLst>
                          <a:ext uri="{FF2B5EF4-FFF2-40B4-BE49-F238E27FC236}">
                            <a16:creationId xmlns:a16="http://schemas.microsoft.com/office/drawing/2014/main" id="{38CE405B-B2E4-3144-AF37-E9C0EDE9B0B9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6938" y="1357314"/>
                        <a:ext cx="7929562" cy="5032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1707572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5350" y="459423"/>
            <a:ext cx="9144000" cy="923607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Оригинальность текста и программа «</a:t>
            </a:r>
            <a:r>
              <a:rPr lang="ru-RU" sz="2800" b="1" dirty="0" err="1">
                <a:solidFill>
                  <a:srgbClr val="FF0000"/>
                </a:solidFill>
              </a:rPr>
              <a:t>Антиплагиат</a:t>
            </a:r>
            <a:r>
              <a:rPr lang="ru-RU" sz="2800" b="1" dirty="0">
                <a:solidFill>
                  <a:srgbClr val="FF000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717235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Как пройти проверку на </a:t>
            </a:r>
            <a:r>
              <a:rPr lang="ru-RU" sz="2800" dirty="0" err="1"/>
              <a:t>антиплагиат</a:t>
            </a:r>
            <a:r>
              <a:rPr lang="ru-RU" sz="2800" dirty="0"/>
              <a:t>?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24" y="1423688"/>
            <a:ext cx="6786508" cy="543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90375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3" y="188641"/>
            <a:ext cx="8100409" cy="648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28672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644" y="332656"/>
            <a:ext cx="8935146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63714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5" y="188640"/>
            <a:ext cx="8244425" cy="6601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9913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Причины неудовлетворительной проверки на </a:t>
            </a:r>
            <a:r>
              <a:rPr lang="ru-RU" sz="2800" dirty="0" err="1"/>
              <a:t>антиплагиат</a:t>
            </a:r>
            <a:r>
              <a:rPr lang="ru-RU" sz="2800" dirty="0"/>
              <a:t>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Высокий уровень заимствований.</a:t>
            </a:r>
          </a:p>
          <a:p>
            <a:r>
              <a:rPr lang="ru-RU" dirty="0"/>
              <a:t>Большое количество цитат</a:t>
            </a:r>
          </a:p>
          <a:p>
            <a:r>
              <a:rPr lang="ru-RU" dirty="0"/>
              <a:t>Наличие большого количество фраз общего употребления</a:t>
            </a:r>
          </a:p>
        </p:txBody>
      </p:sp>
    </p:spTree>
    <p:extLst>
      <p:ext uri="{BB962C8B-B14F-4D97-AF65-F5344CB8AC3E}">
        <p14:creationId xmlns:p14="http://schemas.microsoft.com/office/powerpoint/2010/main" val="20742343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с этим делать?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Писать самим!</a:t>
            </a:r>
          </a:p>
          <a:p>
            <a:r>
              <a:rPr lang="ru-RU" dirty="0"/>
              <a:t>Перефразировать цитату!</a:t>
            </a:r>
          </a:p>
          <a:p>
            <a:r>
              <a:rPr lang="ru-RU" dirty="0"/>
              <a:t>Если Вы не можете избежать фраз общего употребления – измените фразу!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43448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Социализация – многогранный и непрерывный процесс, который продолжается на протяжении всей жизни человека. Интенсивнее он протекает в детстве и юности, когда формируются ценностные установки, усваиваются основные социальные нормы и правила, формируется мотивация социального поведения. В информационном обществе это подвергается трансформации и не менее важными факторами социализации становятся сетевые коммуникации.</a:t>
            </a:r>
          </a:p>
          <a:p>
            <a:pPr algn="just"/>
            <a:r>
              <a:rPr lang="ru-RU" dirty="0"/>
              <a:t>В повседневной жизни человек сталкивается с большим количеством социальных препятствий, а в социальной сети мы наблюдаем совершенно иную картину. Отсутствие возможностей для визуального контакта имеет своим следствием не только глобальную нехватку выразительных средств, но и полную анонимность. В виртуальном пространстве люди могут использовать вымышленные имена, не желая раскрывать себя, могут создать себе новую жизнь, основанную на их желаниях и потребностях, а новая жизнь подразумевает и новый образ.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8190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F8D46206-021B-C345-B34A-0D3B6B8E08E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825625" y="228601"/>
            <a:ext cx="8510588" cy="733425"/>
          </a:xfr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br>
              <a:rPr lang="ru-RU" sz="2500" b="1" i="1" dirty="0">
                <a:solidFill>
                  <a:srgbClr val="0000FF"/>
                </a:solidFill>
                <a:latin typeface="Times New Roman" pitchFamily="18" charset="0"/>
              </a:rPr>
            </a:br>
            <a:r>
              <a:rPr lang="ru-RU" sz="2900" b="1" i="1" dirty="0">
                <a:solidFill>
                  <a:srgbClr val="0000FF"/>
                </a:solidFill>
                <a:latin typeface="Times New Roman" pitchFamily="18" charset="0"/>
              </a:rPr>
              <a:t>ТАБЛИЦА ЧАСТОТ</a:t>
            </a:r>
            <a:br>
              <a:rPr lang="ru-RU" sz="2900" b="1" i="1" dirty="0">
                <a:solidFill>
                  <a:srgbClr val="0000FF"/>
                </a:solidFill>
                <a:latin typeface="Times New Roman" pitchFamily="18" charset="0"/>
              </a:rPr>
            </a:br>
            <a:br>
              <a:rPr lang="ru-RU" sz="2900" b="1" i="1" dirty="0">
                <a:solidFill>
                  <a:srgbClr val="0000FF"/>
                </a:solidFill>
                <a:latin typeface="Times New Roman" pitchFamily="18" charset="0"/>
              </a:rPr>
            </a:br>
            <a:endParaRPr lang="ru-RU" sz="2900" b="1" i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2FBB6181-DE67-C845-85CF-6498B6A8AA41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981200" y="3789363"/>
            <a:ext cx="8686800" cy="234156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70000"/>
              </a:lnSpc>
              <a:buFont typeface="Wingdings" pitchFamily="2" charset="2"/>
              <a:buNone/>
              <a:defRPr/>
            </a:pPr>
            <a:endParaRPr lang="ru-RU">
              <a:latin typeface="Times New Roman" pitchFamily="18" charset="0"/>
            </a:endParaRPr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  <a:defRPr/>
            </a:pPr>
            <a:r>
              <a:rPr lang="ru-RU">
                <a:latin typeface="Times New Roman" pitchFamily="18" charset="0"/>
              </a:rPr>
              <a:t>сумма частот равна общему числу проверяемых работ, т. е. 40.</a:t>
            </a:r>
            <a:br>
              <a:rPr lang="ru-RU">
                <a:latin typeface="Times New Roman" pitchFamily="18" charset="0"/>
              </a:rPr>
            </a:br>
            <a:r>
              <a:rPr lang="ru-RU">
                <a:latin typeface="Times New Roman" pitchFamily="18" charset="0"/>
              </a:rPr>
              <a:t> </a:t>
            </a:r>
            <a:r>
              <a:rPr lang="ru-RU" b="1" i="1">
                <a:solidFill>
                  <a:srgbClr val="0000FF"/>
                </a:solidFill>
                <a:latin typeface="Times New Roman" pitchFamily="18" charset="0"/>
              </a:rPr>
              <a:t>Если результат исследования представлен в виде таблицы частот, то сумма частот равна общему числу данных в ряду.</a:t>
            </a:r>
            <a:br>
              <a:rPr lang="ru-RU" b="1" i="1">
                <a:solidFill>
                  <a:srgbClr val="0000FF"/>
                </a:solidFill>
                <a:latin typeface="Times New Roman" pitchFamily="18" charset="0"/>
              </a:rPr>
            </a:br>
            <a:br>
              <a:rPr lang="ru-RU" b="1" i="1">
                <a:solidFill>
                  <a:srgbClr val="0000FF"/>
                </a:solidFill>
                <a:latin typeface="Times New Roman" pitchFamily="18" charset="0"/>
              </a:rPr>
            </a:br>
            <a:endParaRPr lang="ru-RU" b="1" i="1">
              <a:solidFill>
                <a:srgbClr val="0000FF"/>
              </a:solidFill>
              <a:latin typeface="Times New Roman" pitchFamily="18" charset="0"/>
            </a:endParaRPr>
          </a:p>
        </p:txBody>
      </p:sp>
      <p:graphicFrame>
        <p:nvGraphicFramePr>
          <p:cNvPr id="81008" name="Group 112">
            <a:extLst>
              <a:ext uri="{FF2B5EF4-FFF2-40B4-BE49-F238E27FC236}">
                <a16:creationId xmlns:a16="http://schemas.microsoft.com/office/drawing/2014/main" id="{EE440D10-DA16-5F49-BB66-2E8D2767F1F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1774825" y="1268414"/>
          <a:ext cx="8642350" cy="2657804"/>
        </p:xfrm>
        <a:graphic>
          <a:graphicData uri="http://schemas.openxmlformats.org/drawingml/2006/table">
            <a:tbl>
              <a:tblPr/>
              <a:tblGrid>
                <a:gridCol w="199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6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19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51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6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51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19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67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35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67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35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627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Число верно выполненных заданий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3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5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6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7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8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9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00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частота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5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6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8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7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5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320704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переделанного текста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ru-RU" sz="2000" dirty="0">
                <a:solidFill>
                  <a:prstClr val="black"/>
                </a:solidFill>
              </a:rPr>
              <a:t>Социализация представляет собой процесс, отличающийся многогранностью и непрерывностью, продолжающийся на протяжении всей жизни человека. Более интенсивно он протекает в детстве и юности, когда только формируются ценностные установки, а также усваивается большее количество основных социальных норм и правил, формируется мотивация поведения человека в обществе. Надо заметить, что в условиях   информационного общества не менее важными факторами социализации оказываются сетевые коммуникации.</a:t>
            </a:r>
          </a:p>
          <a:p>
            <a:pPr lvl="0" algn="just"/>
            <a:r>
              <a:rPr lang="ru-RU" sz="2000" dirty="0">
                <a:solidFill>
                  <a:prstClr val="black"/>
                </a:solidFill>
              </a:rPr>
              <a:t>В повседневности обычный человек может столкнуться с большим количеством препятствий, имеющих общественную природу, а в социальной сети мы можем наблюдать совершенно иную картину. Вследствие отсутствия возможностей визуального контакта имеет место не только глобальная нехватка выразительных средств, но и полная анонимность. В виртуальном пространстве люди используют вымышленные имена, не раскрывая себя, создают себе новую жизнь, основанную на своих индивидуальных желаниях и потребностях, а новая жизнь подразумевает в том числе и новый образ.</a:t>
            </a:r>
          </a:p>
        </p:txBody>
      </p:sp>
    </p:spTree>
    <p:extLst>
      <p:ext uri="{BB962C8B-B14F-4D97-AF65-F5344CB8AC3E}">
        <p14:creationId xmlns:p14="http://schemas.microsoft.com/office/powerpoint/2010/main" val="16299721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Ссылка – спасение от программы «</a:t>
            </a:r>
            <a:r>
              <a:rPr lang="ru-RU" dirty="0" err="1"/>
              <a:t>антиплагиат</a:t>
            </a:r>
            <a:r>
              <a:rPr lang="ru-RU" dirty="0"/>
              <a:t>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 одной странице текста Вашей работы может быть от 1 до 7 ссылок.</a:t>
            </a:r>
          </a:p>
          <a:p>
            <a:r>
              <a:rPr lang="ru-RU" dirty="0"/>
              <a:t>Ссылка ставится в случае</a:t>
            </a:r>
            <a:r>
              <a:rPr lang="en-US" dirty="0"/>
              <a:t>: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А) Наличия цитаты</a:t>
            </a:r>
            <a:r>
              <a:rPr lang="en-US" dirty="0"/>
              <a:t>:</a:t>
            </a:r>
            <a:r>
              <a:rPr lang="ru-RU" dirty="0"/>
              <a:t> «……………………» </a:t>
            </a:r>
            <a:r>
              <a:rPr lang="en-US" dirty="0"/>
              <a:t>[1, C.54] </a:t>
            </a:r>
            <a:r>
              <a:rPr lang="ru-RU" dirty="0"/>
              <a:t>или  просто цифрой обозначающей подстрочную или концевую сноску.</a:t>
            </a:r>
          </a:p>
          <a:p>
            <a:pPr marL="0" indent="0">
              <a:buNone/>
            </a:pPr>
            <a:r>
              <a:rPr lang="ru-RU" dirty="0"/>
              <a:t>Б) Когда Вы ссылаетесь на идеи, мысли или выводы автора, но не перепечатываете его текст</a:t>
            </a:r>
          </a:p>
        </p:txBody>
      </p:sp>
    </p:spTree>
    <p:extLst>
      <p:ext uri="{BB962C8B-B14F-4D97-AF65-F5344CB8AC3E}">
        <p14:creationId xmlns:p14="http://schemas.microsoft.com/office/powerpoint/2010/main" val="1129626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931A0552-FD11-474D-AA9B-E433E4A6E94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825625" y="228600"/>
            <a:ext cx="8510588" cy="901700"/>
          </a:xfrm>
        </p:spPr>
        <p:txBody>
          <a:bodyPr/>
          <a:lstStyle/>
          <a:p>
            <a:pPr>
              <a:defRPr/>
            </a:pPr>
            <a:r>
              <a:rPr lang="ru-RU" sz="3200" b="1" i="1">
                <a:solidFill>
                  <a:srgbClr val="0000FF"/>
                </a:solidFill>
                <a:latin typeface="Times New Roman" pitchFamily="18" charset="0"/>
              </a:rPr>
              <a:t>Обобщающие показатели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9134F7E7-2731-BA46-B44E-334D72578820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1847850" y="1484313"/>
            <a:ext cx="8229600" cy="4525962"/>
          </a:xfrm>
        </p:spPr>
        <p:txBody>
          <a:bodyPr/>
          <a:lstStyle/>
          <a:p>
            <a:pPr marL="533400" indent="-533400">
              <a:buNone/>
            </a:pPr>
            <a:r>
              <a:rPr lang="en-US" altLang="ru-RU" b="1">
                <a:latin typeface="Times New Roman" panose="02020603050405020304" pitchFamily="18" charset="0"/>
              </a:rPr>
              <a:t>III</a:t>
            </a:r>
            <a:r>
              <a:rPr lang="ru-RU" altLang="ru-RU" b="1">
                <a:latin typeface="Times New Roman" panose="02020603050405020304" pitchFamily="18" charset="0"/>
              </a:rPr>
              <a:t>этап-</a:t>
            </a:r>
            <a:r>
              <a:rPr lang="ru-RU" altLang="ru-RU">
                <a:latin typeface="Times New Roman" panose="02020603050405020304" pitchFamily="18" charset="0"/>
              </a:rPr>
              <a:t>  </a:t>
            </a:r>
            <a:r>
              <a:rPr lang="ru-RU" altLang="ru-RU" b="1">
                <a:latin typeface="Times New Roman" panose="02020603050405020304" pitchFamily="18" charset="0"/>
              </a:rPr>
              <a:t>анализ данных </a:t>
            </a:r>
          </a:p>
          <a:p>
            <a:pPr marL="533400" indent="-533400">
              <a:buNone/>
            </a:pPr>
            <a:endParaRPr lang="ru-RU" altLang="ru-RU">
              <a:latin typeface="Times New Roman" panose="02020603050405020304" pitchFamily="18" charset="0"/>
            </a:endParaRPr>
          </a:p>
          <a:p>
            <a:pPr marL="533400" indent="-533400">
              <a:buNone/>
            </a:pPr>
            <a:r>
              <a:rPr lang="ru-RU" altLang="ru-RU" b="1" i="1">
                <a:solidFill>
                  <a:srgbClr val="0000FF"/>
                </a:solidFill>
                <a:latin typeface="Times New Roman" panose="02020603050405020304" pitchFamily="18" charset="0"/>
              </a:rPr>
              <a:t>Простейшие обобщающие показатели</a:t>
            </a:r>
          </a:p>
          <a:p>
            <a:pPr marL="533400" indent="-533400">
              <a:buNone/>
            </a:pPr>
            <a:r>
              <a:rPr lang="ru-RU" altLang="ru-RU">
                <a:solidFill>
                  <a:srgbClr val="0000FF"/>
                </a:solidFill>
                <a:latin typeface="Times New Roman" panose="02020603050405020304" pitchFamily="18" charset="0"/>
              </a:rPr>
              <a:t>              статистические характеристики:</a:t>
            </a:r>
          </a:p>
          <a:p>
            <a:pPr marL="533400" indent="-533400">
              <a:buFont typeface="Wingdings" pitchFamily="2" charset="2"/>
              <a:buChar char="Ø"/>
            </a:pPr>
            <a:r>
              <a:rPr lang="ru-RU" altLang="ru-RU">
                <a:latin typeface="Times New Roman" panose="02020603050405020304" pitchFamily="18" charset="0"/>
              </a:rPr>
              <a:t> среднее арифметическое, </a:t>
            </a:r>
          </a:p>
          <a:p>
            <a:pPr marL="533400" indent="-533400">
              <a:buFont typeface="Wingdings" pitchFamily="2" charset="2"/>
              <a:buChar char="Ø"/>
            </a:pPr>
            <a:r>
              <a:rPr lang="ru-RU" altLang="ru-RU">
                <a:latin typeface="Times New Roman" panose="02020603050405020304" pitchFamily="18" charset="0"/>
              </a:rPr>
              <a:t>мода, </a:t>
            </a:r>
          </a:p>
          <a:p>
            <a:pPr marL="533400" indent="-533400">
              <a:buFont typeface="Wingdings" pitchFamily="2" charset="2"/>
              <a:buChar char="Ø"/>
            </a:pPr>
            <a:r>
              <a:rPr lang="ru-RU" altLang="ru-RU">
                <a:latin typeface="Times New Roman" panose="02020603050405020304" pitchFamily="18" charset="0"/>
              </a:rPr>
              <a:t>медиана, </a:t>
            </a:r>
          </a:p>
          <a:p>
            <a:pPr marL="533400" indent="-533400">
              <a:buFont typeface="Wingdings" pitchFamily="2" charset="2"/>
              <a:buChar char="Ø"/>
            </a:pPr>
            <a:r>
              <a:rPr lang="ru-RU" altLang="ru-RU">
                <a:latin typeface="Times New Roman" panose="02020603050405020304" pitchFamily="18" charset="0"/>
              </a:rPr>
              <a:t>размах.</a:t>
            </a:r>
          </a:p>
        </p:txBody>
      </p:sp>
    </p:spTree>
    <p:extLst>
      <p:ext uri="{BB962C8B-B14F-4D97-AF65-F5344CB8AC3E}">
        <p14:creationId xmlns:p14="http://schemas.microsoft.com/office/powerpoint/2010/main" val="2116254735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517B8524-18CB-AB41-AF77-F8082DEECE7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825625" y="228601"/>
            <a:ext cx="8510588" cy="1152525"/>
          </a:xfrm>
        </p:spPr>
        <p:txBody>
          <a:bodyPr/>
          <a:lstStyle/>
          <a:p>
            <a:pPr algn="ctr">
              <a:defRPr/>
            </a:pPr>
            <a:r>
              <a:rPr lang="ru-RU" b="1" i="1" dirty="0">
                <a:latin typeface="Times New Roman" pitchFamily="18" charset="0"/>
              </a:rPr>
              <a:t>Среднее арифметическое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0A4F1A17-5D94-B648-805D-0BCF805EEA61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981201" y="1600201"/>
            <a:ext cx="8435975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b="1" i="1">
                <a:solidFill>
                  <a:srgbClr val="0000FF"/>
                </a:solidFill>
                <a:latin typeface="Times New Roman" panose="02020603050405020304" pitchFamily="18" charset="0"/>
              </a:rPr>
              <a:t>Чтобы найти среднее арифметическое, надо общее число верно выполненных заданий разделить на число учащихся 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b="1" i="1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altLang="ru-RU" b="1" i="1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altLang="ru-RU" b="1">
              <a:latin typeface="Times New Roman" panose="02020603050405020304" pitchFamily="18" charset="0"/>
            </a:endParaRPr>
          </a:p>
        </p:txBody>
      </p:sp>
      <p:graphicFrame>
        <p:nvGraphicFramePr>
          <p:cNvPr id="18436" name="Object 4">
            <a:extLst>
              <a:ext uri="{FF2B5EF4-FFF2-40B4-BE49-F238E27FC236}">
                <a16:creationId xmlns:a16="http://schemas.microsoft.com/office/drawing/2014/main" id="{A12B2870-6354-0D4E-B975-B092E7919CC5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1847851" y="3500439"/>
          <a:ext cx="8024813" cy="76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Формула" r:id="rId3" imgW="95377000" imgH="9067800" progId="Equation.3">
                  <p:embed/>
                </p:oleObj>
              </mc:Choice>
              <mc:Fallback>
                <p:oleObj name="Формула" r:id="rId3" imgW="95377000" imgH="9067800" progId="Equation.3">
                  <p:embed/>
                  <p:pic>
                    <p:nvPicPr>
                      <p:cNvPr id="18436" name="Object 4">
                        <a:extLst>
                          <a:ext uri="{FF2B5EF4-FFF2-40B4-BE49-F238E27FC236}">
                            <a16:creationId xmlns:a16="http://schemas.microsoft.com/office/drawing/2014/main" id="{A12B2870-6354-0D4E-B975-B092E7919C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1" y="3500439"/>
                        <a:ext cx="8024813" cy="763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8552570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56631CC6-E61F-5249-B7A1-66913B85204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b="1" i="1" dirty="0">
                <a:effectLst/>
                <a:latin typeface="Times New Roman" pitchFamily="18" charset="0"/>
              </a:rPr>
              <a:t>Размах и мода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2353798B-82D4-7045-8444-421BCF1C1F91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1981201" y="1600201"/>
            <a:ext cx="8435975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ru-RU" altLang="ru-RU">
                <a:latin typeface="Times New Roman" panose="02020603050405020304" pitchFamily="18" charset="0"/>
              </a:rPr>
              <a:t>Наибольшее число верно выполненных студентами заданий равно 9,а наименьшее равно 0.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ru-RU" altLang="ru-RU">
                <a:latin typeface="Times New Roman" panose="02020603050405020304" pitchFamily="18" charset="0"/>
              </a:rPr>
              <a:t>  </a:t>
            </a:r>
            <a:r>
              <a:rPr lang="ru-RU" altLang="ru-RU" b="1">
                <a:solidFill>
                  <a:srgbClr val="0000FF"/>
                </a:solidFill>
                <a:latin typeface="Times New Roman" panose="02020603050405020304" pitchFamily="18" charset="0"/>
              </a:rPr>
              <a:t>Размах </a:t>
            </a:r>
            <a:r>
              <a:rPr lang="ru-RU" altLang="ru-RU">
                <a:latin typeface="Times New Roman" panose="02020603050405020304" pitchFamily="18" charset="0"/>
              </a:rPr>
              <a:t>рассматриваемого ряда данных равен 9-0=9</a:t>
            </a:r>
          </a:p>
          <a:p>
            <a:pPr eaLnBrk="1" hangingPunct="1">
              <a:lnSpc>
                <a:spcPct val="80000"/>
              </a:lnSpc>
              <a:buFont typeface="Wingdings 2" pitchFamily="2" charset="2"/>
              <a:buNone/>
            </a:pPr>
            <a:r>
              <a:rPr lang="ru-RU" altLang="ru-RU">
                <a:latin typeface="Times New Roman" panose="02020603050405020304" pitchFamily="18" charset="0"/>
              </a:rPr>
              <a:t>    т.е. различие в числе верно выполненных заданий достаточного велико.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ru-RU" altLang="ru-RU">
                <a:latin typeface="Times New Roman" panose="02020603050405020304" pitchFamily="18" charset="0"/>
              </a:rPr>
              <a:t> Из таблицы видно, что </a:t>
            </a:r>
            <a:r>
              <a:rPr lang="ru-RU" altLang="ru-RU">
                <a:solidFill>
                  <a:srgbClr val="0000FF"/>
                </a:solidFill>
                <a:latin typeface="Times New Roman" panose="02020603050405020304" pitchFamily="18" charset="0"/>
              </a:rPr>
              <a:t>чаще всего встречаются</a:t>
            </a:r>
            <a:r>
              <a:rPr lang="ru-RU" altLang="ru-RU">
                <a:latin typeface="Times New Roman" panose="02020603050405020304" pitchFamily="18" charset="0"/>
              </a:rPr>
              <a:t> работы, в которых верно выполнено 6 заданий, т.е. </a:t>
            </a:r>
            <a:r>
              <a:rPr lang="ru-RU" altLang="ru-RU" b="1">
                <a:solidFill>
                  <a:srgbClr val="0000FF"/>
                </a:solidFill>
                <a:latin typeface="Times New Roman" panose="02020603050405020304" pitchFamily="18" charset="0"/>
              </a:rPr>
              <a:t>мода</a:t>
            </a:r>
            <a:r>
              <a:rPr lang="ru-RU" altLang="ru-RU">
                <a:latin typeface="Times New Roman" panose="02020603050405020304" pitchFamily="18" charset="0"/>
              </a:rPr>
              <a:t> </a:t>
            </a:r>
            <a:r>
              <a:rPr lang="ru-RU" altLang="ru-RU">
                <a:solidFill>
                  <a:srgbClr val="0000FF"/>
                </a:solidFill>
                <a:latin typeface="Times New Roman" panose="02020603050405020304" pitchFamily="18" charset="0"/>
              </a:rPr>
              <a:t>ряда равна 6</a:t>
            </a:r>
            <a:r>
              <a:rPr lang="ru-RU" altLang="ru-RU"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8028260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B2F5504B-3CA9-7F4E-AC62-8F5B567E0B0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825625" y="228601"/>
            <a:ext cx="8510588" cy="1128713"/>
          </a:xfrm>
        </p:spPr>
        <p:txBody>
          <a:bodyPr/>
          <a:lstStyle/>
          <a:p>
            <a:pPr algn="ctr">
              <a:defRPr/>
            </a:pPr>
            <a:r>
              <a:rPr lang="ru-RU" sz="3200" b="1" i="1" dirty="0">
                <a:latin typeface="Times New Roman" pitchFamily="18" charset="0"/>
              </a:rPr>
              <a:t>Медиана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353E672A-67E5-3C4C-8506-4C1F236E9CDA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825626" y="1676401"/>
            <a:ext cx="8455025" cy="4422775"/>
          </a:xfrm>
        </p:spPr>
        <p:txBody>
          <a:bodyPr/>
          <a:lstStyle/>
          <a:p>
            <a:pPr marL="533400" indent="-533400">
              <a:buNone/>
            </a:pPr>
            <a:r>
              <a:rPr lang="ru-RU" altLang="ru-RU" sz="2400"/>
              <a:t>                  </a:t>
            </a:r>
            <a:r>
              <a:rPr lang="ru-RU" altLang="ru-RU">
                <a:latin typeface="Times New Roman" panose="02020603050405020304" pitchFamily="18" charset="0"/>
              </a:rPr>
              <a:t>В ряду всего 40 чисел:</a:t>
            </a:r>
          </a:p>
          <a:p>
            <a:pPr marL="533400" indent="-533400">
              <a:buFont typeface="Wingdings" pitchFamily="2" charset="2"/>
              <a:buChar char="q"/>
            </a:pPr>
            <a:r>
              <a:rPr lang="ru-RU" altLang="ru-RU">
                <a:latin typeface="Times New Roman" panose="02020603050405020304" pitchFamily="18" charset="0"/>
              </a:rPr>
              <a:t> </a:t>
            </a:r>
            <a:r>
              <a:rPr lang="ru-RU" altLang="ru-RU" b="1">
                <a:solidFill>
                  <a:srgbClr val="0000FF"/>
                </a:solidFill>
                <a:latin typeface="Times New Roman" panose="02020603050405020304" pitchFamily="18" charset="0"/>
              </a:rPr>
              <a:t>Медиана</a:t>
            </a:r>
            <a:r>
              <a:rPr lang="ru-RU" altLang="ru-RU">
                <a:latin typeface="Times New Roman" panose="02020603050405020304" pitchFamily="18" charset="0"/>
              </a:rPr>
              <a:t> равна  </a:t>
            </a:r>
            <a:r>
              <a:rPr lang="ru-RU" altLang="ru-RU">
                <a:solidFill>
                  <a:srgbClr val="0000FF"/>
                </a:solidFill>
                <a:latin typeface="Times New Roman" panose="02020603050405020304" pitchFamily="18" charset="0"/>
              </a:rPr>
              <a:t>среднему арифметическому 20-го и 21-го членов соответствующего упорядоченного ряда</a:t>
            </a:r>
            <a:r>
              <a:rPr lang="ru-RU" altLang="ru-RU">
                <a:latin typeface="Times New Roman" panose="02020603050405020304" pitchFamily="18" charset="0"/>
              </a:rPr>
              <a:t>.</a:t>
            </a:r>
          </a:p>
          <a:p>
            <a:pPr marL="533400" indent="-533400">
              <a:buNone/>
            </a:pPr>
            <a:r>
              <a:rPr lang="ru-RU" altLang="ru-RU">
                <a:latin typeface="Times New Roman" panose="02020603050405020304" pitchFamily="18" charset="0"/>
              </a:rPr>
              <a:t>                          0, 1, 2, 3, 3, 4, 4, 4, 4, 4, </a:t>
            </a:r>
          </a:p>
          <a:p>
            <a:pPr marL="533400" indent="-533400">
              <a:buNone/>
            </a:pPr>
            <a:r>
              <a:rPr lang="ru-RU" altLang="ru-RU">
                <a:latin typeface="Times New Roman" panose="02020603050405020304" pitchFamily="18" charset="0"/>
              </a:rPr>
              <a:t>                  5, 5, 5, 5, 5, 5, 6, 6, </a:t>
            </a:r>
            <a:r>
              <a:rPr lang="ru-RU" altLang="ru-RU" u="sng">
                <a:solidFill>
                  <a:srgbClr val="0070C0"/>
                </a:solidFill>
                <a:latin typeface="Times New Roman" panose="02020603050405020304" pitchFamily="18" charset="0"/>
              </a:rPr>
              <a:t>6, 6</a:t>
            </a:r>
            <a:r>
              <a:rPr lang="ru-RU" altLang="ru-RU">
                <a:solidFill>
                  <a:srgbClr val="0070C0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>
                <a:latin typeface="Times New Roman" panose="02020603050405020304" pitchFamily="18" charset="0"/>
              </a:rPr>
              <a:t>6, 6, 6, 6, </a:t>
            </a:r>
          </a:p>
          <a:p>
            <a:pPr marL="533400" indent="-533400">
              <a:buNone/>
            </a:pPr>
            <a:r>
              <a:rPr lang="ru-RU" altLang="ru-RU">
                <a:latin typeface="Times New Roman" panose="02020603050405020304" pitchFamily="18" charset="0"/>
              </a:rPr>
              <a:t>              7, 7, 7, 7, 7, 7, 7, 8, 8, 8, 8, 8, 9, 9, 9, 9.</a:t>
            </a:r>
          </a:p>
          <a:p>
            <a:pPr marL="533400" indent="-533400">
              <a:buNone/>
            </a:pPr>
            <a:endParaRPr lang="ru-RU" altLang="ru-RU">
              <a:latin typeface="Times New Roman" panose="02020603050405020304" pitchFamily="18" charset="0"/>
            </a:endParaRPr>
          </a:p>
          <a:p>
            <a:pPr marL="533400" indent="-533400">
              <a:buNone/>
            </a:pPr>
            <a:r>
              <a:rPr lang="ru-RU" altLang="ru-RU">
                <a:latin typeface="Times New Roman" panose="02020603050405020304" pitchFamily="18" charset="0"/>
              </a:rPr>
              <a:t> медиана ряда равна  </a:t>
            </a:r>
          </a:p>
          <a:p>
            <a:pPr marL="533400" indent="-533400"/>
            <a:endParaRPr lang="ru-RU" altLang="ru-RU">
              <a:latin typeface="Times New Roman" panose="02020603050405020304" pitchFamily="18" charset="0"/>
            </a:endParaRPr>
          </a:p>
        </p:txBody>
      </p:sp>
      <p:graphicFrame>
        <p:nvGraphicFramePr>
          <p:cNvPr id="20484" name="Object 4">
            <a:extLst>
              <a:ext uri="{FF2B5EF4-FFF2-40B4-BE49-F238E27FC236}">
                <a16:creationId xmlns:a16="http://schemas.microsoft.com/office/drawing/2014/main" id="{2ACB8259-BEA0-3C44-A0BC-5A3515DA5ED8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5591175" y="5300664"/>
          <a:ext cx="1416050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Формула" r:id="rId3" imgW="13462000" imgH="9067800" progId="Equation.3">
                  <p:embed/>
                </p:oleObj>
              </mc:Choice>
              <mc:Fallback>
                <p:oleObj name="Формула" r:id="rId3" imgW="13462000" imgH="9067800" progId="Equation.3">
                  <p:embed/>
                  <p:pic>
                    <p:nvPicPr>
                      <p:cNvPr id="20484" name="Object 4">
                        <a:extLst>
                          <a:ext uri="{FF2B5EF4-FFF2-40B4-BE49-F238E27FC236}">
                            <a16:creationId xmlns:a16="http://schemas.microsoft.com/office/drawing/2014/main" id="{2ACB8259-BEA0-3C44-A0BC-5A3515DA5E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1175" y="5300664"/>
                        <a:ext cx="1416050" cy="954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084974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2B75E0C7-A99D-4A4C-A09A-6ECE3EED543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>
                <a:effectLst/>
                <a:latin typeface="Times New Roman" pitchFamily="18" charset="0"/>
              </a:rPr>
              <a:t>Относительная частота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B12CC4B3-F2B8-384F-9AAD-9A037EC686B6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981200" y="1600201"/>
            <a:ext cx="836295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ru-RU" altLang="ru-RU" sz="2000"/>
              <a:t> </a:t>
            </a:r>
            <a:r>
              <a:rPr lang="ru-RU" altLang="ru-RU" sz="2400">
                <a:latin typeface="Times New Roman" panose="02020603050405020304" pitchFamily="18" charset="0"/>
              </a:rPr>
              <a:t>отношение частоты к общему числу данных в ряду, выраженное в процентах , называют относительной частотой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2400">
                <a:latin typeface="Times New Roman" panose="02020603050405020304" pitchFamily="18" charset="0"/>
              </a:rPr>
              <a:t> таблицу этих отношений- таблицей относительных частот.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altLang="ru-RU" sz="2000">
              <a:latin typeface="Times New Roman" panose="02020603050405020304" pitchFamily="18" charset="0"/>
            </a:endParaRPr>
          </a:p>
        </p:txBody>
      </p:sp>
      <p:graphicFrame>
        <p:nvGraphicFramePr>
          <p:cNvPr id="18510" name="Group 78">
            <a:extLst>
              <a:ext uri="{FF2B5EF4-FFF2-40B4-BE49-F238E27FC236}">
                <a16:creationId xmlns:a16="http://schemas.microsoft.com/office/drawing/2014/main" id="{235AA9DF-72BC-074A-ACB1-D1BB32E198CB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1992313" y="3500439"/>
          <a:ext cx="8424862" cy="2701925"/>
        </p:xfrm>
        <a:graphic>
          <a:graphicData uri="http://schemas.openxmlformats.org/drawingml/2006/table">
            <a:tbl>
              <a:tblPr/>
              <a:tblGrid>
                <a:gridCol w="1868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5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4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21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62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21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7626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5130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Число верно выполнен-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ных заданий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8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Относительная частота, 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2,5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2,5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2,5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12,5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17,5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12,5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7806872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ECD94715-EE1C-3E4E-948A-97939FDA42D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981200" y="277814"/>
            <a:ext cx="8229600" cy="1222375"/>
          </a:xfrm>
        </p:spPr>
        <p:txBody>
          <a:bodyPr/>
          <a:lstStyle/>
          <a:p>
            <a:pPr algn="ctr">
              <a:defRPr/>
            </a:pPr>
            <a:r>
              <a:rPr lang="ru-RU" sz="3200" b="1" i="1" dirty="0">
                <a:latin typeface="Times New Roman" pitchFamily="18" charset="0"/>
              </a:rPr>
              <a:t>Сумма относительных частот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355316AF-B34F-D947-84FC-84DD0A17F512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2" charset="2"/>
              <a:buNone/>
            </a:pPr>
            <a:r>
              <a:rPr lang="ru-RU" altLang="ru-RU">
                <a:latin typeface="Times New Roman" panose="02020603050405020304" pitchFamily="18" charset="0"/>
              </a:rPr>
              <a:t>   </a:t>
            </a:r>
          </a:p>
          <a:p>
            <a:pPr eaLnBrk="1" hangingPunct="1">
              <a:buFont typeface="Wingdings 2" pitchFamily="2" charset="2"/>
              <a:buNone/>
            </a:pPr>
            <a:r>
              <a:rPr lang="ru-RU" altLang="ru-RU" sz="3600">
                <a:solidFill>
                  <a:srgbClr val="6600CC"/>
                </a:solidFill>
                <a:latin typeface="Times New Roman" panose="02020603050405020304" pitchFamily="18" charset="0"/>
              </a:rPr>
              <a:t>Если по результатам исследования составлена таблица относительных частот, то сумма относительных частот равна 100 %.</a:t>
            </a:r>
          </a:p>
        </p:txBody>
      </p:sp>
    </p:spTree>
    <p:extLst>
      <p:ext uri="{BB962C8B-B14F-4D97-AF65-F5344CB8AC3E}">
        <p14:creationId xmlns:p14="http://schemas.microsoft.com/office/powerpoint/2010/main" val="1225573286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1479</Words>
  <Application>Microsoft Macintosh PowerPoint</Application>
  <PresentationFormat>Широкоэкранный</PresentationFormat>
  <Paragraphs>248</Paragraphs>
  <Slides>31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41" baseType="lpstr">
      <vt:lpstr>Arial</vt:lpstr>
      <vt:lpstr>Calibri</vt:lpstr>
      <vt:lpstr>Calibri Light</vt:lpstr>
      <vt:lpstr>Times New Roman</vt:lpstr>
      <vt:lpstr>Trebuchet MS</vt:lpstr>
      <vt:lpstr>Wingdings</vt:lpstr>
      <vt:lpstr>Wingdings 2</vt:lpstr>
      <vt:lpstr>Тема Office</vt:lpstr>
      <vt:lpstr>Microsoft Equation 3.0</vt:lpstr>
      <vt:lpstr>Диаграмма Microsoft Office Excel</vt:lpstr>
      <vt:lpstr>Лекция 13. Описание и представление результатов</vt:lpstr>
      <vt:lpstr>Частота</vt:lpstr>
      <vt:lpstr> ТАБЛИЦА ЧАСТОТ  </vt:lpstr>
      <vt:lpstr>Обобщающие показатели</vt:lpstr>
      <vt:lpstr>Среднее арифметическое</vt:lpstr>
      <vt:lpstr>Размах и мода</vt:lpstr>
      <vt:lpstr>Медиана</vt:lpstr>
      <vt:lpstr>Относительная частота</vt:lpstr>
      <vt:lpstr>Сумма относительных частот</vt:lpstr>
      <vt:lpstr>Интервальный ряд</vt:lpstr>
      <vt:lpstr>ИНТЕРВАЛЬНЫЙ РЯД ( продолжение)</vt:lpstr>
      <vt:lpstr>Пример :На партии из 50 человек изучали продолжительность их горения(в часах). Составили  таблицу: </vt:lpstr>
      <vt:lpstr>Средняя продолжительность жизни (заменим каждый  интервал числом, которое является его серединой)</vt:lpstr>
      <vt:lpstr>Способы изображения статистического исследования.</vt:lpstr>
      <vt:lpstr>Таблица статистического исследования. Столбчатая диаграмма</vt:lpstr>
      <vt:lpstr>Круговые диаграммы</vt:lpstr>
      <vt:lpstr>Таблица и круговая диаграмма тарифных разрядов.</vt:lpstr>
      <vt:lpstr>Полигон</vt:lpstr>
      <vt:lpstr>Производство заводом приборов в первом полугодии </vt:lpstr>
      <vt:lpstr>Гистограммы</vt:lpstr>
      <vt:lpstr>Гистограмма интервального ряда.</vt:lpstr>
      <vt:lpstr>Оригинальность текста и программа «Антиплагиат»</vt:lpstr>
      <vt:lpstr>Как пройти проверку на антиплагиат?</vt:lpstr>
      <vt:lpstr>Презентация PowerPoint</vt:lpstr>
      <vt:lpstr>Презентация PowerPoint</vt:lpstr>
      <vt:lpstr>Презентация PowerPoint</vt:lpstr>
      <vt:lpstr>Причины неудовлетворительной проверки на антиплагиат?</vt:lpstr>
      <vt:lpstr>Что с этим делать?</vt:lpstr>
      <vt:lpstr>Пример</vt:lpstr>
      <vt:lpstr>Пример переделанного текста</vt:lpstr>
      <vt:lpstr>Ссылка – спасение от программы «антиплагиат»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13. Описание и представление результатов</dc:title>
  <dc:creator>Microsoft Office User</dc:creator>
  <cp:lastModifiedBy>Microsoft Office User</cp:lastModifiedBy>
  <cp:revision>2</cp:revision>
  <dcterms:created xsi:type="dcterms:W3CDTF">2023-11-01T13:21:44Z</dcterms:created>
  <dcterms:modified xsi:type="dcterms:W3CDTF">2023-11-01T13:33:16Z</dcterms:modified>
</cp:coreProperties>
</file>