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8288000" cy="10287000"/>
  <p:notesSz cx="6858000" cy="9144000"/>
  <p:embeddedFontLst>
    <p:embeddedFont>
      <p:font typeface="Evolventa Bold" charset="1" panose="020B0702020202020204"/>
      <p:regular r:id="rId37"/>
    </p:embeddedFont>
    <p:embeddedFont>
      <p:font typeface="Evolventa" charset="1" panose="020B0502020202020204"/>
      <p:regular r:id="rId38"/>
    </p:embeddedFont>
    <p:embeddedFont>
      <p:font typeface="Evolventa Bold Italics" charset="1" panose="020B0702020202020204"/>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4.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1028700" y="3555326"/>
            <a:ext cx="16230600" cy="2923390"/>
          </a:xfrm>
          <a:prstGeom prst="rect">
            <a:avLst/>
          </a:prstGeom>
        </p:spPr>
        <p:txBody>
          <a:bodyPr anchor="t" rtlCol="false" tIns="0" lIns="0" bIns="0" rIns="0">
            <a:spAutoFit/>
          </a:bodyPr>
          <a:lstStyle/>
          <a:p>
            <a:pPr algn="ctr">
              <a:lnSpc>
                <a:spcPts val="7393"/>
              </a:lnSpc>
            </a:pPr>
            <a:r>
              <a:rPr lang="en-US" sz="5280" b="true">
                <a:solidFill>
                  <a:srgbClr val="FFFFFF"/>
                </a:solidFill>
                <a:latin typeface="Evolventa Bold"/>
                <a:ea typeface="Evolventa Bold"/>
                <a:cs typeface="Evolventa Bold"/>
                <a:sym typeface="Evolventa Bold"/>
              </a:rPr>
              <a:t> 13-дәріс. </a:t>
            </a:r>
          </a:p>
          <a:p>
            <a:pPr algn="ctr">
              <a:lnSpc>
                <a:spcPts val="7393"/>
              </a:lnSpc>
              <a:spcBef>
                <a:spcPct val="0"/>
              </a:spcBef>
            </a:pPr>
            <a:r>
              <a:rPr lang="en-US" b="true" sz="5280">
                <a:solidFill>
                  <a:srgbClr val="FFFFFF"/>
                </a:solidFill>
                <a:latin typeface="Evolventa Bold"/>
                <a:ea typeface="Evolventa Bold"/>
                <a:cs typeface="Evolventa Bold"/>
                <a:sym typeface="Evolventa Bold"/>
              </a:rPr>
              <a:t>Т</a:t>
            </a:r>
            <a:r>
              <a:rPr lang="en-US" b="true" sz="5280">
                <a:solidFill>
                  <a:srgbClr val="FFFFFF"/>
                </a:solidFill>
                <a:latin typeface="Evolventa Bold"/>
                <a:ea typeface="Evolventa Bold"/>
                <a:cs typeface="Evolventa Bold"/>
                <a:sym typeface="Evolventa Bold"/>
              </a:rPr>
              <a:t>отығу процестері. Радикалды тізбекті тотығу. </a:t>
            </a:r>
          </a:p>
          <a:p>
            <a:pPr algn="ctr">
              <a:lnSpc>
                <a:spcPts val="7393"/>
              </a:lnSpc>
              <a:spcBef>
                <a:spcPct val="0"/>
              </a:spcBef>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5292386" y="1609971"/>
            <a:ext cx="7703228" cy="751534"/>
          </a:xfrm>
          <a:custGeom>
            <a:avLst/>
            <a:gdLst/>
            <a:ahLst/>
            <a:cxnLst/>
            <a:rect r="r" b="b" t="t" l="l"/>
            <a:pathLst>
              <a:path h="751534" w="7703228">
                <a:moveTo>
                  <a:pt x="0" y="0"/>
                </a:moveTo>
                <a:lnTo>
                  <a:pt x="7703228" y="0"/>
                </a:lnTo>
                <a:lnTo>
                  <a:pt x="7703228" y="751535"/>
                </a:lnTo>
                <a:lnTo>
                  <a:pt x="0" y="751535"/>
                </a:lnTo>
                <a:lnTo>
                  <a:pt x="0" y="0"/>
                </a:lnTo>
                <a:close/>
              </a:path>
            </a:pathLst>
          </a:custGeom>
          <a:blipFill>
            <a:blip r:embed="rId3"/>
            <a:stretch>
              <a:fillRect l="0" t="0" r="0" b="0"/>
            </a:stretch>
          </a:blipFill>
        </p:spPr>
      </p:sp>
      <p:sp>
        <p:nvSpPr>
          <p:cNvPr name="Freeform 4" id="4"/>
          <p:cNvSpPr/>
          <p:nvPr/>
        </p:nvSpPr>
        <p:spPr>
          <a:xfrm flipH="false" flipV="false" rot="0">
            <a:off x="5187590" y="4668440"/>
            <a:ext cx="7912820" cy="1661692"/>
          </a:xfrm>
          <a:custGeom>
            <a:avLst/>
            <a:gdLst/>
            <a:ahLst/>
            <a:cxnLst/>
            <a:rect r="r" b="b" t="t" l="l"/>
            <a:pathLst>
              <a:path h="1661692" w="7912820">
                <a:moveTo>
                  <a:pt x="0" y="0"/>
                </a:moveTo>
                <a:lnTo>
                  <a:pt x="7912820" y="0"/>
                </a:lnTo>
                <a:lnTo>
                  <a:pt x="7912820" y="1661692"/>
                </a:lnTo>
                <a:lnTo>
                  <a:pt x="0" y="1661692"/>
                </a:lnTo>
                <a:lnTo>
                  <a:pt x="0" y="0"/>
                </a:lnTo>
                <a:close/>
              </a:path>
            </a:pathLst>
          </a:custGeom>
          <a:blipFill>
            <a:blip r:embed="rId4"/>
            <a:stretch>
              <a:fillRect l="0" t="0" r="0" b="0"/>
            </a:stretch>
          </a:blipFill>
        </p:spPr>
      </p:sp>
      <p:sp>
        <p:nvSpPr>
          <p:cNvPr name="TextBox 5" id="5"/>
          <p:cNvSpPr txBox="true"/>
          <p:nvPr/>
        </p:nvSpPr>
        <p:spPr>
          <a:xfrm rot="0">
            <a:off x="4001694" y="556460"/>
            <a:ext cx="10284611" cy="752999"/>
          </a:xfrm>
          <a:prstGeom prst="rect">
            <a:avLst/>
          </a:prstGeom>
        </p:spPr>
        <p:txBody>
          <a:bodyPr anchor="t" rtlCol="false" tIns="0" lIns="0" bIns="0" rIns="0">
            <a:spAutoFit/>
          </a:bodyPr>
          <a:lstStyle/>
          <a:p>
            <a:pPr algn="ctr">
              <a:lnSpc>
                <a:spcPts val="5221"/>
              </a:lnSpc>
              <a:spcBef>
                <a:spcPct val="0"/>
              </a:spcBef>
            </a:pPr>
            <a:r>
              <a:rPr lang="en-US" b="true" sz="3729">
                <a:solidFill>
                  <a:srgbClr val="FFFFFF"/>
                </a:solidFill>
                <a:latin typeface="Evolventa Bold"/>
                <a:ea typeface="Evolventa Bold"/>
                <a:cs typeface="Evolventa Bold"/>
                <a:sym typeface="Evolventa Bold"/>
              </a:rPr>
              <a:t> Э</a:t>
            </a:r>
            <a:r>
              <a:rPr lang="en-US" b="true" sz="3729">
                <a:solidFill>
                  <a:srgbClr val="FFFFFF"/>
                </a:solidFill>
                <a:latin typeface="Evolventa Bold"/>
                <a:ea typeface="Evolventa Bold"/>
                <a:cs typeface="Evolventa Bold"/>
                <a:sym typeface="Evolventa Bold"/>
              </a:rPr>
              <a:t>терификацияға ұқс</a:t>
            </a:r>
            <a:r>
              <a:rPr lang="en-US" b="true" sz="3729">
                <a:solidFill>
                  <a:srgbClr val="FFFFFF"/>
                </a:solidFill>
                <a:latin typeface="Evolventa Bold"/>
                <a:ea typeface="Evolventa Bold"/>
                <a:cs typeface="Evolventa Bold"/>
                <a:sym typeface="Evolventa Bold"/>
              </a:rPr>
              <a:t>ас реакция арқылы:</a:t>
            </a:r>
          </a:p>
        </p:txBody>
      </p:sp>
      <p:sp>
        <p:nvSpPr>
          <p:cNvPr name="TextBox 6" id="6"/>
          <p:cNvSpPr txBox="true"/>
          <p:nvPr/>
        </p:nvSpPr>
        <p:spPr>
          <a:xfrm rot="0">
            <a:off x="1475165" y="2509617"/>
            <a:ext cx="15337671" cy="2158823"/>
          </a:xfrm>
          <a:prstGeom prst="rect">
            <a:avLst/>
          </a:prstGeom>
        </p:spPr>
        <p:txBody>
          <a:bodyPr anchor="t" rtlCol="false" tIns="0" lIns="0" bIns="0" rIns="0">
            <a:spAutoFit/>
          </a:bodyPr>
          <a:lstStyle/>
          <a:p>
            <a:pPr algn="ctr">
              <a:lnSpc>
                <a:spcPts val="4133"/>
              </a:lnSpc>
              <a:spcBef>
                <a:spcPct val="0"/>
              </a:spcBef>
            </a:pPr>
            <a:r>
              <a:rPr lang="en-US" b="true" sz="2952">
                <a:solidFill>
                  <a:srgbClr val="FFFFFF"/>
                </a:solidFill>
                <a:latin typeface="Evolventa Bold"/>
                <a:ea typeface="Evolventa Bold"/>
                <a:cs typeface="Evolventa Bold"/>
                <a:sym typeface="Evolventa Bold"/>
              </a:rPr>
              <a:t> </a:t>
            </a:r>
            <a:r>
              <a:rPr lang="en-US" sz="2952">
                <a:solidFill>
                  <a:srgbClr val="FFFFFF"/>
                </a:solidFill>
                <a:latin typeface="Evolventa"/>
                <a:ea typeface="Evolventa"/>
                <a:cs typeface="Evolventa"/>
                <a:sym typeface="Evolventa"/>
              </a:rPr>
              <a:t>П</a:t>
            </a:r>
            <a:r>
              <a:rPr lang="en-US" sz="2952">
                <a:solidFill>
                  <a:srgbClr val="FFFFFF"/>
                </a:solidFill>
                <a:latin typeface="Evolventa"/>
                <a:ea typeface="Evolventa"/>
                <a:cs typeface="Evolventa"/>
                <a:sym typeface="Evolventa"/>
              </a:rPr>
              <a:t>ероксиқышқылдар альдегидтердің тотығуы кезінде де түзіледі. Осылайша, персірке қышқылы өнеркәсіптік </a:t>
            </a:r>
            <a:r>
              <a:rPr lang="en-US" sz="2952">
                <a:solidFill>
                  <a:srgbClr val="FFFFFF"/>
                </a:solidFill>
                <a:latin typeface="Evolventa"/>
                <a:ea typeface="Evolventa"/>
                <a:cs typeface="Evolventa"/>
                <a:sym typeface="Evolventa"/>
              </a:rPr>
              <a:t>ауқымда дәл осылай өндіріледі, ал гидропероксидтер өнеркәсіпте көмірсутектерді тотығу арқылы алынады:</a:t>
            </a:r>
          </a:p>
          <a:p>
            <a:pPr algn="ctr">
              <a:lnSpc>
                <a:spcPts val="4133"/>
              </a:lnSpc>
              <a:spcBef>
                <a:spcPct val="0"/>
              </a:spcBef>
            </a:pPr>
          </a:p>
        </p:txBody>
      </p:sp>
      <p:sp>
        <p:nvSpPr>
          <p:cNvPr name="TextBox 7" id="7"/>
          <p:cNvSpPr txBox="true"/>
          <p:nvPr/>
        </p:nvSpPr>
        <p:spPr>
          <a:xfrm rot="0">
            <a:off x="1921629" y="7085399"/>
            <a:ext cx="15337671" cy="2172901"/>
          </a:xfrm>
          <a:prstGeom prst="rect">
            <a:avLst/>
          </a:prstGeom>
        </p:spPr>
        <p:txBody>
          <a:bodyPr anchor="t" rtlCol="false" tIns="0" lIns="0" bIns="0" rIns="0">
            <a:spAutoFit/>
          </a:bodyPr>
          <a:lstStyle/>
          <a:p>
            <a:pPr algn="ctr">
              <a:lnSpc>
                <a:spcPts val="4133"/>
              </a:lnSpc>
              <a:spcBef>
                <a:spcPct val="0"/>
              </a:spcBef>
            </a:pPr>
            <a:r>
              <a:rPr lang="en-US" sz="2952">
                <a:solidFill>
                  <a:srgbClr val="FFFFFF"/>
                </a:solidFill>
                <a:latin typeface="Evolventa"/>
                <a:ea typeface="Evolventa"/>
                <a:cs typeface="Evolventa"/>
                <a:sym typeface="Evolventa"/>
              </a:rPr>
              <a:t> Т</a:t>
            </a:r>
            <a:r>
              <a:rPr lang="en-US" sz="2952">
                <a:solidFill>
                  <a:srgbClr val="FFFFFF"/>
                </a:solidFill>
                <a:latin typeface="Evolventa"/>
                <a:ea typeface="Evolventa"/>
                <a:cs typeface="Evolventa"/>
                <a:sym typeface="Evolventa"/>
              </a:rPr>
              <a:t>отығу реакцияларының энергетикалық сипаттамалары. Өнеркәсіптегі б</a:t>
            </a:r>
            <a:r>
              <a:rPr lang="en-US" sz="2952">
                <a:solidFill>
                  <a:srgbClr val="FFFFFF"/>
                </a:solidFill>
                <a:latin typeface="Evolventa"/>
                <a:ea typeface="Evolventa"/>
                <a:cs typeface="Evolventa"/>
                <a:sym typeface="Evolventa"/>
              </a:rPr>
              <a:t>арлық тотығу реакциялары қайтымсыз. Тотығу органикалық синтездегі ең экзотермиялық процестердің бірі болып табылады.</a:t>
            </a:r>
          </a:p>
          <a:p>
            <a:pPr algn="ctr">
              <a:lnSpc>
                <a:spcPts val="4133"/>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614856" y="1369636"/>
            <a:ext cx="17058287" cy="7385802"/>
          </a:xfrm>
          <a:prstGeom prst="rect">
            <a:avLst/>
          </a:prstGeom>
        </p:spPr>
        <p:txBody>
          <a:bodyPr anchor="t" rtlCol="false" tIns="0" lIns="0" bIns="0" rIns="0">
            <a:spAutoFit/>
          </a:bodyPr>
          <a:lstStyle/>
          <a:p>
            <a:pPr algn="ctr">
              <a:lnSpc>
                <a:spcPts val="4457"/>
              </a:lnSpc>
              <a:spcBef>
                <a:spcPct val="0"/>
              </a:spcBef>
            </a:pPr>
            <a:r>
              <a:rPr lang="en-US" sz="3183">
                <a:solidFill>
                  <a:srgbClr val="FFFFFF"/>
                </a:solidFill>
                <a:latin typeface="Evolventa"/>
                <a:ea typeface="Evolventa"/>
                <a:cs typeface="Evolventa"/>
                <a:sym typeface="Evolventa"/>
              </a:rPr>
              <a:t> Радикалды тізбекті тотығу. Реакцияның бұл түрі қа</a:t>
            </a:r>
            <a:r>
              <a:rPr lang="en-US" sz="3183">
                <a:solidFill>
                  <a:srgbClr val="FFFFFF"/>
                </a:solidFill>
                <a:latin typeface="Evolventa"/>
                <a:ea typeface="Evolventa"/>
                <a:cs typeface="Evolventa"/>
                <a:sym typeface="Evolventa"/>
              </a:rPr>
              <a:t>ныққан көміртегі атомының тотығуына тән және процестердің үш тобын қ</a:t>
            </a:r>
            <a:r>
              <a:rPr lang="en-US" sz="3183">
                <a:solidFill>
                  <a:srgbClr val="FFFFFF"/>
                </a:solidFill>
                <a:latin typeface="Evolventa"/>
                <a:ea typeface="Evolventa"/>
                <a:cs typeface="Evolventa"/>
                <a:sym typeface="Evolventa"/>
              </a:rPr>
              <a:t>амтиды: </a:t>
            </a:r>
          </a:p>
          <a:p>
            <a:pPr algn="ctr">
              <a:lnSpc>
                <a:spcPts val="4457"/>
              </a:lnSpc>
              <a:spcBef>
                <a:spcPct val="0"/>
              </a:spcBef>
            </a:pPr>
          </a:p>
          <a:p>
            <a:pPr algn="ctr">
              <a:lnSpc>
                <a:spcPts val="4457"/>
              </a:lnSpc>
              <a:spcBef>
                <a:spcPct val="0"/>
              </a:spcBef>
            </a:pPr>
            <a:r>
              <a:rPr lang="en-US" sz="3183">
                <a:solidFill>
                  <a:srgbClr val="FFFFFF"/>
                </a:solidFill>
                <a:latin typeface="Evolventa"/>
                <a:ea typeface="Evolventa"/>
                <a:cs typeface="Evolventa"/>
                <a:sym typeface="Evolventa"/>
              </a:rPr>
              <a:t> 1) парафиндер мен олардың туындыларының тотығуы;</a:t>
            </a:r>
          </a:p>
          <a:p>
            <a:pPr algn="ctr">
              <a:lnSpc>
                <a:spcPts val="4457"/>
              </a:lnSpc>
              <a:spcBef>
                <a:spcPct val="0"/>
              </a:spcBef>
            </a:pPr>
            <a:r>
              <a:rPr lang="en-US" sz="3183">
                <a:solidFill>
                  <a:srgbClr val="FFFFFF"/>
                </a:solidFill>
                <a:latin typeface="Evolventa"/>
                <a:ea typeface="Evolventa"/>
                <a:cs typeface="Evolventa"/>
                <a:sym typeface="Evolventa"/>
              </a:rPr>
              <a:t> 2) циклопарафиндердің және олардың туындыларының тотығуы;</a:t>
            </a:r>
          </a:p>
          <a:p>
            <a:pPr algn="ctr">
              <a:lnSpc>
                <a:spcPts val="4457"/>
              </a:lnSpc>
              <a:spcBef>
                <a:spcPct val="0"/>
              </a:spcBef>
            </a:pPr>
            <a:r>
              <a:rPr lang="en-US" sz="3183">
                <a:solidFill>
                  <a:srgbClr val="FFFFFF"/>
                </a:solidFill>
                <a:latin typeface="Evolventa"/>
                <a:ea typeface="Evolventa"/>
                <a:cs typeface="Evolventa"/>
                <a:sym typeface="Evolventa"/>
              </a:rPr>
              <a:t> 3) алкил ароматты көмірсутектердің бүйірлік тізбектерінің тотығуы.</a:t>
            </a:r>
          </a:p>
          <a:p>
            <a:pPr algn="ctr">
              <a:lnSpc>
                <a:spcPts val="4457"/>
              </a:lnSpc>
              <a:spcBef>
                <a:spcPct val="0"/>
              </a:spcBef>
            </a:pPr>
            <a:r>
              <a:rPr lang="en-US" sz="3183">
                <a:solidFill>
                  <a:srgbClr val="FFFFFF"/>
                </a:solidFill>
                <a:latin typeface="Evolventa"/>
                <a:ea typeface="Evolventa"/>
                <a:cs typeface="Evolventa"/>
                <a:sym typeface="Evolventa"/>
              </a:rPr>
              <a:t> Әртүрлі жағдайларда мақсатты өнімдерге гидропероксидтер, спирттер, альдегидтер, карбон қышқылдары және олардың ангидридтері жатады.</a:t>
            </a:r>
          </a:p>
          <a:p>
            <a:pPr algn="ctr">
              <a:lnSpc>
                <a:spcPts val="4457"/>
              </a:lnSpc>
              <a:spcBef>
                <a:spcPct val="0"/>
              </a:spcBef>
            </a:pPr>
          </a:p>
          <a:p>
            <a:pPr algn="ctr">
              <a:lnSpc>
                <a:spcPts val="4457"/>
              </a:lnSpc>
              <a:spcBef>
                <a:spcPct val="0"/>
              </a:spcBef>
            </a:pPr>
            <a:r>
              <a:rPr lang="en-US" sz="3183">
                <a:solidFill>
                  <a:srgbClr val="FFFFFF"/>
                </a:solidFill>
                <a:latin typeface="Evolventa"/>
                <a:ea typeface="Evolventa"/>
                <a:cs typeface="Evolventa"/>
                <a:sym typeface="Evolventa"/>
              </a:rPr>
              <a:t> Радикалды тізбекті тотығу негізінен біртекті жағдайда сұйық фазада жүзеге асады. Оны екі топқа бөлуге болады: термиялық (автототығу) және валенттілігі өзгермелі металдардың тұздарымен катализденетін (кобальт, марганец және т.б.).</a:t>
            </a:r>
          </a:p>
          <a:p>
            <a:pPr algn="ctr">
              <a:lnSpc>
                <a:spcPts val="4457"/>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4226026" y="2266795"/>
            <a:ext cx="9835947" cy="1217198"/>
          </a:xfrm>
          <a:custGeom>
            <a:avLst/>
            <a:gdLst/>
            <a:ahLst/>
            <a:cxnLst/>
            <a:rect r="r" b="b" t="t" l="l"/>
            <a:pathLst>
              <a:path h="1217198" w="9835947">
                <a:moveTo>
                  <a:pt x="0" y="0"/>
                </a:moveTo>
                <a:lnTo>
                  <a:pt x="9835948" y="0"/>
                </a:lnTo>
                <a:lnTo>
                  <a:pt x="9835948" y="1217199"/>
                </a:lnTo>
                <a:lnTo>
                  <a:pt x="0" y="1217199"/>
                </a:lnTo>
                <a:lnTo>
                  <a:pt x="0" y="0"/>
                </a:lnTo>
                <a:close/>
              </a:path>
            </a:pathLst>
          </a:custGeom>
          <a:blipFill>
            <a:blip r:embed="rId3"/>
            <a:stretch>
              <a:fillRect l="0" t="0" r="0" b="0"/>
            </a:stretch>
          </a:blipFill>
        </p:spPr>
      </p:sp>
      <p:sp>
        <p:nvSpPr>
          <p:cNvPr name="Freeform 4" id="4"/>
          <p:cNvSpPr/>
          <p:nvPr/>
        </p:nvSpPr>
        <p:spPr>
          <a:xfrm flipH="false" flipV="false" rot="0">
            <a:off x="2303567" y="5867046"/>
            <a:ext cx="5687638" cy="3391254"/>
          </a:xfrm>
          <a:custGeom>
            <a:avLst/>
            <a:gdLst/>
            <a:ahLst/>
            <a:cxnLst/>
            <a:rect r="r" b="b" t="t" l="l"/>
            <a:pathLst>
              <a:path h="3391254" w="5687638">
                <a:moveTo>
                  <a:pt x="0" y="0"/>
                </a:moveTo>
                <a:lnTo>
                  <a:pt x="5687638" y="0"/>
                </a:lnTo>
                <a:lnTo>
                  <a:pt x="5687638" y="3391254"/>
                </a:lnTo>
                <a:lnTo>
                  <a:pt x="0" y="3391254"/>
                </a:lnTo>
                <a:lnTo>
                  <a:pt x="0" y="0"/>
                </a:lnTo>
                <a:close/>
              </a:path>
            </a:pathLst>
          </a:custGeom>
          <a:blipFill>
            <a:blip r:embed="rId4"/>
            <a:stretch>
              <a:fillRect l="0" t="0" r="0" b="0"/>
            </a:stretch>
          </a:blipFill>
        </p:spPr>
      </p:sp>
      <p:sp>
        <p:nvSpPr>
          <p:cNvPr name="TextBox 5" id="5"/>
          <p:cNvSpPr txBox="true"/>
          <p:nvPr/>
        </p:nvSpPr>
        <p:spPr>
          <a:xfrm rot="0">
            <a:off x="2612298" y="904875"/>
            <a:ext cx="13063404" cy="1304770"/>
          </a:xfrm>
          <a:prstGeom prst="rect">
            <a:avLst/>
          </a:prstGeom>
        </p:spPr>
        <p:txBody>
          <a:bodyPr anchor="t" rtlCol="false" tIns="0" lIns="0" bIns="0" rIns="0">
            <a:spAutoFit/>
          </a:bodyPr>
          <a:lstStyle/>
          <a:p>
            <a:pPr algn="ctr">
              <a:lnSpc>
                <a:spcPts val="3279"/>
              </a:lnSpc>
            </a:pPr>
            <a:r>
              <a:rPr lang="en-US" sz="2342">
                <a:solidFill>
                  <a:srgbClr val="FFFFFF"/>
                </a:solidFill>
                <a:latin typeface="Evolventa"/>
                <a:ea typeface="Evolventa"/>
                <a:cs typeface="Evolventa"/>
                <a:sym typeface="Evolventa"/>
              </a:rPr>
              <a:t> 2. Көмір</a:t>
            </a:r>
            <a:r>
              <a:rPr lang="en-US" sz="2342">
                <a:solidFill>
                  <a:srgbClr val="FFFFFF"/>
                </a:solidFill>
                <a:latin typeface="Evolventa"/>
                <a:ea typeface="Evolventa"/>
                <a:cs typeface="Evolventa"/>
                <a:sym typeface="Evolventa"/>
              </a:rPr>
              <a:t>сутектердің гидропероксидтерге дейін тотығуы </a:t>
            </a:r>
          </a:p>
          <a:p>
            <a:pPr algn="ctr">
              <a:lnSpc>
                <a:spcPts val="3279"/>
              </a:lnSpc>
              <a:spcBef>
                <a:spcPct val="0"/>
              </a:spcBef>
            </a:pPr>
            <a:r>
              <a:rPr lang="en-US" sz="2342">
                <a:solidFill>
                  <a:srgbClr val="FFFFFF"/>
                </a:solidFill>
                <a:latin typeface="Evolventa"/>
                <a:ea typeface="Evolventa"/>
                <a:cs typeface="Evolventa"/>
                <a:sym typeface="Evolventa"/>
              </a:rPr>
              <a:t> Фенол мен </a:t>
            </a:r>
            <a:r>
              <a:rPr lang="en-US" sz="2342">
                <a:solidFill>
                  <a:srgbClr val="FFFFFF"/>
                </a:solidFill>
                <a:latin typeface="Evolventa"/>
                <a:ea typeface="Evolventa"/>
                <a:cs typeface="Evolventa"/>
                <a:sym typeface="Evolventa"/>
              </a:rPr>
              <a:t>ацетонның синтезі. Гидропероксидтердің алғашқы ауқымды өндірісі 1949 жылы КСРО-да П.Г. Сергеев, Б.Д. Кружалов пен Р.Ю. Удристің ашқан кумол әдісі:</a:t>
            </a:r>
          </a:p>
        </p:txBody>
      </p:sp>
      <p:sp>
        <p:nvSpPr>
          <p:cNvPr name="TextBox 6" id="6"/>
          <p:cNvSpPr txBox="true"/>
          <p:nvPr/>
        </p:nvSpPr>
        <p:spPr>
          <a:xfrm rot="0">
            <a:off x="2612298" y="3838730"/>
            <a:ext cx="13063404" cy="1304770"/>
          </a:xfrm>
          <a:prstGeom prst="rect">
            <a:avLst/>
          </a:prstGeom>
        </p:spPr>
        <p:txBody>
          <a:bodyPr anchor="t" rtlCol="false" tIns="0" lIns="0" bIns="0" rIns="0">
            <a:spAutoFit/>
          </a:bodyPr>
          <a:lstStyle/>
          <a:p>
            <a:pPr algn="ctr">
              <a:lnSpc>
                <a:spcPts val="3279"/>
              </a:lnSpc>
            </a:pPr>
            <a:r>
              <a:rPr lang="en-US" sz="2342">
                <a:solidFill>
                  <a:srgbClr val="FFFFFF"/>
                </a:solidFill>
                <a:latin typeface="Evolventa"/>
                <a:ea typeface="Evolventa"/>
                <a:cs typeface="Evolventa"/>
                <a:sym typeface="Evolventa"/>
              </a:rPr>
              <a:t> Реакция </a:t>
            </a:r>
            <a:r>
              <a:rPr lang="en-US" sz="2342">
                <a:solidFill>
                  <a:srgbClr val="FFFFFF"/>
                </a:solidFill>
                <a:latin typeface="Evolventa"/>
                <a:ea typeface="Evolventa"/>
                <a:cs typeface="Evolventa"/>
                <a:sym typeface="Evolventa"/>
              </a:rPr>
              <a:t>катионның аралық түзілуімен иондық типті механизммен сипатталады.</a:t>
            </a:r>
          </a:p>
          <a:p>
            <a:pPr algn="ctr">
              <a:lnSpc>
                <a:spcPts val="3279"/>
              </a:lnSpc>
              <a:spcBef>
                <a:spcPct val="0"/>
              </a:spcBef>
            </a:pPr>
            <a:r>
              <a:rPr lang="en-US" sz="2342">
                <a:solidFill>
                  <a:srgbClr val="FFFFFF"/>
                </a:solidFill>
                <a:latin typeface="Evolventa"/>
                <a:ea typeface="Evolventa"/>
                <a:cs typeface="Evolventa"/>
                <a:sym typeface="Evolventa"/>
              </a:rPr>
              <a:t> Кумол әдісімен ө</a:t>
            </a:r>
            <a:r>
              <a:rPr lang="en-US" sz="2342">
                <a:solidFill>
                  <a:srgbClr val="FFFFFF"/>
                </a:solidFill>
                <a:latin typeface="Evolventa"/>
                <a:ea typeface="Evolventa"/>
                <a:cs typeface="Evolventa"/>
                <a:sym typeface="Evolventa"/>
              </a:rPr>
              <a:t>ндіру изопропилбензолды алу, изопропилбензол гидропероксидінің синтезі және оның фенол мен ацетонға қышқылдық ыдырауы кезеңдерін қамтиды.</a:t>
            </a:r>
          </a:p>
        </p:txBody>
      </p:sp>
      <p:sp>
        <p:nvSpPr>
          <p:cNvPr name="TextBox 7" id="7"/>
          <p:cNvSpPr txBox="true"/>
          <p:nvPr/>
        </p:nvSpPr>
        <p:spPr>
          <a:xfrm rot="0">
            <a:off x="9622651" y="6025388"/>
            <a:ext cx="6734828" cy="3663399"/>
          </a:xfrm>
          <a:prstGeom prst="rect">
            <a:avLst/>
          </a:prstGeom>
        </p:spPr>
        <p:txBody>
          <a:bodyPr anchor="t" rtlCol="false" tIns="0" lIns="0" bIns="0" rIns="0">
            <a:spAutoFit/>
          </a:bodyPr>
          <a:lstStyle/>
          <a:p>
            <a:pPr algn="ctr">
              <a:lnSpc>
                <a:spcPts val="2871"/>
              </a:lnSpc>
              <a:spcBef>
                <a:spcPct val="0"/>
              </a:spcBef>
            </a:pPr>
            <a:r>
              <a:rPr lang="en-US" sz="2051">
                <a:solidFill>
                  <a:srgbClr val="FFFFFF"/>
                </a:solidFill>
                <a:latin typeface="Evolventa"/>
                <a:ea typeface="Evolventa"/>
                <a:cs typeface="Evolventa"/>
                <a:sym typeface="Evolventa"/>
              </a:rPr>
              <a:t> Фен</a:t>
            </a:r>
            <a:r>
              <a:rPr lang="en-US" sz="2051">
                <a:solidFill>
                  <a:srgbClr val="FFFFFF"/>
                </a:solidFill>
                <a:latin typeface="Evolventa"/>
                <a:ea typeface="Evolventa"/>
                <a:cs typeface="Evolventa"/>
                <a:sym typeface="Evolventa"/>
              </a:rPr>
              <a:t>ол мен ацетон алудың кумол әдісін</a:t>
            </a:r>
            <a:r>
              <a:rPr lang="en-US" sz="2051">
                <a:solidFill>
                  <a:srgbClr val="FFFFFF"/>
                </a:solidFill>
                <a:latin typeface="Evolventa"/>
                <a:ea typeface="Evolventa"/>
                <a:cs typeface="Evolventa"/>
                <a:sym typeface="Evolventa"/>
              </a:rPr>
              <a:t>ің технологиялық схемасы: 1 – реакция колонкасы; 2 – тоңазытқыш; 3 – шайба-сепаратор; 4 – жылу алмастырғыш; 5 – жинақ; 6, 8-11 – айдау колонналары; 7 – гидропероксидтің қышқылдық ыдырау бірлігі;  12 – бөлгіш;  13 – дефлегматорлар;</a:t>
            </a:r>
          </a:p>
          <a:p>
            <a:pPr algn="ctr">
              <a:lnSpc>
                <a:spcPts val="2871"/>
              </a:lnSpc>
              <a:spcBef>
                <a:spcPct val="0"/>
              </a:spcBef>
            </a:pPr>
            <a:r>
              <a:rPr lang="en-US" sz="2051">
                <a:solidFill>
                  <a:srgbClr val="FFFFFF"/>
                </a:solidFill>
                <a:latin typeface="Evolventa"/>
                <a:ea typeface="Evolventa"/>
                <a:cs typeface="Evolventa"/>
                <a:sym typeface="Evolventa"/>
              </a:rPr>
              <a:t> 14 – қазандықтар; 15 – дроссельдік клапан; </a:t>
            </a:r>
          </a:p>
          <a:p>
            <a:pPr algn="ctr">
              <a:lnSpc>
                <a:spcPts val="2871"/>
              </a:lnSpc>
              <a:spcBef>
                <a:spcPct val="0"/>
              </a:spcBef>
            </a:pPr>
            <a:r>
              <a:rPr lang="en-US" sz="2051">
                <a:solidFill>
                  <a:srgbClr val="FFFFFF"/>
                </a:solidFill>
                <a:latin typeface="Evolventa"/>
                <a:ea typeface="Evolventa"/>
                <a:cs typeface="Evolventa"/>
                <a:sym typeface="Evolventa"/>
              </a:rPr>
              <a:t>16 – сорғы</a:t>
            </a:r>
          </a:p>
          <a:p>
            <a:pPr algn="ctr">
              <a:lnSpc>
                <a:spcPts val="2871"/>
              </a:lnSpc>
              <a:spcBef>
                <a:spcPct val="0"/>
              </a:spcBef>
            </a:pPr>
            <a:r>
              <a:rPr lang="en-US" sz="2051">
                <a:solidFill>
                  <a:srgbClr val="FFFFFF"/>
                </a:solidFill>
                <a:latin typeface="Evolventa"/>
                <a:ea typeface="Evolventa"/>
                <a:cs typeface="Evolventa"/>
                <a:sym typeface="Evolventa"/>
              </a:rPr>
              <a:t> </a:t>
            </a:r>
          </a:p>
          <a:p>
            <a:pPr algn="ctr">
              <a:lnSpc>
                <a:spcPts val="2871"/>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4226026" y="2266795"/>
            <a:ext cx="9835947" cy="1217198"/>
          </a:xfrm>
          <a:custGeom>
            <a:avLst/>
            <a:gdLst/>
            <a:ahLst/>
            <a:cxnLst/>
            <a:rect r="r" b="b" t="t" l="l"/>
            <a:pathLst>
              <a:path h="1217198" w="9835947">
                <a:moveTo>
                  <a:pt x="0" y="0"/>
                </a:moveTo>
                <a:lnTo>
                  <a:pt x="9835948" y="0"/>
                </a:lnTo>
                <a:lnTo>
                  <a:pt x="9835948" y="1217199"/>
                </a:lnTo>
                <a:lnTo>
                  <a:pt x="0" y="1217199"/>
                </a:lnTo>
                <a:lnTo>
                  <a:pt x="0" y="0"/>
                </a:lnTo>
                <a:close/>
              </a:path>
            </a:pathLst>
          </a:custGeom>
          <a:blipFill>
            <a:blip r:embed="rId3"/>
            <a:stretch>
              <a:fillRect l="0" t="0" r="0" b="0"/>
            </a:stretch>
          </a:blipFill>
        </p:spPr>
      </p:sp>
      <p:sp>
        <p:nvSpPr>
          <p:cNvPr name="Freeform 4" id="4"/>
          <p:cNvSpPr/>
          <p:nvPr/>
        </p:nvSpPr>
        <p:spPr>
          <a:xfrm flipH="false" flipV="false" rot="0">
            <a:off x="2303567" y="5867046"/>
            <a:ext cx="5687638" cy="3391254"/>
          </a:xfrm>
          <a:custGeom>
            <a:avLst/>
            <a:gdLst/>
            <a:ahLst/>
            <a:cxnLst/>
            <a:rect r="r" b="b" t="t" l="l"/>
            <a:pathLst>
              <a:path h="3391254" w="5687638">
                <a:moveTo>
                  <a:pt x="0" y="0"/>
                </a:moveTo>
                <a:lnTo>
                  <a:pt x="5687638" y="0"/>
                </a:lnTo>
                <a:lnTo>
                  <a:pt x="5687638" y="3391254"/>
                </a:lnTo>
                <a:lnTo>
                  <a:pt x="0" y="3391254"/>
                </a:lnTo>
                <a:lnTo>
                  <a:pt x="0" y="0"/>
                </a:lnTo>
                <a:close/>
              </a:path>
            </a:pathLst>
          </a:custGeom>
          <a:blipFill>
            <a:blip r:embed="rId4"/>
            <a:stretch>
              <a:fillRect l="0" t="0" r="0" b="0"/>
            </a:stretch>
          </a:blipFill>
        </p:spPr>
      </p:sp>
      <p:sp>
        <p:nvSpPr>
          <p:cNvPr name="TextBox 5" id="5"/>
          <p:cNvSpPr txBox="true"/>
          <p:nvPr/>
        </p:nvSpPr>
        <p:spPr>
          <a:xfrm rot="0">
            <a:off x="2612298" y="904875"/>
            <a:ext cx="13063404" cy="1304770"/>
          </a:xfrm>
          <a:prstGeom prst="rect">
            <a:avLst/>
          </a:prstGeom>
        </p:spPr>
        <p:txBody>
          <a:bodyPr anchor="t" rtlCol="false" tIns="0" lIns="0" bIns="0" rIns="0">
            <a:spAutoFit/>
          </a:bodyPr>
          <a:lstStyle/>
          <a:p>
            <a:pPr algn="ctr">
              <a:lnSpc>
                <a:spcPts val="3279"/>
              </a:lnSpc>
            </a:pPr>
            <a:r>
              <a:rPr lang="en-US" sz="2342">
                <a:solidFill>
                  <a:srgbClr val="FFFFFF"/>
                </a:solidFill>
                <a:latin typeface="Evolventa"/>
                <a:ea typeface="Evolventa"/>
                <a:cs typeface="Evolventa"/>
                <a:sym typeface="Evolventa"/>
              </a:rPr>
              <a:t> 2. Көмір</a:t>
            </a:r>
            <a:r>
              <a:rPr lang="en-US" sz="2342">
                <a:solidFill>
                  <a:srgbClr val="FFFFFF"/>
                </a:solidFill>
                <a:latin typeface="Evolventa"/>
                <a:ea typeface="Evolventa"/>
                <a:cs typeface="Evolventa"/>
                <a:sym typeface="Evolventa"/>
              </a:rPr>
              <a:t>сутектердің гидропероксидтерге дейін тотығуы </a:t>
            </a:r>
          </a:p>
          <a:p>
            <a:pPr algn="ctr">
              <a:lnSpc>
                <a:spcPts val="3279"/>
              </a:lnSpc>
              <a:spcBef>
                <a:spcPct val="0"/>
              </a:spcBef>
            </a:pPr>
            <a:r>
              <a:rPr lang="en-US" sz="2342">
                <a:solidFill>
                  <a:srgbClr val="FFFFFF"/>
                </a:solidFill>
                <a:latin typeface="Evolventa"/>
                <a:ea typeface="Evolventa"/>
                <a:cs typeface="Evolventa"/>
                <a:sym typeface="Evolventa"/>
              </a:rPr>
              <a:t> Фенол мен </a:t>
            </a:r>
            <a:r>
              <a:rPr lang="en-US" sz="2342">
                <a:solidFill>
                  <a:srgbClr val="FFFFFF"/>
                </a:solidFill>
                <a:latin typeface="Evolventa"/>
                <a:ea typeface="Evolventa"/>
                <a:cs typeface="Evolventa"/>
                <a:sym typeface="Evolventa"/>
              </a:rPr>
              <a:t>ацетонның синтезі. Гидропероксидтердің алғашқы ауқымды өндірісі 1949 жылы КСРО-да П.Г. Сергеев, Б.Д. Кружалов пен Р.Ю. Удристің ашқан кумол әдісі:</a:t>
            </a:r>
          </a:p>
        </p:txBody>
      </p:sp>
      <p:sp>
        <p:nvSpPr>
          <p:cNvPr name="TextBox 6" id="6"/>
          <p:cNvSpPr txBox="true"/>
          <p:nvPr/>
        </p:nvSpPr>
        <p:spPr>
          <a:xfrm rot="0">
            <a:off x="2612298" y="3838730"/>
            <a:ext cx="13063404" cy="1304770"/>
          </a:xfrm>
          <a:prstGeom prst="rect">
            <a:avLst/>
          </a:prstGeom>
        </p:spPr>
        <p:txBody>
          <a:bodyPr anchor="t" rtlCol="false" tIns="0" lIns="0" bIns="0" rIns="0">
            <a:spAutoFit/>
          </a:bodyPr>
          <a:lstStyle/>
          <a:p>
            <a:pPr algn="ctr">
              <a:lnSpc>
                <a:spcPts val="3279"/>
              </a:lnSpc>
            </a:pPr>
            <a:r>
              <a:rPr lang="en-US" sz="2342">
                <a:solidFill>
                  <a:srgbClr val="FFFFFF"/>
                </a:solidFill>
                <a:latin typeface="Evolventa"/>
                <a:ea typeface="Evolventa"/>
                <a:cs typeface="Evolventa"/>
                <a:sym typeface="Evolventa"/>
              </a:rPr>
              <a:t> Реакция </a:t>
            </a:r>
            <a:r>
              <a:rPr lang="en-US" sz="2342">
                <a:solidFill>
                  <a:srgbClr val="FFFFFF"/>
                </a:solidFill>
                <a:latin typeface="Evolventa"/>
                <a:ea typeface="Evolventa"/>
                <a:cs typeface="Evolventa"/>
                <a:sym typeface="Evolventa"/>
              </a:rPr>
              <a:t>катионның аралық түзілуімен иондық типті механизммен сипатталады.</a:t>
            </a:r>
          </a:p>
          <a:p>
            <a:pPr algn="ctr">
              <a:lnSpc>
                <a:spcPts val="3279"/>
              </a:lnSpc>
              <a:spcBef>
                <a:spcPct val="0"/>
              </a:spcBef>
            </a:pPr>
            <a:r>
              <a:rPr lang="en-US" sz="2342">
                <a:solidFill>
                  <a:srgbClr val="FFFFFF"/>
                </a:solidFill>
                <a:latin typeface="Evolventa"/>
                <a:ea typeface="Evolventa"/>
                <a:cs typeface="Evolventa"/>
                <a:sym typeface="Evolventa"/>
              </a:rPr>
              <a:t> Кумол әдісімен ө</a:t>
            </a:r>
            <a:r>
              <a:rPr lang="en-US" sz="2342">
                <a:solidFill>
                  <a:srgbClr val="FFFFFF"/>
                </a:solidFill>
                <a:latin typeface="Evolventa"/>
                <a:ea typeface="Evolventa"/>
                <a:cs typeface="Evolventa"/>
                <a:sym typeface="Evolventa"/>
              </a:rPr>
              <a:t>ндіру изопропилбензолды алу, изопропилбензол гидропероксидінің синтезі және оның фенол мен ацетонға қышқылдық ыдырауы кезеңдерін қамтиды.</a:t>
            </a:r>
          </a:p>
        </p:txBody>
      </p:sp>
      <p:sp>
        <p:nvSpPr>
          <p:cNvPr name="TextBox 7" id="7"/>
          <p:cNvSpPr txBox="true"/>
          <p:nvPr/>
        </p:nvSpPr>
        <p:spPr>
          <a:xfrm rot="0">
            <a:off x="9622651" y="6025388"/>
            <a:ext cx="6734828" cy="3663399"/>
          </a:xfrm>
          <a:prstGeom prst="rect">
            <a:avLst/>
          </a:prstGeom>
        </p:spPr>
        <p:txBody>
          <a:bodyPr anchor="t" rtlCol="false" tIns="0" lIns="0" bIns="0" rIns="0">
            <a:spAutoFit/>
          </a:bodyPr>
          <a:lstStyle/>
          <a:p>
            <a:pPr algn="ctr">
              <a:lnSpc>
                <a:spcPts val="2871"/>
              </a:lnSpc>
              <a:spcBef>
                <a:spcPct val="0"/>
              </a:spcBef>
            </a:pPr>
            <a:r>
              <a:rPr lang="en-US" sz="2051">
                <a:solidFill>
                  <a:srgbClr val="FFFFFF"/>
                </a:solidFill>
                <a:latin typeface="Evolventa"/>
                <a:ea typeface="Evolventa"/>
                <a:cs typeface="Evolventa"/>
                <a:sym typeface="Evolventa"/>
              </a:rPr>
              <a:t> Фен</a:t>
            </a:r>
            <a:r>
              <a:rPr lang="en-US" sz="2051">
                <a:solidFill>
                  <a:srgbClr val="FFFFFF"/>
                </a:solidFill>
                <a:latin typeface="Evolventa"/>
                <a:ea typeface="Evolventa"/>
                <a:cs typeface="Evolventa"/>
                <a:sym typeface="Evolventa"/>
              </a:rPr>
              <a:t>ол мен ацетон алудың кумол әдісін</a:t>
            </a:r>
            <a:r>
              <a:rPr lang="en-US" sz="2051">
                <a:solidFill>
                  <a:srgbClr val="FFFFFF"/>
                </a:solidFill>
                <a:latin typeface="Evolventa"/>
                <a:ea typeface="Evolventa"/>
                <a:cs typeface="Evolventa"/>
                <a:sym typeface="Evolventa"/>
              </a:rPr>
              <a:t>ің технологиялық схемасы: 1 – реакция колонкасы; 2 – тоңазытқыш; 3 – шайба-сепаратор; 4 – жылу алмастырғыш; 5 – жинақ; 6, 8-11 – айдау колонналары; 7 – гидропероксидтің қышқылдық ыдырау бірлігі;  12 – бөлгіш;  13 – дефлегматорлар;</a:t>
            </a:r>
          </a:p>
          <a:p>
            <a:pPr algn="ctr">
              <a:lnSpc>
                <a:spcPts val="2871"/>
              </a:lnSpc>
              <a:spcBef>
                <a:spcPct val="0"/>
              </a:spcBef>
            </a:pPr>
            <a:r>
              <a:rPr lang="en-US" sz="2051">
                <a:solidFill>
                  <a:srgbClr val="FFFFFF"/>
                </a:solidFill>
                <a:latin typeface="Evolventa"/>
                <a:ea typeface="Evolventa"/>
                <a:cs typeface="Evolventa"/>
                <a:sym typeface="Evolventa"/>
              </a:rPr>
              <a:t> 14 – қазандықтар; 15 – дроссельдік клапан; </a:t>
            </a:r>
          </a:p>
          <a:p>
            <a:pPr algn="ctr">
              <a:lnSpc>
                <a:spcPts val="2871"/>
              </a:lnSpc>
              <a:spcBef>
                <a:spcPct val="0"/>
              </a:spcBef>
            </a:pPr>
            <a:r>
              <a:rPr lang="en-US" sz="2051">
                <a:solidFill>
                  <a:srgbClr val="FFFFFF"/>
                </a:solidFill>
                <a:latin typeface="Evolventa"/>
                <a:ea typeface="Evolventa"/>
                <a:cs typeface="Evolventa"/>
                <a:sym typeface="Evolventa"/>
              </a:rPr>
              <a:t>16 – сорғы</a:t>
            </a:r>
          </a:p>
          <a:p>
            <a:pPr algn="ctr">
              <a:lnSpc>
                <a:spcPts val="2871"/>
              </a:lnSpc>
              <a:spcBef>
                <a:spcPct val="0"/>
              </a:spcBef>
            </a:pPr>
            <a:r>
              <a:rPr lang="en-US" sz="2051">
                <a:solidFill>
                  <a:srgbClr val="FFFFFF"/>
                </a:solidFill>
                <a:latin typeface="Evolventa"/>
                <a:ea typeface="Evolventa"/>
                <a:cs typeface="Evolventa"/>
                <a:sym typeface="Evolventa"/>
              </a:rPr>
              <a:t> </a:t>
            </a:r>
          </a:p>
          <a:p>
            <a:pPr algn="ctr">
              <a:lnSpc>
                <a:spcPts val="2871"/>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1028700" y="963742"/>
            <a:ext cx="16230600" cy="8832611"/>
          </a:xfrm>
          <a:prstGeom prst="rect">
            <a:avLst/>
          </a:prstGeom>
        </p:spPr>
        <p:txBody>
          <a:bodyPr anchor="t" rtlCol="false" tIns="0" lIns="0" bIns="0" rIns="0">
            <a:spAutoFit/>
          </a:bodyPr>
          <a:lstStyle/>
          <a:p>
            <a:pPr algn="ctr">
              <a:lnSpc>
                <a:spcPts val="3659"/>
              </a:lnSpc>
            </a:pPr>
            <a:r>
              <a:rPr lang="en-US" sz="2613">
                <a:solidFill>
                  <a:srgbClr val="FFFFFF"/>
                </a:solidFill>
                <a:latin typeface="Evolventa"/>
                <a:ea typeface="Evolventa"/>
                <a:cs typeface="Evolventa"/>
                <a:sym typeface="Evolventa"/>
              </a:rPr>
              <a:t> 3.Парафиндердің тотығуы.</a:t>
            </a:r>
          </a:p>
          <a:p>
            <a:pPr algn="ctr">
              <a:lnSpc>
                <a:spcPts val="3659"/>
              </a:lnSpc>
            </a:pPr>
            <a:r>
              <a:rPr lang="en-US" sz="2613">
                <a:solidFill>
                  <a:srgbClr val="FFFFFF"/>
                </a:solidFill>
                <a:latin typeface="Evolventa"/>
                <a:ea typeface="Evolventa"/>
                <a:cs typeface="Evolventa"/>
                <a:sym typeface="Evolventa"/>
              </a:rPr>
              <a:t> Изоб</a:t>
            </a:r>
            <a:r>
              <a:rPr lang="en-US" sz="2613">
                <a:solidFill>
                  <a:srgbClr val="FFFFFF"/>
                </a:solidFill>
                <a:latin typeface="Evolventa"/>
                <a:ea typeface="Evolventa"/>
                <a:cs typeface="Evolventa"/>
                <a:sym typeface="Evolventa"/>
              </a:rPr>
              <a:t>утан мен изопентанның гидропероксидтерге тотығуынан басқа парафиндерді өңдеудің үш бағыты белгілі: </a:t>
            </a:r>
          </a:p>
          <a:p>
            <a:pPr algn="ctr">
              <a:lnSpc>
                <a:spcPts val="3659"/>
              </a:lnSpc>
            </a:pPr>
          </a:p>
          <a:p>
            <a:pPr algn="ctr">
              <a:lnSpc>
                <a:spcPts val="3659"/>
              </a:lnSpc>
            </a:pPr>
            <a:r>
              <a:rPr lang="en-US" sz="2613">
                <a:solidFill>
                  <a:srgbClr val="FFFFFF"/>
                </a:solidFill>
                <a:latin typeface="Evolventa"/>
                <a:ea typeface="Evolventa"/>
                <a:cs typeface="Evolventa"/>
                <a:sym typeface="Evolventa"/>
              </a:rPr>
              <a:t> 1) төменгі спирттер мен альдегидтерді алу үшін газ фазасында тотығу;</a:t>
            </a:r>
          </a:p>
          <a:p>
            <a:pPr algn="ctr">
              <a:lnSpc>
                <a:spcPts val="3659"/>
              </a:lnSpc>
            </a:pPr>
            <a:r>
              <a:rPr lang="en-US" sz="2613">
                <a:solidFill>
                  <a:srgbClr val="FFFFFF"/>
                </a:solidFill>
                <a:latin typeface="Evolventa"/>
                <a:ea typeface="Evolventa"/>
                <a:cs typeface="Evolventa"/>
                <a:sym typeface="Evolventa"/>
              </a:rPr>
              <a:t> 2) жоғары екіншілік спирттерді синтездеу үшін бор қышқылының </a:t>
            </a:r>
          </a:p>
          <a:p>
            <a:pPr algn="ctr">
              <a:lnSpc>
                <a:spcPts val="3659"/>
              </a:lnSpc>
              <a:spcBef>
                <a:spcPct val="0"/>
              </a:spcBef>
            </a:pPr>
            <a:r>
              <a:rPr lang="en-US" sz="2613">
                <a:solidFill>
                  <a:srgbClr val="FFFFFF"/>
                </a:solidFill>
                <a:latin typeface="Evolventa"/>
                <a:ea typeface="Evolventa"/>
                <a:cs typeface="Evolventa"/>
                <a:sym typeface="Evolventa"/>
              </a:rPr>
              <a:t>қатысуымен сұйық ф</a:t>
            </a:r>
            <a:r>
              <a:rPr lang="en-US" sz="2613">
                <a:solidFill>
                  <a:srgbClr val="FFFFFF"/>
                </a:solidFill>
                <a:latin typeface="Evolventa"/>
                <a:ea typeface="Evolventa"/>
                <a:cs typeface="Evolventa"/>
                <a:sym typeface="Evolventa"/>
              </a:rPr>
              <a:t>азадағы термиялық тотығу;</a:t>
            </a:r>
          </a:p>
          <a:p>
            <a:pPr algn="ctr">
              <a:lnSpc>
                <a:spcPts val="3659"/>
              </a:lnSpc>
              <a:spcBef>
                <a:spcPct val="0"/>
              </a:spcBef>
            </a:pPr>
            <a:r>
              <a:rPr lang="en-US" sz="2613">
                <a:solidFill>
                  <a:srgbClr val="FFFFFF"/>
                </a:solidFill>
                <a:latin typeface="Evolventa"/>
                <a:ea typeface="Evolventa"/>
                <a:cs typeface="Evolventa"/>
                <a:sym typeface="Evolventa"/>
              </a:rPr>
              <a:t> 3) карбон қышқылдарын алу үшін сұйық фазада каталитикалық тотығу - </a:t>
            </a:r>
          </a:p>
          <a:p>
            <a:pPr algn="ctr">
              <a:lnSpc>
                <a:spcPts val="3659"/>
              </a:lnSpc>
              <a:spcBef>
                <a:spcPct val="0"/>
              </a:spcBef>
            </a:pPr>
            <a:r>
              <a:rPr lang="en-US" sz="2613">
                <a:solidFill>
                  <a:srgbClr val="FFFFFF"/>
                </a:solidFill>
                <a:latin typeface="Evolventa"/>
                <a:ea typeface="Evolventa"/>
                <a:cs typeface="Evolventa"/>
                <a:sym typeface="Evolventa"/>
              </a:rPr>
              <a:t>бұл процестің ең үлкен практикалық маңызы бар.</a:t>
            </a:r>
          </a:p>
          <a:p>
            <a:pPr algn="ctr">
              <a:lnSpc>
                <a:spcPts val="3659"/>
              </a:lnSpc>
              <a:spcBef>
                <a:spcPct val="0"/>
              </a:spcBef>
            </a:pPr>
          </a:p>
          <a:p>
            <a:pPr algn="ctr">
              <a:lnSpc>
                <a:spcPts val="3659"/>
              </a:lnSpc>
              <a:spcBef>
                <a:spcPct val="0"/>
              </a:spcBef>
            </a:pPr>
            <a:r>
              <a:rPr lang="en-US" sz="2613">
                <a:solidFill>
                  <a:srgbClr val="FFFFFF"/>
                </a:solidFill>
                <a:latin typeface="Evolventa"/>
                <a:ea typeface="Evolventa"/>
                <a:cs typeface="Evolventa"/>
                <a:sym typeface="Evolventa"/>
              </a:rPr>
              <a:t> Бензиннің жеңіл фракциясын (С5-С8) тотықтыру әдісі кеңінен қолданылады. Оның құрамында n- және изо-парафиндердің қоспасы бар, бұл реакцияны және алынған өнімдердің құрамын қиындатады. Дегенмен, оларды екі топқа бөлуге болады: қышқылдар (құмырсқа, сірке, пропионды, янтарлы) және бейтарап заттар (спирттер мен кетондар). Соңғылары көбірек ұшқыш (олардың өздері немесе сумен азеотропты қоспалар түрінде, ол тотығу өнімдерінде де кездеседі). Және бұл қышқылдардан бейтарап заттарды бөліп, оларды тотығуға қайтаруға мүмкіндік береді. Қышқылдық фракциядан таза құмырсқа, сірке, пропион және янтар қышқылдары бөлінеді; олардың шығуы 100 кг бензин тиісінше 20, 70-75, 10-15 және 5-10 кг.</a:t>
            </a:r>
          </a:p>
          <a:p>
            <a:pPr algn="ctr">
              <a:lnSpc>
                <a:spcPts val="3659"/>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5989546" y="1028700"/>
            <a:ext cx="6308909" cy="5632954"/>
          </a:xfrm>
          <a:custGeom>
            <a:avLst/>
            <a:gdLst/>
            <a:ahLst/>
            <a:cxnLst/>
            <a:rect r="r" b="b" t="t" l="l"/>
            <a:pathLst>
              <a:path h="5632954" w="6308909">
                <a:moveTo>
                  <a:pt x="0" y="0"/>
                </a:moveTo>
                <a:lnTo>
                  <a:pt x="6308908" y="0"/>
                </a:lnTo>
                <a:lnTo>
                  <a:pt x="6308908" y="5632954"/>
                </a:lnTo>
                <a:lnTo>
                  <a:pt x="0" y="5632954"/>
                </a:lnTo>
                <a:lnTo>
                  <a:pt x="0" y="0"/>
                </a:lnTo>
                <a:close/>
              </a:path>
            </a:pathLst>
          </a:custGeom>
          <a:blipFill>
            <a:blip r:embed="rId3"/>
            <a:stretch>
              <a:fillRect l="0" t="0" r="0" b="0"/>
            </a:stretch>
          </a:blipFill>
        </p:spPr>
      </p:sp>
      <p:sp>
        <p:nvSpPr>
          <p:cNvPr name="TextBox 4" id="4"/>
          <p:cNvSpPr txBox="true"/>
          <p:nvPr/>
        </p:nvSpPr>
        <p:spPr>
          <a:xfrm rot="0">
            <a:off x="1028700" y="7345944"/>
            <a:ext cx="16230600" cy="1912356"/>
          </a:xfrm>
          <a:prstGeom prst="rect">
            <a:avLst/>
          </a:prstGeom>
        </p:spPr>
        <p:txBody>
          <a:bodyPr anchor="t" rtlCol="false" tIns="0" lIns="0" bIns="0" rIns="0">
            <a:spAutoFit/>
          </a:bodyPr>
          <a:lstStyle/>
          <a:p>
            <a:pPr algn="ctr">
              <a:lnSpc>
                <a:spcPts val="3659"/>
              </a:lnSpc>
              <a:spcBef>
                <a:spcPct val="0"/>
              </a:spcBef>
            </a:pPr>
            <a:r>
              <a:rPr lang="en-US" sz="2613">
                <a:solidFill>
                  <a:srgbClr val="FFFFFF"/>
                </a:solidFill>
                <a:latin typeface="Evolventa"/>
                <a:ea typeface="Evolventa"/>
                <a:cs typeface="Evolventa"/>
                <a:sym typeface="Evolventa"/>
              </a:rPr>
              <a:t> Б</a:t>
            </a:r>
            <a:r>
              <a:rPr lang="en-US" sz="2613">
                <a:solidFill>
                  <a:srgbClr val="FFFFFF"/>
                </a:solidFill>
                <a:latin typeface="Evolventa"/>
                <a:ea typeface="Evolventa"/>
                <a:cs typeface="Evolventa"/>
                <a:sym typeface="Evolventa"/>
              </a:rPr>
              <a:t>ензиннің жеңіл фракциясының тотығу схемасы: 1 –</a:t>
            </a:r>
            <a:r>
              <a:rPr lang="en-US" sz="2613">
                <a:solidFill>
                  <a:srgbClr val="FFFFFF"/>
                </a:solidFill>
                <a:latin typeface="Evolventa"/>
                <a:ea typeface="Evolventa"/>
                <a:cs typeface="Evolventa"/>
                <a:sym typeface="Evolventa"/>
              </a:rPr>
              <a:t> реакциялық колонна;   2 – түзету колонкасы; 3 – бу генераторы;  4 – жылу алмастырғыш;  5 – тоңазытқыш;  6 – кеңейткіш; 7 – сорғы; 8 – дефлегматор;  9 – қазандық</a:t>
            </a:r>
          </a:p>
          <a:p>
            <a:pPr algn="ctr">
              <a:lnSpc>
                <a:spcPts val="3659"/>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4772362" y="1701520"/>
            <a:ext cx="8743275" cy="5160787"/>
          </a:xfrm>
          <a:custGeom>
            <a:avLst/>
            <a:gdLst/>
            <a:ahLst/>
            <a:cxnLst/>
            <a:rect r="r" b="b" t="t" l="l"/>
            <a:pathLst>
              <a:path h="5160787" w="8743275">
                <a:moveTo>
                  <a:pt x="0" y="0"/>
                </a:moveTo>
                <a:lnTo>
                  <a:pt x="8743276" y="0"/>
                </a:lnTo>
                <a:lnTo>
                  <a:pt x="8743276" y="5160787"/>
                </a:lnTo>
                <a:lnTo>
                  <a:pt x="0" y="5160787"/>
                </a:lnTo>
                <a:lnTo>
                  <a:pt x="0" y="0"/>
                </a:lnTo>
                <a:close/>
              </a:path>
            </a:pathLst>
          </a:custGeom>
          <a:blipFill>
            <a:blip r:embed="rId3"/>
            <a:stretch>
              <a:fillRect l="0" t="0" r="0" b="0"/>
            </a:stretch>
          </a:blipFill>
        </p:spPr>
      </p:sp>
      <p:sp>
        <p:nvSpPr>
          <p:cNvPr name="TextBox 4" id="4"/>
          <p:cNvSpPr txBox="true"/>
          <p:nvPr/>
        </p:nvSpPr>
        <p:spPr>
          <a:xfrm rot="0">
            <a:off x="3905049" y="895350"/>
            <a:ext cx="10477903" cy="524155"/>
          </a:xfrm>
          <a:prstGeom prst="rect">
            <a:avLst/>
          </a:prstGeom>
        </p:spPr>
        <p:txBody>
          <a:bodyPr anchor="t" rtlCol="false" tIns="0" lIns="0" bIns="0" rIns="0">
            <a:spAutoFit/>
          </a:bodyPr>
          <a:lstStyle/>
          <a:p>
            <a:pPr algn="ctr">
              <a:lnSpc>
                <a:spcPts val="3659"/>
              </a:lnSpc>
              <a:spcBef>
                <a:spcPct val="0"/>
              </a:spcBef>
            </a:pPr>
            <a:r>
              <a:rPr lang="en-US" sz="2613">
                <a:solidFill>
                  <a:srgbClr val="FFFFFF"/>
                </a:solidFill>
                <a:latin typeface="Evolventa"/>
                <a:ea typeface="Evolventa"/>
                <a:cs typeface="Evolventa"/>
                <a:sym typeface="Evolventa"/>
              </a:rPr>
              <a:t> </a:t>
            </a:r>
            <a:r>
              <a:rPr lang="en-US" b="true" sz="2613">
                <a:solidFill>
                  <a:srgbClr val="FFFFFF"/>
                </a:solidFill>
                <a:latin typeface="Evolventa Bold"/>
                <a:ea typeface="Evolventa Bold"/>
                <a:cs typeface="Evolventa Bold"/>
                <a:sym typeface="Evolventa Bold"/>
              </a:rPr>
              <a:t>Парафиндердің тотығуы</a:t>
            </a:r>
            <a:r>
              <a:rPr lang="en-US" b="true" sz="2613">
                <a:solidFill>
                  <a:srgbClr val="FFFFFF"/>
                </a:solidFill>
                <a:latin typeface="Evolventa Bold"/>
                <a:ea typeface="Evolventa Bold"/>
                <a:cs typeface="Evolventa Bold"/>
                <a:sym typeface="Evolventa Bold"/>
              </a:rPr>
              <a:t>ның технолог</a:t>
            </a:r>
            <a:r>
              <a:rPr lang="en-US" b="true" sz="2613">
                <a:solidFill>
                  <a:srgbClr val="FFFFFF"/>
                </a:solidFill>
                <a:latin typeface="Evolventa Bold"/>
                <a:ea typeface="Evolventa Bold"/>
                <a:cs typeface="Evolventa Bold"/>
                <a:sym typeface="Evolventa Bold"/>
              </a:rPr>
              <a:t>иялық схемасы:</a:t>
            </a:r>
          </a:p>
        </p:txBody>
      </p:sp>
      <p:sp>
        <p:nvSpPr>
          <p:cNvPr name="TextBox 5" id="5"/>
          <p:cNvSpPr txBox="true"/>
          <p:nvPr/>
        </p:nvSpPr>
        <p:spPr>
          <a:xfrm rot="0">
            <a:off x="4322208" y="7694419"/>
            <a:ext cx="9643583" cy="2018530"/>
          </a:xfrm>
          <a:prstGeom prst="rect">
            <a:avLst/>
          </a:prstGeom>
        </p:spPr>
        <p:txBody>
          <a:bodyPr anchor="t" rtlCol="false" tIns="0" lIns="0" bIns="0" rIns="0">
            <a:spAutoFit/>
          </a:bodyPr>
          <a:lstStyle/>
          <a:p>
            <a:pPr algn="ctr">
              <a:lnSpc>
                <a:spcPts val="2616"/>
              </a:lnSpc>
              <a:spcBef>
                <a:spcPct val="0"/>
              </a:spcBef>
            </a:pPr>
            <a:r>
              <a:rPr lang="en-US" sz="1868">
                <a:solidFill>
                  <a:srgbClr val="FFFFFF"/>
                </a:solidFill>
                <a:latin typeface="Evolventa"/>
                <a:ea typeface="Evolventa"/>
                <a:cs typeface="Evolventa"/>
                <a:sym typeface="Evolventa"/>
              </a:rPr>
              <a:t> Қатты п</a:t>
            </a:r>
            <a:r>
              <a:rPr lang="en-US" sz="1868">
                <a:solidFill>
                  <a:srgbClr val="FFFFFF"/>
                </a:solidFill>
                <a:latin typeface="Evolventa"/>
                <a:ea typeface="Evolventa"/>
                <a:cs typeface="Evolventa"/>
                <a:sym typeface="Evolventa"/>
              </a:rPr>
              <a:t>арафинді тоты</a:t>
            </a:r>
            <a:r>
              <a:rPr lang="en-US" sz="1868">
                <a:solidFill>
                  <a:srgbClr val="FFFFFF"/>
                </a:solidFill>
                <a:latin typeface="Evolventa"/>
                <a:ea typeface="Evolventa"/>
                <a:cs typeface="Evolventa"/>
                <a:sym typeface="Evolventa"/>
              </a:rPr>
              <a:t>қтыр</a:t>
            </a:r>
            <a:r>
              <a:rPr lang="en-US" sz="1868">
                <a:solidFill>
                  <a:srgbClr val="FFFFFF"/>
                </a:solidFill>
                <a:latin typeface="Evolventa"/>
                <a:ea typeface="Evolventa"/>
                <a:cs typeface="Evolventa"/>
                <a:sym typeface="Evolventa"/>
              </a:rPr>
              <a:t>у</a:t>
            </a:r>
            <a:r>
              <a:rPr lang="en-US" sz="1868">
                <a:solidFill>
                  <a:srgbClr val="FFFFFF"/>
                </a:solidFill>
                <a:latin typeface="Evolventa"/>
                <a:ea typeface="Evolventa"/>
                <a:cs typeface="Evolventa"/>
                <a:sym typeface="Evolventa"/>
              </a:rPr>
              <a:t>д</a:t>
            </a:r>
            <a:r>
              <a:rPr lang="en-US" sz="1868">
                <a:solidFill>
                  <a:srgbClr val="FFFFFF"/>
                </a:solidFill>
                <a:latin typeface="Evolventa"/>
                <a:ea typeface="Evolventa"/>
                <a:cs typeface="Evolventa"/>
                <a:sym typeface="Evolventa"/>
              </a:rPr>
              <a:t>ың технолог</a:t>
            </a:r>
            <a:r>
              <a:rPr lang="en-US" sz="1868">
                <a:solidFill>
                  <a:srgbClr val="FFFFFF"/>
                </a:solidFill>
                <a:latin typeface="Evolventa"/>
                <a:ea typeface="Evolventa"/>
                <a:cs typeface="Evolventa"/>
                <a:sym typeface="Evolventa"/>
              </a:rPr>
              <a:t>иялық схемасы:</a:t>
            </a:r>
            <a:r>
              <a:rPr lang="en-US" sz="1868">
                <a:solidFill>
                  <a:srgbClr val="FFFFFF"/>
                </a:solidFill>
                <a:latin typeface="Evolventa"/>
                <a:ea typeface="Evolventa"/>
                <a:cs typeface="Evolventa"/>
                <a:sym typeface="Evolventa"/>
              </a:rPr>
              <a:t> 1 – араластырғыш; 2 – тотығу колонкасы; 3, 6 – колонналарды жуу; 4 – жану пеші; 5 – шұңқыр; 7, 8 – сабындатқыштар; 9 – жылу алмастырғыш; 10 – автоклав; 11 – құбырлы пеш; 12, 13, 16 – сепараторлар; 14, 15 – араластырғыштары бар құрылғылар; 17 – тоңазытқыш; 18 – сорғы; 19 – қысымды төмендететін клапандар</a:t>
            </a:r>
          </a:p>
          <a:p>
            <a:pPr algn="ctr">
              <a:lnSpc>
                <a:spcPts val="2616"/>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2251196" y="810414"/>
            <a:ext cx="13785608" cy="8447886"/>
          </a:xfrm>
          <a:prstGeom prst="rect">
            <a:avLst/>
          </a:prstGeom>
        </p:spPr>
        <p:txBody>
          <a:bodyPr anchor="t" rtlCol="false" tIns="0" lIns="0" bIns="0" rIns="0">
            <a:spAutoFit/>
          </a:bodyPr>
          <a:lstStyle/>
          <a:p>
            <a:pPr algn="ctr">
              <a:lnSpc>
                <a:spcPts val="3193"/>
              </a:lnSpc>
            </a:pPr>
            <a:r>
              <a:rPr lang="en-US" sz="2281">
                <a:solidFill>
                  <a:srgbClr val="FFFFFF"/>
                </a:solidFill>
                <a:latin typeface="Evolventa"/>
                <a:ea typeface="Evolventa"/>
                <a:cs typeface="Evolventa"/>
                <a:sym typeface="Evolventa"/>
              </a:rPr>
              <a:t> </a:t>
            </a:r>
            <a:r>
              <a:rPr lang="en-US" sz="2281" b="true">
                <a:solidFill>
                  <a:srgbClr val="FFFFFF"/>
                </a:solidFill>
                <a:latin typeface="Evolventa Bold"/>
                <a:ea typeface="Evolventa Bold"/>
                <a:cs typeface="Evolventa Bold"/>
                <a:sym typeface="Evolventa Bold"/>
              </a:rPr>
              <a:t>Нафтендер мен олардың туындыларының тотығуы. </a:t>
            </a:r>
          </a:p>
          <a:p>
            <a:pPr algn="ctr">
              <a:lnSpc>
                <a:spcPts val="3193"/>
              </a:lnSpc>
            </a:pPr>
          </a:p>
          <a:p>
            <a:pPr algn="ctr">
              <a:lnSpc>
                <a:spcPts val="3193"/>
              </a:lnSpc>
            </a:pPr>
            <a:r>
              <a:rPr lang="en-US" sz="2281">
                <a:solidFill>
                  <a:srgbClr val="FFFFFF"/>
                </a:solidFill>
                <a:latin typeface="Evolventa"/>
                <a:ea typeface="Evolventa"/>
                <a:cs typeface="Evolventa"/>
                <a:sym typeface="Evolventa"/>
              </a:rPr>
              <a:t> Нафтендердің (циклоалкандардың) тотығуының п</a:t>
            </a:r>
            <a:r>
              <a:rPr lang="en-US" sz="2281">
                <a:solidFill>
                  <a:srgbClr val="FFFFFF"/>
                </a:solidFill>
                <a:latin typeface="Evolventa"/>
                <a:ea typeface="Evolventa"/>
                <a:cs typeface="Evolventa"/>
                <a:sym typeface="Evolventa"/>
              </a:rPr>
              <a:t>арафиндердің тотығуымен ұ</a:t>
            </a:r>
            <a:r>
              <a:rPr lang="en-US" sz="2281">
                <a:solidFill>
                  <a:srgbClr val="FFFFFF"/>
                </a:solidFill>
                <a:latin typeface="Evolventa"/>
                <a:ea typeface="Evolventa"/>
                <a:cs typeface="Evolventa"/>
                <a:sym typeface="Evolventa"/>
              </a:rPr>
              <a:t>қсастықтар</a:t>
            </a:r>
            <a:r>
              <a:rPr lang="en-US" sz="2281">
                <a:solidFill>
                  <a:srgbClr val="FFFFFF"/>
                </a:solidFill>
                <a:latin typeface="Evolventa"/>
                <a:ea typeface="Evolventa"/>
                <a:cs typeface="Evolventa"/>
                <a:sym typeface="Evolventa"/>
              </a:rPr>
              <a:t>ы көп.</a:t>
            </a:r>
          </a:p>
          <a:p>
            <a:pPr algn="ctr">
              <a:lnSpc>
                <a:spcPts val="3193"/>
              </a:lnSpc>
            </a:pPr>
            <a:r>
              <a:rPr lang="en-US" sz="2281">
                <a:solidFill>
                  <a:srgbClr val="FFFFFF"/>
                </a:solidFill>
                <a:latin typeface="Evolventa"/>
                <a:ea typeface="Evolventa"/>
                <a:cs typeface="Evolventa"/>
                <a:sym typeface="Evolventa"/>
              </a:rPr>
              <a:t> </a:t>
            </a:r>
          </a:p>
          <a:p>
            <a:pPr algn="ctr">
              <a:lnSpc>
                <a:spcPts val="3193"/>
              </a:lnSpc>
              <a:spcBef>
                <a:spcPct val="0"/>
              </a:spcBef>
            </a:pPr>
            <a:r>
              <a:rPr lang="en-US" sz="2281">
                <a:solidFill>
                  <a:srgbClr val="FFFFFF"/>
                </a:solidFill>
                <a:latin typeface="Evolventa"/>
                <a:ea typeface="Evolventa"/>
                <a:cs typeface="Evolventa"/>
                <a:sym typeface="Evolventa"/>
              </a:rPr>
              <a:t>Бұл процестің негізгі практ</a:t>
            </a:r>
            <a:r>
              <a:rPr lang="en-US" sz="2281">
                <a:solidFill>
                  <a:srgbClr val="FFFFFF"/>
                </a:solidFill>
                <a:latin typeface="Evolventa"/>
                <a:ea typeface="Evolventa"/>
                <a:cs typeface="Evolventa"/>
                <a:sym typeface="Evolventa"/>
              </a:rPr>
              <a:t>икалық маңызы</a:t>
            </a:r>
            <a:r>
              <a:rPr lang="en-US" sz="2281">
                <a:solidFill>
                  <a:srgbClr val="FFFFFF"/>
                </a:solidFill>
                <a:latin typeface="Evolventa"/>
                <a:ea typeface="Evolventa"/>
                <a:cs typeface="Evolventa"/>
                <a:sym typeface="Evolventa"/>
              </a:rPr>
              <a:t> сақина өлшемі С5–С12 сәйкес кетондарды (циклоалканондар) және 5–12 көміртегі атомдары бар дикарбон қышқылдарын алу болып табылады. Олар полиамидтер мен полиамидті талшықтарды (нейлон, капрон) алу үшін бастапқы материалдар болып табылады.</a:t>
            </a:r>
          </a:p>
          <a:p>
            <a:pPr algn="ctr">
              <a:lnSpc>
                <a:spcPts val="3193"/>
              </a:lnSpc>
              <a:spcBef>
                <a:spcPct val="0"/>
              </a:spcBef>
            </a:pPr>
          </a:p>
          <a:p>
            <a:pPr algn="ctr">
              <a:lnSpc>
                <a:spcPts val="3193"/>
              </a:lnSpc>
              <a:spcBef>
                <a:spcPct val="0"/>
              </a:spcBef>
            </a:pPr>
            <a:r>
              <a:rPr lang="en-US" sz="2281">
                <a:solidFill>
                  <a:srgbClr val="FFFFFF"/>
                </a:solidFill>
                <a:latin typeface="Evolventa"/>
                <a:ea typeface="Evolventa"/>
                <a:cs typeface="Evolventa"/>
                <a:sym typeface="Evolventa"/>
              </a:rPr>
              <a:t> Сонымен қатар, дикарбон қышқылдары бағалы пластификаторларды – олардың С7–С9 спирттерімен күрделі эфирлерін синтездеу үшін қолданылады.</a:t>
            </a:r>
          </a:p>
          <a:p>
            <a:pPr algn="ctr">
              <a:lnSpc>
                <a:spcPts val="3193"/>
              </a:lnSpc>
              <a:spcBef>
                <a:spcPct val="0"/>
              </a:spcBef>
            </a:pPr>
          </a:p>
          <a:p>
            <a:pPr algn="ctr">
              <a:lnSpc>
                <a:spcPts val="3193"/>
              </a:lnSpc>
              <a:spcBef>
                <a:spcPct val="0"/>
              </a:spcBef>
            </a:pPr>
            <a:r>
              <a:rPr lang="en-US" sz="2281">
                <a:solidFill>
                  <a:srgbClr val="FFFFFF"/>
                </a:solidFill>
                <a:latin typeface="Evolventa"/>
                <a:ea typeface="Evolventa"/>
                <a:cs typeface="Evolventa"/>
                <a:sym typeface="Evolventa"/>
              </a:rPr>
              <a:t> Нафтендердің спирттер мен қышқылдарға дейін тотығуы. Нафтендердің спирт пен кетон қоспасына тотығуын сұйық фазада ауамен 120...200 °С температурада – термиялық немесе реакциялық қоспаны сұйық күйде ұстауды қамтамасыз ететін қысыммен катализаторлардың қатысуымен жүргізуге болады. Алкоголь мен түзілген кетонның әдеттегі қатынасы 2:3 құрайды. Бұлардан басқа реакция өнімдерінің құрамында гидропероксид, гликольдер, кетоспирттер, дикетондар, карбон қышқылдары, лактондар және күрделі эфирлер болады. Гидропероксид мөлшері цикл көлемінің ұлғаюымен, температураның төмендеуімен және катализатор концентрациясымен артады.</a:t>
            </a:r>
          </a:p>
          <a:p>
            <a:pPr algn="ctr">
              <a:lnSpc>
                <a:spcPts val="3193"/>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4535048" y="3270699"/>
            <a:ext cx="9217904" cy="4493728"/>
          </a:xfrm>
          <a:custGeom>
            <a:avLst/>
            <a:gdLst/>
            <a:ahLst/>
            <a:cxnLst/>
            <a:rect r="r" b="b" t="t" l="l"/>
            <a:pathLst>
              <a:path h="4493728" w="9217904">
                <a:moveTo>
                  <a:pt x="0" y="0"/>
                </a:moveTo>
                <a:lnTo>
                  <a:pt x="9217904" y="0"/>
                </a:lnTo>
                <a:lnTo>
                  <a:pt x="9217904" y="4493728"/>
                </a:lnTo>
                <a:lnTo>
                  <a:pt x="0" y="4493728"/>
                </a:lnTo>
                <a:lnTo>
                  <a:pt x="0" y="0"/>
                </a:lnTo>
                <a:close/>
              </a:path>
            </a:pathLst>
          </a:custGeom>
          <a:blipFill>
            <a:blip r:embed="rId3"/>
            <a:stretch>
              <a:fillRect l="0" t="0" r="0" b="0"/>
            </a:stretch>
          </a:blipFill>
        </p:spPr>
      </p:sp>
      <p:sp>
        <p:nvSpPr>
          <p:cNvPr name="TextBox 4" id="4"/>
          <p:cNvSpPr txBox="true"/>
          <p:nvPr/>
        </p:nvSpPr>
        <p:spPr>
          <a:xfrm rot="0">
            <a:off x="3682102" y="421434"/>
            <a:ext cx="10923797" cy="1951351"/>
          </a:xfrm>
          <a:prstGeom prst="rect">
            <a:avLst/>
          </a:prstGeom>
        </p:spPr>
        <p:txBody>
          <a:bodyPr anchor="t" rtlCol="false" tIns="0" lIns="0" bIns="0" rIns="0">
            <a:spAutoFit/>
          </a:bodyPr>
          <a:lstStyle/>
          <a:p>
            <a:pPr algn="ctr">
              <a:lnSpc>
                <a:spcPts val="2530"/>
              </a:lnSpc>
              <a:spcBef>
                <a:spcPct val="0"/>
              </a:spcBef>
            </a:pPr>
            <a:r>
              <a:rPr lang="en-US" sz="1807">
                <a:solidFill>
                  <a:srgbClr val="FFFFFF"/>
                </a:solidFill>
                <a:latin typeface="Evolventa"/>
                <a:ea typeface="Evolventa"/>
                <a:cs typeface="Evolventa"/>
                <a:sym typeface="Evolventa"/>
              </a:rPr>
              <a:t> К</a:t>
            </a:r>
            <a:r>
              <a:rPr lang="en-US" sz="1807">
                <a:solidFill>
                  <a:srgbClr val="FFFFFF"/>
                </a:solidFill>
                <a:latin typeface="Evolventa"/>
                <a:ea typeface="Evolventa"/>
                <a:cs typeface="Evolventa"/>
                <a:sym typeface="Evolventa"/>
              </a:rPr>
              <a:t>ат</a:t>
            </a:r>
            <a:r>
              <a:rPr lang="en-US" sz="1807">
                <a:solidFill>
                  <a:srgbClr val="FFFFFF"/>
                </a:solidFill>
                <a:latin typeface="Evolventa"/>
                <a:ea typeface="Evolventa"/>
                <a:cs typeface="Evolventa"/>
                <a:sym typeface="Evolventa"/>
              </a:rPr>
              <a:t>а</a:t>
            </a:r>
            <a:r>
              <a:rPr lang="en-US" sz="1807">
                <a:solidFill>
                  <a:srgbClr val="FFFFFF"/>
                </a:solidFill>
                <a:latin typeface="Evolventa"/>
                <a:ea typeface="Evolventa"/>
                <a:cs typeface="Evolventa"/>
                <a:sym typeface="Evolventa"/>
              </a:rPr>
              <a:t>л</a:t>
            </a:r>
            <a:r>
              <a:rPr lang="en-US" sz="1807">
                <a:solidFill>
                  <a:srgbClr val="FFFFFF"/>
                </a:solidFill>
                <a:latin typeface="Evolventa"/>
                <a:ea typeface="Evolventa"/>
                <a:cs typeface="Evolventa"/>
                <a:sym typeface="Evolventa"/>
              </a:rPr>
              <a:t>итик</a:t>
            </a:r>
            <a:r>
              <a:rPr lang="en-US" sz="1807">
                <a:solidFill>
                  <a:srgbClr val="FFFFFF"/>
                </a:solidFill>
                <a:latin typeface="Evolventa"/>
                <a:ea typeface="Evolventa"/>
                <a:cs typeface="Evolventa"/>
                <a:sym typeface="Evolventa"/>
              </a:rPr>
              <a:t>алы</a:t>
            </a:r>
            <a:r>
              <a:rPr lang="en-US" sz="1807">
                <a:solidFill>
                  <a:srgbClr val="FFFFFF"/>
                </a:solidFill>
                <a:latin typeface="Evolventa"/>
                <a:ea typeface="Evolventa"/>
                <a:cs typeface="Evolventa"/>
                <a:sym typeface="Evolventa"/>
              </a:rPr>
              <a:t>қ</a:t>
            </a:r>
            <a:r>
              <a:rPr lang="en-US" sz="1807">
                <a:solidFill>
                  <a:srgbClr val="FFFFFF"/>
                </a:solidFill>
                <a:latin typeface="Evolventa"/>
                <a:ea typeface="Evolventa"/>
                <a:cs typeface="Evolventa"/>
                <a:sym typeface="Evolventa"/>
              </a:rPr>
              <a:t> тотығу </a:t>
            </a:r>
            <a:r>
              <a:rPr lang="en-US" sz="1807">
                <a:solidFill>
                  <a:srgbClr val="FFFFFF"/>
                </a:solidFill>
                <a:latin typeface="Evolventa"/>
                <a:ea typeface="Evolventa"/>
                <a:cs typeface="Evolventa"/>
                <a:sym typeface="Evolventa"/>
              </a:rPr>
              <a:t>C5–C6 нафтендерінің тотығуында ең ж</a:t>
            </a:r>
            <a:r>
              <a:rPr lang="en-US" sz="1807">
                <a:solidFill>
                  <a:srgbClr val="FFFFFF"/>
                </a:solidFill>
                <a:latin typeface="Evolventa"/>
                <a:ea typeface="Evolventa"/>
                <a:cs typeface="Evolventa"/>
                <a:sym typeface="Evolventa"/>
              </a:rPr>
              <a:t>ақсы нәтиже береді. Осыл</a:t>
            </a:r>
            <a:r>
              <a:rPr lang="en-US" sz="1807">
                <a:solidFill>
                  <a:srgbClr val="FFFFFF"/>
                </a:solidFill>
                <a:latin typeface="Evolventa"/>
                <a:ea typeface="Evolventa"/>
                <a:cs typeface="Evolventa"/>
                <a:sym typeface="Evolventa"/>
              </a:rPr>
              <a:t>айша</a:t>
            </a:r>
            <a:r>
              <a:rPr lang="en-US" sz="1807">
                <a:solidFill>
                  <a:srgbClr val="FFFFFF"/>
                </a:solidFill>
                <a:latin typeface="Evolventa"/>
                <a:ea typeface="Evolventa"/>
                <a:cs typeface="Evolventa"/>
                <a:sym typeface="Evolventa"/>
              </a:rPr>
              <a:t> циклогексанолдан ц</a:t>
            </a:r>
            <a:r>
              <a:rPr lang="en-US" sz="1807">
                <a:solidFill>
                  <a:srgbClr val="FFFFFF"/>
                </a:solidFill>
                <a:latin typeface="Evolventa"/>
                <a:ea typeface="Evolventa"/>
                <a:cs typeface="Evolventa"/>
                <a:sym typeface="Evolventa"/>
              </a:rPr>
              <a:t>иклогек</a:t>
            </a:r>
            <a:r>
              <a:rPr lang="en-US" sz="1807">
                <a:solidFill>
                  <a:srgbClr val="FFFFFF"/>
                </a:solidFill>
                <a:latin typeface="Evolventa"/>
                <a:ea typeface="Evolventa"/>
                <a:cs typeface="Evolventa"/>
                <a:sym typeface="Evolventa"/>
              </a:rPr>
              <a:t>санол мен циклогексанон алынады. Кобальт тұздары 120…160 °C және 1…2 МПа кезінде ең тиімді катализаторлар болып табылады. Алкоголь мен кетон қоспасының селективтілігі циклогексанның айналу дәрежесіне өте қатты тәуелді, ал соңғысы анол мен Анона 80% шығымдылығын алу үшін 4...5% деңгейінде сақталуы керек. Дәл сол себепті тотығу 3-4 көпіршікті бағаналы каскадта жүзеге асырылады.</a:t>
            </a:r>
          </a:p>
        </p:txBody>
      </p:sp>
      <p:sp>
        <p:nvSpPr>
          <p:cNvPr name="TextBox 5" id="5"/>
          <p:cNvSpPr txBox="true"/>
          <p:nvPr/>
        </p:nvSpPr>
        <p:spPr>
          <a:xfrm rot="0">
            <a:off x="3682102" y="2587356"/>
            <a:ext cx="10923797" cy="683343"/>
          </a:xfrm>
          <a:prstGeom prst="rect">
            <a:avLst/>
          </a:prstGeom>
        </p:spPr>
        <p:txBody>
          <a:bodyPr anchor="t" rtlCol="false" tIns="0" lIns="0" bIns="0" rIns="0">
            <a:spAutoFit/>
          </a:bodyPr>
          <a:lstStyle/>
          <a:p>
            <a:pPr algn="ctr">
              <a:lnSpc>
                <a:spcPts val="2530"/>
              </a:lnSpc>
              <a:spcBef>
                <a:spcPct val="0"/>
              </a:spcBef>
            </a:pPr>
            <a:r>
              <a:rPr lang="en-US" sz="1807">
                <a:solidFill>
                  <a:srgbClr val="FFFFFF"/>
                </a:solidFill>
                <a:latin typeface="Evolventa"/>
                <a:ea typeface="Evolventa"/>
                <a:cs typeface="Evolventa"/>
                <a:sym typeface="Evolventa"/>
              </a:rPr>
              <a:t> Пр</a:t>
            </a:r>
            <a:r>
              <a:rPr lang="en-US" sz="1807">
                <a:solidFill>
                  <a:srgbClr val="FFFFFF"/>
                </a:solidFill>
                <a:latin typeface="Evolventa"/>
                <a:ea typeface="Evolventa"/>
                <a:cs typeface="Evolventa"/>
                <a:sym typeface="Evolventa"/>
              </a:rPr>
              <a:t>оц</a:t>
            </a:r>
            <a:r>
              <a:rPr lang="en-US" sz="1807">
                <a:solidFill>
                  <a:srgbClr val="FFFFFF"/>
                </a:solidFill>
                <a:latin typeface="Evolventa"/>
                <a:ea typeface="Evolventa"/>
                <a:cs typeface="Evolventa"/>
                <a:sym typeface="Evolventa"/>
              </a:rPr>
              <a:t>естің жең</a:t>
            </a:r>
            <a:r>
              <a:rPr lang="en-US" sz="1807">
                <a:solidFill>
                  <a:srgbClr val="FFFFFF"/>
                </a:solidFill>
                <a:latin typeface="Evolventa"/>
                <a:ea typeface="Evolventa"/>
                <a:cs typeface="Evolventa"/>
                <a:sym typeface="Evolventa"/>
              </a:rPr>
              <a:t>і</a:t>
            </a:r>
            <a:r>
              <a:rPr lang="en-US" sz="1807">
                <a:solidFill>
                  <a:srgbClr val="FFFFFF"/>
                </a:solidFill>
                <a:latin typeface="Evolventa"/>
                <a:ea typeface="Evolventa"/>
                <a:cs typeface="Evolventa"/>
                <a:sym typeface="Evolventa"/>
              </a:rPr>
              <a:t>лд</a:t>
            </a:r>
            <a:r>
              <a:rPr lang="en-US" sz="1807">
                <a:solidFill>
                  <a:srgbClr val="FFFFFF"/>
                </a:solidFill>
                <a:latin typeface="Evolventa"/>
                <a:ea typeface="Evolventa"/>
                <a:cs typeface="Evolventa"/>
                <a:sym typeface="Evolventa"/>
              </a:rPr>
              <a:t>еті</a:t>
            </a:r>
            <a:r>
              <a:rPr lang="en-US" sz="1807">
                <a:solidFill>
                  <a:srgbClr val="FFFFFF"/>
                </a:solidFill>
                <a:latin typeface="Evolventa"/>
                <a:ea typeface="Evolventa"/>
                <a:cs typeface="Evolventa"/>
                <a:sym typeface="Evolventa"/>
              </a:rPr>
              <a:t>лген диаграммасы суретте көрсетілген.</a:t>
            </a:r>
          </a:p>
          <a:p>
            <a:pPr algn="ctr">
              <a:lnSpc>
                <a:spcPts val="2530"/>
              </a:lnSpc>
              <a:spcBef>
                <a:spcPct val="0"/>
              </a:spcBef>
            </a:pPr>
          </a:p>
        </p:txBody>
      </p:sp>
      <p:sp>
        <p:nvSpPr>
          <p:cNvPr name="TextBox 6" id="6"/>
          <p:cNvSpPr txBox="true"/>
          <p:nvPr/>
        </p:nvSpPr>
        <p:spPr>
          <a:xfrm rot="0">
            <a:off x="3682102" y="7983502"/>
            <a:ext cx="10923797" cy="1317347"/>
          </a:xfrm>
          <a:prstGeom prst="rect">
            <a:avLst/>
          </a:prstGeom>
        </p:spPr>
        <p:txBody>
          <a:bodyPr anchor="t" rtlCol="false" tIns="0" lIns="0" bIns="0" rIns="0">
            <a:spAutoFit/>
          </a:bodyPr>
          <a:lstStyle/>
          <a:p>
            <a:pPr algn="ctr">
              <a:lnSpc>
                <a:spcPts val="2530"/>
              </a:lnSpc>
              <a:spcBef>
                <a:spcPct val="0"/>
              </a:spcBef>
            </a:pPr>
            <a:r>
              <a:rPr lang="en-US" sz="1807">
                <a:solidFill>
                  <a:srgbClr val="FFFFFF"/>
                </a:solidFill>
                <a:latin typeface="Evolventa"/>
                <a:ea typeface="Evolventa"/>
                <a:cs typeface="Evolventa"/>
                <a:sym typeface="Evolventa"/>
              </a:rPr>
              <a:t> Ц</a:t>
            </a:r>
            <a:r>
              <a:rPr lang="en-US" sz="1807">
                <a:solidFill>
                  <a:srgbClr val="FFFFFF"/>
                </a:solidFill>
                <a:latin typeface="Evolventa"/>
                <a:ea typeface="Evolventa"/>
                <a:cs typeface="Evolventa"/>
                <a:sym typeface="Evolventa"/>
              </a:rPr>
              <a:t>иклогексанның </a:t>
            </a:r>
            <a:r>
              <a:rPr lang="en-US" sz="1807">
                <a:solidFill>
                  <a:srgbClr val="FFFFFF"/>
                </a:solidFill>
                <a:latin typeface="Evolventa"/>
                <a:ea typeface="Evolventa"/>
                <a:cs typeface="Evolventa"/>
                <a:sym typeface="Evolventa"/>
              </a:rPr>
              <a:t>анол мен аннон қоспасына тотығуының технологиялық схемасы: 1 – тотығу бағанасы; 2 – тоңазытқыш; 3, 5, 8 – бөлгіштер; 4, 7 – араластырғыштар; 6, 9, 10, 11 – айдау колонналары; 12 – дроссельдік клапан; 13 – дефлегматор; 14 – қазандық</a:t>
            </a:r>
          </a:p>
          <a:p>
            <a:pPr algn="ctr">
              <a:lnSpc>
                <a:spcPts val="2530"/>
              </a:lnSpc>
              <a:spcBef>
                <a:spcPct val="0"/>
              </a:spcBef>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5020051" y="2985372"/>
            <a:ext cx="8247898" cy="1443382"/>
          </a:xfrm>
          <a:custGeom>
            <a:avLst/>
            <a:gdLst/>
            <a:ahLst/>
            <a:cxnLst/>
            <a:rect r="r" b="b" t="t" l="l"/>
            <a:pathLst>
              <a:path h="1443382" w="8247898">
                <a:moveTo>
                  <a:pt x="0" y="0"/>
                </a:moveTo>
                <a:lnTo>
                  <a:pt x="8247898" y="0"/>
                </a:lnTo>
                <a:lnTo>
                  <a:pt x="8247898" y="1443383"/>
                </a:lnTo>
                <a:lnTo>
                  <a:pt x="0" y="1443383"/>
                </a:lnTo>
                <a:lnTo>
                  <a:pt x="0" y="0"/>
                </a:lnTo>
                <a:close/>
              </a:path>
            </a:pathLst>
          </a:custGeom>
          <a:blipFill>
            <a:blip r:embed="rId3"/>
            <a:stretch>
              <a:fillRect l="0" t="0" r="0" b="0"/>
            </a:stretch>
          </a:blipFill>
        </p:spPr>
      </p:sp>
      <p:sp>
        <p:nvSpPr>
          <p:cNvPr name="Freeform 4" id="4"/>
          <p:cNvSpPr/>
          <p:nvPr/>
        </p:nvSpPr>
        <p:spPr>
          <a:xfrm flipH="false" flipV="false" rot="0">
            <a:off x="4713172" y="6460672"/>
            <a:ext cx="8861657" cy="1148188"/>
          </a:xfrm>
          <a:custGeom>
            <a:avLst/>
            <a:gdLst/>
            <a:ahLst/>
            <a:cxnLst/>
            <a:rect r="r" b="b" t="t" l="l"/>
            <a:pathLst>
              <a:path h="1148188" w="8861657">
                <a:moveTo>
                  <a:pt x="0" y="0"/>
                </a:moveTo>
                <a:lnTo>
                  <a:pt x="8861656" y="0"/>
                </a:lnTo>
                <a:lnTo>
                  <a:pt x="8861656" y="1148188"/>
                </a:lnTo>
                <a:lnTo>
                  <a:pt x="0" y="1148188"/>
                </a:lnTo>
                <a:lnTo>
                  <a:pt x="0" y="0"/>
                </a:lnTo>
                <a:close/>
              </a:path>
            </a:pathLst>
          </a:custGeom>
          <a:blipFill>
            <a:blip r:embed="rId4"/>
            <a:stretch>
              <a:fillRect l="0" t="0" r="0" b="0"/>
            </a:stretch>
          </a:blipFill>
        </p:spPr>
      </p:sp>
      <p:sp>
        <p:nvSpPr>
          <p:cNvPr name="TextBox 5" id="5"/>
          <p:cNvSpPr txBox="true"/>
          <p:nvPr/>
        </p:nvSpPr>
        <p:spPr>
          <a:xfrm rot="0">
            <a:off x="1625775" y="274362"/>
            <a:ext cx="15036449" cy="2858081"/>
          </a:xfrm>
          <a:prstGeom prst="rect">
            <a:avLst/>
          </a:prstGeom>
        </p:spPr>
        <p:txBody>
          <a:bodyPr anchor="t" rtlCol="false" tIns="0" lIns="0" bIns="0" rIns="0">
            <a:spAutoFit/>
          </a:bodyPr>
          <a:lstStyle/>
          <a:p>
            <a:pPr algn="ctr">
              <a:lnSpc>
                <a:spcPts val="2832"/>
              </a:lnSpc>
            </a:pPr>
            <a:r>
              <a:rPr lang="en-US" sz="2022">
                <a:solidFill>
                  <a:srgbClr val="FFFFFF"/>
                </a:solidFill>
                <a:latin typeface="Evolventa"/>
                <a:ea typeface="Evolventa"/>
                <a:cs typeface="Evolventa"/>
                <a:sym typeface="Evolventa"/>
              </a:rPr>
              <a:t> </a:t>
            </a:r>
            <a:r>
              <a:rPr lang="en-US" sz="2022" b="true">
                <a:solidFill>
                  <a:srgbClr val="FFFFFF"/>
                </a:solidFill>
                <a:latin typeface="Evolventa Bold"/>
                <a:ea typeface="Evolventa Bold"/>
                <a:cs typeface="Evolventa Bold"/>
                <a:sym typeface="Evolventa Bold"/>
              </a:rPr>
              <a:t>4. Метилбензолдардың хош иісті қышқылдарға тотығуы. </a:t>
            </a:r>
          </a:p>
          <a:p>
            <a:pPr algn="ctr">
              <a:lnSpc>
                <a:spcPts val="2832"/>
              </a:lnSpc>
            </a:pPr>
          </a:p>
          <a:p>
            <a:pPr algn="ctr">
              <a:lnSpc>
                <a:spcPts val="2832"/>
              </a:lnSpc>
              <a:spcBef>
                <a:spcPct val="0"/>
              </a:spcBef>
            </a:pPr>
            <a:r>
              <a:rPr lang="en-US" sz="2022">
                <a:solidFill>
                  <a:srgbClr val="FFFFFF"/>
                </a:solidFill>
                <a:latin typeface="Evolventa"/>
                <a:ea typeface="Evolventa"/>
                <a:cs typeface="Evolventa"/>
                <a:sym typeface="Evolventa"/>
              </a:rPr>
              <a:t> Метилбензолдардың ароматты қышқылдарға дейін тотығу</a:t>
            </a:r>
            <a:r>
              <a:rPr lang="en-US" sz="2022">
                <a:solidFill>
                  <a:srgbClr val="FFFFFF"/>
                </a:solidFill>
                <a:latin typeface="Evolventa"/>
                <a:ea typeface="Evolventa"/>
                <a:cs typeface="Evolventa"/>
                <a:sym typeface="Evolventa"/>
              </a:rPr>
              <a:t>ы Этил мен изопропилбензолдың сә</a:t>
            </a:r>
            <a:r>
              <a:rPr lang="en-US" sz="2022">
                <a:solidFill>
                  <a:srgbClr val="FFFFFF"/>
                </a:solidFill>
                <a:latin typeface="Evolventa"/>
                <a:ea typeface="Evolventa"/>
                <a:cs typeface="Evolventa"/>
                <a:sym typeface="Evolventa"/>
              </a:rPr>
              <a:t>йкес</a:t>
            </a:r>
            <a:r>
              <a:rPr lang="en-US" sz="2022">
                <a:solidFill>
                  <a:srgbClr val="FFFFFF"/>
                </a:solidFill>
                <a:latin typeface="Evolventa"/>
                <a:ea typeface="Evolventa"/>
                <a:cs typeface="Evolventa"/>
                <a:sym typeface="Evolventa"/>
              </a:rPr>
              <a:t> гидропероксидтерге тотығуы бұрын да </a:t>
            </a:r>
            <a:r>
              <a:rPr lang="en-US" sz="2022">
                <a:solidFill>
                  <a:srgbClr val="FFFFFF"/>
                </a:solidFill>
                <a:latin typeface="Evolventa"/>
                <a:ea typeface="Evolventa"/>
                <a:cs typeface="Evolventa"/>
                <a:sym typeface="Evolventa"/>
              </a:rPr>
              <a:t>кездеске</a:t>
            </a:r>
            <a:r>
              <a:rPr lang="en-US" sz="2022">
                <a:solidFill>
                  <a:srgbClr val="FFFFFF"/>
                </a:solidFill>
                <a:latin typeface="Evolventa"/>
                <a:ea typeface="Evolventa"/>
                <a:cs typeface="Evolventa"/>
                <a:sym typeface="Evolventa"/>
              </a:rPr>
              <a:t>н; егер процесс ауыспалы валентті металдардың тұздарымен катализденетін болса, бұл алкилбензолдардың молекулалық оттегімен тотығу өнімдері спирттер мен ацетофенон болып табылады, ал карбон қышқылдары марганец тұздарымен катализдеу немесе азот қышқылымен тотығу арқылы ғана алынады:</a:t>
            </a:r>
          </a:p>
          <a:p>
            <a:pPr algn="ctr">
              <a:lnSpc>
                <a:spcPts val="2832"/>
              </a:lnSpc>
              <a:spcBef>
                <a:spcPct val="0"/>
              </a:spcBef>
            </a:pPr>
          </a:p>
        </p:txBody>
      </p:sp>
      <p:sp>
        <p:nvSpPr>
          <p:cNvPr name="TextBox 6" id="6"/>
          <p:cNvSpPr txBox="true"/>
          <p:nvPr/>
        </p:nvSpPr>
        <p:spPr>
          <a:xfrm rot="0">
            <a:off x="1625775" y="4722164"/>
            <a:ext cx="15036449" cy="747422"/>
          </a:xfrm>
          <a:prstGeom prst="rect">
            <a:avLst/>
          </a:prstGeom>
        </p:spPr>
        <p:txBody>
          <a:bodyPr anchor="t" rtlCol="false" tIns="0" lIns="0" bIns="0" rIns="0">
            <a:spAutoFit/>
          </a:bodyPr>
          <a:lstStyle/>
          <a:p>
            <a:pPr algn="ctr">
              <a:lnSpc>
                <a:spcPts val="2832"/>
              </a:lnSpc>
              <a:spcBef>
                <a:spcPct val="0"/>
              </a:spcBef>
            </a:pPr>
            <a:r>
              <a:rPr lang="en-US" sz="2022">
                <a:solidFill>
                  <a:srgbClr val="FFFFFF"/>
                </a:solidFill>
                <a:latin typeface="Evolventa"/>
                <a:ea typeface="Evolventa"/>
                <a:cs typeface="Evolventa"/>
                <a:sym typeface="Evolventa"/>
              </a:rPr>
              <a:t> Ар</a:t>
            </a:r>
            <a:r>
              <a:rPr lang="en-US" sz="2022">
                <a:solidFill>
                  <a:srgbClr val="FFFFFF"/>
                </a:solidFill>
                <a:latin typeface="Evolventa"/>
                <a:ea typeface="Evolventa"/>
                <a:cs typeface="Evolventa"/>
                <a:sym typeface="Evolventa"/>
              </a:rPr>
              <a:t>о</a:t>
            </a:r>
            <a:r>
              <a:rPr lang="en-US" sz="2022">
                <a:solidFill>
                  <a:srgbClr val="FFFFFF"/>
                </a:solidFill>
                <a:latin typeface="Evolventa"/>
                <a:ea typeface="Evolventa"/>
                <a:cs typeface="Evolventa"/>
                <a:sym typeface="Evolventa"/>
              </a:rPr>
              <a:t>м</a:t>
            </a:r>
            <a:r>
              <a:rPr lang="en-US" sz="2022">
                <a:solidFill>
                  <a:srgbClr val="FFFFFF"/>
                </a:solidFill>
                <a:latin typeface="Evolventa"/>
                <a:ea typeface="Evolventa"/>
                <a:cs typeface="Evolventa"/>
                <a:sym typeface="Evolventa"/>
              </a:rPr>
              <a:t>а</a:t>
            </a:r>
            <a:r>
              <a:rPr lang="en-US" sz="2022">
                <a:solidFill>
                  <a:srgbClr val="FFFFFF"/>
                </a:solidFill>
                <a:latin typeface="Evolventa"/>
                <a:ea typeface="Evolventa"/>
                <a:cs typeface="Evolventa"/>
                <a:sym typeface="Evolventa"/>
              </a:rPr>
              <a:t>тт</a:t>
            </a:r>
            <a:r>
              <a:rPr lang="en-US" sz="2022">
                <a:solidFill>
                  <a:srgbClr val="FFFFFF"/>
                </a:solidFill>
                <a:latin typeface="Evolventa"/>
                <a:ea typeface="Evolventa"/>
                <a:cs typeface="Evolventa"/>
                <a:sym typeface="Evolventa"/>
              </a:rPr>
              <a:t>ы қышқылдар</a:t>
            </a:r>
            <a:r>
              <a:rPr lang="en-US" sz="2022">
                <a:solidFill>
                  <a:srgbClr val="FFFFFF"/>
                </a:solidFill>
                <a:latin typeface="Evolventa"/>
                <a:ea typeface="Evolventa"/>
                <a:cs typeface="Evolventa"/>
                <a:sym typeface="Evolventa"/>
              </a:rPr>
              <a:t>д</a:t>
            </a:r>
            <a:r>
              <a:rPr lang="en-US" sz="2022">
                <a:solidFill>
                  <a:srgbClr val="FFFFFF"/>
                </a:solidFill>
                <a:latin typeface="Evolventa"/>
                <a:ea typeface="Evolventa"/>
                <a:cs typeface="Evolventa"/>
                <a:sym typeface="Evolventa"/>
              </a:rPr>
              <a:t>ы </a:t>
            </a:r>
            <a:r>
              <a:rPr lang="en-US" sz="2022">
                <a:solidFill>
                  <a:srgbClr val="FFFFFF"/>
                </a:solidFill>
                <a:latin typeface="Evolventa"/>
                <a:ea typeface="Evolventa"/>
                <a:cs typeface="Evolventa"/>
                <a:sym typeface="Evolventa"/>
              </a:rPr>
              <a:t>синтездеу үшін </a:t>
            </a:r>
            <a:r>
              <a:rPr lang="en-US" sz="2022">
                <a:solidFill>
                  <a:srgbClr val="FFFFFF"/>
                </a:solidFill>
                <a:latin typeface="Evolventa"/>
                <a:ea typeface="Evolventa"/>
                <a:cs typeface="Evolventa"/>
                <a:sym typeface="Evolventa"/>
              </a:rPr>
              <a:t>ең қолайлы болып бензолдың м</a:t>
            </a:r>
            <a:r>
              <a:rPr lang="en-US" sz="2022">
                <a:solidFill>
                  <a:srgbClr val="FFFFFF"/>
                </a:solidFill>
                <a:latin typeface="Evolventa"/>
                <a:ea typeface="Evolventa"/>
                <a:cs typeface="Evolventa"/>
                <a:sym typeface="Evolventa"/>
              </a:rPr>
              <a:t>ет</a:t>
            </a:r>
            <a:r>
              <a:rPr lang="en-US" sz="2022">
                <a:solidFill>
                  <a:srgbClr val="FFFFFF"/>
                </a:solidFill>
                <a:latin typeface="Evolventa"/>
                <a:ea typeface="Evolventa"/>
                <a:cs typeface="Evolventa"/>
                <a:sym typeface="Evolventa"/>
              </a:rPr>
              <a:t>ил туынд</a:t>
            </a:r>
            <a:r>
              <a:rPr lang="en-US" sz="2022">
                <a:solidFill>
                  <a:srgbClr val="FFFFFF"/>
                </a:solidFill>
                <a:latin typeface="Evolventa"/>
                <a:ea typeface="Evolventa"/>
                <a:cs typeface="Evolventa"/>
                <a:sym typeface="Evolventa"/>
              </a:rPr>
              <a:t>ылары табылады, олардың радикалды тізбегі тотығуы бастапқы гидропероксид пен альдегидтің түзілу сатылары арқылы жүреді:</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281397" y="2533747"/>
            <a:ext cx="17725205" cy="6367427"/>
          </a:xfrm>
          <a:prstGeom prst="rect">
            <a:avLst/>
          </a:prstGeom>
        </p:spPr>
        <p:txBody>
          <a:bodyPr anchor="t" rtlCol="false" tIns="0" lIns="0" bIns="0" rIns="0">
            <a:spAutoFit/>
          </a:bodyPr>
          <a:lstStyle/>
          <a:p>
            <a:pPr algn="ctr">
              <a:lnSpc>
                <a:spcPts val="5514"/>
              </a:lnSpc>
            </a:pPr>
            <a:r>
              <a:rPr lang="en-US" sz="3938" b="true">
                <a:solidFill>
                  <a:srgbClr val="FFFFFF"/>
                </a:solidFill>
                <a:latin typeface="Evolventa Bold"/>
                <a:ea typeface="Evolventa Bold"/>
                <a:cs typeface="Evolventa Bold"/>
                <a:sym typeface="Evolventa Bold"/>
              </a:rPr>
              <a:t>Дәріс мақсаты:</a:t>
            </a:r>
          </a:p>
          <a:p>
            <a:pPr algn="ctr">
              <a:lnSpc>
                <a:spcPts val="5514"/>
              </a:lnSpc>
            </a:pPr>
          </a:p>
          <a:p>
            <a:pPr algn="ctr">
              <a:lnSpc>
                <a:spcPts val="5514"/>
              </a:lnSpc>
              <a:spcBef>
                <a:spcPct val="0"/>
              </a:spcBef>
            </a:pPr>
            <a:r>
              <a:rPr lang="en-US" sz="3938">
                <a:solidFill>
                  <a:srgbClr val="FFFFFF"/>
                </a:solidFill>
                <a:latin typeface="Evolventa"/>
                <a:ea typeface="Evolventa"/>
                <a:cs typeface="Evolventa"/>
                <a:sym typeface="Evolventa"/>
              </a:rPr>
              <a:t>Студенттерге тотығу процестерінің мәнін, оның ішінде радикалды тізбекті тотығу механизмін түсіндіру. </a:t>
            </a:r>
            <a:r>
              <a:rPr lang="en-US" sz="3938">
                <a:solidFill>
                  <a:srgbClr val="FFFFFF"/>
                </a:solidFill>
                <a:latin typeface="Evolventa"/>
                <a:ea typeface="Evolventa"/>
                <a:cs typeface="Evolventa"/>
                <a:sym typeface="Evolventa"/>
              </a:rPr>
              <a:t>Тотығудың негізгі сатыларын (инициация, тізбекті жалғастыру, тізбекті үзу) қарастыра отырып, осы процестің химиялық өнеркәсіп пен биохимиядағы маңызын түсіндіру. Радикалды тотығудың практикалық қолданылуын мысалдар арқылы көрсету және қауіпсіздік шараларына назар аударту.</a:t>
            </a:r>
          </a:p>
          <a:p>
            <a:pPr algn="ctr">
              <a:lnSpc>
                <a:spcPts val="5514"/>
              </a:lnSpc>
              <a:spcBef>
                <a:spcPct val="0"/>
              </a:spcBef>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6654532" y="1373561"/>
            <a:ext cx="4978936" cy="1317954"/>
          </a:xfrm>
          <a:custGeom>
            <a:avLst/>
            <a:gdLst/>
            <a:ahLst/>
            <a:cxnLst/>
            <a:rect r="r" b="b" t="t" l="l"/>
            <a:pathLst>
              <a:path h="1317954" w="4978936">
                <a:moveTo>
                  <a:pt x="0" y="0"/>
                </a:moveTo>
                <a:lnTo>
                  <a:pt x="4978936" y="0"/>
                </a:lnTo>
                <a:lnTo>
                  <a:pt x="4978936" y="1317953"/>
                </a:lnTo>
                <a:lnTo>
                  <a:pt x="0" y="1317953"/>
                </a:lnTo>
                <a:lnTo>
                  <a:pt x="0" y="0"/>
                </a:lnTo>
                <a:close/>
              </a:path>
            </a:pathLst>
          </a:custGeom>
          <a:blipFill>
            <a:blip r:embed="rId3"/>
            <a:stretch>
              <a:fillRect l="0" t="0" r="0" b="0"/>
            </a:stretch>
          </a:blipFill>
        </p:spPr>
      </p:sp>
      <p:sp>
        <p:nvSpPr>
          <p:cNvPr name="Freeform 4" id="4"/>
          <p:cNvSpPr/>
          <p:nvPr/>
        </p:nvSpPr>
        <p:spPr>
          <a:xfrm flipH="false" flipV="false" rot="0">
            <a:off x="6992964" y="4011480"/>
            <a:ext cx="4302073" cy="1377630"/>
          </a:xfrm>
          <a:custGeom>
            <a:avLst/>
            <a:gdLst/>
            <a:ahLst/>
            <a:cxnLst/>
            <a:rect r="r" b="b" t="t" l="l"/>
            <a:pathLst>
              <a:path h="1377630" w="4302073">
                <a:moveTo>
                  <a:pt x="0" y="0"/>
                </a:moveTo>
                <a:lnTo>
                  <a:pt x="4302072" y="0"/>
                </a:lnTo>
                <a:lnTo>
                  <a:pt x="4302072" y="1377630"/>
                </a:lnTo>
                <a:lnTo>
                  <a:pt x="0" y="1377630"/>
                </a:lnTo>
                <a:lnTo>
                  <a:pt x="0" y="0"/>
                </a:lnTo>
                <a:close/>
              </a:path>
            </a:pathLst>
          </a:custGeom>
          <a:blipFill>
            <a:blip r:embed="rId4"/>
            <a:stretch>
              <a:fillRect l="0" t="0" r="0" b="0"/>
            </a:stretch>
          </a:blipFill>
        </p:spPr>
      </p:sp>
      <p:sp>
        <p:nvSpPr>
          <p:cNvPr name="Freeform 5" id="5"/>
          <p:cNvSpPr/>
          <p:nvPr/>
        </p:nvSpPr>
        <p:spPr>
          <a:xfrm flipH="false" flipV="false" rot="0">
            <a:off x="7823866" y="6318155"/>
            <a:ext cx="2640267" cy="1131543"/>
          </a:xfrm>
          <a:custGeom>
            <a:avLst/>
            <a:gdLst/>
            <a:ahLst/>
            <a:cxnLst/>
            <a:rect r="r" b="b" t="t" l="l"/>
            <a:pathLst>
              <a:path h="1131543" w="2640267">
                <a:moveTo>
                  <a:pt x="0" y="0"/>
                </a:moveTo>
                <a:lnTo>
                  <a:pt x="2640268" y="0"/>
                </a:lnTo>
                <a:lnTo>
                  <a:pt x="2640268" y="1131544"/>
                </a:lnTo>
                <a:lnTo>
                  <a:pt x="0" y="1131544"/>
                </a:lnTo>
                <a:lnTo>
                  <a:pt x="0" y="0"/>
                </a:lnTo>
                <a:close/>
              </a:path>
            </a:pathLst>
          </a:custGeom>
          <a:blipFill>
            <a:blip r:embed="rId5"/>
            <a:stretch>
              <a:fillRect l="0" t="0" r="0" b="0"/>
            </a:stretch>
          </a:blipFill>
        </p:spPr>
      </p:sp>
      <p:sp>
        <p:nvSpPr>
          <p:cNvPr name="Freeform 6" id="6"/>
          <p:cNvSpPr/>
          <p:nvPr/>
        </p:nvSpPr>
        <p:spPr>
          <a:xfrm flipH="false" flipV="false" rot="0">
            <a:off x="6207932" y="8266005"/>
            <a:ext cx="5872135" cy="738753"/>
          </a:xfrm>
          <a:custGeom>
            <a:avLst/>
            <a:gdLst/>
            <a:ahLst/>
            <a:cxnLst/>
            <a:rect r="r" b="b" t="t" l="l"/>
            <a:pathLst>
              <a:path h="738753" w="5872135">
                <a:moveTo>
                  <a:pt x="0" y="0"/>
                </a:moveTo>
                <a:lnTo>
                  <a:pt x="5872136" y="0"/>
                </a:lnTo>
                <a:lnTo>
                  <a:pt x="5872136" y="738753"/>
                </a:lnTo>
                <a:lnTo>
                  <a:pt x="0" y="738753"/>
                </a:lnTo>
                <a:lnTo>
                  <a:pt x="0" y="0"/>
                </a:lnTo>
                <a:close/>
              </a:path>
            </a:pathLst>
          </a:custGeom>
          <a:blipFill>
            <a:blip r:embed="rId6"/>
            <a:stretch>
              <a:fillRect l="0" t="0" r="0" b="0"/>
            </a:stretch>
          </a:blipFill>
        </p:spPr>
      </p:sp>
      <p:sp>
        <p:nvSpPr>
          <p:cNvPr name="TextBox 7" id="7"/>
          <p:cNvSpPr txBox="true"/>
          <p:nvPr/>
        </p:nvSpPr>
        <p:spPr>
          <a:xfrm rot="0">
            <a:off x="1625775" y="274362"/>
            <a:ext cx="15036449" cy="1099198"/>
          </a:xfrm>
          <a:prstGeom prst="rect">
            <a:avLst/>
          </a:prstGeom>
        </p:spPr>
        <p:txBody>
          <a:bodyPr anchor="t" rtlCol="false" tIns="0" lIns="0" bIns="0" rIns="0">
            <a:spAutoFit/>
          </a:bodyPr>
          <a:lstStyle/>
          <a:p>
            <a:pPr algn="ctr">
              <a:lnSpc>
                <a:spcPts val="2832"/>
              </a:lnSpc>
              <a:spcBef>
                <a:spcPct val="0"/>
              </a:spcBef>
            </a:pPr>
            <a:r>
              <a:rPr lang="en-US" sz="2022">
                <a:solidFill>
                  <a:srgbClr val="FFFFFF"/>
                </a:solidFill>
                <a:latin typeface="Evolventa"/>
                <a:ea typeface="Evolventa"/>
                <a:cs typeface="Evolventa"/>
                <a:sym typeface="Evolventa"/>
              </a:rPr>
              <a:t> Сұйық</a:t>
            </a:r>
            <a:r>
              <a:rPr lang="en-US" sz="2022">
                <a:solidFill>
                  <a:srgbClr val="FFFFFF"/>
                </a:solidFill>
                <a:latin typeface="Evolventa"/>
                <a:ea typeface="Evolventa"/>
                <a:cs typeface="Evolventa"/>
                <a:sym typeface="Evolventa"/>
              </a:rPr>
              <a:t> </a:t>
            </a:r>
            <a:r>
              <a:rPr lang="en-US" sz="2022">
                <a:solidFill>
                  <a:srgbClr val="FFFFFF"/>
                </a:solidFill>
                <a:latin typeface="Evolventa"/>
                <a:ea typeface="Evolventa"/>
                <a:cs typeface="Evolventa"/>
                <a:sym typeface="Evolventa"/>
              </a:rPr>
              <a:t>фа</a:t>
            </a:r>
            <a:r>
              <a:rPr lang="en-US" sz="2022">
                <a:solidFill>
                  <a:srgbClr val="FFFFFF"/>
                </a:solidFill>
                <a:latin typeface="Evolventa"/>
                <a:ea typeface="Evolventa"/>
                <a:cs typeface="Evolventa"/>
                <a:sym typeface="Evolventa"/>
              </a:rPr>
              <a:t>з</a:t>
            </a:r>
            <a:r>
              <a:rPr lang="en-US" sz="2022">
                <a:solidFill>
                  <a:srgbClr val="FFFFFF"/>
                </a:solidFill>
                <a:latin typeface="Evolventa"/>
                <a:ea typeface="Evolventa"/>
                <a:cs typeface="Evolventa"/>
                <a:sym typeface="Evolventa"/>
              </a:rPr>
              <a:t>алық т</a:t>
            </a:r>
            <a:r>
              <a:rPr lang="en-US" sz="2022">
                <a:solidFill>
                  <a:srgbClr val="FFFFFF"/>
                </a:solidFill>
                <a:latin typeface="Evolventa"/>
                <a:ea typeface="Evolventa"/>
                <a:cs typeface="Evolventa"/>
                <a:sym typeface="Evolventa"/>
              </a:rPr>
              <a:t>о</a:t>
            </a:r>
            <a:r>
              <a:rPr lang="en-US" sz="2022">
                <a:solidFill>
                  <a:srgbClr val="FFFFFF"/>
                </a:solidFill>
                <a:latin typeface="Evolventa"/>
                <a:ea typeface="Evolventa"/>
                <a:cs typeface="Evolventa"/>
                <a:sym typeface="Evolventa"/>
              </a:rPr>
              <a:t>тығу </a:t>
            </a:r>
            <a:r>
              <a:rPr lang="en-US" sz="2022">
                <a:solidFill>
                  <a:srgbClr val="FFFFFF"/>
                </a:solidFill>
                <a:latin typeface="Evolventa"/>
                <a:ea typeface="Evolventa"/>
                <a:cs typeface="Evolventa"/>
                <a:sym typeface="Evolventa"/>
              </a:rPr>
              <a:t>ар</a:t>
            </a:r>
            <a:r>
              <a:rPr lang="en-US" sz="2022">
                <a:solidFill>
                  <a:srgbClr val="FFFFFF"/>
                </a:solidFill>
                <a:latin typeface="Evolventa"/>
                <a:ea typeface="Evolventa"/>
                <a:cs typeface="Evolventa"/>
                <a:sym typeface="Evolventa"/>
              </a:rPr>
              <a:t>қыл</a:t>
            </a:r>
            <a:r>
              <a:rPr lang="en-US" sz="2022">
                <a:solidFill>
                  <a:srgbClr val="FFFFFF"/>
                </a:solidFill>
                <a:latin typeface="Evolventa"/>
                <a:ea typeface="Evolventa"/>
                <a:cs typeface="Evolventa"/>
                <a:sym typeface="Evolventa"/>
              </a:rPr>
              <a:t>ы</a:t>
            </a:r>
            <a:r>
              <a:rPr lang="en-US" sz="2022">
                <a:solidFill>
                  <a:srgbClr val="FFFFFF"/>
                </a:solidFill>
                <a:latin typeface="Evolventa"/>
                <a:ea typeface="Evolventa"/>
                <a:cs typeface="Evolventa"/>
                <a:sym typeface="Evolventa"/>
              </a:rPr>
              <a:t> алынған</a:t>
            </a:r>
            <a:r>
              <a:rPr lang="en-US" sz="2022">
                <a:solidFill>
                  <a:srgbClr val="FFFFFF"/>
                </a:solidFill>
                <a:latin typeface="Evolventa"/>
                <a:ea typeface="Evolventa"/>
                <a:cs typeface="Evolventa"/>
                <a:sym typeface="Evolventa"/>
              </a:rPr>
              <a:t> хош иісті қышқылдар. </a:t>
            </a:r>
            <a:r>
              <a:rPr lang="en-US" sz="2022">
                <a:solidFill>
                  <a:srgbClr val="FFFFFF"/>
                </a:solidFill>
                <a:latin typeface="Evolventa"/>
                <a:ea typeface="Evolventa"/>
                <a:cs typeface="Evolventa"/>
                <a:sym typeface="Evolventa"/>
              </a:rPr>
              <a:t>Бензой қышқылы C6H5COOH (кристалды зат; б.т.=122°C)</a:t>
            </a:r>
            <a:r>
              <a:rPr lang="en-US" sz="2022">
                <a:solidFill>
                  <a:srgbClr val="FFFFFF"/>
                </a:solidFill>
                <a:latin typeface="Evolventa"/>
                <a:ea typeface="Evolventa"/>
                <a:cs typeface="Evolventa"/>
                <a:sym typeface="Evolventa"/>
              </a:rPr>
              <a:t> әртүрлі моноалкилбензолда</a:t>
            </a:r>
            <a:r>
              <a:rPr lang="en-US" sz="2022">
                <a:solidFill>
                  <a:srgbClr val="FFFFFF"/>
                </a:solidFill>
                <a:latin typeface="Evolventa"/>
                <a:ea typeface="Evolventa"/>
                <a:cs typeface="Evolventa"/>
                <a:sym typeface="Evolventa"/>
              </a:rPr>
              <a:t>рды тотығу а</a:t>
            </a:r>
            <a:r>
              <a:rPr lang="en-US" sz="2022">
                <a:solidFill>
                  <a:srgbClr val="FFFFFF"/>
                </a:solidFill>
                <a:latin typeface="Evolventa"/>
                <a:ea typeface="Evolventa"/>
                <a:cs typeface="Evolventa"/>
                <a:sym typeface="Evolventa"/>
              </a:rPr>
              <a:t>рқылы алуға болады, бірақ олардың ішіндегі ең қолжетімдісі толуол тәжірибеде қолданылады:</a:t>
            </a:r>
          </a:p>
        </p:txBody>
      </p:sp>
      <p:sp>
        <p:nvSpPr>
          <p:cNvPr name="TextBox 8" id="8"/>
          <p:cNvSpPr txBox="true"/>
          <p:nvPr/>
        </p:nvSpPr>
        <p:spPr>
          <a:xfrm rot="0">
            <a:off x="2905175" y="2912282"/>
            <a:ext cx="12477650" cy="1099198"/>
          </a:xfrm>
          <a:prstGeom prst="rect">
            <a:avLst/>
          </a:prstGeom>
        </p:spPr>
        <p:txBody>
          <a:bodyPr anchor="t" rtlCol="false" tIns="0" lIns="0" bIns="0" rIns="0">
            <a:spAutoFit/>
          </a:bodyPr>
          <a:lstStyle/>
          <a:p>
            <a:pPr algn="ctr">
              <a:lnSpc>
                <a:spcPts val="2832"/>
              </a:lnSpc>
              <a:spcBef>
                <a:spcPct val="0"/>
              </a:spcBef>
            </a:pPr>
            <a:r>
              <a:rPr lang="en-US" sz="2022">
                <a:solidFill>
                  <a:srgbClr val="FFFFFF"/>
                </a:solidFill>
                <a:latin typeface="Evolventa"/>
                <a:ea typeface="Evolventa"/>
                <a:cs typeface="Evolventa"/>
                <a:sym typeface="Evolventa"/>
              </a:rPr>
              <a:t> Терефт</a:t>
            </a:r>
            <a:r>
              <a:rPr lang="en-US" sz="2022">
                <a:solidFill>
                  <a:srgbClr val="FFFFFF"/>
                </a:solidFill>
                <a:latin typeface="Evolventa"/>
                <a:ea typeface="Evolventa"/>
                <a:cs typeface="Evolventa"/>
                <a:sym typeface="Evolventa"/>
              </a:rPr>
              <a:t>аль қышқылы кристал</a:t>
            </a:r>
            <a:r>
              <a:rPr lang="en-US" sz="2022">
                <a:solidFill>
                  <a:srgbClr val="FFFFFF"/>
                </a:solidFill>
                <a:latin typeface="Evolventa"/>
                <a:ea typeface="Evolventa"/>
                <a:cs typeface="Evolventa"/>
                <a:sym typeface="Evolventa"/>
              </a:rPr>
              <a:t>д</a:t>
            </a:r>
            <a:r>
              <a:rPr lang="en-US" sz="2022">
                <a:solidFill>
                  <a:srgbClr val="FFFFFF"/>
                </a:solidFill>
                <a:latin typeface="Evolventa"/>
                <a:ea typeface="Evolventa"/>
                <a:cs typeface="Evolventa"/>
                <a:sym typeface="Evolventa"/>
              </a:rPr>
              <a:t>ы за</a:t>
            </a:r>
            <a:r>
              <a:rPr lang="en-US" sz="2022">
                <a:solidFill>
                  <a:srgbClr val="FFFFFF"/>
                </a:solidFill>
                <a:latin typeface="Evolventa"/>
                <a:ea typeface="Evolventa"/>
                <a:cs typeface="Evolventa"/>
                <a:sym typeface="Evolventa"/>
              </a:rPr>
              <a:t>т б</a:t>
            </a:r>
            <a:r>
              <a:rPr lang="en-US" sz="2022">
                <a:solidFill>
                  <a:srgbClr val="FFFFFF"/>
                </a:solidFill>
                <a:latin typeface="Evolventa"/>
                <a:ea typeface="Evolventa"/>
                <a:cs typeface="Evolventa"/>
                <a:sym typeface="Evolventa"/>
              </a:rPr>
              <a:t>олып табылады. Бензой және оның изом</a:t>
            </a:r>
            <a:r>
              <a:rPr lang="en-US" sz="2022">
                <a:solidFill>
                  <a:srgbClr val="FFFFFF"/>
                </a:solidFill>
                <a:latin typeface="Evolventa"/>
                <a:ea typeface="Evolventa"/>
                <a:cs typeface="Evolventa"/>
                <a:sym typeface="Evolventa"/>
              </a:rPr>
              <a:t>ер</a:t>
            </a:r>
            <a:r>
              <a:rPr lang="en-US" sz="2022">
                <a:solidFill>
                  <a:srgbClr val="FFFFFF"/>
                </a:solidFill>
                <a:latin typeface="Evolventa"/>
                <a:ea typeface="Evolventa"/>
                <a:cs typeface="Evolventa"/>
                <a:sym typeface="Evolventa"/>
              </a:rPr>
              <a:t>лі дик</a:t>
            </a:r>
            <a:r>
              <a:rPr lang="en-US" sz="2022">
                <a:solidFill>
                  <a:srgbClr val="FFFFFF"/>
                </a:solidFill>
                <a:latin typeface="Evolventa"/>
                <a:ea typeface="Evolventa"/>
                <a:cs typeface="Evolventa"/>
                <a:sym typeface="Evolventa"/>
              </a:rPr>
              <a:t>арбон қышқылдарымен салыстырғанда ол суда және органикалық сұйықтықтарда аз ериді:</a:t>
            </a:r>
          </a:p>
          <a:p>
            <a:pPr algn="ctr">
              <a:lnSpc>
                <a:spcPts val="2832"/>
              </a:lnSpc>
              <a:spcBef>
                <a:spcPct val="0"/>
              </a:spcBef>
            </a:pPr>
          </a:p>
        </p:txBody>
      </p:sp>
      <p:sp>
        <p:nvSpPr>
          <p:cNvPr name="TextBox 9" id="9"/>
          <p:cNvSpPr txBox="true"/>
          <p:nvPr/>
        </p:nvSpPr>
        <p:spPr>
          <a:xfrm rot="0">
            <a:off x="6408846" y="5608185"/>
            <a:ext cx="5470308" cy="395645"/>
          </a:xfrm>
          <a:prstGeom prst="rect">
            <a:avLst/>
          </a:prstGeom>
        </p:spPr>
        <p:txBody>
          <a:bodyPr anchor="t" rtlCol="false" tIns="0" lIns="0" bIns="0" rIns="0">
            <a:spAutoFit/>
          </a:bodyPr>
          <a:lstStyle/>
          <a:p>
            <a:pPr algn="ctr">
              <a:lnSpc>
                <a:spcPts val="2832"/>
              </a:lnSpc>
              <a:spcBef>
                <a:spcPct val="0"/>
              </a:spcBef>
            </a:pPr>
            <a:r>
              <a:rPr lang="en-US" sz="2022">
                <a:solidFill>
                  <a:srgbClr val="FFFFFF"/>
                </a:solidFill>
                <a:latin typeface="Evolventa"/>
                <a:ea typeface="Evolventa"/>
                <a:cs typeface="Evolventa"/>
                <a:sym typeface="Evolventa"/>
              </a:rPr>
              <a:t> Изофт</a:t>
            </a:r>
            <a:r>
              <a:rPr lang="en-US" sz="2022">
                <a:solidFill>
                  <a:srgbClr val="FFFFFF"/>
                </a:solidFill>
                <a:latin typeface="Evolventa"/>
                <a:ea typeface="Evolventa"/>
                <a:cs typeface="Evolventa"/>
                <a:sym typeface="Evolventa"/>
              </a:rPr>
              <a:t>ал (м-</a:t>
            </a:r>
            <a:r>
              <a:rPr lang="en-US" sz="2022">
                <a:solidFill>
                  <a:srgbClr val="FFFFFF"/>
                </a:solidFill>
                <a:latin typeface="Evolventa"/>
                <a:ea typeface="Evolventa"/>
                <a:cs typeface="Evolventa"/>
                <a:sym typeface="Evolventa"/>
              </a:rPr>
              <a:t>б</a:t>
            </a:r>
            <a:r>
              <a:rPr lang="en-US" sz="2022">
                <a:solidFill>
                  <a:srgbClr val="FFFFFF"/>
                </a:solidFill>
                <a:latin typeface="Evolventa"/>
                <a:ea typeface="Evolventa"/>
                <a:cs typeface="Evolventa"/>
                <a:sym typeface="Evolventa"/>
              </a:rPr>
              <a:t>ензо</a:t>
            </a:r>
            <a:r>
              <a:rPr lang="en-US" sz="2022">
                <a:solidFill>
                  <a:srgbClr val="FFFFFF"/>
                </a:solidFill>
                <a:latin typeface="Evolventa"/>
                <a:ea typeface="Evolventa"/>
                <a:cs typeface="Evolventa"/>
                <a:sym typeface="Evolventa"/>
              </a:rPr>
              <a:t>лдик</a:t>
            </a:r>
            <a:r>
              <a:rPr lang="en-US" sz="2022">
                <a:solidFill>
                  <a:srgbClr val="FFFFFF"/>
                </a:solidFill>
                <a:latin typeface="Evolventa"/>
                <a:ea typeface="Evolventa"/>
                <a:cs typeface="Evolventa"/>
                <a:sym typeface="Evolventa"/>
              </a:rPr>
              <a:t>арбон) қышқылы:</a:t>
            </a:r>
          </a:p>
        </p:txBody>
      </p:sp>
      <p:sp>
        <p:nvSpPr>
          <p:cNvPr name="TextBox 10" id="10"/>
          <p:cNvSpPr txBox="true"/>
          <p:nvPr/>
        </p:nvSpPr>
        <p:spPr>
          <a:xfrm rot="0">
            <a:off x="6408846" y="7556035"/>
            <a:ext cx="5470308" cy="395645"/>
          </a:xfrm>
          <a:prstGeom prst="rect">
            <a:avLst/>
          </a:prstGeom>
        </p:spPr>
        <p:txBody>
          <a:bodyPr anchor="t" rtlCol="false" tIns="0" lIns="0" bIns="0" rIns="0">
            <a:spAutoFit/>
          </a:bodyPr>
          <a:lstStyle/>
          <a:p>
            <a:pPr algn="ctr">
              <a:lnSpc>
                <a:spcPts val="2832"/>
              </a:lnSpc>
              <a:spcBef>
                <a:spcPct val="0"/>
              </a:spcBef>
            </a:pPr>
            <a:r>
              <a:rPr lang="en-US" sz="2022">
                <a:solidFill>
                  <a:srgbClr val="FFFFFF"/>
                </a:solidFill>
                <a:latin typeface="Evolventa"/>
                <a:ea typeface="Evolventa"/>
                <a:cs typeface="Evolventa"/>
                <a:sym typeface="Evolventa"/>
              </a:rPr>
              <a:t>по</a:t>
            </a:r>
            <a:r>
              <a:rPr lang="en-US" sz="2022">
                <a:solidFill>
                  <a:srgbClr val="FFFFFF"/>
                </a:solidFill>
                <a:latin typeface="Evolventa"/>
                <a:ea typeface="Evolventa"/>
                <a:cs typeface="Evolventa"/>
                <a:sym typeface="Evolventa"/>
              </a:rPr>
              <a:t>лиэстер өндіру үшін қо</a:t>
            </a:r>
            <a:r>
              <a:rPr lang="en-US" sz="2022">
                <a:solidFill>
                  <a:srgbClr val="FFFFFF"/>
                </a:solidFill>
                <a:latin typeface="Evolventa"/>
                <a:ea typeface="Evolventa"/>
                <a:cs typeface="Evolventa"/>
                <a:sym typeface="Evolventa"/>
              </a:rPr>
              <a:t>лд</a:t>
            </a:r>
            <a:r>
              <a:rPr lang="en-US" sz="2022">
                <a:solidFill>
                  <a:srgbClr val="FFFFFF"/>
                </a:solidFill>
                <a:latin typeface="Evolventa"/>
                <a:ea typeface="Evolventa"/>
                <a:cs typeface="Evolventa"/>
                <a:sym typeface="Evolventa"/>
              </a:rPr>
              <a:t>анылады.</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750373" y="885825"/>
            <a:ext cx="16787255" cy="8457925"/>
          </a:xfrm>
          <a:prstGeom prst="rect">
            <a:avLst/>
          </a:prstGeom>
        </p:spPr>
        <p:txBody>
          <a:bodyPr anchor="t" rtlCol="false" tIns="0" lIns="0" bIns="0" rIns="0">
            <a:spAutoFit/>
          </a:bodyPr>
          <a:lstStyle/>
          <a:p>
            <a:pPr algn="ctr">
              <a:lnSpc>
                <a:spcPts val="4222"/>
              </a:lnSpc>
            </a:pPr>
            <a:r>
              <a:rPr lang="en-US" sz="3016">
                <a:solidFill>
                  <a:srgbClr val="FFFFFF"/>
                </a:solidFill>
                <a:latin typeface="Evolventa"/>
                <a:ea typeface="Evolventa"/>
                <a:cs typeface="Evolventa"/>
                <a:sym typeface="Evolventa"/>
              </a:rPr>
              <a:t> Ыстыққа</a:t>
            </a:r>
            <a:r>
              <a:rPr lang="en-US" sz="3016">
                <a:solidFill>
                  <a:srgbClr val="FFFFFF"/>
                </a:solidFill>
                <a:latin typeface="Evolventa"/>
                <a:ea typeface="Evolventa"/>
                <a:cs typeface="Evolventa"/>
                <a:sym typeface="Evolventa"/>
              </a:rPr>
              <a:t> төзімді полимерлер </a:t>
            </a:r>
            <a:r>
              <a:rPr lang="en-US" sz="3016">
                <a:solidFill>
                  <a:srgbClr val="FFFFFF"/>
                </a:solidFill>
                <a:latin typeface="Evolventa"/>
                <a:ea typeface="Evolventa"/>
                <a:cs typeface="Evolventa"/>
                <a:sym typeface="Evolventa"/>
              </a:rPr>
              <a:t>алу үшін бастапқы м</a:t>
            </a:r>
            <a:r>
              <a:rPr lang="en-US" sz="3016">
                <a:solidFill>
                  <a:srgbClr val="FFFFFF"/>
                </a:solidFill>
                <a:latin typeface="Evolventa"/>
                <a:ea typeface="Evolventa"/>
                <a:cs typeface="Evolventa"/>
                <a:sym typeface="Evolventa"/>
              </a:rPr>
              <a:t>атериалдар бо</a:t>
            </a:r>
            <a:r>
              <a:rPr lang="en-US" sz="3016">
                <a:solidFill>
                  <a:srgbClr val="FFFFFF"/>
                </a:solidFill>
                <a:latin typeface="Evolventa"/>
                <a:ea typeface="Evolventa"/>
                <a:cs typeface="Evolventa"/>
                <a:sym typeface="Evolventa"/>
              </a:rPr>
              <a:t>л</a:t>
            </a:r>
            <a:r>
              <a:rPr lang="en-US" sz="3016">
                <a:solidFill>
                  <a:srgbClr val="FFFFFF"/>
                </a:solidFill>
                <a:latin typeface="Evolventa"/>
                <a:ea typeface="Evolventa"/>
                <a:cs typeface="Evolventa"/>
                <a:sym typeface="Evolventa"/>
              </a:rPr>
              <a:t>ып</a:t>
            </a:r>
            <a:r>
              <a:rPr lang="en-US" sz="3016">
                <a:solidFill>
                  <a:srgbClr val="FFFFFF"/>
                </a:solidFill>
                <a:latin typeface="Evolventa"/>
                <a:ea typeface="Evolventa"/>
                <a:cs typeface="Evolventa"/>
                <a:sym typeface="Evolventa"/>
              </a:rPr>
              <a:t> табылатын</a:t>
            </a:r>
            <a:r>
              <a:rPr lang="en-US" sz="3016">
                <a:solidFill>
                  <a:srgbClr val="FFFFFF"/>
                </a:solidFill>
                <a:latin typeface="Evolventa"/>
                <a:ea typeface="Evolventa"/>
                <a:cs typeface="Evolventa"/>
                <a:sym typeface="Evolventa"/>
              </a:rPr>
              <a:t> ароматты поликарбон қышқылдары үлкен маңызға ие.</a:t>
            </a:r>
          </a:p>
          <a:p>
            <a:pPr algn="ctr">
              <a:lnSpc>
                <a:spcPts val="4222"/>
              </a:lnSpc>
            </a:pPr>
          </a:p>
          <a:p>
            <a:pPr algn="ctr">
              <a:lnSpc>
                <a:spcPts val="4222"/>
              </a:lnSpc>
              <a:spcBef>
                <a:spcPct val="0"/>
              </a:spcBef>
            </a:pPr>
            <a:r>
              <a:rPr lang="en-US" sz="3016">
                <a:solidFill>
                  <a:srgbClr val="FFFFFF"/>
                </a:solidFill>
                <a:latin typeface="Evolventa"/>
                <a:ea typeface="Evolventa"/>
                <a:cs typeface="Evolventa"/>
                <a:sym typeface="Evolventa"/>
              </a:rPr>
              <a:t> Метилб</a:t>
            </a:r>
            <a:r>
              <a:rPr lang="en-US" sz="3016">
                <a:solidFill>
                  <a:srgbClr val="FFFFFF"/>
                </a:solidFill>
                <a:latin typeface="Evolventa"/>
                <a:ea typeface="Evolventa"/>
                <a:cs typeface="Evolventa"/>
                <a:sym typeface="Evolventa"/>
              </a:rPr>
              <a:t>ензолдардың бастапқы заттар ортасында тотығуы. Хош иісті қосылыстар үшін бастапқы материалдардың сұйық фазасында д</a:t>
            </a:r>
            <a:r>
              <a:rPr lang="en-US" sz="3016">
                <a:solidFill>
                  <a:srgbClr val="FFFFFF"/>
                </a:solidFill>
                <a:latin typeface="Evolventa"/>
                <a:ea typeface="Evolventa"/>
                <a:cs typeface="Evolventa"/>
                <a:sym typeface="Evolventa"/>
              </a:rPr>
              <a:t>әстүрлі тотығу әдісі қолданылады; Бұл үшін ең тиімді катализаторлар еритін кобальт тұзда</a:t>
            </a:r>
            <a:r>
              <a:rPr lang="en-US" sz="3016">
                <a:solidFill>
                  <a:srgbClr val="FFFFFF"/>
                </a:solidFill>
                <a:latin typeface="Evolventa"/>
                <a:ea typeface="Evolventa"/>
                <a:cs typeface="Evolventa"/>
                <a:sym typeface="Evolventa"/>
              </a:rPr>
              <a:t>ры болып табылады. Тотығу қоспаны сұйық күйде ұстау үшін қажет </a:t>
            </a:r>
            <a:r>
              <a:rPr lang="en-US" sz="3016">
                <a:solidFill>
                  <a:srgbClr val="FFFFFF"/>
                </a:solidFill>
                <a:latin typeface="Evolventa"/>
                <a:ea typeface="Evolventa"/>
                <a:cs typeface="Evolventa"/>
                <a:sym typeface="Evolventa"/>
              </a:rPr>
              <a:t>қысыммен ауамен жүзеге асырылады. Хош иісті қышқылдар әрі қарай тотығуға тұрақты, сондықтан реакция жылуын жоюдың қандай да бір әдісі бар қарапайым көпіршікті баған үздіксіз тотығу үшін реактор ретінде қызмет ете алады.</a:t>
            </a:r>
          </a:p>
          <a:p>
            <a:pPr algn="ctr">
              <a:lnSpc>
                <a:spcPts val="4222"/>
              </a:lnSpc>
              <a:spcBef>
                <a:spcPct val="0"/>
              </a:spcBef>
            </a:pPr>
          </a:p>
          <a:p>
            <a:pPr algn="ctr">
              <a:lnSpc>
                <a:spcPts val="4222"/>
              </a:lnSpc>
              <a:spcBef>
                <a:spcPct val="0"/>
              </a:spcBef>
            </a:pPr>
            <a:r>
              <a:rPr lang="en-US" sz="3016">
                <a:solidFill>
                  <a:srgbClr val="FFFFFF"/>
                </a:solidFill>
                <a:latin typeface="Evolventa"/>
                <a:ea typeface="Evolventa"/>
                <a:cs typeface="Evolventa"/>
                <a:sym typeface="Evolventa"/>
              </a:rPr>
              <a:t> Толуол бензой қышқылына өте қарапайым және жұмсақ жағдайда (100...150 °С және төмен қысымда) тотығады, ксилолдардың және жалпы полиметилбензолдардың молекулалық оттегімен тұз катализаторларының қатысуымен тотығуы әдетте тек монокарбон қышқылының түзілуімен аяқталады.</a:t>
            </a:r>
          </a:p>
          <a:p>
            <a:pPr algn="ctr">
              <a:lnSpc>
                <a:spcPts val="4222"/>
              </a:lnSpc>
              <a:spcBef>
                <a:spcPct val="0"/>
              </a:spcBef>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4285205" y="3423442"/>
            <a:ext cx="9717591" cy="1388227"/>
          </a:xfrm>
          <a:custGeom>
            <a:avLst/>
            <a:gdLst/>
            <a:ahLst/>
            <a:cxnLst/>
            <a:rect r="r" b="b" t="t" l="l"/>
            <a:pathLst>
              <a:path h="1388227" w="9717591">
                <a:moveTo>
                  <a:pt x="0" y="0"/>
                </a:moveTo>
                <a:lnTo>
                  <a:pt x="9717590" y="0"/>
                </a:lnTo>
                <a:lnTo>
                  <a:pt x="9717590" y="1388227"/>
                </a:lnTo>
                <a:lnTo>
                  <a:pt x="0" y="1388227"/>
                </a:lnTo>
                <a:lnTo>
                  <a:pt x="0" y="0"/>
                </a:lnTo>
                <a:close/>
              </a:path>
            </a:pathLst>
          </a:custGeom>
          <a:blipFill>
            <a:blip r:embed="rId3"/>
            <a:stretch>
              <a:fillRect l="0" t="0" r="0" b="0"/>
            </a:stretch>
          </a:blipFill>
        </p:spPr>
      </p:sp>
      <p:sp>
        <p:nvSpPr>
          <p:cNvPr name="TextBox 4" id="4"/>
          <p:cNvSpPr txBox="true"/>
          <p:nvPr/>
        </p:nvSpPr>
        <p:spPr>
          <a:xfrm rot="0">
            <a:off x="2793011" y="1440239"/>
            <a:ext cx="12701977" cy="1115225"/>
          </a:xfrm>
          <a:prstGeom prst="rect">
            <a:avLst/>
          </a:prstGeom>
        </p:spPr>
        <p:txBody>
          <a:bodyPr anchor="t" rtlCol="false" tIns="0" lIns="0" bIns="0" rIns="0">
            <a:spAutoFit/>
          </a:bodyPr>
          <a:lstStyle/>
          <a:p>
            <a:pPr algn="ctr">
              <a:lnSpc>
                <a:spcPts val="4222"/>
              </a:lnSpc>
              <a:spcBef>
                <a:spcPct val="0"/>
              </a:spcBef>
            </a:pPr>
            <a:r>
              <a:rPr lang="en-US" sz="3016">
                <a:solidFill>
                  <a:srgbClr val="FFFFFF"/>
                </a:solidFill>
                <a:latin typeface="Evolventa"/>
                <a:ea typeface="Evolventa"/>
                <a:cs typeface="Evolventa"/>
                <a:sym typeface="Evolventa"/>
              </a:rPr>
              <a:t> Осы</a:t>
            </a:r>
            <a:r>
              <a:rPr lang="en-US" sz="3016">
                <a:solidFill>
                  <a:srgbClr val="FFFFFF"/>
                </a:solidFill>
                <a:latin typeface="Evolventa"/>
                <a:ea typeface="Evolventa"/>
                <a:cs typeface="Evolventa"/>
                <a:sym typeface="Evolventa"/>
              </a:rPr>
              <a:t>лайша, n-к</a:t>
            </a:r>
            <a:r>
              <a:rPr lang="en-US" sz="3016">
                <a:solidFill>
                  <a:srgbClr val="FFFFFF"/>
                </a:solidFill>
                <a:latin typeface="Evolventa"/>
                <a:ea typeface="Evolventa"/>
                <a:cs typeface="Evolventa"/>
                <a:sym typeface="Evolventa"/>
              </a:rPr>
              <a:t>сил</a:t>
            </a:r>
            <a:r>
              <a:rPr lang="en-US" sz="3016">
                <a:solidFill>
                  <a:srgbClr val="FFFFFF"/>
                </a:solidFill>
                <a:latin typeface="Evolventa"/>
                <a:ea typeface="Evolventa"/>
                <a:cs typeface="Evolventa"/>
                <a:sym typeface="Evolventa"/>
              </a:rPr>
              <a:t>олдан </a:t>
            </a:r>
            <a:r>
              <a:rPr lang="en-US" sz="3016">
                <a:solidFill>
                  <a:srgbClr val="FFFFFF"/>
                </a:solidFill>
                <a:latin typeface="Evolventa"/>
                <a:ea typeface="Evolventa"/>
                <a:cs typeface="Evolventa"/>
                <a:sym typeface="Evolventa"/>
              </a:rPr>
              <a:t>п-то</a:t>
            </a:r>
            <a:r>
              <a:rPr lang="en-US" sz="3016">
                <a:solidFill>
                  <a:srgbClr val="FFFFFF"/>
                </a:solidFill>
                <a:latin typeface="Evolventa"/>
                <a:ea typeface="Evolventa"/>
                <a:cs typeface="Evolventa"/>
                <a:sym typeface="Evolventa"/>
              </a:rPr>
              <a:t>луин қышқылын, m-ксилолдан – м-толуин қышқылын және т.б. аламыз:</a:t>
            </a:r>
          </a:p>
        </p:txBody>
      </p:sp>
      <p:sp>
        <p:nvSpPr>
          <p:cNvPr name="TextBox 5" id="5"/>
          <p:cNvSpPr txBox="true"/>
          <p:nvPr/>
        </p:nvSpPr>
        <p:spPr>
          <a:xfrm rot="0">
            <a:off x="2793011" y="5292513"/>
            <a:ext cx="12701977" cy="3213139"/>
          </a:xfrm>
          <a:prstGeom prst="rect">
            <a:avLst/>
          </a:prstGeom>
        </p:spPr>
        <p:txBody>
          <a:bodyPr anchor="t" rtlCol="false" tIns="0" lIns="0" bIns="0" rIns="0">
            <a:spAutoFit/>
          </a:bodyPr>
          <a:lstStyle/>
          <a:p>
            <a:pPr algn="ctr">
              <a:lnSpc>
                <a:spcPts val="4222"/>
              </a:lnSpc>
              <a:spcBef>
                <a:spcPct val="0"/>
              </a:spcBef>
            </a:pPr>
            <a:r>
              <a:rPr lang="en-US" sz="3016">
                <a:solidFill>
                  <a:srgbClr val="FFFFFF"/>
                </a:solidFill>
                <a:latin typeface="Evolventa"/>
                <a:ea typeface="Evolventa"/>
                <a:cs typeface="Evolventa"/>
                <a:sym typeface="Evolventa"/>
              </a:rPr>
              <a:t> Бұ</a:t>
            </a:r>
            <a:r>
              <a:rPr lang="en-US" sz="3016">
                <a:solidFill>
                  <a:srgbClr val="FFFFFF"/>
                </a:solidFill>
                <a:latin typeface="Evolventa"/>
                <a:ea typeface="Evolventa"/>
                <a:cs typeface="Evolventa"/>
                <a:sym typeface="Evolventa"/>
              </a:rPr>
              <a:t>л толуин қышқылының карбок</a:t>
            </a:r>
            <a:r>
              <a:rPr lang="en-US" sz="3016">
                <a:solidFill>
                  <a:srgbClr val="FFFFFF"/>
                </a:solidFill>
                <a:latin typeface="Evolventa"/>
                <a:ea typeface="Evolventa"/>
                <a:cs typeface="Evolventa"/>
                <a:sym typeface="Evolventa"/>
              </a:rPr>
              <a:t>сил т</a:t>
            </a:r>
            <a:r>
              <a:rPr lang="en-US" sz="3016">
                <a:solidFill>
                  <a:srgbClr val="FFFFFF"/>
                </a:solidFill>
                <a:latin typeface="Evolventa"/>
                <a:ea typeface="Evolventa"/>
                <a:cs typeface="Evolventa"/>
                <a:sym typeface="Evolventa"/>
              </a:rPr>
              <a:t>обының метил тобын оның </a:t>
            </a:r>
            <a:r>
              <a:rPr lang="en-US" sz="3016">
                <a:solidFill>
                  <a:srgbClr val="FFFFFF"/>
                </a:solidFill>
                <a:latin typeface="Evolventa"/>
                <a:ea typeface="Evolventa"/>
                <a:cs typeface="Evolventa"/>
                <a:sym typeface="Evolventa"/>
              </a:rPr>
              <a:t>тотығ</a:t>
            </a:r>
            <a:r>
              <a:rPr lang="en-US" sz="3016">
                <a:solidFill>
                  <a:srgbClr val="FFFFFF"/>
                </a:solidFill>
                <a:latin typeface="Evolventa"/>
                <a:ea typeface="Evolventa"/>
                <a:cs typeface="Evolventa"/>
                <a:sym typeface="Evolventa"/>
              </a:rPr>
              <a:t>уын болдырмай, күшті деактивациялауымен түсіндіріледі.</a:t>
            </a:r>
          </a:p>
          <a:p>
            <a:pPr algn="ctr">
              <a:lnSpc>
                <a:spcPts val="4222"/>
              </a:lnSpc>
              <a:spcBef>
                <a:spcPct val="0"/>
              </a:spcBef>
            </a:pPr>
            <a:r>
              <a:rPr lang="en-US" sz="3016">
                <a:solidFill>
                  <a:srgbClr val="FFFFFF"/>
                </a:solidFill>
                <a:latin typeface="Evolventa"/>
                <a:ea typeface="Evolventa"/>
                <a:cs typeface="Evolventa"/>
                <a:sym typeface="Evolventa"/>
              </a:rPr>
              <a:t> Неғұрлым ауыр жағдайларда (260...280 °C және ≈ 7 МПа) екінші метил тобын да тотықтыруға болады, бірақ дикарбон қышқылының шығымы тек 40...60% болады.</a:t>
            </a:r>
          </a:p>
          <a:p>
            <a:pPr algn="ctr">
              <a:lnSpc>
                <a:spcPts val="4222"/>
              </a:lnSpc>
              <a:spcBef>
                <a:spcPct val="0"/>
              </a:spcBef>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5864323" y="3437962"/>
            <a:ext cx="6559354" cy="5923917"/>
          </a:xfrm>
          <a:custGeom>
            <a:avLst/>
            <a:gdLst/>
            <a:ahLst/>
            <a:cxnLst/>
            <a:rect r="r" b="b" t="t" l="l"/>
            <a:pathLst>
              <a:path h="5923917" w="6559354">
                <a:moveTo>
                  <a:pt x="0" y="0"/>
                </a:moveTo>
                <a:lnTo>
                  <a:pt x="6559354" y="0"/>
                </a:lnTo>
                <a:lnTo>
                  <a:pt x="6559354" y="5923917"/>
                </a:lnTo>
                <a:lnTo>
                  <a:pt x="0" y="5923917"/>
                </a:lnTo>
                <a:lnTo>
                  <a:pt x="0" y="0"/>
                </a:lnTo>
                <a:close/>
              </a:path>
            </a:pathLst>
          </a:custGeom>
          <a:blipFill>
            <a:blip r:embed="rId3"/>
            <a:stretch>
              <a:fillRect l="0" t="0" r="0" b="0"/>
            </a:stretch>
          </a:blipFill>
        </p:spPr>
      </p:sp>
      <p:sp>
        <p:nvSpPr>
          <p:cNvPr name="TextBox 4" id="4"/>
          <p:cNvSpPr txBox="true"/>
          <p:nvPr/>
        </p:nvSpPr>
        <p:spPr>
          <a:xfrm rot="0">
            <a:off x="2885873" y="317499"/>
            <a:ext cx="12516254" cy="3120463"/>
          </a:xfrm>
          <a:prstGeom prst="rect">
            <a:avLst/>
          </a:prstGeom>
        </p:spPr>
        <p:txBody>
          <a:bodyPr anchor="t" rtlCol="false" tIns="0" lIns="0" bIns="0" rIns="0">
            <a:spAutoFit/>
          </a:bodyPr>
          <a:lstStyle/>
          <a:p>
            <a:pPr algn="ctr">
              <a:lnSpc>
                <a:spcPts val="3519"/>
              </a:lnSpc>
              <a:spcBef>
                <a:spcPct val="0"/>
              </a:spcBef>
            </a:pPr>
            <a:r>
              <a:rPr lang="en-US" sz="2514">
                <a:solidFill>
                  <a:srgbClr val="FFFFFF"/>
                </a:solidFill>
                <a:latin typeface="Evolventa"/>
                <a:ea typeface="Evolventa"/>
                <a:cs typeface="Evolventa"/>
                <a:sym typeface="Evolventa"/>
              </a:rPr>
              <a:t> К</a:t>
            </a:r>
            <a:r>
              <a:rPr lang="en-US" sz="2514">
                <a:solidFill>
                  <a:srgbClr val="FFFFFF"/>
                </a:solidFill>
                <a:latin typeface="Evolventa"/>
                <a:ea typeface="Evolventa"/>
                <a:cs typeface="Evolventa"/>
                <a:sym typeface="Evolventa"/>
              </a:rPr>
              <a:t>арбок</a:t>
            </a:r>
            <a:r>
              <a:rPr lang="en-US" sz="2514">
                <a:solidFill>
                  <a:srgbClr val="FFFFFF"/>
                </a:solidFill>
                <a:latin typeface="Evolventa"/>
                <a:ea typeface="Evolventa"/>
                <a:cs typeface="Evolventa"/>
                <a:sym typeface="Evolventa"/>
              </a:rPr>
              <a:t>сил т</a:t>
            </a:r>
            <a:r>
              <a:rPr lang="en-US" sz="2514">
                <a:solidFill>
                  <a:srgbClr val="FFFFFF"/>
                </a:solidFill>
                <a:latin typeface="Evolventa"/>
                <a:ea typeface="Evolventa"/>
                <a:cs typeface="Evolventa"/>
                <a:sym typeface="Evolventa"/>
              </a:rPr>
              <a:t>обының күрделі эфир тобына айнал</a:t>
            </a:r>
            <a:r>
              <a:rPr lang="en-US" sz="2514">
                <a:solidFill>
                  <a:srgbClr val="FFFFFF"/>
                </a:solidFill>
                <a:latin typeface="Evolventa"/>
                <a:ea typeface="Evolventa"/>
                <a:cs typeface="Evolventa"/>
                <a:sym typeface="Evolventa"/>
              </a:rPr>
              <a:t>уы карбоксил тобының деактивациялау әсерін жояды. Осы негізде диметилтерефталат алудың төрт сатылы процесі әзірленді, ол n-ксилолды n-толуин қышқылына тотығудан, соңғысын метил спиртімен эфирге айналдырудан, n-толуин қышқылының күрделі эфирін терефтал қышқылының моноэфиріне тотығудан және оны диметилтерефталатқа айналдырудан тұрады:</a:t>
            </a:r>
          </a:p>
          <a:p>
            <a:pPr algn="ctr">
              <a:lnSpc>
                <a:spcPts val="3519"/>
              </a:lnSpc>
              <a:spcBef>
                <a:spcPct val="0"/>
              </a:spcBef>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1933207" y="3334383"/>
            <a:ext cx="6559354" cy="5923917"/>
          </a:xfrm>
          <a:custGeom>
            <a:avLst/>
            <a:gdLst/>
            <a:ahLst/>
            <a:cxnLst/>
            <a:rect r="r" b="b" t="t" l="l"/>
            <a:pathLst>
              <a:path h="5923917" w="6559354">
                <a:moveTo>
                  <a:pt x="0" y="0"/>
                </a:moveTo>
                <a:lnTo>
                  <a:pt x="6559354" y="0"/>
                </a:lnTo>
                <a:lnTo>
                  <a:pt x="6559354" y="5923917"/>
                </a:lnTo>
                <a:lnTo>
                  <a:pt x="0" y="5923917"/>
                </a:lnTo>
                <a:lnTo>
                  <a:pt x="0" y="0"/>
                </a:lnTo>
                <a:close/>
              </a:path>
            </a:pathLst>
          </a:custGeom>
          <a:blipFill>
            <a:blip r:embed="rId3"/>
            <a:stretch>
              <a:fillRect l="0" t="0" r="0" b="0"/>
            </a:stretch>
          </a:blipFill>
        </p:spPr>
      </p:sp>
      <p:sp>
        <p:nvSpPr>
          <p:cNvPr name="TextBox 4" id="4"/>
          <p:cNvSpPr txBox="true"/>
          <p:nvPr/>
        </p:nvSpPr>
        <p:spPr>
          <a:xfrm rot="0">
            <a:off x="2885873" y="317499"/>
            <a:ext cx="12516254" cy="3120463"/>
          </a:xfrm>
          <a:prstGeom prst="rect">
            <a:avLst/>
          </a:prstGeom>
        </p:spPr>
        <p:txBody>
          <a:bodyPr anchor="t" rtlCol="false" tIns="0" lIns="0" bIns="0" rIns="0">
            <a:spAutoFit/>
          </a:bodyPr>
          <a:lstStyle/>
          <a:p>
            <a:pPr algn="ctr">
              <a:lnSpc>
                <a:spcPts val="3519"/>
              </a:lnSpc>
              <a:spcBef>
                <a:spcPct val="0"/>
              </a:spcBef>
            </a:pPr>
            <a:r>
              <a:rPr lang="en-US" sz="2514">
                <a:solidFill>
                  <a:srgbClr val="FFFFFF"/>
                </a:solidFill>
                <a:latin typeface="Evolventa"/>
                <a:ea typeface="Evolventa"/>
                <a:cs typeface="Evolventa"/>
                <a:sym typeface="Evolventa"/>
              </a:rPr>
              <a:t> К</a:t>
            </a:r>
            <a:r>
              <a:rPr lang="en-US" sz="2514">
                <a:solidFill>
                  <a:srgbClr val="FFFFFF"/>
                </a:solidFill>
                <a:latin typeface="Evolventa"/>
                <a:ea typeface="Evolventa"/>
                <a:cs typeface="Evolventa"/>
                <a:sym typeface="Evolventa"/>
              </a:rPr>
              <a:t>арбок</a:t>
            </a:r>
            <a:r>
              <a:rPr lang="en-US" sz="2514">
                <a:solidFill>
                  <a:srgbClr val="FFFFFF"/>
                </a:solidFill>
                <a:latin typeface="Evolventa"/>
                <a:ea typeface="Evolventa"/>
                <a:cs typeface="Evolventa"/>
                <a:sym typeface="Evolventa"/>
              </a:rPr>
              <a:t>сил т</a:t>
            </a:r>
            <a:r>
              <a:rPr lang="en-US" sz="2514">
                <a:solidFill>
                  <a:srgbClr val="FFFFFF"/>
                </a:solidFill>
                <a:latin typeface="Evolventa"/>
                <a:ea typeface="Evolventa"/>
                <a:cs typeface="Evolventa"/>
                <a:sym typeface="Evolventa"/>
              </a:rPr>
              <a:t>обының күрделі эфир тобына айнал</a:t>
            </a:r>
            <a:r>
              <a:rPr lang="en-US" sz="2514">
                <a:solidFill>
                  <a:srgbClr val="FFFFFF"/>
                </a:solidFill>
                <a:latin typeface="Evolventa"/>
                <a:ea typeface="Evolventa"/>
                <a:cs typeface="Evolventa"/>
                <a:sym typeface="Evolventa"/>
              </a:rPr>
              <a:t>уы карбоксил тобының деактивациялау әсерін жояды. Осы негізде диметилтерефталат алудың төрт сатылы процесі әзірленді, ол n-ксилолды n-толуин қышқылына тотығудан, соңғысын метил спиртімен эфирге айналдырудан, n-толуин қышқылының күрделі эфирін терефтал қышқылының моноэфиріне тотығудан және оны диметилтерефталатқа айналдырудан тұрады:</a:t>
            </a:r>
          </a:p>
          <a:p>
            <a:pPr algn="ctr">
              <a:lnSpc>
                <a:spcPts val="3519"/>
              </a:lnSpc>
              <a:spcBef>
                <a:spcPct val="0"/>
              </a:spcBef>
            </a:pPr>
          </a:p>
        </p:txBody>
      </p:sp>
      <p:sp>
        <p:nvSpPr>
          <p:cNvPr name="TextBox 5" id="5"/>
          <p:cNvSpPr txBox="true"/>
          <p:nvPr/>
        </p:nvSpPr>
        <p:spPr>
          <a:xfrm rot="0">
            <a:off x="9144000" y="4674198"/>
            <a:ext cx="8739299" cy="3120463"/>
          </a:xfrm>
          <a:prstGeom prst="rect">
            <a:avLst/>
          </a:prstGeom>
        </p:spPr>
        <p:txBody>
          <a:bodyPr anchor="t" rtlCol="false" tIns="0" lIns="0" bIns="0" rIns="0">
            <a:spAutoFit/>
          </a:bodyPr>
          <a:lstStyle/>
          <a:p>
            <a:pPr algn="ctr">
              <a:lnSpc>
                <a:spcPts val="3519"/>
              </a:lnSpc>
              <a:spcBef>
                <a:spcPct val="0"/>
              </a:spcBef>
            </a:pPr>
            <a:r>
              <a:rPr lang="en-US" sz="2514">
                <a:solidFill>
                  <a:srgbClr val="FFFFFF"/>
                </a:solidFill>
                <a:latin typeface="Evolventa"/>
                <a:ea typeface="Evolventa"/>
                <a:cs typeface="Evolventa"/>
                <a:sym typeface="Evolventa"/>
              </a:rPr>
              <a:t> А</a:t>
            </a:r>
            <a:r>
              <a:rPr lang="en-US" sz="2514">
                <a:solidFill>
                  <a:srgbClr val="FFFFFF"/>
                </a:solidFill>
                <a:latin typeface="Evolventa"/>
                <a:ea typeface="Evolventa"/>
                <a:cs typeface="Evolventa"/>
                <a:sym typeface="Evolventa"/>
              </a:rPr>
              <a:t>рома</a:t>
            </a:r>
            <a:r>
              <a:rPr lang="en-US" sz="2514">
                <a:solidFill>
                  <a:srgbClr val="FFFFFF"/>
                </a:solidFill>
                <a:latin typeface="Evolventa"/>
                <a:ea typeface="Evolventa"/>
                <a:cs typeface="Evolventa"/>
                <a:sym typeface="Evolventa"/>
              </a:rPr>
              <a:t>тт</a:t>
            </a:r>
            <a:r>
              <a:rPr lang="en-US" sz="2514">
                <a:solidFill>
                  <a:srgbClr val="FFFFFF"/>
                </a:solidFill>
                <a:latin typeface="Evolventa"/>
                <a:ea typeface="Evolventa"/>
                <a:cs typeface="Evolventa"/>
                <a:sym typeface="Evolventa"/>
              </a:rPr>
              <a:t>ы қышқылд</a:t>
            </a:r>
            <a:r>
              <a:rPr lang="en-US" sz="2514">
                <a:solidFill>
                  <a:srgbClr val="FFFFFF"/>
                </a:solidFill>
                <a:latin typeface="Evolventa"/>
                <a:ea typeface="Evolventa"/>
                <a:cs typeface="Evolventa"/>
                <a:sym typeface="Evolventa"/>
              </a:rPr>
              <a:t>ардың шығымы әдетте 90%, кейде 95...97% жетеді. Алкилароматикалық қосылыстардың метил топтарының тереңірек тотығуының қосымша өнімдері құмырсқа қышқылы мен көмірқышқыл газы болып табылады. Сонымен қатар, толық емес тотығудың қосалқы өнімдері түзіледі.</a:t>
            </a:r>
          </a:p>
          <a:p>
            <a:pPr algn="ctr">
              <a:lnSpc>
                <a:spcPts val="3519"/>
              </a:lnSpc>
              <a:spcBef>
                <a:spcPct val="0"/>
              </a:spcBef>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2469541" y="1327330"/>
            <a:ext cx="13348918" cy="7508514"/>
          </a:xfrm>
          <a:prstGeom prst="rect">
            <a:avLst/>
          </a:prstGeom>
        </p:spPr>
        <p:txBody>
          <a:bodyPr anchor="t" rtlCol="false" tIns="0" lIns="0" bIns="0" rIns="0">
            <a:spAutoFit/>
          </a:bodyPr>
          <a:lstStyle/>
          <a:p>
            <a:pPr algn="ctr">
              <a:lnSpc>
                <a:spcPts val="3519"/>
              </a:lnSpc>
            </a:pPr>
            <a:r>
              <a:rPr lang="en-US" sz="2514" b="true">
                <a:solidFill>
                  <a:srgbClr val="FFFFFF"/>
                </a:solidFill>
                <a:latin typeface="Evolventa Bold"/>
                <a:ea typeface="Evolventa Bold"/>
                <a:cs typeface="Evolventa Bold"/>
                <a:sym typeface="Evolventa Bold"/>
              </a:rPr>
              <a:t> 5.Қанықпаған альдегидтер мен спирттердің тотығуы.</a:t>
            </a:r>
          </a:p>
          <a:p>
            <a:pPr algn="ctr">
              <a:lnSpc>
                <a:spcPts val="3519"/>
              </a:lnSpc>
            </a:pPr>
          </a:p>
          <a:p>
            <a:pPr algn="ctr">
              <a:lnSpc>
                <a:spcPts val="3519"/>
              </a:lnSpc>
              <a:spcBef>
                <a:spcPct val="0"/>
              </a:spcBef>
            </a:pPr>
            <a:r>
              <a:rPr lang="en-US" sz="2514">
                <a:solidFill>
                  <a:srgbClr val="FFFFFF"/>
                </a:solidFill>
                <a:latin typeface="Evolventa"/>
                <a:ea typeface="Evolventa"/>
                <a:cs typeface="Evolventa"/>
                <a:sym typeface="Evolventa"/>
              </a:rPr>
              <a:t> Қанықпаған альдегидтер мен спирттердің тотығуы — органикал</a:t>
            </a:r>
            <a:r>
              <a:rPr lang="en-US" sz="2514">
                <a:solidFill>
                  <a:srgbClr val="FFFFFF"/>
                </a:solidFill>
                <a:latin typeface="Evolventa"/>
                <a:ea typeface="Evolventa"/>
                <a:cs typeface="Evolventa"/>
                <a:sym typeface="Evolventa"/>
              </a:rPr>
              <a:t>ық химиядағы маңызды реакциялар. Қанықпаған қос байланысқа ие альдегидтер мен спирттер оттегінің әсерінен әртүрлі өнімдерге тотыға алады. Бұл тотығу процесі көбінесе альдегидтердің карбон қышқылдарына, ал спирттердің альдегидтерге немесе кетондарға айналуымен аяқталады.</a:t>
            </a:r>
          </a:p>
          <a:p>
            <a:pPr algn="ctr">
              <a:lnSpc>
                <a:spcPts val="3519"/>
              </a:lnSpc>
              <a:spcBef>
                <a:spcPct val="0"/>
              </a:spcBef>
            </a:pPr>
          </a:p>
          <a:p>
            <a:pPr algn="ctr">
              <a:lnSpc>
                <a:spcPts val="3519"/>
              </a:lnSpc>
              <a:spcBef>
                <a:spcPct val="0"/>
              </a:spcBef>
            </a:pPr>
            <a:r>
              <a:rPr lang="en-US" sz="2514">
                <a:solidFill>
                  <a:srgbClr val="FFFFFF"/>
                </a:solidFill>
                <a:latin typeface="Evolventa"/>
                <a:ea typeface="Evolventa"/>
                <a:cs typeface="Evolventa"/>
                <a:sym typeface="Evolventa"/>
              </a:rPr>
              <a:t> Қанықпаған альдегидтер (мысалы, ацетальдегид немесе метакрилальдегид) қос байланысқа ие, бұл оларды оттегінің әсерінен тотығуға бейім етеді. Олардың тотығуы кезінде, қос байланыс ашылып, карбон қышқылы немесе оның туындылары түзіледі.</a:t>
            </a:r>
          </a:p>
          <a:p>
            <a:pPr algn="ctr">
              <a:lnSpc>
                <a:spcPts val="3519"/>
              </a:lnSpc>
              <a:spcBef>
                <a:spcPct val="0"/>
              </a:spcBef>
            </a:pPr>
          </a:p>
          <a:p>
            <a:pPr algn="ctr">
              <a:lnSpc>
                <a:spcPts val="3519"/>
              </a:lnSpc>
              <a:spcBef>
                <a:spcPct val="0"/>
              </a:spcBef>
            </a:pPr>
            <a:r>
              <a:rPr lang="en-US" sz="2514">
                <a:solidFill>
                  <a:srgbClr val="FFFFFF"/>
                </a:solidFill>
                <a:latin typeface="Evolventa"/>
                <a:ea typeface="Evolventa"/>
                <a:cs typeface="Evolventa"/>
                <a:sym typeface="Evolventa"/>
              </a:rPr>
              <a:t> Акрилальдегидтің тотығуы кезінде қос байланыс екі молекулалы акрил қышқылынаайналады.</a:t>
            </a:r>
          </a:p>
          <a:p>
            <a:pPr algn="ctr">
              <a:lnSpc>
                <a:spcPts val="3519"/>
              </a:lnSpc>
              <a:spcBef>
                <a:spcPct val="0"/>
              </a:spcBef>
            </a:pPr>
          </a:p>
          <a:p>
            <a:pPr algn="ctr">
              <a:lnSpc>
                <a:spcPts val="3519"/>
              </a:lnSpc>
              <a:spcBef>
                <a:spcPct val="0"/>
              </a:spcBef>
            </a:pPr>
            <a:r>
              <a:rPr lang="en-US" sz="2514">
                <a:solidFill>
                  <a:srgbClr val="FFFFFF"/>
                </a:solidFill>
                <a:latin typeface="Evolventa"/>
                <a:ea typeface="Evolventa"/>
                <a:cs typeface="Evolventa"/>
                <a:sym typeface="Evolventa"/>
              </a:rPr>
              <a:t> CH</a:t>
            </a:r>
            <a:r>
              <a:rPr lang="en-US" sz="2514">
                <a:solidFill>
                  <a:srgbClr val="FFFFFF"/>
                </a:solidFill>
                <a:latin typeface="Evolventa"/>
                <a:ea typeface="Evolventa"/>
                <a:cs typeface="Evolventa"/>
                <a:sym typeface="Evolventa"/>
              </a:rPr>
              <a:t>2</a:t>
            </a:r>
            <a:r>
              <a:rPr lang="en-US" sz="2514">
                <a:solidFill>
                  <a:srgbClr val="FFFFFF"/>
                </a:solidFill>
                <a:latin typeface="Evolventa"/>
                <a:ea typeface="Evolventa"/>
                <a:cs typeface="Evolventa"/>
                <a:sym typeface="Evolventa"/>
              </a:rPr>
              <a:t>=CH−CHO+O</a:t>
            </a:r>
            <a:r>
              <a:rPr lang="en-US" sz="2514">
                <a:solidFill>
                  <a:srgbClr val="FFFFFF"/>
                </a:solidFill>
                <a:latin typeface="Evolventa"/>
                <a:ea typeface="Evolventa"/>
                <a:cs typeface="Evolventa"/>
                <a:sym typeface="Evolventa"/>
              </a:rPr>
              <a:t>2</a:t>
            </a:r>
            <a:r>
              <a:rPr lang="en-US" sz="2514">
                <a:solidFill>
                  <a:srgbClr val="FFFFFF"/>
                </a:solidFill>
                <a:latin typeface="Evolventa"/>
                <a:ea typeface="Evolventa"/>
                <a:cs typeface="Evolventa"/>
                <a:sym typeface="Evolventa"/>
              </a:rPr>
              <a:t>→CH</a:t>
            </a:r>
            <a:r>
              <a:rPr lang="en-US" sz="2514">
                <a:solidFill>
                  <a:srgbClr val="FFFFFF"/>
                </a:solidFill>
                <a:latin typeface="Evolventa"/>
                <a:ea typeface="Evolventa"/>
                <a:cs typeface="Evolventa"/>
                <a:sym typeface="Evolventa"/>
              </a:rPr>
              <a:t>2</a:t>
            </a:r>
            <a:r>
              <a:rPr lang="en-US" sz="2514">
                <a:solidFill>
                  <a:srgbClr val="FFFFFF"/>
                </a:solidFill>
                <a:latin typeface="Evolventa"/>
                <a:ea typeface="Evolventa"/>
                <a:cs typeface="Evolventa"/>
                <a:sym typeface="Evolventa"/>
              </a:rPr>
              <a:t>=CH−COOH</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1028700" y="1236701"/>
            <a:ext cx="16230600" cy="7642149"/>
          </a:xfrm>
          <a:prstGeom prst="rect">
            <a:avLst/>
          </a:prstGeom>
        </p:spPr>
        <p:txBody>
          <a:bodyPr anchor="t" rtlCol="false" tIns="0" lIns="0" bIns="0" rIns="0">
            <a:spAutoFit/>
          </a:bodyPr>
          <a:lstStyle/>
          <a:p>
            <a:pPr algn="ctr">
              <a:lnSpc>
                <a:spcPts val="4668"/>
              </a:lnSpc>
              <a:spcBef>
                <a:spcPct val="0"/>
              </a:spcBef>
            </a:pPr>
            <a:r>
              <a:rPr lang="en-US" b="true" sz="3334">
                <a:solidFill>
                  <a:srgbClr val="FFFFFF"/>
                </a:solidFill>
                <a:latin typeface="Evolventa Bold"/>
                <a:ea typeface="Evolventa Bold"/>
                <a:cs typeface="Evolventa Bold"/>
                <a:sym typeface="Evolventa Bold"/>
              </a:rPr>
              <a:t> </a:t>
            </a:r>
            <a:r>
              <a:rPr lang="en-US" sz="3334">
                <a:solidFill>
                  <a:srgbClr val="FFFFFF"/>
                </a:solidFill>
                <a:latin typeface="Evolventa"/>
                <a:ea typeface="Evolventa"/>
                <a:cs typeface="Evolventa"/>
                <a:sym typeface="Evolventa"/>
              </a:rPr>
              <a:t>Бұл</a:t>
            </a:r>
            <a:r>
              <a:rPr lang="en-US" b="true" sz="3334">
                <a:solidFill>
                  <a:srgbClr val="FFFFFF"/>
                </a:solidFill>
                <a:latin typeface="Evolventa Bold"/>
                <a:ea typeface="Evolventa Bold"/>
                <a:cs typeface="Evolventa Bold"/>
                <a:sym typeface="Evolventa Bold"/>
              </a:rPr>
              <a:t> </a:t>
            </a:r>
            <a:r>
              <a:rPr lang="en-US" sz="3334">
                <a:solidFill>
                  <a:srgbClr val="FFFFFF"/>
                </a:solidFill>
                <a:latin typeface="Evolventa"/>
                <a:ea typeface="Evolventa"/>
                <a:cs typeface="Evolventa"/>
                <a:sym typeface="Evolventa"/>
              </a:rPr>
              <a:t>реакцияда акрилальдегид оттегімен тотығып, акрил қ</a:t>
            </a:r>
            <a:r>
              <a:rPr lang="en-US" sz="3334">
                <a:solidFill>
                  <a:srgbClr val="FFFFFF"/>
                </a:solidFill>
                <a:latin typeface="Evolventa"/>
                <a:ea typeface="Evolventa"/>
                <a:cs typeface="Evolventa"/>
                <a:sym typeface="Evolventa"/>
              </a:rPr>
              <a:t>ышқылына айналады. Бұлпроцесс негізінен полимеризация өндірісінде маңызды, себебі акрил қышқылы — акрилқышқылының эфирлері мен сополимерлерін өндіру үшін негізгі шикізат.</a:t>
            </a:r>
          </a:p>
          <a:p>
            <a:pPr algn="ctr">
              <a:lnSpc>
                <a:spcPts val="4668"/>
              </a:lnSpc>
              <a:spcBef>
                <a:spcPct val="0"/>
              </a:spcBef>
            </a:pPr>
          </a:p>
          <a:p>
            <a:pPr algn="ctr">
              <a:lnSpc>
                <a:spcPts val="4668"/>
              </a:lnSpc>
              <a:spcBef>
                <a:spcPct val="0"/>
              </a:spcBef>
            </a:pPr>
            <a:r>
              <a:rPr lang="en-US" sz="3334">
                <a:solidFill>
                  <a:srgbClr val="FFFFFF"/>
                </a:solidFill>
                <a:latin typeface="Evolventa"/>
                <a:ea typeface="Evolventa"/>
                <a:cs typeface="Evolventa"/>
                <a:sym typeface="Evolventa"/>
              </a:rPr>
              <a:t> Қанықпаған спирттер, мысалы винил спирті немесе бутинол, қос байланысқа иеболғандықтан, олар да тотығуға ұшырайды. Спирттердің тотығу процесі альдегидтерге немесекетондарға айналуды қамтиды.</a:t>
            </a:r>
          </a:p>
          <a:p>
            <a:pPr algn="ctr">
              <a:lnSpc>
                <a:spcPts val="4668"/>
              </a:lnSpc>
              <a:spcBef>
                <a:spcPct val="0"/>
              </a:spcBef>
            </a:pPr>
          </a:p>
          <a:p>
            <a:pPr algn="ctr">
              <a:lnSpc>
                <a:spcPts val="4668"/>
              </a:lnSpc>
              <a:spcBef>
                <a:spcPct val="0"/>
              </a:spcBef>
            </a:pPr>
            <a:r>
              <a:rPr lang="en-US" sz="3334">
                <a:solidFill>
                  <a:srgbClr val="FFFFFF"/>
                </a:solidFill>
                <a:latin typeface="Evolventa"/>
                <a:ea typeface="Evolventa"/>
                <a:cs typeface="Evolventa"/>
                <a:sym typeface="Evolventa"/>
              </a:rPr>
              <a:t> Винил спирті, өзінің құрылымында қос байланыс бар, оттегімен тотығып кетон немесеальдегид түзеді.</a:t>
            </a:r>
          </a:p>
          <a:p>
            <a:pPr algn="ctr">
              <a:lnSpc>
                <a:spcPts val="4668"/>
              </a:lnSpc>
              <a:spcBef>
                <a:spcPct val="0"/>
              </a:spcBef>
            </a:pPr>
          </a:p>
          <a:p>
            <a:pPr algn="ctr">
              <a:lnSpc>
                <a:spcPts val="4668"/>
              </a:lnSpc>
              <a:spcBef>
                <a:spcPct val="0"/>
              </a:spcBef>
            </a:pPr>
            <a:r>
              <a:rPr lang="en-US" sz="3334">
                <a:solidFill>
                  <a:srgbClr val="FFFFFF"/>
                </a:solidFill>
                <a:latin typeface="Evolventa"/>
                <a:ea typeface="Evolventa"/>
                <a:cs typeface="Evolventa"/>
                <a:sym typeface="Evolventa"/>
              </a:rPr>
              <a:t> CH</a:t>
            </a:r>
            <a:r>
              <a:rPr lang="en-US" sz="3334">
                <a:solidFill>
                  <a:srgbClr val="FFFFFF"/>
                </a:solidFill>
                <a:latin typeface="Evolventa"/>
                <a:ea typeface="Evolventa"/>
                <a:cs typeface="Evolventa"/>
                <a:sym typeface="Evolventa"/>
              </a:rPr>
              <a:t>2</a:t>
            </a:r>
            <a:r>
              <a:rPr lang="en-US" sz="3334">
                <a:solidFill>
                  <a:srgbClr val="FFFFFF"/>
                </a:solidFill>
                <a:latin typeface="Evolventa"/>
                <a:ea typeface="Evolventa"/>
                <a:cs typeface="Evolventa"/>
                <a:sym typeface="Evolventa"/>
              </a:rPr>
              <a:t>=CH−OH+O</a:t>
            </a:r>
            <a:r>
              <a:rPr lang="en-US" sz="3334">
                <a:solidFill>
                  <a:srgbClr val="FFFFFF"/>
                </a:solidFill>
                <a:latin typeface="Evolventa"/>
                <a:ea typeface="Evolventa"/>
                <a:cs typeface="Evolventa"/>
                <a:sym typeface="Evolventa"/>
              </a:rPr>
              <a:t>2</a:t>
            </a:r>
            <a:r>
              <a:rPr lang="en-US" sz="3334">
                <a:solidFill>
                  <a:srgbClr val="FFFFFF"/>
                </a:solidFill>
                <a:latin typeface="Evolventa"/>
                <a:ea typeface="Evolventa"/>
                <a:cs typeface="Evolventa"/>
                <a:sym typeface="Evolventa"/>
              </a:rPr>
              <a:t>→CH</a:t>
            </a:r>
            <a:r>
              <a:rPr lang="en-US" sz="3334">
                <a:solidFill>
                  <a:srgbClr val="FFFFFF"/>
                </a:solidFill>
                <a:latin typeface="Evolventa"/>
                <a:ea typeface="Evolventa"/>
                <a:cs typeface="Evolventa"/>
                <a:sym typeface="Evolventa"/>
              </a:rPr>
              <a:t>2</a:t>
            </a:r>
            <a:r>
              <a:rPr lang="en-US" sz="3334">
                <a:solidFill>
                  <a:srgbClr val="FFFFFF"/>
                </a:solidFill>
                <a:latin typeface="Evolventa"/>
                <a:ea typeface="Evolventa"/>
                <a:cs typeface="Evolventa"/>
                <a:sym typeface="Evolventa"/>
              </a:rPr>
              <a:t>=O+H</a:t>
            </a:r>
            <a:r>
              <a:rPr lang="en-US" sz="3334">
                <a:solidFill>
                  <a:srgbClr val="FFFFFF"/>
                </a:solidFill>
                <a:latin typeface="Evolventa"/>
                <a:ea typeface="Evolventa"/>
                <a:cs typeface="Evolventa"/>
                <a:sym typeface="Evolventa"/>
              </a:rPr>
              <a:t>2</a:t>
            </a:r>
            <a:r>
              <a:rPr lang="en-US" sz="3334">
                <a:solidFill>
                  <a:srgbClr val="FFFFFF"/>
                </a:solidFill>
                <a:latin typeface="Evolventa"/>
                <a:ea typeface="Evolventa"/>
                <a:cs typeface="Evolventa"/>
                <a:sym typeface="Evolventa"/>
              </a:rPr>
              <a:t>O</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1526284" y="318960"/>
            <a:ext cx="15235432" cy="9496680"/>
          </a:xfrm>
          <a:prstGeom prst="rect">
            <a:avLst/>
          </a:prstGeom>
        </p:spPr>
        <p:txBody>
          <a:bodyPr anchor="t" rtlCol="false" tIns="0" lIns="0" bIns="0" rIns="0">
            <a:spAutoFit/>
          </a:bodyPr>
          <a:lstStyle/>
          <a:p>
            <a:pPr algn="ctr">
              <a:lnSpc>
                <a:spcPts val="4382"/>
              </a:lnSpc>
              <a:spcBef>
                <a:spcPct val="0"/>
              </a:spcBef>
            </a:pPr>
            <a:r>
              <a:rPr lang="en-US" sz="3130">
                <a:solidFill>
                  <a:srgbClr val="FFFFFF"/>
                </a:solidFill>
                <a:latin typeface="Evolventa"/>
                <a:ea typeface="Evolventa"/>
                <a:cs typeface="Evolventa"/>
                <a:sym typeface="Evolventa"/>
              </a:rPr>
              <a:t> Бұл жерде винил спирті тотығу нәтижесінде формальдегид (мета</a:t>
            </a:r>
            <a:r>
              <a:rPr lang="en-US" sz="3130">
                <a:solidFill>
                  <a:srgbClr val="FFFFFF"/>
                </a:solidFill>
                <a:latin typeface="Evolventa"/>
                <a:ea typeface="Evolventa"/>
                <a:cs typeface="Evolventa"/>
                <a:sym typeface="Evolventa"/>
              </a:rPr>
              <a:t>наль) және су түзіледі. Формальдегид — бұл өте маңызды химиялық зат, оны көптеген химиялық синтездердепайдаланады.</a:t>
            </a:r>
          </a:p>
          <a:p>
            <a:pPr algn="ctr">
              <a:lnSpc>
                <a:spcPts val="4382"/>
              </a:lnSpc>
              <a:spcBef>
                <a:spcPct val="0"/>
              </a:spcBef>
            </a:pPr>
          </a:p>
          <a:p>
            <a:pPr algn="ctr">
              <a:lnSpc>
                <a:spcPts val="4382"/>
              </a:lnSpc>
              <a:spcBef>
                <a:spcPct val="0"/>
              </a:spcBef>
            </a:pPr>
            <a:r>
              <a:rPr lang="en-US" sz="3130">
                <a:solidFill>
                  <a:srgbClr val="FFFFFF"/>
                </a:solidFill>
                <a:latin typeface="Evolventa"/>
                <a:ea typeface="Evolventa"/>
                <a:cs typeface="Evolventa"/>
                <a:sym typeface="Evolventa"/>
              </a:rPr>
              <a:t> Бутинонның тотығуы кезінде қос байланыс сақталады, ал спирт кетонға айналады:</a:t>
            </a:r>
          </a:p>
          <a:p>
            <a:pPr algn="ctr">
              <a:lnSpc>
                <a:spcPts val="4382"/>
              </a:lnSpc>
              <a:spcBef>
                <a:spcPct val="0"/>
              </a:spcBef>
            </a:pPr>
            <a:r>
              <a:rPr lang="en-US" sz="3130">
                <a:solidFill>
                  <a:srgbClr val="FFFFFF"/>
                </a:solidFill>
                <a:latin typeface="Evolventa"/>
                <a:ea typeface="Evolventa"/>
                <a:cs typeface="Evolventa"/>
                <a:sym typeface="Evolventa"/>
              </a:rPr>
              <a:t> CH</a:t>
            </a:r>
            <a:r>
              <a:rPr lang="en-US" sz="3130">
                <a:solidFill>
                  <a:srgbClr val="FFFFFF"/>
                </a:solidFill>
                <a:latin typeface="Evolventa"/>
                <a:ea typeface="Evolventa"/>
                <a:cs typeface="Evolventa"/>
                <a:sym typeface="Evolventa"/>
              </a:rPr>
              <a:t>2</a:t>
            </a:r>
            <a:r>
              <a:rPr lang="en-US" sz="3130">
                <a:solidFill>
                  <a:srgbClr val="FFFFFF"/>
                </a:solidFill>
                <a:latin typeface="Evolventa"/>
                <a:ea typeface="Evolventa"/>
                <a:cs typeface="Evolventa"/>
                <a:sym typeface="Evolventa"/>
              </a:rPr>
              <a:t>=CH−CH</a:t>
            </a:r>
            <a:r>
              <a:rPr lang="en-US" sz="3130">
                <a:solidFill>
                  <a:srgbClr val="FFFFFF"/>
                </a:solidFill>
                <a:latin typeface="Evolventa"/>
                <a:ea typeface="Evolventa"/>
                <a:cs typeface="Evolventa"/>
                <a:sym typeface="Evolventa"/>
              </a:rPr>
              <a:t>2</a:t>
            </a:r>
            <a:r>
              <a:rPr lang="en-US" sz="3130">
                <a:solidFill>
                  <a:srgbClr val="FFFFFF"/>
                </a:solidFill>
                <a:latin typeface="Evolventa"/>
                <a:ea typeface="Evolventa"/>
                <a:cs typeface="Evolventa"/>
                <a:sym typeface="Evolventa"/>
              </a:rPr>
              <a:t>OH+O</a:t>
            </a:r>
            <a:r>
              <a:rPr lang="en-US" sz="3130">
                <a:solidFill>
                  <a:srgbClr val="FFFFFF"/>
                </a:solidFill>
                <a:latin typeface="Evolventa"/>
                <a:ea typeface="Evolventa"/>
                <a:cs typeface="Evolventa"/>
                <a:sym typeface="Evolventa"/>
              </a:rPr>
              <a:t>2</a:t>
            </a:r>
            <a:r>
              <a:rPr lang="en-US" sz="3130">
                <a:solidFill>
                  <a:srgbClr val="FFFFFF"/>
                </a:solidFill>
                <a:latin typeface="Evolventa"/>
                <a:ea typeface="Evolventa"/>
                <a:cs typeface="Evolventa"/>
                <a:sym typeface="Evolventa"/>
              </a:rPr>
              <a:t>→CH</a:t>
            </a:r>
            <a:r>
              <a:rPr lang="en-US" sz="3130">
                <a:solidFill>
                  <a:srgbClr val="FFFFFF"/>
                </a:solidFill>
                <a:latin typeface="Evolventa"/>
                <a:ea typeface="Evolventa"/>
                <a:cs typeface="Evolventa"/>
                <a:sym typeface="Evolventa"/>
              </a:rPr>
              <a:t>2</a:t>
            </a:r>
            <a:r>
              <a:rPr lang="en-US" sz="3130">
                <a:solidFill>
                  <a:srgbClr val="FFFFFF"/>
                </a:solidFill>
                <a:latin typeface="Evolventa"/>
                <a:ea typeface="Evolventa"/>
                <a:cs typeface="Evolventa"/>
                <a:sym typeface="Evolventa"/>
              </a:rPr>
              <a:t>=CH−COCH</a:t>
            </a:r>
            <a:r>
              <a:rPr lang="en-US" sz="3130">
                <a:solidFill>
                  <a:srgbClr val="FFFFFF"/>
                </a:solidFill>
                <a:latin typeface="Evolventa"/>
                <a:ea typeface="Evolventa"/>
                <a:cs typeface="Evolventa"/>
                <a:sym typeface="Evolventa"/>
              </a:rPr>
              <a:t>3</a:t>
            </a:r>
            <a:r>
              <a:rPr lang="en-US" sz="3130">
                <a:solidFill>
                  <a:srgbClr val="FFFFFF"/>
                </a:solidFill>
                <a:latin typeface="Evolventa"/>
                <a:ea typeface="Evolventa"/>
                <a:cs typeface="Evolventa"/>
                <a:sym typeface="Evolventa"/>
              </a:rPr>
              <a:t>+H</a:t>
            </a:r>
            <a:r>
              <a:rPr lang="en-US" sz="3130">
                <a:solidFill>
                  <a:srgbClr val="FFFFFF"/>
                </a:solidFill>
                <a:latin typeface="Evolventa"/>
                <a:ea typeface="Evolventa"/>
                <a:cs typeface="Evolventa"/>
                <a:sym typeface="Evolventa"/>
              </a:rPr>
              <a:t>2</a:t>
            </a:r>
            <a:r>
              <a:rPr lang="en-US" sz="3130">
                <a:solidFill>
                  <a:srgbClr val="FFFFFF"/>
                </a:solidFill>
                <a:latin typeface="Evolventa"/>
                <a:ea typeface="Evolventa"/>
                <a:cs typeface="Evolventa"/>
                <a:sym typeface="Evolventa"/>
              </a:rPr>
              <a:t>O</a:t>
            </a:r>
          </a:p>
          <a:p>
            <a:pPr algn="ctr">
              <a:lnSpc>
                <a:spcPts val="4382"/>
              </a:lnSpc>
              <a:spcBef>
                <a:spcPct val="0"/>
              </a:spcBef>
            </a:pPr>
          </a:p>
          <a:p>
            <a:pPr algn="ctr">
              <a:lnSpc>
                <a:spcPts val="4382"/>
              </a:lnSpc>
              <a:spcBef>
                <a:spcPct val="0"/>
              </a:spcBef>
            </a:pPr>
            <a:r>
              <a:rPr lang="en-US" sz="3130">
                <a:solidFill>
                  <a:srgbClr val="FFFFFF"/>
                </a:solidFill>
                <a:latin typeface="Evolventa"/>
                <a:ea typeface="Evolventa"/>
                <a:cs typeface="Evolventa"/>
                <a:sym typeface="Evolventa"/>
              </a:rPr>
              <a:t> Бұл реакцияда бутинол (қанықпаған спирт) қос байланыс сақтай отырып кетон түзеді. Бұлреакция өнімдері көптеген өнеркәсіптік процестерде қолданылады.</a:t>
            </a:r>
          </a:p>
          <a:p>
            <a:pPr algn="ctr">
              <a:lnSpc>
                <a:spcPts val="4382"/>
              </a:lnSpc>
              <a:spcBef>
                <a:spcPct val="0"/>
              </a:spcBef>
            </a:pPr>
          </a:p>
          <a:p>
            <a:pPr algn="ctr">
              <a:lnSpc>
                <a:spcPts val="4382"/>
              </a:lnSpc>
              <a:spcBef>
                <a:spcPct val="0"/>
              </a:spcBef>
            </a:pPr>
            <a:r>
              <a:rPr lang="en-US" sz="3130">
                <a:solidFill>
                  <a:srgbClr val="FFFFFF"/>
                </a:solidFill>
                <a:latin typeface="Evolventa"/>
                <a:ea typeface="Evolventa"/>
                <a:cs typeface="Evolventa"/>
                <a:sym typeface="Evolventa"/>
              </a:rPr>
              <a:t> Қанықпаған альдегидтер мен спирттердің тотығу реакциялары химиялық өнеркәсіптекеңінен қолданылады. Олар әртүрлі полиуретандар, пластмассалар, қосылыстарды синтездеудежәне органикалық химияда аралық өнімдер ретінде пайдаланылады.</a:t>
            </a:r>
          </a:p>
          <a:p>
            <a:pPr algn="ctr">
              <a:lnSpc>
                <a:spcPts val="4382"/>
              </a:lnSpc>
              <a:spcBef>
                <a:spcPct val="0"/>
              </a:spcBef>
            </a:pP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2272108" y="3245776"/>
            <a:ext cx="13743785" cy="944229"/>
          </a:xfrm>
          <a:custGeom>
            <a:avLst/>
            <a:gdLst/>
            <a:ahLst/>
            <a:cxnLst/>
            <a:rect r="r" b="b" t="t" l="l"/>
            <a:pathLst>
              <a:path h="944229" w="13743785">
                <a:moveTo>
                  <a:pt x="0" y="0"/>
                </a:moveTo>
                <a:lnTo>
                  <a:pt x="13743784" y="0"/>
                </a:lnTo>
                <a:lnTo>
                  <a:pt x="13743784" y="944229"/>
                </a:lnTo>
                <a:lnTo>
                  <a:pt x="0" y="944229"/>
                </a:lnTo>
                <a:lnTo>
                  <a:pt x="0" y="0"/>
                </a:lnTo>
                <a:close/>
              </a:path>
            </a:pathLst>
          </a:custGeom>
          <a:blipFill>
            <a:blip r:embed="rId3"/>
            <a:stretch>
              <a:fillRect l="0" t="0" r="0" b="0"/>
            </a:stretch>
          </a:blipFill>
        </p:spPr>
      </p:sp>
      <p:sp>
        <p:nvSpPr>
          <p:cNvPr name="TextBox 4" id="4"/>
          <p:cNvSpPr txBox="true"/>
          <p:nvPr/>
        </p:nvSpPr>
        <p:spPr>
          <a:xfrm rot="0">
            <a:off x="1526284" y="318960"/>
            <a:ext cx="15235432" cy="3398931"/>
          </a:xfrm>
          <a:prstGeom prst="rect">
            <a:avLst/>
          </a:prstGeom>
        </p:spPr>
        <p:txBody>
          <a:bodyPr anchor="t" rtlCol="false" tIns="0" lIns="0" bIns="0" rIns="0">
            <a:spAutoFit/>
          </a:bodyPr>
          <a:lstStyle/>
          <a:p>
            <a:pPr algn="ctr">
              <a:lnSpc>
                <a:spcPts val="4382"/>
              </a:lnSpc>
              <a:spcBef>
                <a:spcPct val="0"/>
              </a:spcBef>
            </a:pPr>
            <a:r>
              <a:rPr lang="en-US" sz="3130">
                <a:solidFill>
                  <a:srgbClr val="FFFFFF"/>
                </a:solidFill>
                <a:latin typeface="Evolventa"/>
                <a:ea typeface="Evolventa"/>
                <a:cs typeface="Evolventa"/>
                <a:sym typeface="Evolventa"/>
              </a:rPr>
              <a:t> Молекулада бұрыннан бар (қышқылдар ме</a:t>
            </a:r>
            <a:r>
              <a:rPr lang="en-US" sz="3130">
                <a:solidFill>
                  <a:srgbClr val="FFFFFF"/>
                </a:solidFill>
                <a:latin typeface="Evolventa"/>
                <a:ea typeface="Evolventa"/>
                <a:cs typeface="Evolventa"/>
                <a:sym typeface="Evolventa"/>
              </a:rPr>
              <a:t>н ангидридтерді алу) функционалдық топтардың тотығуының радикалды тізбекті реакцияларын қарастырайық. </a:t>
            </a:r>
          </a:p>
          <a:p>
            <a:pPr algn="ctr">
              <a:lnSpc>
                <a:spcPts val="4382"/>
              </a:lnSpc>
              <a:spcBef>
                <a:spcPct val="0"/>
              </a:spcBef>
            </a:pPr>
          </a:p>
          <a:p>
            <a:pPr algn="ctr">
              <a:lnSpc>
                <a:spcPts val="4382"/>
              </a:lnSpc>
              <a:spcBef>
                <a:spcPct val="0"/>
              </a:spcBef>
            </a:pPr>
            <a:r>
              <a:rPr lang="en-US" sz="3130">
                <a:solidFill>
                  <a:srgbClr val="FFFFFF"/>
                </a:solidFill>
                <a:latin typeface="Evolventa"/>
                <a:ea typeface="Evolventa"/>
                <a:cs typeface="Evolventa"/>
                <a:sym typeface="Evolventa"/>
              </a:rPr>
              <a:t> Сірке қышқылы мен сірке ангидридінің бірлескен синтезі:</a:t>
            </a:r>
          </a:p>
          <a:p>
            <a:pPr algn="ctr">
              <a:lnSpc>
                <a:spcPts val="4382"/>
              </a:lnSpc>
              <a:spcBef>
                <a:spcPct val="0"/>
              </a:spcBef>
            </a:pPr>
          </a:p>
        </p:txBody>
      </p:sp>
      <p:sp>
        <p:nvSpPr>
          <p:cNvPr name="TextBox 5" id="5"/>
          <p:cNvSpPr txBox="true"/>
          <p:nvPr/>
        </p:nvSpPr>
        <p:spPr>
          <a:xfrm rot="0">
            <a:off x="3142678" y="4538985"/>
            <a:ext cx="12002644" cy="5748015"/>
          </a:xfrm>
          <a:prstGeom prst="rect">
            <a:avLst/>
          </a:prstGeom>
        </p:spPr>
        <p:txBody>
          <a:bodyPr anchor="t" rtlCol="false" tIns="0" lIns="0" bIns="0" rIns="0">
            <a:spAutoFit/>
          </a:bodyPr>
          <a:lstStyle/>
          <a:p>
            <a:pPr algn="ctr">
              <a:lnSpc>
                <a:spcPts val="3452"/>
              </a:lnSpc>
              <a:spcBef>
                <a:spcPct val="0"/>
              </a:spcBef>
            </a:pPr>
            <a:r>
              <a:rPr lang="en-US" sz="2466">
                <a:solidFill>
                  <a:srgbClr val="FFFFFF"/>
                </a:solidFill>
                <a:latin typeface="Evolventa"/>
                <a:ea typeface="Evolventa"/>
                <a:cs typeface="Evolventa"/>
                <a:sym typeface="Evolventa"/>
              </a:rPr>
              <a:t> Сірке қышқылы CH3COOH (қ.тем. 118</a:t>
            </a:r>
            <a:r>
              <a:rPr lang="en-US" sz="2466">
                <a:solidFill>
                  <a:srgbClr val="FFFFFF"/>
                </a:solidFill>
                <a:latin typeface="Evolventa"/>
                <a:ea typeface="Evolventa"/>
                <a:cs typeface="Evolventa"/>
                <a:sym typeface="Evolventa"/>
              </a:rPr>
              <a:t>o</a:t>
            </a:r>
            <a:r>
              <a:rPr lang="en-US" sz="2466">
                <a:solidFill>
                  <a:srgbClr val="FFFFFF"/>
                </a:solidFill>
                <a:latin typeface="Evolventa"/>
                <a:ea typeface="Evolventa"/>
                <a:cs typeface="Evolventa"/>
                <a:sym typeface="Evolventa"/>
              </a:rPr>
              <a:t>C) сумен және көптеген органикалық еріткіштермен толық араласады. Ол алифатты қышқылдардың ішіндегі ең маңыздысы болып табылады және еріткіш, монохлорсірке қышқылын, еріткіштер – сірке қышқылының күрделі эфирлері – этилацетат, бутилацетат синтезінің аралық өнімі реті</a:t>
            </a:r>
            <a:r>
              <a:rPr lang="en-US" sz="2466">
                <a:solidFill>
                  <a:srgbClr val="FFFFFF"/>
                </a:solidFill>
                <a:latin typeface="Evolventa"/>
                <a:ea typeface="Evolventa"/>
                <a:cs typeface="Evolventa"/>
                <a:sym typeface="Evolventa"/>
              </a:rPr>
              <a:t>нде тамақ өнімдерінде кеңінен қолданылады; мономерлер - винилацетат және т.б. Бұрын сірке қышқылы ағашты құрғақ айдау және этанолды биохимиялық тотықтыру арқылы алынған. Синтетикалық әдістерге қ-бутанның немесе жеңіл бензиннің тотығуы жатады, бірақ олар кең тараған жоқ. Ең жаңа және ең үнемді - көміртегі негізінде болуы мүмкін CH</a:t>
            </a:r>
            <a:r>
              <a:rPr lang="en-US" sz="2466">
                <a:solidFill>
                  <a:srgbClr val="FFFFFF"/>
                </a:solidFill>
                <a:latin typeface="Evolventa"/>
                <a:ea typeface="Evolventa"/>
                <a:cs typeface="Evolventa"/>
                <a:sym typeface="Evolventa"/>
              </a:rPr>
              <a:t>3</a:t>
            </a:r>
            <a:r>
              <a:rPr lang="en-US" sz="2466">
                <a:solidFill>
                  <a:srgbClr val="FFFFFF"/>
                </a:solidFill>
                <a:latin typeface="Evolventa"/>
                <a:ea typeface="Evolventa"/>
                <a:cs typeface="Evolventa"/>
                <a:sym typeface="Evolventa"/>
              </a:rPr>
              <a:t>OH + CO → CH</a:t>
            </a:r>
            <a:r>
              <a:rPr lang="en-US" sz="2466">
                <a:solidFill>
                  <a:srgbClr val="FFFFFF"/>
                </a:solidFill>
                <a:latin typeface="Evolventa"/>
                <a:ea typeface="Evolventa"/>
                <a:cs typeface="Evolventa"/>
                <a:sym typeface="Evolventa"/>
              </a:rPr>
              <a:t>3</a:t>
            </a:r>
            <a:r>
              <a:rPr lang="en-US" sz="2466">
                <a:solidFill>
                  <a:srgbClr val="FFFFFF"/>
                </a:solidFill>
                <a:latin typeface="Evolventa"/>
                <a:ea typeface="Evolventa"/>
                <a:cs typeface="Evolventa"/>
                <a:sym typeface="Evolventa"/>
              </a:rPr>
              <a:t>COOH карбонилдену реакциясы арқылы метанол мен көміртегі тотығынан синтездеу. Осы уақытқа дейін сірке альдегидінің тотығуының ең үлкен практикалық маңызы бар.</a:t>
            </a:r>
          </a:p>
          <a:p>
            <a:pPr algn="ctr">
              <a:lnSpc>
                <a:spcPts val="3452"/>
              </a:lnSpc>
              <a:spcBef>
                <a:spcPct val="0"/>
              </a:spcBef>
            </a:pP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3593511" y="1294942"/>
            <a:ext cx="11100978" cy="1865205"/>
          </a:xfrm>
          <a:custGeom>
            <a:avLst/>
            <a:gdLst/>
            <a:ahLst/>
            <a:cxnLst/>
            <a:rect r="r" b="b" t="t" l="l"/>
            <a:pathLst>
              <a:path h="1865205" w="11100978">
                <a:moveTo>
                  <a:pt x="0" y="0"/>
                </a:moveTo>
                <a:lnTo>
                  <a:pt x="11100978" y="0"/>
                </a:lnTo>
                <a:lnTo>
                  <a:pt x="11100978" y="1865205"/>
                </a:lnTo>
                <a:lnTo>
                  <a:pt x="0" y="1865205"/>
                </a:lnTo>
                <a:lnTo>
                  <a:pt x="0" y="0"/>
                </a:lnTo>
                <a:close/>
              </a:path>
            </a:pathLst>
          </a:custGeom>
          <a:blipFill>
            <a:blip r:embed="rId3"/>
            <a:stretch>
              <a:fillRect l="0" t="0" r="0" b="0"/>
            </a:stretch>
          </a:blipFill>
        </p:spPr>
      </p:sp>
      <p:sp>
        <p:nvSpPr>
          <p:cNvPr name="TextBox 4" id="4"/>
          <p:cNvSpPr txBox="true"/>
          <p:nvPr/>
        </p:nvSpPr>
        <p:spPr>
          <a:xfrm rot="0">
            <a:off x="1526284" y="318960"/>
            <a:ext cx="15235432" cy="627226"/>
          </a:xfrm>
          <a:prstGeom prst="rect">
            <a:avLst/>
          </a:prstGeom>
        </p:spPr>
        <p:txBody>
          <a:bodyPr anchor="t" rtlCol="false" tIns="0" lIns="0" bIns="0" rIns="0">
            <a:spAutoFit/>
          </a:bodyPr>
          <a:lstStyle/>
          <a:p>
            <a:pPr algn="ctr">
              <a:lnSpc>
                <a:spcPts val="4382"/>
              </a:lnSpc>
              <a:spcBef>
                <a:spcPct val="0"/>
              </a:spcBef>
            </a:pPr>
            <a:r>
              <a:rPr lang="en-US" sz="3130">
                <a:solidFill>
                  <a:srgbClr val="FFFFFF"/>
                </a:solidFill>
                <a:latin typeface="Evolventa"/>
                <a:ea typeface="Evolventa"/>
                <a:cs typeface="Evolventa"/>
                <a:sym typeface="Evolventa"/>
              </a:rPr>
              <a:t> Жанам</a:t>
            </a:r>
            <a:r>
              <a:rPr lang="en-US" sz="3130">
                <a:solidFill>
                  <a:srgbClr val="FFFFFF"/>
                </a:solidFill>
                <a:latin typeface="Evolventa"/>
                <a:ea typeface="Evolventa"/>
                <a:cs typeface="Evolventa"/>
                <a:sym typeface="Evolventa"/>
              </a:rPr>
              <a:t>а әсерлері:</a:t>
            </a:r>
          </a:p>
        </p:txBody>
      </p:sp>
      <p:sp>
        <p:nvSpPr>
          <p:cNvPr name="TextBox 5" id="5"/>
          <p:cNvSpPr txBox="true"/>
          <p:nvPr/>
        </p:nvSpPr>
        <p:spPr>
          <a:xfrm rot="0">
            <a:off x="2141319" y="3379222"/>
            <a:ext cx="14005363" cy="6573717"/>
          </a:xfrm>
          <a:prstGeom prst="rect">
            <a:avLst/>
          </a:prstGeom>
        </p:spPr>
        <p:txBody>
          <a:bodyPr anchor="t" rtlCol="false" tIns="0" lIns="0" bIns="0" rIns="0">
            <a:spAutoFit/>
          </a:bodyPr>
          <a:lstStyle/>
          <a:p>
            <a:pPr algn="ctr">
              <a:lnSpc>
                <a:spcPts val="3674"/>
              </a:lnSpc>
            </a:pPr>
            <a:r>
              <a:rPr lang="en-US" sz="2624">
                <a:solidFill>
                  <a:srgbClr val="FFFFFF"/>
                </a:solidFill>
                <a:latin typeface="Evolventa"/>
                <a:ea typeface="Evolventa"/>
                <a:cs typeface="Evolventa"/>
                <a:sym typeface="Evolventa"/>
              </a:rPr>
              <a:t> Алынған өнімдер - метилацетат, этилидендиацетат, құмырсқа қышқылы </a:t>
            </a:r>
          </a:p>
          <a:p>
            <a:pPr algn="ctr">
              <a:lnSpc>
                <a:spcPts val="3674"/>
              </a:lnSpc>
            </a:pPr>
            <a:r>
              <a:rPr lang="en-US" sz="2624">
                <a:solidFill>
                  <a:srgbClr val="FFFFFF"/>
                </a:solidFill>
                <a:latin typeface="Evolventa"/>
                <a:ea typeface="Evolventa"/>
                <a:cs typeface="Evolventa"/>
                <a:sym typeface="Evolventa"/>
              </a:rPr>
              <a:t>және көмірқышқыл газы.</a:t>
            </a:r>
          </a:p>
          <a:p>
            <a:pPr algn="ctr">
              <a:lnSpc>
                <a:spcPts val="3674"/>
              </a:lnSpc>
            </a:pPr>
          </a:p>
          <a:p>
            <a:pPr algn="ctr">
              <a:lnSpc>
                <a:spcPts val="3674"/>
              </a:lnSpc>
            </a:pPr>
            <a:r>
              <a:rPr lang="en-US" sz="2624">
                <a:solidFill>
                  <a:srgbClr val="FFFFFF"/>
                </a:solidFill>
                <a:latin typeface="Evolventa"/>
                <a:ea typeface="Evolventa"/>
                <a:cs typeface="Evolventa"/>
                <a:sym typeface="Evolventa"/>
              </a:rPr>
              <a:t> Қышқыл мен ангидридтің салыстырмалы шығымдылығын реттейтін маңызды факторларға мыналар жатады: </a:t>
            </a:r>
          </a:p>
          <a:p>
            <a:pPr algn="ctr">
              <a:lnSpc>
                <a:spcPts val="3674"/>
              </a:lnSpc>
            </a:pPr>
            <a:r>
              <a:rPr lang="en-US" sz="2624">
                <a:solidFill>
                  <a:srgbClr val="FFFFFF"/>
                </a:solidFill>
                <a:latin typeface="Evolventa"/>
                <a:ea typeface="Evolventa"/>
                <a:cs typeface="Evolventa"/>
                <a:sym typeface="Evolventa"/>
              </a:rPr>
              <a:t>1. Біртекті катализатордың құрамы, атап айтқанда: кобальт және марганец тұздарының мыс тұздарымен (мыспен кобальт, мыспен марганец) шамамен 1: (1÷3) қатынасында қоспасы, сонымен қатар оның реакциядағы жоғары концентрациясы.</a:t>
            </a:r>
          </a:p>
          <a:p>
            <a:pPr algn="ctr">
              <a:lnSpc>
                <a:spcPts val="3674"/>
              </a:lnSpc>
              <a:spcBef>
                <a:spcPct val="0"/>
              </a:spcBef>
            </a:pPr>
            <a:r>
              <a:rPr lang="en-US" sz="2624">
                <a:solidFill>
                  <a:srgbClr val="FFFFFF"/>
                </a:solidFill>
                <a:latin typeface="Evolventa"/>
                <a:ea typeface="Evolventa"/>
                <a:cs typeface="Evolventa"/>
                <a:sym typeface="Evolventa"/>
              </a:rPr>
              <a:t> 2. Сұйылтылған тотықтырғыш газды [7-9% (көлем.) оттегі] пайд</a:t>
            </a:r>
            <a:r>
              <a:rPr lang="en-US" sz="2624">
                <a:solidFill>
                  <a:srgbClr val="FFFFFF"/>
                </a:solidFill>
                <a:latin typeface="Evolventa"/>
                <a:ea typeface="Evolventa"/>
                <a:cs typeface="Evolventa"/>
                <a:sym typeface="Evolventa"/>
              </a:rPr>
              <a:t>алану және процесті диффузиялық немесе оған жақын аймақта жүзеге асыру (бұл сұйықтықтағы оттегінің концентрациясын төмендетуге және CH</a:t>
            </a:r>
            <a:r>
              <a:rPr lang="en-US" sz="2624">
                <a:solidFill>
                  <a:srgbClr val="FFFFFF"/>
                </a:solidFill>
                <a:latin typeface="Evolventa"/>
                <a:ea typeface="Evolventa"/>
                <a:cs typeface="Evolventa"/>
                <a:sym typeface="Evolventa"/>
              </a:rPr>
              <a:t>3</a:t>
            </a:r>
            <a:r>
              <a:rPr lang="en-US" sz="2624">
                <a:solidFill>
                  <a:srgbClr val="FFFFFF"/>
                </a:solidFill>
                <a:latin typeface="Evolventa"/>
                <a:ea typeface="Evolventa"/>
                <a:cs typeface="Evolventa"/>
                <a:sym typeface="Evolventa"/>
              </a:rPr>
              <a:t>-C•=O радикалдарының концентрациясын арттыруға көмектеседі, одан ангидрид).</a:t>
            </a:r>
          </a:p>
          <a:p>
            <a:pPr algn="ctr">
              <a:lnSpc>
                <a:spcPts val="3674"/>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281397" y="2609947"/>
            <a:ext cx="16977903" cy="4435090"/>
          </a:xfrm>
          <a:prstGeom prst="rect">
            <a:avLst/>
          </a:prstGeom>
        </p:spPr>
        <p:txBody>
          <a:bodyPr anchor="t" rtlCol="false" tIns="0" lIns="0" bIns="0" rIns="0">
            <a:spAutoFit/>
          </a:bodyPr>
          <a:lstStyle/>
          <a:p>
            <a:pPr algn="l">
              <a:lnSpc>
                <a:spcPts val="3871"/>
              </a:lnSpc>
            </a:pPr>
            <a:r>
              <a:rPr lang="en-US" sz="2765">
                <a:solidFill>
                  <a:srgbClr val="FFFFFF"/>
                </a:solidFill>
                <a:latin typeface="Evolventa"/>
                <a:ea typeface="Evolventa"/>
                <a:cs typeface="Evolventa"/>
                <a:sym typeface="Evolventa"/>
              </a:rPr>
              <a:t>                         </a:t>
            </a:r>
            <a:r>
              <a:rPr lang="en-US" sz="2765" i="true" b="true">
                <a:solidFill>
                  <a:srgbClr val="FFFFFF"/>
                </a:solidFill>
                <a:latin typeface="Evolventa Bold Italics"/>
                <a:ea typeface="Evolventa Bold Italics"/>
                <a:cs typeface="Evolventa Bold Italics"/>
                <a:sym typeface="Evolventa Bold Italics"/>
              </a:rPr>
              <a:t>Жоспар:</a:t>
            </a:r>
          </a:p>
          <a:p>
            <a:pPr algn="l">
              <a:lnSpc>
                <a:spcPts val="3871"/>
              </a:lnSpc>
            </a:pPr>
          </a:p>
          <a:p>
            <a:pPr algn="l">
              <a:lnSpc>
                <a:spcPts val="3871"/>
              </a:lnSpc>
            </a:pPr>
            <a:r>
              <a:rPr lang="en-US" sz="2765">
                <a:solidFill>
                  <a:srgbClr val="FFFFFF"/>
                </a:solidFill>
                <a:latin typeface="Evolventa"/>
                <a:ea typeface="Evolventa"/>
                <a:cs typeface="Evolventa"/>
                <a:sym typeface="Evolventa"/>
              </a:rPr>
              <a:t>                        1.      Проц</a:t>
            </a:r>
            <a:r>
              <a:rPr lang="en-US" sz="2765">
                <a:solidFill>
                  <a:srgbClr val="FFFFFF"/>
                </a:solidFill>
                <a:latin typeface="Evolventa"/>
                <a:ea typeface="Evolventa"/>
                <a:cs typeface="Evolventa"/>
                <a:sym typeface="Evolventa"/>
              </a:rPr>
              <a:t>естің теориялық негіздері. </a:t>
            </a:r>
          </a:p>
          <a:p>
            <a:pPr algn="l">
              <a:lnSpc>
                <a:spcPts val="3871"/>
              </a:lnSpc>
            </a:pPr>
            <a:r>
              <a:rPr lang="en-US" sz="2765">
                <a:solidFill>
                  <a:srgbClr val="FFFFFF"/>
                </a:solidFill>
                <a:latin typeface="Evolventa"/>
                <a:ea typeface="Evolventa"/>
                <a:cs typeface="Evolventa"/>
                <a:sym typeface="Evolventa"/>
              </a:rPr>
              <a:t>                        2.      Көмірсутектердің гидропероксидтерге тотығуы. </a:t>
            </a:r>
          </a:p>
          <a:p>
            <a:pPr algn="l">
              <a:lnSpc>
                <a:spcPts val="3871"/>
              </a:lnSpc>
              <a:spcBef>
                <a:spcPct val="0"/>
              </a:spcBef>
            </a:pPr>
            <a:r>
              <a:rPr lang="en-US" sz="2765">
                <a:solidFill>
                  <a:srgbClr val="FFFFFF"/>
                </a:solidFill>
                <a:latin typeface="Evolventa"/>
                <a:ea typeface="Evolventa"/>
                <a:cs typeface="Evolventa"/>
                <a:sym typeface="Evolventa"/>
              </a:rPr>
              <a:t>                        3.      Парафиндердің т</a:t>
            </a:r>
            <a:r>
              <a:rPr lang="en-US" sz="2765">
                <a:solidFill>
                  <a:srgbClr val="FFFFFF"/>
                </a:solidFill>
                <a:latin typeface="Evolventa"/>
                <a:ea typeface="Evolventa"/>
                <a:cs typeface="Evolventa"/>
                <a:sym typeface="Evolventa"/>
              </a:rPr>
              <a:t>отығуы. Нафтендер мен олардың туындыларының тотығуы. </a:t>
            </a:r>
          </a:p>
          <a:p>
            <a:pPr algn="l">
              <a:lnSpc>
                <a:spcPts val="3871"/>
              </a:lnSpc>
              <a:spcBef>
                <a:spcPct val="0"/>
              </a:spcBef>
            </a:pPr>
            <a:r>
              <a:rPr lang="en-US" sz="2765">
                <a:solidFill>
                  <a:srgbClr val="FFFFFF"/>
                </a:solidFill>
                <a:latin typeface="Evolventa"/>
                <a:ea typeface="Evolventa"/>
                <a:cs typeface="Evolventa"/>
                <a:sym typeface="Evolventa"/>
              </a:rPr>
              <a:t>                        4.      Метилбензолдардың хош иісті қышқылдарға тотығуы. </a:t>
            </a:r>
          </a:p>
          <a:p>
            <a:pPr algn="l">
              <a:lnSpc>
                <a:spcPts val="3871"/>
              </a:lnSpc>
              <a:spcBef>
                <a:spcPct val="0"/>
              </a:spcBef>
            </a:pPr>
            <a:r>
              <a:rPr lang="en-US" sz="2765">
                <a:solidFill>
                  <a:srgbClr val="FFFFFF"/>
                </a:solidFill>
                <a:latin typeface="Evolventa"/>
                <a:ea typeface="Evolventa"/>
                <a:cs typeface="Evolventa"/>
                <a:sym typeface="Evolventa"/>
              </a:rPr>
              <a:t>                        5.      Қанықпаған альдегидтер мен спирттердің тотығуы.</a:t>
            </a:r>
          </a:p>
          <a:p>
            <a:pPr algn="l">
              <a:lnSpc>
                <a:spcPts val="3871"/>
              </a:lnSpc>
              <a:spcBef>
                <a:spcPct val="0"/>
              </a:spcBef>
            </a:pPr>
            <a:r>
              <a:rPr lang="en-US" sz="2765">
                <a:solidFill>
                  <a:srgbClr val="FFFFFF"/>
                </a:solidFill>
                <a:latin typeface="Evolventa"/>
                <a:ea typeface="Evolventa"/>
                <a:cs typeface="Evolventa"/>
                <a:sym typeface="Evolventa"/>
              </a:rPr>
              <a:t> </a:t>
            </a:r>
          </a:p>
          <a:p>
            <a:pPr algn="just">
              <a:lnSpc>
                <a:spcPts val="3871"/>
              </a:lnSpc>
              <a:spcBef>
                <a:spcPct val="0"/>
              </a:spcBef>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5839372" y="1750772"/>
            <a:ext cx="6609256" cy="5396549"/>
          </a:xfrm>
          <a:custGeom>
            <a:avLst/>
            <a:gdLst/>
            <a:ahLst/>
            <a:cxnLst/>
            <a:rect r="r" b="b" t="t" l="l"/>
            <a:pathLst>
              <a:path h="5396549" w="6609256">
                <a:moveTo>
                  <a:pt x="0" y="0"/>
                </a:moveTo>
                <a:lnTo>
                  <a:pt x="6609256" y="0"/>
                </a:lnTo>
                <a:lnTo>
                  <a:pt x="6609256" y="5396549"/>
                </a:lnTo>
                <a:lnTo>
                  <a:pt x="0" y="5396549"/>
                </a:lnTo>
                <a:lnTo>
                  <a:pt x="0" y="0"/>
                </a:lnTo>
                <a:close/>
              </a:path>
            </a:pathLst>
          </a:custGeom>
          <a:blipFill>
            <a:blip r:embed="rId3"/>
            <a:stretch>
              <a:fillRect l="0" t="0" r="0" b="0"/>
            </a:stretch>
          </a:blipFill>
        </p:spPr>
      </p:sp>
      <p:sp>
        <p:nvSpPr>
          <p:cNvPr name="TextBox 4" id="4"/>
          <p:cNvSpPr txBox="true"/>
          <p:nvPr/>
        </p:nvSpPr>
        <p:spPr>
          <a:xfrm rot="0">
            <a:off x="3192972" y="318960"/>
            <a:ext cx="11902055" cy="1735908"/>
          </a:xfrm>
          <a:prstGeom prst="rect">
            <a:avLst/>
          </a:prstGeom>
        </p:spPr>
        <p:txBody>
          <a:bodyPr anchor="t" rtlCol="false" tIns="0" lIns="0" bIns="0" rIns="0">
            <a:spAutoFit/>
          </a:bodyPr>
          <a:lstStyle/>
          <a:p>
            <a:pPr algn="ctr">
              <a:lnSpc>
                <a:spcPts val="4382"/>
              </a:lnSpc>
              <a:spcBef>
                <a:spcPct val="0"/>
              </a:spcBef>
            </a:pPr>
            <a:r>
              <a:rPr lang="en-US" sz="3130">
                <a:solidFill>
                  <a:srgbClr val="FFFFFF"/>
                </a:solidFill>
                <a:latin typeface="Evolventa"/>
                <a:ea typeface="Evolventa"/>
                <a:cs typeface="Evolventa"/>
                <a:sym typeface="Evolventa"/>
              </a:rPr>
              <a:t> Сірке қышқылы мен</a:t>
            </a:r>
            <a:r>
              <a:rPr lang="en-US" sz="3130">
                <a:solidFill>
                  <a:srgbClr val="FFFFFF"/>
                </a:solidFill>
                <a:latin typeface="Evolventa"/>
                <a:ea typeface="Evolventa"/>
                <a:cs typeface="Evolventa"/>
                <a:sym typeface="Evolventa"/>
              </a:rPr>
              <a:t> сірке ангидридін бірлесіп өндірудің технологиялық схемасын қарастыру.</a:t>
            </a:r>
          </a:p>
          <a:p>
            <a:pPr algn="ctr">
              <a:lnSpc>
                <a:spcPts val="4382"/>
              </a:lnSpc>
              <a:spcBef>
                <a:spcPct val="0"/>
              </a:spcBef>
            </a:pPr>
          </a:p>
        </p:txBody>
      </p:sp>
      <p:sp>
        <p:nvSpPr>
          <p:cNvPr name="TextBox 5" id="5"/>
          <p:cNvSpPr txBox="true"/>
          <p:nvPr/>
        </p:nvSpPr>
        <p:spPr>
          <a:xfrm rot="0">
            <a:off x="1729195" y="7600369"/>
            <a:ext cx="14829611" cy="2244717"/>
          </a:xfrm>
          <a:prstGeom prst="rect">
            <a:avLst/>
          </a:prstGeom>
        </p:spPr>
        <p:txBody>
          <a:bodyPr anchor="t" rtlCol="false" tIns="0" lIns="0" bIns="0" rIns="0">
            <a:spAutoFit/>
          </a:bodyPr>
          <a:lstStyle/>
          <a:p>
            <a:pPr algn="ctr">
              <a:lnSpc>
                <a:spcPts val="3437"/>
              </a:lnSpc>
              <a:spcBef>
                <a:spcPct val="0"/>
              </a:spcBef>
            </a:pPr>
            <a:r>
              <a:rPr lang="en-US" sz="2455">
                <a:solidFill>
                  <a:srgbClr val="FFFFFF"/>
                </a:solidFill>
                <a:latin typeface="Evolventa"/>
                <a:ea typeface="Evolventa"/>
                <a:cs typeface="Evolventa"/>
                <a:sym typeface="Evolventa"/>
              </a:rPr>
              <a:t> Сірке қышқылы мен</a:t>
            </a:r>
            <a:r>
              <a:rPr lang="en-US" sz="2455">
                <a:solidFill>
                  <a:srgbClr val="FFFFFF"/>
                </a:solidFill>
                <a:latin typeface="Evolventa"/>
                <a:ea typeface="Evolventa"/>
                <a:cs typeface="Evolventa"/>
                <a:sym typeface="Evolventa"/>
              </a:rPr>
              <a:t> сірке ангидридін бірлесіп өндірудің технологиялық схемасы: 1 – ауа үрлегіш;  2 – реактор; 3, 4 – тоңазытқыштар;  5 – қанықтырғыш; 6 – газ үрлегіш; 7 – тазартқыш; 8 – сіңіргіш; 9 – жылу алмастырғыш; 10, 16 – айдау колонналары;   11, 14, 17 – дефлегматорлар;</a:t>
            </a:r>
          </a:p>
          <a:p>
            <a:pPr algn="ctr">
              <a:lnSpc>
                <a:spcPts val="3437"/>
              </a:lnSpc>
              <a:spcBef>
                <a:spcPct val="0"/>
              </a:spcBef>
            </a:pPr>
            <a:r>
              <a:rPr lang="en-US" sz="2455">
                <a:solidFill>
                  <a:srgbClr val="FFFFFF"/>
                </a:solidFill>
                <a:latin typeface="Evolventa"/>
                <a:ea typeface="Evolventa"/>
                <a:cs typeface="Evolventa"/>
                <a:sym typeface="Evolventa"/>
              </a:rPr>
              <a:t> 12 – жинақ;  13 – азеотропты кептіру колонкасы;   15 – бөлгіш;  18 – қазандық</a:t>
            </a:r>
          </a:p>
          <a:p>
            <a:pPr algn="ctr">
              <a:lnSpc>
                <a:spcPts val="3437"/>
              </a:lnSpc>
              <a:spcBef>
                <a:spcPct val="0"/>
              </a:spcBef>
            </a:pP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1729195" y="895350"/>
            <a:ext cx="14829611" cy="8765896"/>
          </a:xfrm>
          <a:prstGeom prst="rect">
            <a:avLst/>
          </a:prstGeom>
        </p:spPr>
        <p:txBody>
          <a:bodyPr anchor="t" rtlCol="false" tIns="0" lIns="0" bIns="0" rIns="0">
            <a:spAutoFit/>
          </a:bodyPr>
          <a:lstStyle/>
          <a:p>
            <a:pPr algn="ctr">
              <a:lnSpc>
                <a:spcPts val="3437"/>
              </a:lnSpc>
              <a:spcBef>
                <a:spcPct val="0"/>
              </a:spcBef>
            </a:pPr>
            <a:r>
              <a:rPr lang="en-US" sz="2455">
                <a:solidFill>
                  <a:srgbClr val="FFFFFF"/>
                </a:solidFill>
                <a:latin typeface="Evolventa"/>
                <a:ea typeface="Evolventa"/>
                <a:cs typeface="Evolventa"/>
                <a:sym typeface="Evolventa"/>
              </a:rPr>
              <a:t> Сатуратордың 5 жоғарғы жағынан бу-газ қоспасы циркуляциялық газ үрлегішпен 6 қабылданады және таза ауамен араластыру үшін, содан кейін реакторға қайтарылады. Дегенмен, шамадан</a:t>
            </a:r>
            <a:r>
              <a:rPr lang="en-US" sz="2455">
                <a:solidFill>
                  <a:srgbClr val="FFFFFF"/>
                </a:solidFill>
                <a:latin typeface="Evolventa"/>
                <a:ea typeface="Evolventa"/>
                <a:cs typeface="Evolventa"/>
                <a:sym typeface="Evolventa"/>
              </a:rPr>
              <a:t> тыс сұйылтуды болдырмау үшін айналымдағы газдың бір бөлігін жүйелерден алып тастау керек. Құрамында көп мөлшерде сірке альдегиді бар бұл шығарылған газды скрубберде 7 аз мөлшерде сірке қышқылымен (сірке ангидридінің буларын сіңіру үшін) жуады, содан кейін абсорберде 8 сумен жуылады, ол барлық сірке альдегидін ұстайды. Алынған ерітіндіден ацетальдегид ректификациялық колоннада 10 тұзды дефлегматормен 11 регенерацияланады, содан кейін ол қанықтырғышқа 5 және реакцияға қайтарылады. Абсорберден 8 кейін шығатын ауа атмосфераға шығарылады. Сатуратор 5 пен скрубберден кейінгі конденсат 12 коллекторға құйылады. Бұл шикі өнімнің құрамында 58-60% (масса) сірке ангидриді, 28-30% (масса) сірке қышқылы, 9-10% (масса) су, 1-1,2% (масса) этилалитацедиден, аздаған диацетиладид.</a:t>
            </a:r>
          </a:p>
          <a:p>
            <a:pPr algn="ctr">
              <a:lnSpc>
                <a:spcPts val="3437"/>
              </a:lnSpc>
              <a:spcBef>
                <a:spcPct val="0"/>
              </a:spcBef>
            </a:pPr>
          </a:p>
          <a:p>
            <a:pPr algn="ctr">
              <a:lnSpc>
                <a:spcPts val="3437"/>
              </a:lnSpc>
              <a:spcBef>
                <a:spcPct val="0"/>
              </a:spcBef>
            </a:pPr>
            <a:r>
              <a:rPr lang="en-US" sz="2455">
                <a:solidFill>
                  <a:srgbClr val="FFFFFF"/>
                </a:solidFill>
                <a:latin typeface="Evolventa"/>
                <a:ea typeface="Evolventa"/>
                <a:cs typeface="Evolventa"/>
                <a:sym typeface="Evolventa"/>
              </a:rPr>
              <a:t> Ангидридтің гидролизі мүмкіндігіне байланысты (әсіресе жоғары температурада) суды этилацетатпен азеотропты айдау алдымен 13-бағанда дефлегматор 14 және сепаратор 15 арқылы жүргізіледі. Содан кейін этилацетатты 16-бағандағы өнім қоспасынан тазартып, азетропты дистилляцияға қайтарады. Сірке қышқылы мен сірке ангидриді диаграммада көрсетілмеген қосымша ректификациядан кейін таза күйінде алынады. Өнімнің шығымы 95%.</a:t>
            </a:r>
          </a:p>
          <a:p>
            <a:pPr algn="ctr">
              <a:lnSpc>
                <a:spcPts val="3437"/>
              </a:lnSpc>
              <a:spcBef>
                <a:spcPct val="0"/>
              </a:spcBef>
            </a:pPr>
            <a:r>
              <a:rPr lang="en-US" sz="2455">
                <a:solidFill>
                  <a:srgbClr val="FFFFFF"/>
                </a:solidFill>
                <a:latin typeface="Evolventa"/>
                <a:ea typeface="Evolventa"/>
                <a:cs typeface="Evolventa"/>
                <a:sym typeface="Evolventa"/>
              </a:rPr>
              <a:t> </a:t>
            </a:r>
          </a:p>
          <a:p>
            <a:pPr algn="ctr">
              <a:lnSpc>
                <a:spcPts val="3437"/>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2409274" y="895350"/>
            <a:ext cx="13469451" cy="8833170"/>
          </a:xfrm>
          <a:prstGeom prst="rect">
            <a:avLst/>
          </a:prstGeom>
        </p:spPr>
        <p:txBody>
          <a:bodyPr anchor="t" rtlCol="false" tIns="0" lIns="0" bIns="0" rIns="0">
            <a:spAutoFit/>
          </a:bodyPr>
          <a:lstStyle/>
          <a:p>
            <a:pPr algn="ctr">
              <a:lnSpc>
                <a:spcPts val="3482"/>
              </a:lnSpc>
            </a:pPr>
            <a:r>
              <a:rPr lang="en-US" sz="2487" b="true">
                <a:solidFill>
                  <a:srgbClr val="FFFFFF"/>
                </a:solidFill>
                <a:latin typeface="Evolventa Bold"/>
                <a:ea typeface="Evolventa Bold"/>
                <a:cs typeface="Evolventa Bold"/>
                <a:sym typeface="Evolventa Bold"/>
              </a:rPr>
              <a:t> 1.Өнеркәсіпт</a:t>
            </a:r>
            <a:r>
              <a:rPr lang="en-US" sz="2487" b="true">
                <a:solidFill>
                  <a:srgbClr val="FFFFFF"/>
                </a:solidFill>
                <a:latin typeface="Evolventa Bold"/>
                <a:ea typeface="Evolventa Bold"/>
                <a:cs typeface="Evolventa Bold"/>
                <a:sym typeface="Evolventa Bold"/>
              </a:rPr>
              <a:t>егі тотығу процестерінің негізгі рөлін келесі себептер анықтады</a:t>
            </a:r>
            <a:r>
              <a:rPr lang="en-US" sz="2487">
                <a:solidFill>
                  <a:srgbClr val="FFFFFF"/>
                </a:solidFill>
                <a:latin typeface="Evolventa"/>
                <a:ea typeface="Evolventa"/>
                <a:cs typeface="Evolventa"/>
                <a:sym typeface="Evolventa"/>
              </a:rPr>
              <a:t>: </a:t>
            </a:r>
          </a:p>
          <a:p>
            <a:pPr algn="ctr">
              <a:lnSpc>
                <a:spcPts val="3482"/>
              </a:lnSpc>
            </a:pPr>
          </a:p>
          <a:p>
            <a:pPr algn="ctr">
              <a:lnSpc>
                <a:spcPts val="3482"/>
              </a:lnSpc>
              <a:spcBef>
                <a:spcPct val="0"/>
              </a:spcBef>
            </a:pPr>
            <a:r>
              <a:rPr lang="en-US" sz="2487">
                <a:solidFill>
                  <a:srgbClr val="FFFFFF"/>
                </a:solidFill>
                <a:latin typeface="Evolventa"/>
                <a:ea typeface="Evolventa"/>
                <a:cs typeface="Evolventa"/>
                <a:sym typeface="Evolventa"/>
              </a:rPr>
              <a:t> а) тотығу нәтижесінде алынған қосылыстардың (спирттер, альдегидтер, кетондар, карбон қышқылдары және олардың ангидридтері, α-оксидтері, нитрилдер және т.б.) және полимер, органикалық синтездің аралық өнімдері б</a:t>
            </a:r>
            <a:r>
              <a:rPr lang="en-US" sz="2487">
                <a:solidFill>
                  <a:srgbClr val="FFFFFF"/>
                </a:solidFill>
                <a:latin typeface="Evolventa"/>
                <a:ea typeface="Evolventa"/>
                <a:cs typeface="Evolventa"/>
                <a:sym typeface="Evolventa"/>
              </a:rPr>
              <a:t>олып табылатын қосылыстардың үлкен құндылығы;</a:t>
            </a:r>
          </a:p>
          <a:p>
            <a:pPr algn="ctr">
              <a:lnSpc>
                <a:spcPts val="3482"/>
              </a:lnSpc>
              <a:spcBef>
                <a:spcPct val="0"/>
              </a:spcBef>
            </a:pPr>
            <a:r>
              <a:rPr lang="en-US" sz="2487">
                <a:solidFill>
                  <a:srgbClr val="FFFFFF"/>
                </a:solidFill>
                <a:latin typeface="Evolventa"/>
                <a:ea typeface="Evolventa"/>
                <a:cs typeface="Evolventa"/>
                <a:sym typeface="Evolventa"/>
              </a:rPr>
              <a:t> </a:t>
            </a:r>
          </a:p>
          <a:p>
            <a:pPr algn="ctr">
              <a:lnSpc>
                <a:spcPts val="3482"/>
              </a:lnSpc>
              <a:spcBef>
                <a:spcPct val="0"/>
              </a:spcBef>
            </a:pPr>
            <a:r>
              <a:rPr lang="en-US" sz="2487">
                <a:solidFill>
                  <a:srgbClr val="FFFFFF"/>
                </a:solidFill>
                <a:latin typeface="Evolventa"/>
                <a:ea typeface="Evolventa"/>
                <a:cs typeface="Evolventa"/>
                <a:sym typeface="Evolventa"/>
              </a:rPr>
              <a:t>б) көптеген органикалық заттар, соның ішінде барлық кластардағы көмірсутектер қабілетті тотығу реакцияларының алуан түрлілігі. Бұл көмірсутекті шикізатты бастапқы өңдеу үшін тотығу процестерін қолдануға және олардың негізінде көптеген бағалы өнімдерді алуға мүмкіндік береді;</a:t>
            </a:r>
          </a:p>
          <a:p>
            <a:pPr algn="ctr">
              <a:lnSpc>
                <a:spcPts val="3482"/>
              </a:lnSpc>
              <a:spcBef>
                <a:spcPct val="0"/>
              </a:spcBef>
            </a:pPr>
          </a:p>
          <a:p>
            <a:pPr algn="ctr">
              <a:lnSpc>
                <a:spcPts val="3482"/>
              </a:lnSpc>
              <a:spcBef>
                <a:spcPct val="0"/>
              </a:spcBef>
            </a:pPr>
            <a:r>
              <a:rPr lang="en-US" sz="2487">
                <a:solidFill>
                  <a:srgbClr val="FFFFFF"/>
                </a:solidFill>
                <a:latin typeface="Evolventa"/>
                <a:ea typeface="Evolventa"/>
                <a:cs typeface="Evolventa"/>
                <a:sym typeface="Evolventa"/>
              </a:rPr>
              <a:t> в) тотықтырғыштардың көпшілігінің болуы және құны төмен, олардың арасында атмосфералық оттегі негізгі орынды алады.</a:t>
            </a:r>
          </a:p>
          <a:p>
            <a:pPr algn="ctr">
              <a:lnSpc>
                <a:spcPts val="3482"/>
              </a:lnSpc>
              <a:spcBef>
                <a:spcPct val="0"/>
              </a:spcBef>
            </a:pPr>
          </a:p>
          <a:p>
            <a:pPr algn="ctr">
              <a:lnSpc>
                <a:spcPts val="3482"/>
              </a:lnSpc>
              <a:spcBef>
                <a:spcPct val="0"/>
              </a:spcBef>
            </a:pPr>
            <a:r>
              <a:rPr lang="en-US" sz="2487">
                <a:solidFill>
                  <a:srgbClr val="FFFFFF"/>
                </a:solidFill>
                <a:latin typeface="Evolventa"/>
                <a:ea typeface="Evolventa"/>
                <a:cs typeface="Evolventa"/>
                <a:sym typeface="Evolventa"/>
              </a:rPr>
              <a:t> Органикалық химиядағы тотығу процестерін анықтау оңай емес. Бейорганикалық химиядан айырмашылығы олар элементтердің валенттілігінің өзгеруімен қатар жүрмейді. Олардың ортақ ерекшелігі молекулаға оттегі атомын енгізу емес; бұл басқа реакцияларда да болады (гидролиз, гидратация).</a:t>
            </a:r>
          </a:p>
          <a:p>
            <a:pPr algn="ctr">
              <a:lnSpc>
                <a:spcPts val="3482"/>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1347851" y="4700799"/>
            <a:ext cx="8554487" cy="2245553"/>
          </a:xfrm>
          <a:custGeom>
            <a:avLst/>
            <a:gdLst/>
            <a:ahLst/>
            <a:cxnLst/>
            <a:rect r="r" b="b" t="t" l="l"/>
            <a:pathLst>
              <a:path h="2245553" w="8554487">
                <a:moveTo>
                  <a:pt x="0" y="0"/>
                </a:moveTo>
                <a:lnTo>
                  <a:pt x="8554487" y="0"/>
                </a:lnTo>
                <a:lnTo>
                  <a:pt x="8554487" y="2245553"/>
                </a:lnTo>
                <a:lnTo>
                  <a:pt x="0" y="2245553"/>
                </a:lnTo>
                <a:lnTo>
                  <a:pt x="0" y="0"/>
                </a:lnTo>
                <a:close/>
              </a:path>
            </a:pathLst>
          </a:custGeom>
          <a:blipFill>
            <a:blip r:embed="rId3"/>
            <a:stretch>
              <a:fillRect l="0" t="0" r="0" b="0"/>
            </a:stretch>
          </a:blipFill>
        </p:spPr>
      </p:sp>
      <p:sp>
        <p:nvSpPr>
          <p:cNvPr name="Freeform 4" id="4"/>
          <p:cNvSpPr/>
          <p:nvPr/>
        </p:nvSpPr>
        <p:spPr>
          <a:xfrm flipH="false" flipV="false" rot="0">
            <a:off x="10305109" y="5823576"/>
            <a:ext cx="6954191" cy="3798727"/>
          </a:xfrm>
          <a:custGeom>
            <a:avLst/>
            <a:gdLst/>
            <a:ahLst/>
            <a:cxnLst/>
            <a:rect r="r" b="b" t="t" l="l"/>
            <a:pathLst>
              <a:path h="3798727" w="6954191">
                <a:moveTo>
                  <a:pt x="0" y="0"/>
                </a:moveTo>
                <a:lnTo>
                  <a:pt x="6954191" y="0"/>
                </a:lnTo>
                <a:lnTo>
                  <a:pt x="6954191" y="3798727"/>
                </a:lnTo>
                <a:lnTo>
                  <a:pt x="0" y="3798727"/>
                </a:lnTo>
                <a:lnTo>
                  <a:pt x="0" y="0"/>
                </a:lnTo>
                <a:close/>
              </a:path>
            </a:pathLst>
          </a:custGeom>
          <a:blipFill>
            <a:blip r:embed="rId4"/>
            <a:stretch>
              <a:fillRect l="0" t="0" r="0" b="0"/>
            </a:stretch>
          </a:blipFill>
        </p:spPr>
      </p:sp>
      <p:sp>
        <p:nvSpPr>
          <p:cNvPr name="TextBox 5" id="5"/>
          <p:cNvSpPr txBox="true"/>
          <p:nvPr/>
        </p:nvSpPr>
        <p:spPr>
          <a:xfrm rot="0">
            <a:off x="2420611" y="487730"/>
            <a:ext cx="13446779" cy="4213069"/>
          </a:xfrm>
          <a:prstGeom prst="rect">
            <a:avLst/>
          </a:prstGeom>
        </p:spPr>
        <p:txBody>
          <a:bodyPr anchor="t" rtlCol="false" tIns="0" lIns="0" bIns="0" rIns="0">
            <a:spAutoFit/>
          </a:bodyPr>
          <a:lstStyle/>
          <a:p>
            <a:pPr algn="ctr">
              <a:lnSpc>
                <a:spcPts val="2748"/>
              </a:lnSpc>
            </a:pPr>
            <a:r>
              <a:rPr lang="en-US" sz="1963">
                <a:solidFill>
                  <a:srgbClr val="FFFFFF"/>
                </a:solidFill>
                <a:latin typeface="Evolventa"/>
                <a:ea typeface="Evolventa"/>
                <a:cs typeface="Evolventa"/>
                <a:sym typeface="Evolventa"/>
              </a:rPr>
              <a:t> Органикалық химия м</a:t>
            </a:r>
            <a:r>
              <a:rPr lang="en-US" sz="1963">
                <a:solidFill>
                  <a:srgbClr val="FFFFFF"/>
                </a:solidFill>
                <a:latin typeface="Evolventa"/>
                <a:ea typeface="Evolventa"/>
                <a:cs typeface="Evolventa"/>
                <a:sym typeface="Evolventa"/>
              </a:rPr>
              <a:t>ен технологияда тотығу процестері белгілі бір тотықтырғыштардың әсерінен заттардың түрленуі деп қарастырылады.</a:t>
            </a:r>
          </a:p>
          <a:p>
            <a:pPr algn="ctr">
              <a:lnSpc>
                <a:spcPts val="2748"/>
              </a:lnSpc>
              <a:spcBef>
                <a:spcPct val="0"/>
              </a:spcBef>
            </a:pPr>
            <a:r>
              <a:rPr lang="en-US" sz="1963">
                <a:solidFill>
                  <a:srgbClr val="FFFFFF"/>
                </a:solidFill>
                <a:latin typeface="Evolventa"/>
                <a:ea typeface="Evolventa"/>
                <a:cs typeface="Evolventa"/>
                <a:sym typeface="Evolventa"/>
              </a:rPr>
              <a:t> Олардың ішінде толық және толық емес т</a:t>
            </a:r>
            <a:r>
              <a:rPr lang="en-US" sz="1963">
                <a:solidFill>
                  <a:srgbClr val="FFFFFF"/>
                </a:solidFill>
                <a:latin typeface="Evolventa"/>
                <a:ea typeface="Evolventa"/>
                <a:cs typeface="Evolventa"/>
                <a:sym typeface="Evolventa"/>
              </a:rPr>
              <a:t>отығуды да ажырату керек. Біріншісі көмірқышқыл газы мен судың пайда болуымен заттың жануы деп түсініледі. Органикалық химияда толық тотығу – жағымсыз жанама процесс. Үш негізгі топқа бөлінетін ішінара тотығу реакциялары ғана маңызды: </a:t>
            </a:r>
          </a:p>
          <a:p>
            <a:pPr algn="ctr">
              <a:lnSpc>
                <a:spcPts val="2748"/>
              </a:lnSpc>
              <a:spcBef>
                <a:spcPct val="0"/>
              </a:spcBef>
            </a:pPr>
          </a:p>
          <a:p>
            <a:pPr algn="ctr">
              <a:lnSpc>
                <a:spcPts val="2748"/>
              </a:lnSpc>
              <a:spcBef>
                <a:spcPct val="0"/>
              </a:spcBef>
            </a:pPr>
            <a:r>
              <a:rPr lang="en-US" sz="1963">
                <a:solidFill>
                  <a:srgbClr val="FFFFFF"/>
                </a:solidFill>
                <a:latin typeface="Evolventa"/>
                <a:ea typeface="Evolventa"/>
                <a:cs typeface="Evolventa"/>
                <a:sym typeface="Evolventa"/>
              </a:rPr>
              <a:t> 1. Көміртек тізбегін бұзбай тотығу: а) қаныққан көміртек атомының парафиндерде, нафтендерде, олефиндерде және алкилароматты көмірсутектерде және осы қосылыстардың туындыларында, әсіресе спирттер мен альдегидтерде тотығуы:</a:t>
            </a:r>
          </a:p>
          <a:p>
            <a:pPr algn="ctr">
              <a:lnSpc>
                <a:spcPts val="2748"/>
              </a:lnSpc>
              <a:spcBef>
                <a:spcPct val="0"/>
              </a:spcBef>
            </a:pPr>
            <a:r>
              <a:rPr lang="en-US" sz="1963">
                <a:solidFill>
                  <a:srgbClr val="FFFFFF"/>
                </a:solidFill>
                <a:latin typeface="Evolventa"/>
                <a:ea typeface="Evolventa"/>
                <a:cs typeface="Evolventa"/>
                <a:sym typeface="Evolventa"/>
              </a:rPr>
              <a:t> </a:t>
            </a:r>
          </a:p>
          <a:p>
            <a:pPr algn="ctr">
              <a:lnSpc>
                <a:spcPts val="2748"/>
              </a:lnSpc>
              <a:spcBef>
                <a:spcPct val="0"/>
              </a:spcBef>
            </a:pPr>
            <a:r>
              <a:rPr lang="en-US" sz="1963">
                <a:solidFill>
                  <a:srgbClr val="FFFFFF"/>
                </a:solidFill>
                <a:latin typeface="Evolventa"/>
                <a:ea typeface="Evolventa"/>
                <a:cs typeface="Evolventa"/>
                <a:sym typeface="Evolventa"/>
              </a:rPr>
              <a:t> </a:t>
            </a:r>
          </a:p>
          <a:p>
            <a:pPr algn="ctr">
              <a:lnSpc>
                <a:spcPts val="2748"/>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3893610" y="4099424"/>
            <a:ext cx="10500780" cy="4274002"/>
          </a:xfrm>
          <a:custGeom>
            <a:avLst/>
            <a:gdLst/>
            <a:ahLst/>
            <a:cxnLst/>
            <a:rect r="r" b="b" t="t" l="l"/>
            <a:pathLst>
              <a:path h="4274002" w="10500780">
                <a:moveTo>
                  <a:pt x="0" y="0"/>
                </a:moveTo>
                <a:lnTo>
                  <a:pt x="10500780" y="0"/>
                </a:lnTo>
                <a:lnTo>
                  <a:pt x="10500780" y="4274002"/>
                </a:lnTo>
                <a:lnTo>
                  <a:pt x="0" y="4274002"/>
                </a:lnTo>
                <a:lnTo>
                  <a:pt x="0" y="0"/>
                </a:lnTo>
                <a:close/>
              </a:path>
            </a:pathLst>
          </a:custGeom>
          <a:blipFill>
            <a:blip r:embed="rId3"/>
            <a:stretch>
              <a:fillRect l="0" t="0" r="0" b="0"/>
            </a:stretch>
          </a:blipFill>
        </p:spPr>
      </p:sp>
      <p:sp>
        <p:nvSpPr>
          <p:cNvPr name="TextBox 4" id="4"/>
          <p:cNvSpPr txBox="true"/>
          <p:nvPr/>
        </p:nvSpPr>
        <p:spPr>
          <a:xfrm rot="0">
            <a:off x="281397" y="819150"/>
            <a:ext cx="17725205" cy="1499878"/>
          </a:xfrm>
          <a:prstGeom prst="rect">
            <a:avLst/>
          </a:prstGeom>
        </p:spPr>
        <p:txBody>
          <a:bodyPr anchor="t" rtlCol="false" tIns="0" lIns="0" bIns="0" rIns="0">
            <a:spAutoFit/>
          </a:bodyPr>
          <a:lstStyle/>
          <a:p>
            <a:pPr algn="ctr">
              <a:lnSpc>
                <a:spcPts val="5514"/>
              </a:lnSpc>
              <a:spcBef>
                <a:spcPct val="0"/>
              </a:spcBef>
            </a:pPr>
            <a:r>
              <a:rPr lang="en-US" sz="3938">
                <a:solidFill>
                  <a:srgbClr val="FFFFFF"/>
                </a:solidFill>
                <a:latin typeface="Evolventa"/>
                <a:ea typeface="Evolventa"/>
                <a:cs typeface="Evolventa"/>
                <a:sym typeface="Evolventa"/>
              </a:rPr>
              <a:t>б )α-окси</a:t>
            </a:r>
            <a:r>
              <a:rPr lang="en-US" sz="3938">
                <a:solidFill>
                  <a:srgbClr val="FFFFFF"/>
                </a:solidFill>
                <a:latin typeface="Evolventa"/>
                <a:ea typeface="Evolventa"/>
                <a:cs typeface="Evolventa"/>
                <a:sym typeface="Evolventa"/>
              </a:rPr>
              <a:t>дтер (эпоксидтер), карбонилді қ</a:t>
            </a:r>
            <a:r>
              <a:rPr lang="en-US" sz="3938">
                <a:solidFill>
                  <a:srgbClr val="FFFFFF"/>
                </a:solidFill>
                <a:latin typeface="Evolventa"/>
                <a:ea typeface="Evolventa"/>
                <a:cs typeface="Evolventa"/>
                <a:sym typeface="Evolventa"/>
              </a:rPr>
              <a:t>осылыстар немесе гликольдердің түзілуімен қосарлы байланыс кезінде тотығу:</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4224944" y="3030216"/>
            <a:ext cx="9838113" cy="5656915"/>
          </a:xfrm>
          <a:custGeom>
            <a:avLst/>
            <a:gdLst/>
            <a:ahLst/>
            <a:cxnLst/>
            <a:rect r="r" b="b" t="t" l="l"/>
            <a:pathLst>
              <a:path h="5656915" w="9838113">
                <a:moveTo>
                  <a:pt x="0" y="0"/>
                </a:moveTo>
                <a:lnTo>
                  <a:pt x="9838112" y="0"/>
                </a:lnTo>
                <a:lnTo>
                  <a:pt x="9838112" y="5656915"/>
                </a:lnTo>
                <a:lnTo>
                  <a:pt x="0" y="5656915"/>
                </a:lnTo>
                <a:lnTo>
                  <a:pt x="0" y="0"/>
                </a:lnTo>
                <a:close/>
              </a:path>
            </a:pathLst>
          </a:custGeom>
          <a:blipFill>
            <a:blip r:embed="rId3"/>
            <a:stretch>
              <a:fillRect l="0" t="0" r="0" b="0"/>
            </a:stretch>
          </a:blipFill>
        </p:spPr>
      </p:sp>
      <p:sp>
        <p:nvSpPr>
          <p:cNvPr name="TextBox 4" id="4"/>
          <p:cNvSpPr txBox="true"/>
          <p:nvPr/>
        </p:nvSpPr>
        <p:spPr>
          <a:xfrm rot="0">
            <a:off x="1028700" y="904875"/>
            <a:ext cx="16230600" cy="1718254"/>
          </a:xfrm>
          <a:prstGeom prst="rect">
            <a:avLst/>
          </a:prstGeom>
        </p:spPr>
        <p:txBody>
          <a:bodyPr anchor="t" rtlCol="false" tIns="0" lIns="0" bIns="0" rIns="0">
            <a:spAutoFit/>
          </a:bodyPr>
          <a:lstStyle/>
          <a:p>
            <a:pPr algn="ctr">
              <a:lnSpc>
                <a:spcPts val="3279"/>
              </a:lnSpc>
            </a:pPr>
            <a:r>
              <a:rPr lang="en-US" sz="2342">
                <a:solidFill>
                  <a:srgbClr val="FFFFFF"/>
                </a:solidFill>
                <a:latin typeface="Evolventa"/>
                <a:ea typeface="Evolventa"/>
                <a:cs typeface="Evolventa"/>
                <a:sym typeface="Evolventa"/>
              </a:rPr>
              <a:t>2. С-С байла</a:t>
            </a:r>
            <a:r>
              <a:rPr lang="en-US" sz="2342">
                <a:solidFill>
                  <a:srgbClr val="FFFFFF"/>
                </a:solidFill>
                <a:latin typeface="Evolventa"/>
                <a:ea typeface="Evolventa"/>
                <a:cs typeface="Evolventa"/>
                <a:sym typeface="Evolventa"/>
              </a:rPr>
              <a:t>ныстарының ыдырауымен болатын деструктивті тотығу.</a:t>
            </a:r>
          </a:p>
          <a:p>
            <a:pPr algn="ctr">
              <a:lnSpc>
                <a:spcPts val="3279"/>
              </a:lnSpc>
              <a:spcBef>
                <a:spcPct val="0"/>
              </a:spcBef>
            </a:pPr>
            <a:r>
              <a:rPr lang="en-US" sz="2342">
                <a:solidFill>
                  <a:srgbClr val="FFFFFF"/>
                </a:solidFill>
                <a:latin typeface="Evolventa"/>
                <a:ea typeface="Evolventa"/>
                <a:cs typeface="Evolventa"/>
                <a:sym typeface="Evolventa"/>
              </a:rPr>
              <a:t> Бұған бірқ</a:t>
            </a:r>
            <a:r>
              <a:rPr lang="en-US" sz="2342">
                <a:solidFill>
                  <a:srgbClr val="FFFFFF"/>
                </a:solidFill>
                <a:latin typeface="Evolventa"/>
                <a:ea typeface="Evolventa"/>
                <a:cs typeface="Evolventa"/>
                <a:sym typeface="Evolventa"/>
              </a:rPr>
              <a:t>атар парафиндердің, нафтендердің, олефиндердің және хош иісті көмірсутектер (және олардың туындылары) қабілетті. Деструкция C-C, C=C және C</a:t>
            </a:r>
            <a:r>
              <a:rPr lang="en-US" sz="2342">
                <a:solidFill>
                  <a:srgbClr val="FFFFFF"/>
                </a:solidFill>
                <a:latin typeface="Evolventa"/>
                <a:ea typeface="Evolventa"/>
                <a:cs typeface="Evolventa"/>
                <a:sym typeface="Evolventa"/>
              </a:rPr>
              <a:t>аром</a:t>
            </a:r>
            <a:r>
              <a:rPr lang="en-US" sz="2342">
                <a:solidFill>
                  <a:srgbClr val="FFFFFF"/>
                </a:solidFill>
                <a:latin typeface="Evolventa"/>
                <a:ea typeface="Evolventa"/>
                <a:cs typeface="Evolventa"/>
                <a:sym typeface="Evolventa"/>
              </a:rPr>
              <a:t>-C</a:t>
            </a:r>
            <a:r>
              <a:rPr lang="en-US" sz="2342">
                <a:solidFill>
                  <a:srgbClr val="FFFFFF"/>
                </a:solidFill>
                <a:latin typeface="Evolventa"/>
                <a:ea typeface="Evolventa"/>
                <a:cs typeface="Evolventa"/>
                <a:sym typeface="Evolventa"/>
              </a:rPr>
              <a:t>аром</a:t>
            </a:r>
            <a:r>
              <a:rPr lang="en-US" sz="2342">
                <a:solidFill>
                  <a:srgbClr val="FFFFFF"/>
                </a:solidFill>
                <a:latin typeface="Evolventa"/>
                <a:ea typeface="Evolventa"/>
                <a:cs typeface="Evolventa"/>
                <a:sym typeface="Evolventa"/>
              </a:rPr>
              <a:t> байланыстары арқылы жүреді:</a:t>
            </a:r>
          </a:p>
          <a:p>
            <a:pPr algn="ctr">
              <a:lnSpc>
                <a:spcPts val="3279"/>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Freeform 3" id="3"/>
          <p:cNvSpPr/>
          <p:nvPr/>
        </p:nvSpPr>
        <p:spPr>
          <a:xfrm flipH="false" flipV="false" rot="0">
            <a:off x="3493371" y="2209645"/>
            <a:ext cx="11301259" cy="1158379"/>
          </a:xfrm>
          <a:custGeom>
            <a:avLst/>
            <a:gdLst/>
            <a:ahLst/>
            <a:cxnLst/>
            <a:rect r="r" b="b" t="t" l="l"/>
            <a:pathLst>
              <a:path h="1158379" w="11301259">
                <a:moveTo>
                  <a:pt x="0" y="0"/>
                </a:moveTo>
                <a:lnTo>
                  <a:pt x="11301258" y="0"/>
                </a:lnTo>
                <a:lnTo>
                  <a:pt x="11301258" y="1158379"/>
                </a:lnTo>
                <a:lnTo>
                  <a:pt x="0" y="1158379"/>
                </a:lnTo>
                <a:lnTo>
                  <a:pt x="0" y="0"/>
                </a:lnTo>
                <a:close/>
              </a:path>
            </a:pathLst>
          </a:custGeom>
          <a:blipFill>
            <a:blip r:embed="rId3"/>
            <a:stretch>
              <a:fillRect l="0" t="0" r="0" b="0"/>
            </a:stretch>
          </a:blipFill>
        </p:spPr>
      </p:sp>
      <p:sp>
        <p:nvSpPr>
          <p:cNvPr name="Freeform 4" id="4"/>
          <p:cNvSpPr/>
          <p:nvPr/>
        </p:nvSpPr>
        <p:spPr>
          <a:xfrm flipH="false" flipV="false" rot="0">
            <a:off x="3493371" y="3368024"/>
            <a:ext cx="11301259" cy="2147239"/>
          </a:xfrm>
          <a:custGeom>
            <a:avLst/>
            <a:gdLst/>
            <a:ahLst/>
            <a:cxnLst/>
            <a:rect r="r" b="b" t="t" l="l"/>
            <a:pathLst>
              <a:path h="2147239" w="11301259">
                <a:moveTo>
                  <a:pt x="0" y="0"/>
                </a:moveTo>
                <a:lnTo>
                  <a:pt x="11301258" y="0"/>
                </a:lnTo>
                <a:lnTo>
                  <a:pt x="11301258" y="2147240"/>
                </a:lnTo>
                <a:lnTo>
                  <a:pt x="0" y="2147240"/>
                </a:lnTo>
                <a:lnTo>
                  <a:pt x="0" y="0"/>
                </a:lnTo>
                <a:close/>
              </a:path>
            </a:pathLst>
          </a:custGeom>
          <a:blipFill>
            <a:blip r:embed="rId4"/>
            <a:stretch>
              <a:fillRect l="0" t="0" r="0" b="0"/>
            </a:stretch>
          </a:blipFill>
        </p:spPr>
      </p:sp>
      <p:sp>
        <p:nvSpPr>
          <p:cNvPr name="Freeform 5" id="5"/>
          <p:cNvSpPr/>
          <p:nvPr/>
        </p:nvSpPr>
        <p:spPr>
          <a:xfrm flipH="false" flipV="false" rot="0">
            <a:off x="3663907" y="5515264"/>
            <a:ext cx="11130723" cy="849332"/>
          </a:xfrm>
          <a:custGeom>
            <a:avLst/>
            <a:gdLst/>
            <a:ahLst/>
            <a:cxnLst/>
            <a:rect r="r" b="b" t="t" l="l"/>
            <a:pathLst>
              <a:path h="849332" w="11130723">
                <a:moveTo>
                  <a:pt x="0" y="0"/>
                </a:moveTo>
                <a:lnTo>
                  <a:pt x="11130722" y="0"/>
                </a:lnTo>
                <a:lnTo>
                  <a:pt x="11130722" y="849332"/>
                </a:lnTo>
                <a:lnTo>
                  <a:pt x="0" y="849332"/>
                </a:lnTo>
                <a:lnTo>
                  <a:pt x="0" y="0"/>
                </a:lnTo>
                <a:close/>
              </a:path>
            </a:pathLst>
          </a:custGeom>
          <a:blipFill>
            <a:blip r:embed="rId5"/>
            <a:stretch>
              <a:fillRect l="0" t="0" r="0" b="0"/>
            </a:stretch>
          </a:blipFill>
        </p:spPr>
      </p:sp>
      <p:sp>
        <p:nvSpPr>
          <p:cNvPr name="TextBox 6" id="6"/>
          <p:cNvSpPr txBox="true"/>
          <p:nvPr/>
        </p:nvSpPr>
        <p:spPr>
          <a:xfrm rot="0">
            <a:off x="1028700" y="904875"/>
            <a:ext cx="16230600" cy="1304770"/>
          </a:xfrm>
          <a:prstGeom prst="rect">
            <a:avLst/>
          </a:prstGeom>
        </p:spPr>
        <p:txBody>
          <a:bodyPr anchor="t" rtlCol="false" tIns="0" lIns="0" bIns="0" rIns="0">
            <a:spAutoFit/>
          </a:bodyPr>
          <a:lstStyle/>
          <a:p>
            <a:pPr algn="ctr">
              <a:lnSpc>
                <a:spcPts val="3279"/>
              </a:lnSpc>
              <a:spcBef>
                <a:spcPct val="0"/>
              </a:spcBef>
            </a:pPr>
            <a:r>
              <a:rPr lang="en-US" sz="2342">
                <a:solidFill>
                  <a:srgbClr val="FFFFFF"/>
                </a:solidFill>
                <a:latin typeface="Evolventa"/>
                <a:ea typeface="Evolventa"/>
                <a:cs typeface="Evolventa"/>
                <a:sym typeface="Evolventa"/>
              </a:rPr>
              <a:t> 3. Ба</a:t>
            </a:r>
            <a:r>
              <a:rPr lang="en-US" sz="2342">
                <a:solidFill>
                  <a:srgbClr val="FFFFFF"/>
                </a:solidFill>
                <a:latin typeface="Evolventa"/>
                <a:ea typeface="Evolventa"/>
                <a:cs typeface="Evolventa"/>
                <a:sym typeface="Evolventa"/>
              </a:rPr>
              <a:t>стапқы реагенттердің молекулал</a:t>
            </a:r>
            <a:r>
              <a:rPr lang="en-US" sz="2342">
                <a:solidFill>
                  <a:srgbClr val="FFFFFF"/>
                </a:solidFill>
                <a:latin typeface="Evolventa"/>
                <a:ea typeface="Evolventa"/>
                <a:cs typeface="Evolventa"/>
                <a:sym typeface="Evolventa"/>
              </a:rPr>
              <a:t>арының байланысуымен жүретін тотығу (тотықтырғыш конденсация немесе тотығу комбинациясы):</a:t>
            </a:r>
          </a:p>
          <a:p>
            <a:pPr algn="ctr">
              <a:lnSpc>
                <a:spcPts val="3279"/>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alphaModFix amt="75000"/>
            </a:blip>
            <a:stretch>
              <a:fillRect l="0" t="0" r="0" b="0"/>
            </a:stretch>
          </a:blipFill>
        </p:spPr>
      </p:sp>
      <p:sp>
        <p:nvSpPr>
          <p:cNvPr name="TextBox 3" id="3"/>
          <p:cNvSpPr txBox="true"/>
          <p:nvPr/>
        </p:nvSpPr>
        <p:spPr>
          <a:xfrm rot="0">
            <a:off x="2406814" y="710299"/>
            <a:ext cx="13474372" cy="8723526"/>
          </a:xfrm>
          <a:prstGeom prst="rect">
            <a:avLst/>
          </a:prstGeom>
        </p:spPr>
        <p:txBody>
          <a:bodyPr anchor="t" rtlCol="false" tIns="0" lIns="0" bIns="0" rIns="0">
            <a:spAutoFit/>
          </a:bodyPr>
          <a:lstStyle/>
          <a:p>
            <a:pPr algn="ctr">
              <a:lnSpc>
                <a:spcPts val="3811"/>
              </a:lnSpc>
            </a:pPr>
            <a:r>
              <a:rPr lang="en-US" sz="2722">
                <a:solidFill>
                  <a:srgbClr val="FFFFFF"/>
                </a:solidFill>
                <a:latin typeface="Evolventa"/>
                <a:ea typeface="Evolventa"/>
                <a:cs typeface="Evolventa"/>
                <a:sym typeface="Evolventa"/>
              </a:rPr>
              <a:t> Зертханалық тәжірибеде – перманга</a:t>
            </a:r>
            <a:r>
              <a:rPr lang="en-US" sz="2722">
                <a:solidFill>
                  <a:srgbClr val="FFFFFF"/>
                </a:solidFill>
                <a:latin typeface="Evolventa"/>
                <a:ea typeface="Evolventa"/>
                <a:cs typeface="Evolventa"/>
                <a:sym typeface="Evolventa"/>
              </a:rPr>
              <a:t>наттар (сілтілі, бейтарап немесе қышқыл ортада), бихроматтар, Cr2O3, Mn, Pb, Na пероксидтері. </a:t>
            </a:r>
          </a:p>
          <a:p>
            <a:pPr algn="ctr">
              <a:lnSpc>
                <a:spcPts val="3811"/>
              </a:lnSpc>
            </a:pPr>
          </a:p>
          <a:p>
            <a:pPr algn="ctr">
              <a:lnSpc>
                <a:spcPts val="3811"/>
              </a:lnSpc>
            </a:pPr>
            <a:r>
              <a:rPr lang="en-US" sz="2722">
                <a:solidFill>
                  <a:srgbClr val="FFFFFF"/>
                </a:solidFill>
                <a:latin typeface="Evolventa"/>
                <a:ea typeface="Evolventa"/>
                <a:cs typeface="Evolventa"/>
                <a:sym typeface="Evolventa"/>
              </a:rPr>
              <a:t> Өнеркәсіпте: молекулалық оттегі (ауа, техникалық оттегі немесе құрамында аз оттегі бар азот оттегі қоспасы түрінде).</a:t>
            </a:r>
          </a:p>
          <a:p>
            <a:pPr algn="ctr">
              <a:lnSpc>
                <a:spcPts val="3811"/>
              </a:lnSpc>
            </a:pPr>
          </a:p>
          <a:p>
            <a:pPr algn="ctr">
              <a:lnSpc>
                <a:spcPts val="3811"/>
              </a:lnSpc>
              <a:spcBef>
                <a:spcPct val="0"/>
              </a:spcBef>
            </a:pPr>
            <a:r>
              <a:rPr lang="en-US" sz="2722">
                <a:solidFill>
                  <a:srgbClr val="FFFFFF"/>
                </a:solidFill>
                <a:latin typeface="Evolventa"/>
                <a:ea typeface="Evolventa"/>
                <a:cs typeface="Evolventa"/>
                <a:sym typeface="Evolventa"/>
              </a:rPr>
              <a:t> Азот қышқылы (азот оксидтері азырақ) екінші үлкен тотықтырғыш болып табылады. 40-60% HNO3 түрінде қолд</a:t>
            </a:r>
            <a:r>
              <a:rPr lang="en-US" sz="2722">
                <a:solidFill>
                  <a:srgbClr val="FFFFFF"/>
                </a:solidFill>
                <a:latin typeface="Evolventa"/>
                <a:ea typeface="Evolventa"/>
                <a:cs typeface="Evolventa"/>
                <a:sym typeface="Evolventa"/>
              </a:rPr>
              <a:t>анылады. Азот қышқылы ешқашан парафиндерді тотықтыру үшін пайдаланылмайды. Ол циклдік қосылыстардың және қанықпаған байланыстары бар заттардың тотығуының деструктивті реакцияларымен сипатталады; оттегі тотығуына қарағанда жақсы өнім береді.</a:t>
            </a:r>
          </a:p>
          <a:p>
            <a:pPr algn="ctr">
              <a:lnSpc>
                <a:spcPts val="3811"/>
              </a:lnSpc>
              <a:spcBef>
                <a:spcPct val="0"/>
              </a:spcBef>
            </a:pPr>
          </a:p>
          <a:p>
            <a:pPr algn="ctr">
              <a:lnSpc>
                <a:spcPts val="3811"/>
              </a:lnSpc>
              <a:spcBef>
                <a:spcPct val="0"/>
              </a:spcBef>
            </a:pPr>
            <a:r>
              <a:rPr lang="en-US" sz="2722">
                <a:solidFill>
                  <a:srgbClr val="FFFFFF"/>
                </a:solidFill>
                <a:latin typeface="Evolventa"/>
                <a:ea typeface="Evolventa"/>
                <a:cs typeface="Evolventa"/>
                <a:sym typeface="Evolventa"/>
              </a:rPr>
              <a:t> Пероксидті қосылыстар. Негізінен сутегі асқын тотығы H2O2 және персірке қышқылы (және гидропероксидтер) тотықтырғыштар ретінде қолдануды тапты. Сутегі асқын тотығы 30% сулы ерітінді түрінде қолданылады; ол карбон қышқылдарымен сәйкес пероксиқышқылдарды шығарады.</a:t>
            </a:r>
          </a:p>
          <a:p>
            <a:pPr algn="ctr">
              <a:lnSpc>
                <a:spcPts val="3811"/>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DAGlMhs0BeE</dc:identifier>
  <dcterms:modified xsi:type="dcterms:W3CDTF">2011-08-01T06:04:30Z</dcterms:modified>
  <cp:revision>1</cp:revision>
  <dc:title>Дәріс мақсаты: Студенттерге тотығу процестерінің мәнін, оның ішінде радикалды тізбекті тотығу механизмін түсіндіру. Тотығудың негізгі сатыларын (инициация, тізбекті жалғастыру, тізбекті үзу) қарастыра отырып, осы процестің химиялық өнеркәсіп пен</dc:title>
</cp:coreProperties>
</file>