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61" r:id="rId3"/>
    <p:sldId id="331" r:id="rId4"/>
    <p:sldId id="354" r:id="rId5"/>
    <p:sldId id="355" r:id="rId6"/>
    <p:sldId id="338" r:id="rId7"/>
    <p:sldId id="325" r:id="rId8"/>
    <p:sldId id="326" r:id="rId9"/>
    <p:sldId id="339" r:id="rId10"/>
    <p:sldId id="343" r:id="rId11"/>
    <p:sldId id="346" r:id="rId12"/>
    <p:sldId id="345" r:id="rId13"/>
    <p:sldId id="350" r:id="rId14"/>
    <p:sldId id="348" r:id="rId15"/>
    <p:sldId id="352" r:id="rId16"/>
    <p:sldId id="351" r:id="rId17"/>
    <p:sldId id="327" r:id="rId18"/>
    <p:sldId id="340" r:id="rId19"/>
    <p:sldId id="328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00FFFF"/>
    <a:srgbClr val="FF66FF"/>
    <a:srgbClr val="0020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49" autoAdjust="0"/>
    <p:restoredTop sz="94660"/>
  </p:normalViewPr>
  <p:slideViewPr>
    <p:cSldViewPr snapToGrid="0">
      <p:cViewPr varScale="1">
        <p:scale>
          <a:sx n="58" d="100"/>
          <a:sy n="58" d="100"/>
        </p:scale>
        <p:origin x="94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825DF1-C6D2-43F9-9357-06D797CC3753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</dgm:pt>
    <dgm:pt modelId="{F2857D1C-B37D-482A-89B8-04A36A27E604}">
      <dgm:prSet phldrT="[Текст]" custT="1"/>
      <dgm:spPr>
        <a:gradFill flip="none" rotWithShape="0">
          <a:gsLst>
            <a:gs pos="0">
              <a:schemeClr val="accent4">
                <a:lumMod val="60000"/>
                <a:lumOff val="40000"/>
                <a:shade val="30000"/>
                <a:satMod val="115000"/>
              </a:schemeClr>
            </a:gs>
            <a:gs pos="50000">
              <a:schemeClr val="accent4">
                <a:lumMod val="60000"/>
                <a:lumOff val="40000"/>
                <a:shade val="67500"/>
                <a:satMod val="115000"/>
              </a:schemeClr>
            </a:gs>
            <a:gs pos="100000">
              <a:schemeClr val="accent4">
                <a:lumMod val="60000"/>
                <a:lumOff val="40000"/>
                <a:shade val="100000"/>
                <a:satMod val="115000"/>
              </a:schemeClr>
            </a:gs>
          </a:gsLst>
          <a:lin ang="8100000" scaled="1"/>
          <a:tileRect/>
        </a:gradFill>
      </dgm:spPr>
      <dgm:t>
        <a:bodyPr/>
        <a:lstStyle/>
        <a:p>
          <a:pPr algn="just"/>
          <a:r>
            <a:rPr lang="ru-RU" sz="18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Жылу</a:t>
          </a:r>
          <a:r>
            <a:rPr lang="ru-RU" sz="1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өткізгіштік</a:t>
          </a:r>
          <a:r>
            <a:rPr lang="ru-RU" sz="1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- температура </a:t>
          </a:r>
          <a:r>
            <a:rPr lang="ru-RU" sz="18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бірдей</a:t>
          </a:r>
          <a:r>
            <a:rPr lang="ru-RU" sz="1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болмаса</a:t>
          </a:r>
          <a:r>
            <a:rPr lang="ru-RU" sz="1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энергия </a:t>
          </a:r>
          <a:r>
            <a:rPr lang="ru-RU" sz="18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алмасу</a:t>
          </a:r>
          <a:r>
            <a:rPr lang="ru-RU" sz="1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жүреді</a:t>
          </a:r>
          <a:endParaRPr lang="ru-KZ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0F07EB-7A3B-4CE5-A7CE-97FB51623422}" type="parTrans" cxnId="{0A6D61BB-0F31-46E7-8A9B-77D852A3FF75}">
      <dgm:prSet/>
      <dgm:spPr/>
      <dgm:t>
        <a:bodyPr/>
        <a:lstStyle/>
        <a:p>
          <a:endParaRPr lang="ru-KZ"/>
        </a:p>
      </dgm:t>
    </dgm:pt>
    <dgm:pt modelId="{E923FC71-87EF-4D10-A431-BA9F5A50ED9C}" type="sibTrans" cxnId="{0A6D61BB-0F31-46E7-8A9B-77D852A3FF75}">
      <dgm:prSet/>
      <dgm:spPr/>
      <dgm:t>
        <a:bodyPr/>
        <a:lstStyle/>
        <a:p>
          <a:endParaRPr lang="ru-KZ"/>
        </a:p>
      </dgm:t>
    </dgm:pt>
    <dgm:pt modelId="{7C672B34-6ABD-4477-8A93-4929F40ACF16}">
      <dgm:prSet phldrT="[Текст]" custT="1"/>
      <dgm:spPr>
        <a:gradFill flip="none" rotWithShape="0">
          <a:gsLst>
            <a:gs pos="0">
              <a:srgbClr val="FF66FF">
                <a:shade val="30000"/>
                <a:satMod val="115000"/>
              </a:srgbClr>
            </a:gs>
            <a:gs pos="50000">
              <a:srgbClr val="FF66FF">
                <a:shade val="67500"/>
                <a:satMod val="115000"/>
              </a:srgbClr>
            </a:gs>
            <a:gs pos="100000">
              <a:srgbClr val="FF66FF">
                <a:shade val="100000"/>
                <a:satMod val="115000"/>
              </a:srgbClr>
            </a:gs>
          </a:gsLst>
          <a:lin ang="5400000" scaled="1"/>
          <a:tileRect/>
        </a:gradFill>
      </dgm:spPr>
      <dgm:t>
        <a:bodyPr/>
        <a:lstStyle/>
        <a:p>
          <a:pPr algn="just"/>
          <a:r>
            <a:rPr lang="ru-RU" sz="1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Диффузия - </a:t>
          </a:r>
          <a:r>
            <a:rPr lang="ru-RU" sz="18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бөлшектердің</a:t>
          </a:r>
          <a:r>
            <a:rPr lang="ru-RU" sz="1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концентрациясы</a:t>
          </a:r>
          <a:r>
            <a:rPr lang="ru-RU" sz="1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бірдей</a:t>
          </a:r>
          <a:r>
            <a:rPr lang="ru-RU" sz="1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болмаса</a:t>
          </a:r>
          <a:r>
            <a:rPr lang="ru-RU" sz="1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заттың</a:t>
          </a:r>
          <a:r>
            <a:rPr lang="ru-RU" sz="1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масса </a:t>
          </a:r>
          <a:r>
            <a:rPr lang="ru-RU" sz="18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алмасуы</a:t>
          </a:r>
          <a:r>
            <a:rPr lang="ru-RU" sz="1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жүреді</a:t>
          </a:r>
          <a:r>
            <a:rPr lang="ru-RU" sz="1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KZ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21150B-EEE3-4B1E-B323-C740CF790CB5}" type="parTrans" cxnId="{AA8029DB-97E2-47CE-9023-564244DEF7CA}">
      <dgm:prSet/>
      <dgm:spPr/>
      <dgm:t>
        <a:bodyPr/>
        <a:lstStyle/>
        <a:p>
          <a:endParaRPr lang="ru-KZ"/>
        </a:p>
      </dgm:t>
    </dgm:pt>
    <dgm:pt modelId="{26BCC9C0-DBC9-44BB-B1CF-0124889DBA8F}" type="sibTrans" cxnId="{AA8029DB-97E2-47CE-9023-564244DEF7CA}">
      <dgm:prSet/>
      <dgm:spPr/>
      <dgm:t>
        <a:bodyPr/>
        <a:lstStyle/>
        <a:p>
          <a:endParaRPr lang="ru-KZ"/>
        </a:p>
      </dgm:t>
    </dgm:pt>
    <dgm:pt modelId="{24E947F9-7316-4804-B0D2-2301E3849C10}">
      <dgm:prSet phldrT="[Текст]" custT="1"/>
      <dgm:spPr>
        <a:gradFill flip="none" rotWithShape="0">
          <a:gsLst>
            <a:gs pos="0">
              <a:srgbClr val="00FFFF">
                <a:shade val="30000"/>
                <a:satMod val="115000"/>
              </a:srgbClr>
            </a:gs>
            <a:gs pos="38000">
              <a:srgbClr val="00FFFF">
                <a:shade val="67500"/>
                <a:satMod val="115000"/>
              </a:srgbClr>
            </a:gs>
            <a:gs pos="100000">
              <a:srgbClr val="00FFFF">
                <a:shade val="100000"/>
                <a:satMod val="115000"/>
              </a:srgbClr>
            </a:gs>
          </a:gsLst>
          <a:lin ang="8100000" scaled="1"/>
          <a:tileRect/>
        </a:gradFill>
      </dgm:spPr>
      <dgm:t>
        <a:bodyPr/>
        <a:lstStyle/>
        <a:p>
          <a:pPr algn="just"/>
          <a:r>
            <a:rPr lang="kk-KZ" sz="1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Тұтқырлық </a:t>
          </a:r>
          <a:r>
            <a:rPr lang="en-US" sz="1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kk-KZ" sz="1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сұйықтықтың температурасы температураның </a:t>
          </a:r>
        </a:p>
        <a:p>
          <a:pPr algn="just"/>
          <a:r>
            <a:rPr lang="kk-KZ" sz="1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жоғарылауымен төмендейді, өйткені молекулалар өз орындарын оңай өзгертеді және, мысалы, дене сұйықтықта қозғалғанда, олар оны оңайырақ «өтіп», басқа жағдайға қайта орналасады.</a:t>
          </a:r>
          <a:r>
            <a:rPr lang="en-US" sz="1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KZ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AF5291F-4CC4-401F-BE1A-7F441D2C3B2E}" type="parTrans" cxnId="{A053DAA7-6DD4-48A7-B811-C825FEAE3F88}">
      <dgm:prSet/>
      <dgm:spPr/>
      <dgm:t>
        <a:bodyPr/>
        <a:lstStyle/>
        <a:p>
          <a:endParaRPr lang="ru-KZ"/>
        </a:p>
      </dgm:t>
    </dgm:pt>
    <dgm:pt modelId="{7032C4CD-44E0-470A-8FED-565BEFB5C189}" type="sibTrans" cxnId="{A053DAA7-6DD4-48A7-B811-C825FEAE3F88}">
      <dgm:prSet/>
      <dgm:spPr/>
      <dgm:t>
        <a:bodyPr/>
        <a:lstStyle/>
        <a:p>
          <a:endParaRPr lang="ru-KZ"/>
        </a:p>
      </dgm:t>
    </dgm:pt>
    <dgm:pt modelId="{B7B9F03F-5AA0-4856-B66D-4BB4A27C63C0}" type="pres">
      <dgm:prSet presAssocID="{C3825DF1-C6D2-43F9-9357-06D797CC3753}" presName="outerComposite" presStyleCnt="0">
        <dgm:presLayoutVars>
          <dgm:chMax val="5"/>
          <dgm:dir/>
          <dgm:resizeHandles val="exact"/>
        </dgm:presLayoutVars>
      </dgm:prSet>
      <dgm:spPr/>
    </dgm:pt>
    <dgm:pt modelId="{B592E9B0-B634-4A79-A727-5F47FB3A76EA}" type="pres">
      <dgm:prSet presAssocID="{C3825DF1-C6D2-43F9-9357-06D797CC3753}" presName="dummyMaxCanvas" presStyleCnt="0">
        <dgm:presLayoutVars/>
      </dgm:prSet>
      <dgm:spPr/>
    </dgm:pt>
    <dgm:pt modelId="{71FB78D1-82FF-4160-A96B-00964C40B35A}" type="pres">
      <dgm:prSet presAssocID="{C3825DF1-C6D2-43F9-9357-06D797CC3753}" presName="ThreeNodes_1" presStyleLbl="node1" presStyleIdx="0" presStyleCnt="3">
        <dgm:presLayoutVars>
          <dgm:bulletEnabled val="1"/>
        </dgm:presLayoutVars>
      </dgm:prSet>
      <dgm:spPr/>
    </dgm:pt>
    <dgm:pt modelId="{AA8F3857-A21F-4885-9359-D1B26E473D88}" type="pres">
      <dgm:prSet presAssocID="{C3825DF1-C6D2-43F9-9357-06D797CC3753}" presName="ThreeNodes_2" presStyleLbl="node1" presStyleIdx="1" presStyleCnt="3">
        <dgm:presLayoutVars>
          <dgm:bulletEnabled val="1"/>
        </dgm:presLayoutVars>
      </dgm:prSet>
      <dgm:spPr/>
    </dgm:pt>
    <dgm:pt modelId="{0B9A3CA6-F70C-43DC-B8F8-754EBC6C6EB2}" type="pres">
      <dgm:prSet presAssocID="{C3825DF1-C6D2-43F9-9357-06D797CC3753}" presName="ThreeNodes_3" presStyleLbl="node1" presStyleIdx="2" presStyleCnt="3">
        <dgm:presLayoutVars>
          <dgm:bulletEnabled val="1"/>
        </dgm:presLayoutVars>
      </dgm:prSet>
      <dgm:spPr/>
    </dgm:pt>
    <dgm:pt modelId="{51511FA5-41EB-4874-BC39-F238A3691569}" type="pres">
      <dgm:prSet presAssocID="{C3825DF1-C6D2-43F9-9357-06D797CC3753}" presName="ThreeConn_1-2" presStyleLbl="fgAccFollowNode1" presStyleIdx="0" presStyleCnt="2">
        <dgm:presLayoutVars>
          <dgm:bulletEnabled val="1"/>
        </dgm:presLayoutVars>
      </dgm:prSet>
      <dgm:spPr/>
    </dgm:pt>
    <dgm:pt modelId="{5C878F06-80B2-4CF7-8249-CEE39BE13020}" type="pres">
      <dgm:prSet presAssocID="{C3825DF1-C6D2-43F9-9357-06D797CC3753}" presName="ThreeConn_2-3" presStyleLbl="fgAccFollowNode1" presStyleIdx="1" presStyleCnt="2">
        <dgm:presLayoutVars>
          <dgm:bulletEnabled val="1"/>
        </dgm:presLayoutVars>
      </dgm:prSet>
      <dgm:spPr/>
    </dgm:pt>
    <dgm:pt modelId="{5D416A98-142E-45D2-B471-8E6115E2A85E}" type="pres">
      <dgm:prSet presAssocID="{C3825DF1-C6D2-43F9-9357-06D797CC3753}" presName="ThreeNodes_1_text" presStyleLbl="node1" presStyleIdx="2" presStyleCnt="3">
        <dgm:presLayoutVars>
          <dgm:bulletEnabled val="1"/>
        </dgm:presLayoutVars>
      </dgm:prSet>
      <dgm:spPr/>
    </dgm:pt>
    <dgm:pt modelId="{03BE2F10-C423-44C8-9BA9-06A2781B0A7E}" type="pres">
      <dgm:prSet presAssocID="{C3825DF1-C6D2-43F9-9357-06D797CC3753}" presName="ThreeNodes_2_text" presStyleLbl="node1" presStyleIdx="2" presStyleCnt="3">
        <dgm:presLayoutVars>
          <dgm:bulletEnabled val="1"/>
        </dgm:presLayoutVars>
      </dgm:prSet>
      <dgm:spPr/>
    </dgm:pt>
    <dgm:pt modelId="{36161472-624E-46D8-9F1A-19AF6C41348E}" type="pres">
      <dgm:prSet presAssocID="{C3825DF1-C6D2-43F9-9357-06D797CC3753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98A02C04-5C1D-441D-A152-B7626EB942B0}" type="presOf" srcId="{26BCC9C0-DBC9-44BB-B1CF-0124889DBA8F}" destId="{5C878F06-80B2-4CF7-8249-CEE39BE13020}" srcOrd="0" destOrd="0" presId="urn:microsoft.com/office/officeart/2005/8/layout/vProcess5"/>
    <dgm:cxn modelId="{085B7A0C-F9C6-4431-A367-A24649E962F0}" type="presOf" srcId="{7C672B34-6ABD-4477-8A93-4929F40ACF16}" destId="{AA8F3857-A21F-4885-9359-D1B26E473D88}" srcOrd="0" destOrd="0" presId="urn:microsoft.com/office/officeart/2005/8/layout/vProcess5"/>
    <dgm:cxn modelId="{00C7AB35-8507-40DC-8125-1B58A3AE82A8}" type="presOf" srcId="{E923FC71-87EF-4D10-A431-BA9F5A50ED9C}" destId="{51511FA5-41EB-4874-BC39-F238A3691569}" srcOrd="0" destOrd="0" presId="urn:microsoft.com/office/officeart/2005/8/layout/vProcess5"/>
    <dgm:cxn modelId="{E5C30341-BEB1-4A60-A01D-3DA5372FD5C3}" type="presOf" srcId="{7C672B34-6ABD-4477-8A93-4929F40ACF16}" destId="{03BE2F10-C423-44C8-9BA9-06A2781B0A7E}" srcOrd="1" destOrd="0" presId="urn:microsoft.com/office/officeart/2005/8/layout/vProcess5"/>
    <dgm:cxn modelId="{F0ED7853-7A29-4401-B475-81D94EF6A619}" type="presOf" srcId="{F2857D1C-B37D-482A-89B8-04A36A27E604}" destId="{71FB78D1-82FF-4160-A96B-00964C40B35A}" srcOrd="0" destOrd="0" presId="urn:microsoft.com/office/officeart/2005/8/layout/vProcess5"/>
    <dgm:cxn modelId="{882FE19B-0F36-4245-AA6D-EB01075C163D}" type="presOf" srcId="{24E947F9-7316-4804-B0D2-2301E3849C10}" destId="{36161472-624E-46D8-9F1A-19AF6C41348E}" srcOrd="1" destOrd="0" presId="urn:microsoft.com/office/officeart/2005/8/layout/vProcess5"/>
    <dgm:cxn modelId="{A053DAA7-6DD4-48A7-B811-C825FEAE3F88}" srcId="{C3825DF1-C6D2-43F9-9357-06D797CC3753}" destId="{24E947F9-7316-4804-B0D2-2301E3849C10}" srcOrd="2" destOrd="0" parTransId="{8AF5291F-4CC4-401F-BE1A-7F441D2C3B2E}" sibTransId="{7032C4CD-44E0-470A-8FED-565BEFB5C189}"/>
    <dgm:cxn modelId="{0A6D61BB-0F31-46E7-8A9B-77D852A3FF75}" srcId="{C3825DF1-C6D2-43F9-9357-06D797CC3753}" destId="{F2857D1C-B37D-482A-89B8-04A36A27E604}" srcOrd="0" destOrd="0" parTransId="{670F07EB-7A3B-4CE5-A7CE-97FB51623422}" sibTransId="{E923FC71-87EF-4D10-A431-BA9F5A50ED9C}"/>
    <dgm:cxn modelId="{160E92C4-F37A-456B-8EB0-AB18D6740E9D}" type="presOf" srcId="{24E947F9-7316-4804-B0D2-2301E3849C10}" destId="{0B9A3CA6-F70C-43DC-B8F8-754EBC6C6EB2}" srcOrd="0" destOrd="0" presId="urn:microsoft.com/office/officeart/2005/8/layout/vProcess5"/>
    <dgm:cxn modelId="{AA8029DB-97E2-47CE-9023-564244DEF7CA}" srcId="{C3825DF1-C6D2-43F9-9357-06D797CC3753}" destId="{7C672B34-6ABD-4477-8A93-4929F40ACF16}" srcOrd="1" destOrd="0" parTransId="{FA21150B-EEE3-4B1E-B323-C740CF790CB5}" sibTransId="{26BCC9C0-DBC9-44BB-B1CF-0124889DBA8F}"/>
    <dgm:cxn modelId="{D68C88F0-113F-496B-9ECB-AE21FB9336EA}" type="presOf" srcId="{C3825DF1-C6D2-43F9-9357-06D797CC3753}" destId="{B7B9F03F-5AA0-4856-B66D-4BB4A27C63C0}" srcOrd="0" destOrd="0" presId="urn:microsoft.com/office/officeart/2005/8/layout/vProcess5"/>
    <dgm:cxn modelId="{2AE409F3-0792-4CFE-B14C-6D532A6635DB}" type="presOf" srcId="{F2857D1C-B37D-482A-89B8-04A36A27E604}" destId="{5D416A98-142E-45D2-B471-8E6115E2A85E}" srcOrd="1" destOrd="0" presId="urn:microsoft.com/office/officeart/2005/8/layout/vProcess5"/>
    <dgm:cxn modelId="{3E48BA43-380D-499B-8801-E6C561769ECD}" type="presParOf" srcId="{B7B9F03F-5AA0-4856-B66D-4BB4A27C63C0}" destId="{B592E9B0-B634-4A79-A727-5F47FB3A76EA}" srcOrd="0" destOrd="0" presId="urn:microsoft.com/office/officeart/2005/8/layout/vProcess5"/>
    <dgm:cxn modelId="{70C48300-BA7B-4E62-8AB6-CE51776A3CBE}" type="presParOf" srcId="{B7B9F03F-5AA0-4856-B66D-4BB4A27C63C0}" destId="{71FB78D1-82FF-4160-A96B-00964C40B35A}" srcOrd="1" destOrd="0" presId="urn:microsoft.com/office/officeart/2005/8/layout/vProcess5"/>
    <dgm:cxn modelId="{9F2805A8-637A-44E1-9215-DEBB9F67BA99}" type="presParOf" srcId="{B7B9F03F-5AA0-4856-B66D-4BB4A27C63C0}" destId="{AA8F3857-A21F-4885-9359-D1B26E473D88}" srcOrd="2" destOrd="0" presId="urn:microsoft.com/office/officeart/2005/8/layout/vProcess5"/>
    <dgm:cxn modelId="{A1A27975-0B83-4918-B8BE-74A57E43CF4D}" type="presParOf" srcId="{B7B9F03F-5AA0-4856-B66D-4BB4A27C63C0}" destId="{0B9A3CA6-F70C-43DC-B8F8-754EBC6C6EB2}" srcOrd="3" destOrd="0" presId="urn:microsoft.com/office/officeart/2005/8/layout/vProcess5"/>
    <dgm:cxn modelId="{47C0D14A-EF01-4700-BF8E-22E64563BAC9}" type="presParOf" srcId="{B7B9F03F-5AA0-4856-B66D-4BB4A27C63C0}" destId="{51511FA5-41EB-4874-BC39-F238A3691569}" srcOrd="4" destOrd="0" presId="urn:microsoft.com/office/officeart/2005/8/layout/vProcess5"/>
    <dgm:cxn modelId="{CA1BA705-BC9C-4287-A1F3-170EC24D6830}" type="presParOf" srcId="{B7B9F03F-5AA0-4856-B66D-4BB4A27C63C0}" destId="{5C878F06-80B2-4CF7-8249-CEE39BE13020}" srcOrd="5" destOrd="0" presId="urn:microsoft.com/office/officeart/2005/8/layout/vProcess5"/>
    <dgm:cxn modelId="{B19DFCCA-2DE1-470D-AFAC-5B6B4172BE11}" type="presParOf" srcId="{B7B9F03F-5AA0-4856-B66D-4BB4A27C63C0}" destId="{5D416A98-142E-45D2-B471-8E6115E2A85E}" srcOrd="6" destOrd="0" presId="urn:microsoft.com/office/officeart/2005/8/layout/vProcess5"/>
    <dgm:cxn modelId="{1A0DC5AF-FF93-4B4E-AE65-498770EEA0B4}" type="presParOf" srcId="{B7B9F03F-5AA0-4856-B66D-4BB4A27C63C0}" destId="{03BE2F10-C423-44C8-9BA9-06A2781B0A7E}" srcOrd="7" destOrd="0" presId="urn:microsoft.com/office/officeart/2005/8/layout/vProcess5"/>
    <dgm:cxn modelId="{18BA39F8-7EF3-4FC4-BF64-9E59D233868E}" type="presParOf" srcId="{B7B9F03F-5AA0-4856-B66D-4BB4A27C63C0}" destId="{36161472-624E-46D8-9F1A-19AF6C41348E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3825DF1-C6D2-43F9-9357-06D797CC3753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</dgm:pt>
    <dgm:pt modelId="{F2857D1C-B37D-482A-89B8-04A36A27E604}">
      <dgm:prSet phldrT="[Текст]" custT="1"/>
      <dgm:spPr>
        <a:solidFill>
          <a:srgbClr val="FF0066"/>
        </a:solidFill>
      </dgm:spPr>
      <dgm:t>
        <a:bodyPr/>
        <a:lstStyle/>
        <a:p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Диффузия -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газдарға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қарағанда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сұйықтарда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баяу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жүреді</a:t>
          </a:r>
          <a:endParaRPr lang="ru-RU" sz="16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Кейбір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қатты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заттар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үшін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бөлме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температурасында</a:t>
          </a:r>
          <a:endParaRPr lang="ru-RU" sz="16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ол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іс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жүзінде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көрінбейді</a:t>
          </a:r>
          <a:endParaRPr lang="ru-RU" sz="16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Бұл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конденсацияланған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фазадағы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бөлшектердің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төмен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қозғалғыштығымен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түсіндіріледі</a:t>
          </a:r>
          <a:endParaRPr lang="ru-KZ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0F07EB-7A3B-4CE5-A7CE-97FB51623422}" type="parTrans" cxnId="{0A6D61BB-0F31-46E7-8A9B-77D852A3FF75}">
      <dgm:prSet/>
      <dgm:spPr/>
      <dgm:t>
        <a:bodyPr/>
        <a:lstStyle/>
        <a:p>
          <a:endParaRPr lang="ru-KZ"/>
        </a:p>
      </dgm:t>
    </dgm:pt>
    <dgm:pt modelId="{E923FC71-87EF-4D10-A431-BA9F5A50ED9C}" type="sibTrans" cxnId="{0A6D61BB-0F31-46E7-8A9B-77D852A3FF75}">
      <dgm:prSet/>
      <dgm:spPr/>
      <dgm:t>
        <a:bodyPr/>
        <a:lstStyle/>
        <a:p>
          <a:endParaRPr lang="ru-KZ"/>
        </a:p>
      </dgm:t>
    </dgm:pt>
    <dgm:pt modelId="{7C672B34-6ABD-4477-8A93-4929F40ACF16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kk-KZ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Жылуөткізгіштік</a:t>
          </a:r>
          <a:r>
            <a:rPr lang="en-US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kk-KZ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г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аздарға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қарағанда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сұйықтар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қатты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заттар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көп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Бұл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бөлшектердің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өзара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әрекеттесуімен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түсіндіріледі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нәтижесінде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жылу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энергиясы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жылдамырақ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беріледі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Металдар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өте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қозғалмалы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электрондарға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байланысты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жоғары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жылу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өткізгіштікке</a:t>
          </a:r>
          <a:r>
            <a: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ие</a:t>
          </a:r>
          <a:endParaRPr lang="ru-KZ" sz="1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21150B-EEE3-4B1E-B323-C740CF790CB5}" type="parTrans" cxnId="{AA8029DB-97E2-47CE-9023-564244DEF7CA}">
      <dgm:prSet/>
      <dgm:spPr/>
      <dgm:t>
        <a:bodyPr/>
        <a:lstStyle/>
        <a:p>
          <a:endParaRPr lang="ru-KZ"/>
        </a:p>
      </dgm:t>
    </dgm:pt>
    <dgm:pt modelId="{26BCC9C0-DBC9-44BB-B1CF-0124889DBA8F}" type="sibTrans" cxnId="{AA8029DB-97E2-47CE-9023-564244DEF7CA}">
      <dgm:prSet/>
      <dgm:spPr/>
      <dgm:t>
        <a:bodyPr/>
        <a:lstStyle/>
        <a:p>
          <a:endParaRPr lang="ru-KZ"/>
        </a:p>
      </dgm:t>
    </dgm:pt>
    <dgm:pt modelId="{24E947F9-7316-4804-B0D2-2301E3849C10}">
      <dgm:prSet phldrT="[Текст]" custT="1"/>
      <dgm:spPr>
        <a:solidFill>
          <a:srgbClr val="00B0F0"/>
        </a:solidFill>
      </dgm:spPr>
      <dgm:t>
        <a:bodyPr/>
        <a:lstStyle/>
        <a:p>
          <a:r>
            <a:rPr lang="kk-KZ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Тұтқырлық </a:t>
          </a:r>
          <a:r>
            <a:rPr lang="en-US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kk-KZ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сұйықтықтың температурасы температураның </a:t>
          </a:r>
        </a:p>
        <a:p>
          <a:r>
            <a:rPr lang="kk-KZ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жоғарылауымен төмендейді, себебі молекулалар өз орындарын оңай өзгертеді және мысалы, дене сұйықтықта қозғалғанда, олар оны оңайырақ «өтіп», басқа жағдайға қайта орналасады</a:t>
          </a:r>
          <a:r>
            <a:rPr lang="kk-KZ" sz="1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</a:t>
          </a:r>
          <a:r>
            <a:rPr lang="en-US" sz="1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endParaRPr lang="ru-KZ" sz="1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AF5291F-4CC4-401F-BE1A-7F441D2C3B2E}" type="parTrans" cxnId="{A053DAA7-6DD4-48A7-B811-C825FEAE3F88}">
      <dgm:prSet/>
      <dgm:spPr/>
      <dgm:t>
        <a:bodyPr/>
        <a:lstStyle/>
        <a:p>
          <a:endParaRPr lang="ru-KZ"/>
        </a:p>
      </dgm:t>
    </dgm:pt>
    <dgm:pt modelId="{7032C4CD-44E0-470A-8FED-565BEFB5C189}" type="sibTrans" cxnId="{A053DAA7-6DD4-48A7-B811-C825FEAE3F88}">
      <dgm:prSet/>
      <dgm:spPr/>
      <dgm:t>
        <a:bodyPr/>
        <a:lstStyle/>
        <a:p>
          <a:endParaRPr lang="ru-KZ"/>
        </a:p>
      </dgm:t>
    </dgm:pt>
    <dgm:pt modelId="{8EB0236F-1C2F-4132-870F-D58E46283E58}" type="pres">
      <dgm:prSet presAssocID="{C3825DF1-C6D2-43F9-9357-06D797CC3753}" presName="Name0" presStyleCnt="0">
        <dgm:presLayoutVars>
          <dgm:dir/>
          <dgm:resizeHandles val="exact"/>
        </dgm:presLayoutVars>
      </dgm:prSet>
      <dgm:spPr/>
    </dgm:pt>
    <dgm:pt modelId="{EFF4638B-4B83-4ED7-AF4F-A3E3E333A5B0}" type="pres">
      <dgm:prSet presAssocID="{F2857D1C-B37D-482A-89B8-04A36A27E604}" presName="node" presStyleLbl="node1" presStyleIdx="0" presStyleCnt="3">
        <dgm:presLayoutVars>
          <dgm:bulletEnabled val="1"/>
        </dgm:presLayoutVars>
      </dgm:prSet>
      <dgm:spPr/>
    </dgm:pt>
    <dgm:pt modelId="{15A68137-BBC1-43D6-AD0C-2C7460E722A2}" type="pres">
      <dgm:prSet presAssocID="{E923FC71-87EF-4D10-A431-BA9F5A50ED9C}" presName="sibTrans" presStyleCnt="0"/>
      <dgm:spPr/>
    </dgm:pt>
    <dgm:pt modelId="{DE6A4B7B-D181-4DA4-B23E-9E3CC2F65619}" type="pres">
      <dgm:prSet presAssocID="{7C672B34-6ABD-4477-8A93-4929F40ACF16}" presName="node" presStyleLbl="node1" presStyleIdx="1" presStyleCnt="3">
        <dgm:presLayoutVars>
          <dgm:bulletEnabled val="1"/>
        </dgm:presLayoutVars>
      </dgm:prSet>
      <dgm:spPr/>
    </dgm:pt>
    <dgm:pt modelId="{52559D4B-5383-4FEF-B751-6214FDA98A7A}" type="pres">
      <dgm:prSet presAssocID="{26BCC9C0-DBC9-44BB-B1CF-0124889DBA8F}" presName="sibTrans" presStyleCnt="0"/>
      <dgm:spPr/>
    </dgm:pt>
    <dgm:pt modelId="{F8933B8A-0EF1-490B-BFEF-FF8958E44460}" type="pres">
      <dgm:prSet presAssocID="{24E947F9-7316-4804-B0D2-2301E3849C10}" presName="node" presStyleLbl="node1" presStyleIdx="2" presStyleCnt="3">
        <dgm:presLayoutVars>
          <dgm:bulletEnabled val="1"/>
        </dgm:presLayoutVars>
      </dgm:prSet>
      <dgm:spPr/>
    </dgm:pt>
  </dgm:ptLst>
  <dgm:cxnLst>
    <dgm:cxn modelId="{5CFB7609-C69D-4B85-B9D6-C7ADFB5E996D}" type="presOf" srcId="{7C672B34-6ABD-4477-8A93-4929F40ACF16}" destId="{DE6A4B7B-D181-4DA4-B23E-9E3CC2F65619}" srcOrd="0" destOrd="0" presId="urn:microsoft.com/office/officeart/2005/8/layout/hList6"/>
    <dgm:cxn modelId="{9EB11728-0CAD-472F-B624-C2C7C3C12C41}" type="presOf" srcId="{C3825DF1-C6D2-43F9-9357-06D797CC3753}" destId="{8EB0236F-1C2F-4132-870F-D58E46283E58}" srcOrd="0" destOrd="0" presId="urn:microsoft.com/office/officeart/2005/8/layout/hList6"/>
    <dgm:cxn modelId="{9898B93B-2165-418F-A441-1D8B62A0454F}" type="presOf" srcId="{F2857D1C-B37D-482A-89B8-04A36A27E604}" destId="{EFF4638B-4B83-4ED7-AF4F-A3E3E333A5B0}" srcOrd="0" destOrd="0" presId="urn:microsoft.com/office/officeart/2005/8/layout/hList6"/>
    <dgm:cxn modelId="{A053DAA7-6DD4-48A7-B811-C825FEAE3F88}" srcId="{C3825DF1-C6D2-43F9-9357-06D797CC3753}" destId="{24E947F9-7316-4804-B0D2-2301E3849C10}" srcOrd="2" destOrd="0" parTransId="{8AF5291F-4CC4-401F-BE1A-7F441D2C3B2E}" sibTransId="{7032C4CD-44E0-470A-8FED-565BEFB5C189}"/>
    <dgm:cxn modelId="{5AF621BB-F7CF-442D-A31A-D549A91A2E21}" type="presOf" srcId="{24E947F9-7316-4804-B0D2-2301E3849C10}" destId="{F8933B8A-0EF1-490B-BFEF-FF8958E44460}" srcOrd="0" destOrd="0" presId="urn:microsoft.com/office/officeart/2005/8/layout/hList6"/>
    <dgm:cxn modelId="{0A6D61BB-0F31-46E7-8A9B-77D852A3FF75}" srcId="{C3825DF1-C6D2-43F9-9357-06D797CC3753}" destId="{F2857D1C-B37D-482A-89B8-04A36A27E604}" srcOrd="0" destOrd="0" parTransId="{670F07EB-7A3B-4CE5-A7CE-97FB51623422}" sibTransId="{E923FC71-87EF-4D10-A431-BA9F5A50ED9C}"/>
    <dgm:cxn modelId="{AA8029DB-97E2-47CE-9023-564244DEF7CA}" srcId="{C3825DF1-C6D2-43F9-9357-06D797CC3753}" destId="{7C672B34-6ABD-4477-8A93-4929F40ACF16}" srcOrd="1" destOrd="0" parTransId="{FA21150B-EEE3-4B1E-B323-C740CF790CB5}" sibTransId="{26BCC9C0-DBC9-44BB-B1CF-0124889DBA8F}"/>
    <dgm:cxn modelId="{C7FC9726-2BCC-423B-AD7B-74A625597B2D}" type="presParOf" srcId="{8EB0236F-1C2F-4132-870F-D58E46283E58}" destId="{EFF4638B-4B83-4ED7-AF4F-A3E3E333A5B0}" srcOrd="0" destOrd="0" presId="urn:microsoft.com/office/officeart/2005/8/layout/hList6"/>
    <dgm:cxn modelId="{F2D9AC12-6C8E-4388-8E67-35FC57064A9B}" type="presParOf" srcId="{8EB0236F-1C2F-4132-870F-D58E46283E58}" destId="{15A68137-BBC1-43D6-AD0C-2C7460E722A2}" srcOrd="1" destOrd="0" presId="urn:microsoft.com/office/officeart/2005/8/layout/hList6"/>
    <dgm:cxn modelId="{0B342D6B-2367-4FAD-ABA4-08603BC01A78}" type="presParOf" srcId="{8EB0236F-1C2F-4132-870F-D58E46283E58}" destId="{DE6A4B7B-D181-4DA4-B23E-9E3CC2F65619}" srcOrd="2" destOrd="0" presId="urn:microsoft.com/office/officeart/2005/8/layout/hList6"/>
    <dgm:cxn modelId="{3CEEC37B-3EC7-41CF-B245-BA3C3A5F0ADD}" type="presParOf" srcId="{8EB0236F-1C2F-4132-870F-D58E46283E58}" destId="{52559D4B-5383-4FEF-B751-6214FDA98A7A}" srcOrd="3" destOrd="0" presId="urn:microsoft.com/office/officeart/2005/8/layout/hList6"/>
    <dgm:cxn modelId="{17FDE401-839F-4A1F-89B6-881C1E47981E}" type="presParOf" srcId="{8EB0236F-1C2F-4132-870F-D58E46283E58}" destId="{F8933B8A-0EF1-490B-BFEF-FF8958E44460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FB78D1-82FF-4160-A96B-00964C40B35A}">
      <dsp:nvSpPr>
        <dsp:cNvPr id="0" name=""/>
        <dsp:cNvSpPr/>
      </dsp:nvSpPr>
      <dsp:spPr>
        <a:xfrm>
          <a:off x="0" y="0"/>
          <a:ext cx="8002422" cy="1625600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chemeClr val="accent4">
                <a:lumMod val="60000"/>
                <a:lumOff val="40000"/>
                <a:shade val="30000"/>
                <a:satMod val="115000"/>
              </a:schemeClr>
            </a:gs>
            <a:gs pos="50000">
              <a:schemeClr val="accent4">
                <a:lumMod val="60000"/>
                <a:lumOff val="40000"/>
                <a:shade val="67500"/>
                <a:satMod val="115000"/>
              </a:schemeClr>
            </a:gs>
            <a:gs pos="100000">
              <a:schemeClr val="accent4">
                <a:lumMod val="60000"/>
                <a:lumOff val="40000"/>
                <a:shade val="100000"/>
                <a:satMod val="115000"/>
              </a:schemeClr>
            </a:gs>
          </a:gsLst>
          <a:lin ang="81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Жылу</a:t>
          </a:r>
          <a:r>
            <a:rPr lang="ru-RU" sz="18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өткізгіштік</a:t>
          </a:r>
          <a:r>
            <a:rPr lang="ru-RU" sz="18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- температура </a:t>
          </a:r>
          <a:r>
            <a:rPr lang="ru-RU" sz="18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бірдей</a:t>
          </a:r>
          <a:r>
            <a:rPr lang="ru-RU" sz="18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болмаса</a:t>
          </a:r>
          <a:r>
            <a:rPr lang="ru-RU" sz="18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энергия </a:t>
          </a:r>
          <a:r>
            <a:rPr lang="ru-RU" sz="18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алмасу</a:t>
          </a:r>
          <a:r>
            <a:rPr lang="ru-RU" sz="18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жүреді</a:t>
          </a:r>
          <a:endParaRPr lang="ru-KZ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612" y="47612"/>
        <a:ext cx="6248273" cy="1530376"/>
      </dsp:txXfrm>
    </dsp:sp>
    <dsp:sp modelId="{AA8F3857-A21F-4885-9359-D1B26E473D88}">
      <dsp:nvSpPr>
        <dsp:cNvPr id="0" name=""/>
        <dsp:cNvSpPr/>
      </dsp:nvSpPr>
      <dsp:spPr>
        <a:xfrm>
          <a:off x="706096" y="1896533"/>
          <a:ext cx="8002422" cy="1625600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rgbClr val="FF66FF">
                <a:shade val="30000"/>
                <a:satMod val="115000"/>
              </a:srgbClr>
            </a:gs>
            <a:gs pos="50000">
              <a:srgbClr val="FF66FF">
                <a:shade val="67500"/>
                <a:satMod val="115000"/>
              </a:srgbClr>
            </a:gs>
            <a:gs pos="100000">
              <a:srgbClr val="FF66FF">
                <a:shade val="100000"/>
                <a:satMod val="115000"/>
              </a:srgbClr>
            </a:gs>
          </a:gsLst>
          <a:lin ang="54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Диффузия - </a:t>
          </a:r>
          <a:r>
            <a:rPr lang="ru-RU" sz="18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бөлшектердің</a:t>
          </a:r>
          <a:r>
            <a:rPr lang="ru-RU" sz="18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концентрациясы</a:t>
          </a:r>
          <a:r>
            <a:rPr lang="ru-RU" sz="18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бірдей</a:t>
          </a:r>
          <a:r>
            <a:rPr lang="ru-RU" sz="18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болмаса</a:t>
          </a:r>
          <a:r>
            <a:rPr lang="ru-RU" sz="18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8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заттың</a:t>
          </a:r>
          <a:r>
            <a:rPr lang="ru-RU" sz="18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масса </a:t>
          </a:r>
          <a:r>
            <a:rPr lang="ru-RU" sz="18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алмасуы</a:t>
          </a:r>
          <a:r>
            <a:rPr lang="ru-RU" sz="18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жүреді</a:t>
          </a:r>
          <a:r>
            <a:rPr lang="ru-RU" sz="18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KZ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3708" y="1944145"/>
        <a:ext cx="6144462" cy="1530376"/>
      </dsp:txXfrm>
    </dsp:sp>
    <dsp:sp modelId="{0B9A3CA6-F70C-43DC-B8F8-754EBC6C6EB2}">
      <dsp:nvSpPr>
        <dsp:cNvPr id="0" name=""/>
        <dsp:cNvSpPr/>
      </dsp:nvSpPr>
      <dsp:spPr>
        <a:xfrm>
          <a:off x="1412192" y="3793066"/>
          <a:ext cx="8002422" cy="1625600"/>
        </a:xfrm>
        <a:prstGeom prst="roundRect">
          <a:avLst>
            <a:gd name="adj" fmla="val 10000"/>
          </a:avLst>
        </a:prstGeom>
        <a:gradFill flip="none" rotWithShape="0">
          <a:gsLst>
            <a:gs pos="0">
              <a:srgbClr val="00FFFF">
                <a:shade val="30000"/>
                <a:satMod val="115000"/>
              </a:srgbClr>
            </a:gs>
            <a:gs pos="38000">
              <a:srgbClr val="00FFFF">
                <a:shade val="67500"/>
                <a:satMod val="115000"/>
              </a:srgbClr>
            </a:gs>
            <a:gs pos="100000">
              <a:srgbClr val="00FFFF">
                <a:shade val="100000"/>
                <a:satMod val="115000"/>
              </a:srgbClr>
            </a:gs>
          </a:gsLst>
          <a:lin ang="8100000" scaled="1"/>
          <a:tileRect/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8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Тұтқырлық </a:t>
          </a:r>
          <a:r>
            <a:rPr lang="en-US" sz="18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kk-KZ" sz="18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сұйықтықтың температурасы температураның </a:t>
          </a:r>
        </a:p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8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жоғарылауымен төмендейді, өйткені молекулалар өз орындарын оңай өзгертеді және, мысалы, дене сұйықтықта қозғалғанда, олар оны оңайырақ «өтіп», басқа жағдайға қайта орналасады.</a:t>
          </a:r>
          <a:r>
            <a:rPr lang="en-US" sz="18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KZ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59804" y="3840678"/>
        <a:ext cx="6144462" cy="1530376"/>
      </dsp:txXfrm>
    </dsp:sp>
    <dsp:sp modelId="{51511FA5-41EB-4874-BC39-F238A3691569}">
      <dsp:nvSpPr>
        <dsp:cNvPr id="0" name=""/>
        <dsp:cNvSpPr/>
      </dsp:nvSpPr>
      <dsp:spPr>
        <a:xfrm>
          <a:off x="6945782" y="1232746"/>
          <a:ext cx="1056640" cy="105664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KZ" sz="3600" kern="1200"/>
        </a:p>
      </dsp:txBody>
      <dsp:txXfrm>
        <a:off x="7183526" y="1232746"/>
        <a:ext cx="581152" cy="795122"/>
      </dsp:txXfrm>
    </dsp:sp>
    <dsp:sp modelId="{5C878F06-80B2-4CF7-8249-CEE39BE13020}">
      <dsp:nvSpPr>
        <dsp:cNvPr id="0" name=""/>
        <dsp:cNvSpPr/>
      </dsp:nvSpPr>
      <dsp:spPr>
        <a:xfrm>
          <a:off x="7651878" y="3118442"/>
          <a:ext cx="1056640" cy="105664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KZ" sz="3600" kern="1200"/>
        </a:p>
      </dsp:txBody>
      <dsp:txXfrm>
        <a:off x="7889622" y="3118442"/>
        <a:ext cx="581152" cy="79512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F4638B-4B83-4ED7-AF4F-A3E3E333A5B0}">
      <dsp:nvSpPr>
        <dsp:cNvPr id="0" name=""/>
        <dsp:cNvSpPr/>
      </dsp:nvSpPr>
      <dsp:spPr>
        <a:xfrm rot="16200000">
          <a:off x="-1214165" y="1215315"/>
          <a:ext cx="5418667" cy="2988036"/>
        </a:xfrm>
        <a:prstGeom prst="flowChartManualOperation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Диффузия -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газдарға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қарағанда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сұйықтарда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баяу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жүреді</a:t>
          </a:r>
          <a:endParaRPr lang="ru-RU" sz="16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Кейбір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қатты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заттар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үшін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бөлме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температурасында</a:t>
          </a:r>
          <a:endParaRPr lang="ru-RU" sz="16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ол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іс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жүзінде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көрінбейді</a:t>
          </a:r>
          <a:endParaRPr lang="ru-RU" sz="16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Бұл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конденсацияланған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фазадағы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бөлшектердің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төмен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қозғалғыштығымен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түсіндіріледі</a:t>
          </a:r>
          <a:endParaRPr lang="ru-KZ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1150" y="1083733"/>
        <a:ext cx="2988036" cy="3251201"/>
      </dsp:txXfrm>
    </dsp:sp>
    <dsp:sp modelId="{DE6A4B7B-D181-4DA4-B23E-9E3CC2F65619}">
      <dsp:nvSpPr>
        <dsp:cNvPr id="0" name=""/>
        <dsp:cNvSpPr/>
      </dsp:nvSpPr>
      <dsp:spPr>
        <a:xfrm rot="16200000">
          <a:off x="1997974" y="1215315"/>
          <a:ext cx="5418667" cy="2988036"/>
        </a:xfrm>
        <a:prstGeom prst="flowChartManualOperation">
          <a:avLst/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Жылуөткізгіштік</a:t>
          </a:r>
          <a:r>
            <a:rPr lang="en-US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kk-KZ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г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аздарға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қарағанда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сұйықтар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мен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қатты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заттар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көп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Бұл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бөлшектердің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өзара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әрекеттесуімен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түсіндіріледі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,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нәтижесінде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жылу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энергиясы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жылдамырақ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беріледі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.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Металдар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өте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қозғалмалы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электрондарға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байланысты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жоғары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жылу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өткізгіштікке</a:t>
          </a:r>
          <a:r>
            <a:rPr lang="ru-RU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600" kern="1200" dirty="0" err="1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ие</a:t>
          </a:r>
          <a:endParaRPr lang="ru-KZ" sz="1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3213289" y="1083733"/>
        <a:ext cx="2988036" cy="3251201"/>
      </dsp:txXfrm>
    </dsp:sp>
    <dsp:sp modelId="{F8933B8A-0EF1-490B-BFEF-FF8958E44460}">
      <dsp:nvSpPr>
        <dsp:cNvPr id="0" name=""/>
        <dsp:cNvSpPr/>
      </dsp:nvSpPr>
      <dsp:spPr>
        <a:xfrm rot="16200000">
          <a:off x="5210113" y="1215315"/>
          <a:ext cx="5418667" cy="2988036"/>
        </a:xfrm>
        <a:prstGeom prst="flowChartManualOperation">
          <a:avLst/>
        </a:prstGeom>
        <a:solidFill>
          <a:srgbClr val="00B0F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0" tIns="0" rIns="10160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Тұтқырлық </a:t>
          </a:r>
          <a:r>
            <a:rPr lang="en-US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- </a:t>
          </a:r>
          <a:r>
            <a:rPr lang="kk-KZ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сұйықтықтың температурасы температураның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16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жоғарылауымен төмендейді, себебі молекулалар өз орындарын оңай өзгертеді және мысалы, дене сұйықтықта қозғалғанда, олар оны оңайырақ «өтіп», басқа жағдайға қайта орналасады</a:t>
          </a:r>
          <a:r>
            <a:rPr lang="kk-KZ" sz="10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.</a:t>
          </a:r>
          <a:r>
            <a:rPr lang="en-US" sz="1000" kern="1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endParaRPr lang="ru-KZ" sz="1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 rot="5400000">
        <a:off x="6425428" y="1083733"/>
        <a:ext cx="2988036" cy="32512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8CDC9F-6995-4765-AD53-D14F8C33AB9E}" type="datetimeFigureOut">
              <a:rPr lang="ru-KZ" smtClean="0"/>
              <a:t>30.10.2024</a:t>
            </a:fld>
            <a:endParaRPr lang="ru-KZ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KZ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KZ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KZ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ECD861-FF68-45C6-B9A9-1D9912F60758}" type="slidenum">
              <a:rPr lang="ru-KZ" smtClean="0"/>
              <a:t>‹#›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41345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ECD861-FF68-45C6-B9A9-1D9912F60758}" type="slidenum">
              <a:rPr lang="ru-KZ" smtClean="0"/>
              <a:t>12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2606391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KZ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ECD861-FF68-45C6-B9A9-1D9912F60758}" type="slidenum">
              <a:rPr lang="ru-KZ" smtClean="0"/>
              <a:t>13</a:t>
            </a:fld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11045235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04D851-590C-4BB2-BD00-FA3EB4897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8F854-DDE0-4BD7-BC5D-5328FA2AB4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214458-5E41-482F-997D-0475BEDFD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FE572D-0060-47D1-AAE8-83CC0580D5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6D2C9C-E398-4DF0-A1BD-615FE15D6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126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59A21DE-2A19-4CEB-8456-9F2D3AE9A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25DDB79B-18B9-4847-AD46-8D5F9106BF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C13B994-6752-4380-8B8B-A62F5AAE24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B4E197-A0BE-47AF-A15C-134D581E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FC9820-2CD8-431B-AFA6-D1069F1D4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8712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390B8BE-A8E1-4E79-9D4F-453BB9181AC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A0C363-5361-4F22-8BB9-3B81EB6294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7B75A87-15B4-4FFE-9AC2-93EC45F8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016054F-9106-4924-82E8-1450F7992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F7352E-DF36-4E55-A9B8-F0EF391C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1893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A8FB4C-1CCD-48F2-9A72-11E9636F0B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D448F8-4AFC-4C52-9EAE-327C6F82CF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D8D6-2121-49AA-929E-9DFB6DE05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D7E765-D4CC-46D4-B3FA-57960F9EC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AB4253-4EE4-473C-A940-8EFFE626C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806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96F3B11-3943-43E2-B336-D7871C9A2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8602908-15D2-455A-9CD1-26C7307E3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99D69D0-E8C6-4788-8DAF-5C8C7DB12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B408BE3-70CA-49CA-81AE-F216390FB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FC1C431-1F42-4ECA-8443-B997DB288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2205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5D208A-A84E-4839-834F-4D71351F1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9F28FBF-95B1-42C7-A707-F06D08F0D4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F7F000-DD93-43D4-BA2A-EA65A3D927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ABA5FC-953E-4A28-8A5A-2ACC9289C0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5A8A4C-4BAA-4CE6-9FF5-72A4C77A6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D28C54A-D5EF-4137-97D3-9260F73F9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4251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12B6A8-EF2E-41D6-9A5B-24E2F0230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86CE926-D0C6-4D93-94C5-EADFD0221F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8E60BE6-C397-481B-88BA-4F1805152B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A81CDD5-8360-4ECF-8065-FF4C4C3D75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A92D018-14A0-429B-B637-B48B2723EA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1BF73C8-590F-46D0-AAFC-C43B5E0C3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C4D8E968-AA2C-418B-B38B-C5BFDA52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C533B56-93ED-47D0-9737-CA38BEB71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870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98C198-388A-4965-ACAC-B26D890BAF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20F33F9-FCF2-41B7-AB20-AF85A777F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BF8E567-96A9-4166-BED2-0ADB0C3C1A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BE7CBA4-FB5E-45A4-BF22-B5350A78B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73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C643C07-5635-46D0-A345-E0BF55C33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0B390F4-B3AF-43D6-95A3-CCE1F619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E8AD44C-E320-4D18-B665-E34332CBF5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57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843D55-F420-47F3-AC2A-C711974C8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BDD3792-764C-4928-85DB-7456EAECE0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B2BF33A-46DF-4B96-8112-F34D2AEDAF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854F939-E308-47C0-9A47-F9F9677F6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1C41AF1B-71F7-4960-B0F2-B7359ECF1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4C3221E-B437-402F-A74A-7FD1A9E6C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95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1D4270-31E6-4B6D-8C85-F11EF4273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587B729-62D4-48D4-B6E6-F42117D75E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CC1A58A-5E0E-433C-A6F4-90CA5DD836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B377EF4-DA24-4E98-8DEF-410A5781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D413895-7291-42A3-BC22-82496E7DD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20F84-AD49-4779-8F16-5C7A4C55A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2637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1DD4F2-3184-4F0B-A08F-936ED59F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172661A-0039-4DC1-AB89-25B10B2F1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505A5D-EE1B-4120-854B-289AE3597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1B868-22E8-4ACC-B26F-882346F11ECB}" type="datetimeFigureOut">
              <a:rPr lang="ru-RU" smtClean="0"/>
              <a:t>30.10.2024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ACC9EE5-94D7-4746-B623-AAE03689DC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934817C-6846-4E0A-BC7B-7D40B4E10E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7E825-1EE1-4838-B75E-5EAF7A08159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212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8.png"/><Relationship Id="rId7" Type="http://schemas.openxmlformats.org/officeDocument/2006/relationships/image" Target="../media/image3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9.png"/><Relationship Id="rId5" Type="http://schemas.openxmlformats.org/officeDocument/2006/relationships/image" Target="../media/image280.png"/><Relationship Id="rId10" Type="http://schemas.openxmlformats.org/officeDocument/2006/relationships/image" Target="../media/image11.wmf"/><Relationship Id="rId4" Type="http://schemas.openxmlformats.org/officeDocument/2006/relationships/image" Target="../media/image27.png"/><Relationship Id="rId9" Type="http://schemas.openxmlformats.org/officeDocument/2006/relationships/oleObject" Target="../embeddings/oleObject6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oleObject" Target="../embeddings/oleObject11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4.wmf"/><Relationship Id="rId4" Type="http://schemas.openxmlformats.org/officeDocument/2006/relationships/image" Target="../media/image17.png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6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notesSlide" Target="../notesSlides/notesSlide2.xml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0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3" Type="http://schemas.openxmlformats.org/officeDocument/2006/relationships/oleObject" Target="../embeddings/oleObject14.bin"/><Relationship Id="rId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24.wmf"/><Relationship Id="rId5" Type="http://schemas.openxmlformats.org/officeDocument/2006/relationships/image" Target="../media/image32.png"/><Relationship Id="rId10" Type="http://schemas.openxmlformats.org/officeDocument/2006/relationships/oleObject" Target="../embeddings/oleObject17.bin"/><Relationship Id="rId4" Type="http://schemas.openxmlformats.org/officeDocument/2006/relationships/image" Target="../media/image21.wmf"/><Relationship Id="rId9" Type="http://schemas.openxmlformats.org/officeDocument/2006/relationships/image" Target="../media/image23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6.jpeg"/><Relationship Id="rId10" Type="http://schemas.openxmlformats.org/officeDocument/2006/relationships/oleObject" Target="../embeddings/oleObject4.bin"/><Relationship Id="rId4" Type="http://schemas.openxmlformats.org/officeDocument/2006/relationships/image" Target="../media/image2.wmf"/><Relationship Id="rId9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5" Type="http://schemas.openxmlformats.org/officeDocument/2006/relationships/image" Target="../media/image80.png"/><Relationship Id="rId4" Type="http://schemas.openxmlformats.org/officeDocument/2006/relationships/image" Target="../media/image7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7">
            <a:extLst>
              <a:ext uri="{FF2B5EF4-FFF2-40B4-BE49-F238E27FC236}">
                <a16:creationId xmlns:a16="http://schemas.microsoft.com/office/drawing/2014/main" id="{3F7F520D-813F-4AB8-A88C-70F2B34D54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9">
            <a:extLst>
              <a:ext uri="{FF2B5EF4-FFF2-40B4-BE49-F238E27FC236}">
                <a16:creationId xmlns:a16="http://schemas.microsoft.com/office/drawing/2014/main" id="{675251FC-BDEA-4BBB-A75B-0696FB8848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3125" y="0"/>
            <a:ext cx="11166368" cy="6857998"/>
          </a:xfrm>
          <a:prstGeom prst="rect">
            <a:avLst/>
          </a:prstGeom>
          <a:solidFill>
            <a:schemeClr val="bg1">
              <a:lumMod val="85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5" name="Group 11">
            <a:extLst>
              <a:ext uri="{FF2B5EF4-FFF2-40B4-BE49-F238E27FC236}">
                <a16:creationId xmlns:a16="http://schemas.microsoft.com/office/drawing/2014/main" id="{352F6AC8-DE93-42EE-BBAE-B6324FFAC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69875" y="44817"/>
            <a:chExt cx="233303" cy="772404"/>
          </a:xfrm>
        </p:grpSpPr>
        <p:sp>
          <p:nvSpPr>
            <p:cNvPr id="13" name="Rectangle 64">
              <a:extLst>
                <a:ext uri="{FF2B5EF4-FFF2-40B4-BE49-F238E27FC236}">
                  <a16:creationId xmlns:a16="http://schemas.microsoft.com/office/drawing/2014/main" id="{6441AB31-5A6F-486C-8AE8-6E04398B39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0062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Rectangle 66">
              <a:extLst>
                <a:ext uri="{FF2B5EF4-FFF2-40B4-BE49-F238E27FC236}">
                  <a16:creationId xmlns:a16="http://schemas.microsoft.com/office/drawing/2014/main" id="{29669355-73FD-40E2-9E44-DC03FBA9CA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572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9ECB0561-E50E-4875-8B82-4405160774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Rectangle 66">
              <a:extLst>
                <a:ext uri="{FF2B5EF4-FFF2-40B4-BE49-F238E27FC236}">
                  <a16:creationId xmlns:a16="http://schemas.microsoft.com/office/drawing/2014/main" id="{C32EDEC5-1B46-4575-8975-3286C4743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BDFBD4DE-5B85-4C02-876E-4364399C82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F964221E-D757-45C1-B24B-967DE63192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2854498-7E09-404F-8D8B-4022EB1C9B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AD82220A-E645-4062-A26A-DF19F2E11A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366B8029-4DAB-439E-B861-E11E5AA3A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869215D8-066B-481E-A2FB-9D6DB4EB6C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B07A2094-FE71-4F84-8589-31B213FEC8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2648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52C000FC-4146-4B1A-8CFF-26FFF1C7E6C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68912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6" name="Rectangle 25">
            <a:extLst>
              <a:ext uri="{FF2B5EF4-FFF2-40B4-BE49-F238E27FC236}">
                <a16:creationId xmlns:a16="http://schemas.microsoft.com/office/drawing/2014/main" id="{09096C9F-D4A4-4FDA-B7E7-8D8330194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3939" y="1294357"/>
            <a:ext cx="10011089" cy="429988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B1172D0-DAE3-4130-9009-0B02351A54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87925" y="3505936"/>
            <a:ext cx="2177162" cy="2367104"/>
            <a:chOff x="687925" y="3505936"/>
            <a:chExt cx="2177162" cy="2367104"/>
          </a:xfrm>
        </p:grpSpPr>
        <p:sp>
          <p:nvSpPr>
            <p:cNvPr id="29" name="Rectangle 66">
              <a:extLst>
                <a:ext uri="{FF2B5EF4-FFF2-40B4-BE49-F238E27FC236}">
                  <a16:creationId xmlns:a16="http://schemas.microsoft.com/office/drawing/2014/main" id="{E6EE5CBA-2D94-4CCF-BE0B-DC97A6B49FC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35215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66">
              <a:extLst>
                <a:ext uri="{FF2B5EF4-FFF2-40B4-BE49-F238E27FC236}">
                  <a16:creationId xmlns:a16="http://schemas.microsoft.com/office/drawing/2014/main" id="{5347D002-C822-4662-BECD-704DDCA78E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210041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6">
              <a:extLst>
                <a:ext uri="{FF2B5EF4-FFF2-40B4-BE49-F238E27FC236}">
                  <a16:creationId xmlns:a16="http://schemas.microsoft.com/office/drawing/2014/main" id="{2AFA2F2E-EFC8-4E70-87F4-4269B96E7B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06792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6">
              <a:extLst>
                <a:ext uri="{FF2B5EF4-FFF2-40B4-BE49-F238E27FC236}">
                  <a16:creationId xmlns:a16="http://schemas.microsoft.com/office/drawing/2014/main" id="{BBB7EABB-8135-4B8E-BF0C-A7C891E3A7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9258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36B100CF-968D-4856-95C0-C72FD2DC5D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77849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66">
              <a:extLst>
                <a:ext uri="{FF2B5EF4-FFF2-40B4-BE49-F238E27FC236}">
                  <a16:creationId xmlns:a16="http://schemas.microsoft.com/office/drawing/2014/main" id="{F75765D6-C293-4ACF-BD5E-BB66EF7570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63638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66">
              <a:extLst>
                <a:ext uri="{FF2B5EF4-FFF2-40B4-BE49-F238E27FC236}">
                  <a16:creationId xmlns:a16="http://schemas.microsoft.com/office/drawing/2014/main" id="{4CFF6D54-51B6-4120-A74E-41A729458C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4942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6">
              <a:extLst>
                <a:ext uri="{FF2B5EF4-FFF2-40B4-BE49-F238E27FC236}">
                  <a16:creationId xmlns:a16="http://schemas.microsoft.com/office/drawing/2014/main" id="{62EE344F-8E78-473F-8CD3-E6D1B66AAE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352154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6">
              <a:extLst>
                <a:ext uri="{FF2B5EF4-FFF2-40B4-BE49-F238E27FC236}">
                  <a16:creationId xmlns:a16="http://schemas.microsoft.com/office/drawing/2014/main" id="{72E173FC-1DF7-4951-906C-1390F27C2A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210040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C709EA9D-08FD-4F76-A336-772250C78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06792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66">
              <a:extLst>
                <a:ext uri="{FF2B5EF4-FFF2-40B4-BE49-F238E27FC236}">
                  <a16:creationId xmlns:a16="http://schemas.microsoft.com/office/drawing/2014/main" id="{8C5FFEDC-1BC0-4CB0-9FD4-EDE7AF4C35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63638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66">
              <a:extLst>
                <a:ext uri="{FF2B5EF4-FFF2-40B4-BE49-F238E27FC236}">
                  <a16:creationId xmlns:a16="http://schemas.microsoft.com/office/drawing/2014/main" id="{D6A72BC6-FA35-4F45-A7BA-0BEB7B205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494268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6">
              <a:extLst>
                <a:ext uri="{FF2B5EF4-FFF2-40B4-BE49-F238E27FC236}">
                  <a16:creationId xmlns:a16="http://schemas.microsoft.com/office/drawing/2014/main" id="{919B69A1-EBB1-45F8-8791-016BCF7BDD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91809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6">
              <a:extLst>
                <a:ext uri="{FF2B5EF4-FFF2-40B4-BE49-F238E27FC236}">
                  <a16:creationId xmlns:a16="http://schemas.microsoft.com/office/drawing/2014/main" id="{0B530BD1-86A8-414D-A004-D9954B038C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783698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59">
              <a:extLst>
                <a:ext uri="{FF2B5EF4-FFF2-40B4-BE49-F238E27FC236}">
                  <a16:creationId xmlns:a16="http://schemas.microsoft.com/office/drawing/2014/main" id="{FAE5BC0C-0D05-49E2-9DB9-54049A23EC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4921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62">
              <a:extLst>
                <a:ext uri="{FF2B5EF4-FFF2-40B4-BE49-F238E27FC236}">
                  <a16:creationId xmlns:a16="http://schemas.microsoft.com/office/drawing/2014/main" id="{5CE98A12-A684-4846-B6C3-F2A43AC2AD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921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28A5BB04-DD41-49FE-8387-318BCC75BA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47753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3EE3B3CB-71BA-44FD-B0E4-D9A61B5738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50646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B1C7399A-7B9C-42BB-A79E-51653F21C1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50646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59">
              <a:extLst>
                <a:ext uri="{FF2B5EF4-FFF2-40B4-BE49-F238E27FC236}">
                  <a16:creationId xmlns:a16="http://schemas.microsoft.com/office/drawing/2014/main" id="{413FA7F4-41B4-4942-83F6-8B7A99306A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364324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62">
              <a:extLst>
                <a:ext uri="{FF2B5EF4-FFF2-40B4-BE49-F238E27FC236}">
                  <a16:creationId xmlns:a16="http://schemas.microsoft.com/office/drawing/2014/main" id="{A781A10B-D948-4231-B95B-3717ABD5DB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64324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ED823F90-3595-4102-9F05-3F640079C4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3790310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9">
              <a:extLst>
                <a:ext uri="{FF2B5EF4-FFF2-40B4-BE49-F238E27FC236}">
                  <a16:creationId xmlns:a16="http://schemas.microsoft.com/office/drawing/2014/main" id="{072EE8BA-C999-40B7-8E23-682F60AE2B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0738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2">
              <a:extLst>
                <a:ext uri="{FF2B5EF4-FFF2-40B4-BE49-F238E27FC236}">
                  <a16:creationId xmlns:a16="http://schemas.microsoft.com/office/drawing/2014/main" id="{09B345B3-4E84-41B3-B95F-6C9DA80847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07389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59">
              <a:extLst>
                <a:ext uri="{FF2B5EF4-FFF2-40B4-BE49-F238E27FC236}">
                  <a16:creationId xmlns:a16="http://schemas.microsoft.com/office/drawing/2014/main" id="{8C487E2F-6F42-4A25-966B-9B02CF4C0F2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22129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62">
              <a:extLst>
                <a:ext uri="{FF2B5EF4-FFF2-40B4-BE49-F238E27FC236}">
                  <a16:creationId xmlns:a16="http://schemas.microsoft.com/office/drawing/2014/main" id="{6D86BDF0-16A6-4CE2-98EB-8C2C5D3824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22129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66">
              <a:extLst>
                <a:ext uri="{FF2B5EF4-FFF2-40B4-BE49-F238E27FC236}">
                  <a16:creationId xmlns:a16="http://schemas.microsoft.com/office/drawing/2014/main" id="{27929C7D-FFA5-4CF1-BF99-B4694DFC04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36893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Rectangle 59">
              <a:extLst>
                <a:ext uri="{FF2B5EF4-FFF2-40B4-BE49-F238E27FC236}">
                  <a16:creationId xmlns:a16="http://schemas.microsoft.com/office/drawing/2014/main" id="{2622FE45-29EC-40C6-8756-57127608B7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5123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62">
              <a:extLst>
                <a:ext uri="{FF2B5EF4-FFF2-40B4-BE49-F238E27FC236}">
                  <a16:creationId xmlns:a16="http://schemas.microsoft.com/office/drawing/2014/main" id="{3DBACFBF-2B6F-42DE-A4C1-24F9CB77B9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51236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9">
              <a:extLst>
                <a:ext uri="{FF2B5EF4-FFF2-40B4-BE49-F238E27FC236}">
                  <a16:creationId xmlns:a16="http://schemas.microsoft.com/office/drawing/2014/main" id="{7E00D7AA-B9A3-43BE-A9C7-2DEF2F8F89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3658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2">
              <a:extLst>
                <a:ext uri="{FF2B5EF4-FFF2-40B4-BE49-F238E27FC236}">
                  <a16:creationId xmlns:a16="http://schemas.microsoft.com/office/drawing/2014/main" id="{AD9C42ED-BB25-42B5-A22D-938ED1719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766051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F56D4244-BB50-4726-8F99-AF9734E044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584933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Rectangle 62">
              <a:extLst>
                <a:ext uri="{FF2B5EF4-FFF2-40B4-BE49-F238E27FC236}">
                  <a16:creationId xmlns:a16="http://schemas.microsoft.com/office/drawing/2014/main" id="{56A6F39E-0EBB-4392-90BB-2590C81F47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403813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Rectangle 64">
              <a:extLst>
                <a:ext uri="{FF2B5EF4-FFF2-40B4-BE49-F238E27FC236}">
                  <a16:creationId xmlns:a16="http://schemas.microsoft.com/office/drawing/2014/main" id="{45B09FF7-8FBE-4F42-8275-8E56C32C2D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22694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Rectangle 66">
              <a:extLst>
                <a:ext uri="{FF2B5EF4-FFF2-40B4-BE49-F238E27FC236}">
                  <a16:creationId xmlns:a16="http://schemas.microsoft.com/office/drawing/2014/main" id="{FC78768D-9FA0-45A3-9686-473894D876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041575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Rectangle 64">
              <a:extLst>
                <a:ext uri="{FF2B5EF4-FFF2-40B4-BE49-F238E27FC236}">
                  <a16:creationId xmlns:a16="http://schemas.microsoft.com/office/drawing/2014/main" id="{03C6263C-2F04-4160-BAB3-93F166039B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113298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Rectangle 66">
              <a:extLst>
                <a:ext uri="{FF2B5EF4-FFF2-40B4-BE49-F238E27FC236}">
                  <a16:creationId xmlns:a16="http://schemas.microsoft.com/office/drawing/2014/main" id="{7D54F6C2-0EC0-4D1C-A121-563C1B3ED7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932179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Rectangle 59">
              <a:extLst>
                <a:ext uri="{FF2B5EF4-FFF2-40B4-BE49-F238E27FC236}">
                  <a16:creationId xmlns:a16="http://schemas.microsoft.com/office/drawing/2014/main" id="{E35A171E-850C-4714-A0A4-6CD18305965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6643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Rectangle 62">
              <a:extLst>
                <a:ext uri="{FF2B5EF4-FFF2-40B4-BE49-F238E27FC236}">
                  <a16:creationId xmlns:a16="http://schemas.microsoft.com/office/drawing/2014/main" id="{745EB765-69E1-4FB7-BEA0-AF2F04919B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664329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Rectangle 2">
              <a:extLst>
                <a:ext uri="{FF2B5EF4-FFF2-40B4-BE49-F238E27FC236}">
                  <a16:creationId xmlns:a16="http://schemas.microsoft.com/office/drawing/2014/main" id="{83F43793-41FE-49A7-9F05-3D49899A45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456536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Rectangle 59">
              <a:extLst>
                <a:ext uri="{FF2B5EF4-FFF2-40B4-BE49-F238E27FC236}">
                  <a16:creationId xmlns:a16="http://schemas.microsoft.com/office/drawing/2014/main" id="{B0A53DAF-BC4D-4849-800D-538D222074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75417" y="5663006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Rectangle 64">
              <a:extLst>
                <a:ext uri="{FF2B5EF4-FFF2-40B4-BE49-F238E27FC236}">
                  <a16:creationId xmlns:a16="http://schemas.microsoft.com/office/drawing/2014/main" id="{D1A1C417-39D0-4ED4-B74E-9F19F25DE33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803783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Rectangle 66">
              <a:extLst>
                <a:ext uri="{FF2B5EF4-FFF2-40B4-BE49-F238E27FC236}">
                  <a16:creationId xmlns:a16="http://schemas.microsoft.com/office/drawing/2014/main" id="{8826C125-5D9A-4D06-A2C9-389A737005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622663" y="5663007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Rectangle 2">
              <a:extLst>
                <a:ext uri="{FF2B5EF4-FFF2-40B4-BE49-F238E27FC236}">
                  <a16:creationId xmlns:a16="http://schemas.microsoft.com/office/drawing/2014/main" id="{F5596270-3998-4D23-86B6-85A6B62BF5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762372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Rectangle 59">
              <a:extLst>
                <a:ext uri="{FF2B5EF4-FFF2-40B4-BE49-F238E27FC236}">
                  <a16:creationId xmlns:a16="http://schemas.microsoft.com/office/drawing/2014/main" id="{021CC68A-939D-4235-B3EA-88498DC233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581254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Rectangle 62">
              <a:extLst>
                <a:ext uri="{FF2B5EF4-FFF2-40B4-BE49-F238E27FC236}">
                  <a16:creationId xmlns:a16="http://schemas.microsoft.com/office/drawing/2014/main" id="{394C50BF-C63F-475F-9198-B637A8329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400134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Rectangle 64">
              <a:extLst>
                <a:ext uri="{FF2B5EF4-FFF2-40B4-BE49-F238E27FC236}">
                  <a16:creationId xmlns:a16="http://schemas.microsoft.com/office/drawing/2014/main" id="{F74B5CFE-DE1E-470F-82D6-6BCDE5C4DA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19016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Rectangle 66">
              <a:extLst>
                <a:ext uri="{FF2B5EF4-FFF2-40B4-BE49-F238E27FC236}">
                  <a16:creationId xmlns:a16="http://schemas.microsoft.com/office/drawing/2014/main" id="{5DDA4EA2-B7AB-46E9-9246-FC23E722B1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037896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7" name="Rectangle 64">
              <a:extLst>
                <a:ext uri="{FF2B5EF4-FFF2-40B4-BE49-F238E27FC236}">
                  <a16:creationId xmlns:a16="http://schemas.microsoft.com/office/drawing/2014/main" id="{A2DE2AF5-13E8-4174-9EC4-724DEB88DC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109620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Rectangle 66">
              <a:extLst>
                <a:ext uri="{FF2B5EF4-FFF2-40B4-BE49-F238E27FC236}">
                  <a16:creationId xmlns:a16="http://schemas.microsoft.com/office/drawing/2014/main" id="{360555BC-5949-427F-B107-D944CA221B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928500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Rectangle 59">
              <a:extLst>
                <a:ext uri="{FF2B5EF4-FFF2-40B4-BE49-F238E27FC236}">
                  <a16:creationId xmlns:a16="http://schemas.microsoft.com/office/drawing/2014/main" id="{F6C67CEF-7906-4D52-B541-B06109BE87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861132" y="581173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Rectangle 62">
              <a:extLst>
                <a:ext uri="{FF2B5EF4-FFF2-40B4-BE49-F238E27FC236}">
                  <a16:creationId xmlns:a16="http://schemas.microsoft.com/office/drawing/2014/main" id="{13551754-DE8E-4F60-B17A-3592B8E79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687396" y="5811735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Rectangle 2">
              <a:extLst>
                <a:ext uri="{FF2B5EF4-FFF2-40B4-BE49-F238E27FC236}">
                  <a16:creationId xmlns:a16="http://schemas.microsoft.com/office/drawing/2014/main" id="{D7B0D877-545F-4CA5-BB7B-A21E413CD5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452857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ectangle 59">
              <a:extLst>
                <a:ext uri="{FF2B5EF4-FFF2-40B4-BE49-F238E27FC236}">
                  <a16:creationId xmlns:a16="http://schemas.microsoft.com/office/drawing/2014/main" id="{D25743C3-6C94-4F58-83A5-5F610DA5D3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271738" y="5810412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ectangle 64">
              <a:extLst>
                <a:ext uri="{FF2B5EF4-FFF2-40B4-BE49-F238E27FC236}">
                  <a16:creationId xmlns:a16="http://schemas.microsoft.com/office/drawing/2014/main" id="{3CD412E9-0E9C-460C-9FC6-C765F5BCC3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800104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Rectangle 66">
              <a:extLst>
                <a:ext uri="{FF2B5EF4-FFF2-40B4-BE49-F238E27FC236}">
                  <a16:creationId xmlns:a16="http://schemas.microsoft.com/office/drawing/2014/main" id="{B26AB043-5417-4498-90CE-3A7C36B09E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2618985" y="5810413"/>
              <a:ext cx="61834" cy="607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8" name="Title 1">
            <a:extLst>
              <a:ext uri="{FF2B5EF4-FFF2-40B4-BE49-F238E27FC236}">
                <a16:creationId xmlns:a16="http://schemas.microsoft.com/office/drawing/2014/main" id="{C50D168F-BA59-4A8F-A3F1-2AB5040FB3FE}"/>
              </a:ext>
            </a:extLst>
          </p:cNvPr>
          <p:cNvSpPr txBox="1">
            <a:spLocks/>
          </p:cNvSpPr>
          <p:nvPr/>
        </p:nvSpPr>
        <p:spPr>
          <a:xfrm>
            <a:off x="1477851" y="2112375"/>
            <a:ext cx="9123263" cy="195502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3-</a:t>
            </a:r>
            <a:r>
              <a:rPr lang="kk-KZ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дәріс</a:t>
            </a:r>
            <a:b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ru-RU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Газ </a:t>
            </a:r>
            <a:r>
              <a:rPr lang="ru-RU" sz="32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молекулаларының</a:t>
            </a:r>
            <a:r>
              <a:rPr lang="ru-RU" sz="3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2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динамикасы</a:t>
            </a:r>
            <a:r>
              <a:rPr lang="ru-RU" sz="3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мен </a:t>
            </a:r>
            <a:r>
              <a:rPr lang="ru-RU" sz="32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тасымалдау</a:t>
            </a:r>
            <a:r>
              <a:rPr lang="ru-RU" sz="3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sz="32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үрдістері</a:t>
            </a:r>
            <a:r>
              <a:rPr lang="ru-RU" sz="32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89" name="Заголовок 1">
            <a:extLst>
              <a:ext uri="{FF2B5EF4-FFF2-40B4-BE49-F238E27FC236}">
                <a16:creationId xmlns:a16="http://schemas.microsoft.com/office/drawing/2014/main" id="{D4FCA33A-9AB4-4BAA-800D-BE7BCBF45CA7}"/>
              </a:ext>
            </a:extLst>
          </p:cNvPr>
          <p:cNvSpPr txBox="1">
            <a:spLocks/>
          </p:cNvSpPr>
          <p:nvPr/>
        </p:nvSpPr>
        <p:spPr>
          <a:xfrm>
            <a:off x="1280321" y="13914"/>
            <a:ext cx="9719853" cy="58832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1400" b="1">
                <a:latin typeface="Arial" panose="020B0604020202020204" pitchFamily="34" charset="0"/>
                <a:cs typeface="Arial" panose="020B0604020202020204" pitchFamily="34" charset="0"/>
              </a:rPr>
              <a:t>Л.Н. ГУМИЛЕВ АТЫНДАҒЫ ЕУРАЗИЯ ҰЛТТЫҚ УНИВЕРСИТЕТІ</a:t>
            </a:r>
            <a:b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6283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8E84F4-2EAC-89AE-2588-01AE3854B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8F0BD10-2CE8-B6B1-0B87-472C6DD542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3EF5D-41CD-FC40-B5FE-CE7F178F9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BDD7486-EDCB-B75A-E643-5A7F1BBFBC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A8397C0-06A5-4D18-D5B8-6E6EBB5C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73D570D6-7DBF-3CA0-7884-91E81199AA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EA44B72F-272C-B124-AE90-9CD4D128DA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8BC097AC-8890-4186-2D31-9CC3C8C6DA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0EFF8BFF-0B1F-F94B-98BF-2AF3CAE53E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DEF520D8-87B7-2A3B-C5BE-7A76147028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95135477-05F2-CD0A-1414-CA09598761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DB913979-02C5-7990-626E-9C1234FB30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DB1BBBBB-704D-3608-8FEC-97B9D9418E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A80CA54A-CDFD-AFEA-B1D2-532BA03765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1B22BE0F-2478-89FF-F2D1-5427715D26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11807053-C1E8-7FF0-8F3C-79D6AA2525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888C99DD-077B-C896-B8B9-88164D7587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5B5AA0D-064F-8F7B-899C-4987249B0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C8485670-DC67-9484-9938-EBC6197C32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F3B67ACF-0966-2476-EB3C-F6027B684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53523304-3D8D-A4FD-6636-96A34D5D8A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891ED0EC-75F8-7E65-6EAD-1D4FF3C91D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9181A793-CC4F-507F-0AD3-2D90049209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C72CA37F-73A6-585F-61BF-774266D68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652A1688-12CA-1805-09B4-C67EDF7FEB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19B49238-0E54-7991-64A7-68673C5415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181AE6D8-3845-C8E9-FCC6-B14D45434D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E9DE4A71-59C8-4A92-4607-F56637D97C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96798D83-E8E5-7257-A90E-5AE572CC51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7768B725-F804-10DF-56D3-E216EB3FA0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2348F70A-A4E2-CAEE-0CB5-193728B7AF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C652FAB7-15E2-1718-78B8-ECB263998F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789494B2-6162-9448-230D-3A86096791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7EE4D2C1-3117-BAB0-9215-A727063D3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C1CF70C4-7E27-092D-2AD9-471F7D6634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0C39BBDE-1D75-B56B-060B-BF3ADD4D4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E9FA7602-2D7F-A7F1-AB6E-DF20B2179F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800A6C64-6CB8-5273-FCE0-D4BE97F5F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FB259921-7097-47AC-92CF-D9AF2C4549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764B796C-5030-2B0D-9CA2-0307C1678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FCB1C56B-DDA1-5C79-F613-03DD84094D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00F8A6A6-81B0-0E77-1414-CEDE7D36E9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5483ABEC-25D8-003F-BBEE-86F2B9C99A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Скругленный прямоугольник 4">
            <a:extLst>
              <a:ext uri="{FF2B5EF4-FFF2-40B4-BE49-F238E27FC236}">
                <a16:creationId xmlns:a16="http://schemas.microsoft.com/office/drawing/2014/main" id="{A6FB25F2-51F6-02B9-3117-DEE0B1F8F691}"/>
              </a:ext>
            </a:extLst>
          </p:cNvPr>
          <p:cNvSpPr/>
          <p:nvPr/>
        </p:nvSpPr>
        <p:spPr>
          <a:xfrm>
            <a:off x="1975495" y="234228"/>
            <a:ext cx="8181975" cy="58102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5BF1DC7-51D6-9446-2644-839D92E1F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5496" y="27678"/>
            <a:ext cx="8241008" cy="994123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Газдардағы </a:t>
            </a:r>
            <a:r>
              <a:rPr lang="ru-RU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тасымалдау</a:t>
            </a: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коэффициенттері</a:t>
            </a:r>
            <a:endParaRPr lang="ru-KZ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0" name="Группа 1029">
            <a:extLst>
              <a:ext uri="{FF2B5EF4-FFF2-40B4-BE49-F238E27FC236}">
                <a16:creationId xmlns:a16="http://schemas.microsoft.com/office/drawing/2014/main" id="{5024746B-493C-D660-0CF1-6775816B9EDD}"/>
              </a:ext>
            </a:extLst>
          </p:cNvPr>
          <p:cNvGrpSpPr/>
          <p:nvPr/>
        </p:nvGrpSpPr>
        <p:grpSpPr>
          <a:xfrm>
            <a:off x="628086" y="828775"/>
            <a:ext cx="6303828" cy="3548882"/>
            <a:chOff x="628854" y="933413"/>
            <a:chExt cx="5841762" cy="3673091"/>
          </a:xfrm>
        </p:grpSpPr>
        <p:grpSp>
          <p:nvGrpSpPr>
            <p:cNvPr id="1029" name="Группа 1028">
              <a:extLst>
                <a:ext uri="{FF2B5EF4-FFF2-40B4-BE49-F238E27FC236}">
                  <a16:creationId xmlns:a16="http://schemas.microsoft.com/office/drawing/2014/main" id="{0E2F1DE0-3F0A-23BB-17A7-FE32BB500839}"/>
                </a:ext>
              </a:extLst>
            </p:cNvPr>
            <p:cNvGrpSpPr/>
            <p:nvPr/>
          </p:nvGrpSpPr>
          <p:grpSpPr>
            <a:xfrm>
              <a:off x="628854" y="933413"/>
              <a:ext cx="3655854" cy="3673091"/>
              <a:chOff x="628854" y="933413"/>
              <a:chExt cx="3655854" cy="3673091"/>
            </a:xfrm>
          </p:grpSpPr>
          <p:grpSp>
            <p:nvGrpSpPr>
              <p:cNvPr id="1028" name="Группа 1027">
                <a:extLst>
                  <a:ext uri="{FF2B5EF4-FFF2-40B4-BE49-F238E27FC236}">
                    <a16:creationId xmlns:a16="http://schemas.microsoft.com/office/drawing/2014/main" id="{CFB73C23-74A1-BABD-A36A-D6C2E7A280CC}"/>
                  </a:ext>
                </a:extLst>
              </p:cNvPr>
              <p:cNvGrpSpPr/>
              <p:nvPr/>
            </p:nvGrpSpPr>
            <p:grpSpPr>
              <a:xfrm>
                <a:off x="628854" y="1144008"/>
                <a:ext cx="3655854" cy="3462496"/>
                <a:chOff x="628854" y="1144008"/>
                <a:chExt cx="3655854" cy="3462496"/>
              </a:xfrm>
            </p:grpSpPr>
            <p:sp>
              <p:nvSpPr>
                <p:cNvPr id="2" name="Стрелка: влево-вверх 1">
                  <a:extLst>
                    <a:ext uri="{FF2B5EF4-FFF2-40B4-BE49-F238E27FC236}">
                      <a16:creationId xmlns:a16="http://schemas.microsoft.com/office/drawing/2014/main" id="{3AD0AD14-2BF5-3883-4C98-A3B5656210BB}"/>
                    </a:ext>
                  </a:extLst>
                </p:cNvPr>
                <p:cNvSpPr/>
                <p:nvPr/>
              </p:nvSpPr>
              <p:spPr>
                <a:xfrm rot="5400000">
                  <a:off x="1033369" y="1122894"/>
                  <a:ext cx="3133740" cy="3175969"/>
                </a:xfrm>
                <a:prstGeom prst="leftUpArrow">
                  <a:avLst>
                    <a:gd name="adj1" fmla="val 401"/>
                    <a:gd name="adj2" fmla="val 2272"/>
                    <a:gd name="adj3" fmla="val 3788"/>
                  </a:avLst>
                </a:prstGeom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KZ"/>
                </a:p>
              </p:txBody>
            </p:sp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642D7E2E-3B00-4971-A95F-D686E60665D6}"/>
                    </a:ext>
                  </a:extLst>
                </p:cNvPr>
                <p:cNvSpPr txBox="1"/>
                <p:nvPr/>
              </p:nvSpPr>
              <p:spPr>
                <a:xfrm>
                  <a:off x="628854" y="1144008"/>
                  <a:ext cx="306494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n</a:t>
                  </a:r>
                  <a:endParaRPr lang="ru-KZ" dirty="0"/>
                </a:p>
              </p:txBody>
            </p:sp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893077C3-CE12-9532-329B-FABDADA378C8}"/>
                    </a:ext>
                  </a:extLst>
                </p:cNvPr>
                <p:cNvSpPr txBox="1"/>
                <p:nvPr/>
              </p:nvSpPr>
              <p:spPr>
                <a:xfrm>
                  <a:off x="4008670" y="4237172"/>
                  <a:ext cx="276038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z</a:t>
                  </a:r>
                  <a:endParaRPr lang="ru-KZ" dirty="0"/>
                </a:p>
              </p:txBody>
            </p:sp>
            <p:cxnSp>
              <p:nvCxnSpPr>
                <p:cNvPr id="11" name="Прямая соединительная линия 10">
                  <a:extLst>
                    <a:ext uri="{FF2B5EF4-FFF2-40B4-BE49-F238E27FC236}">
                      <a16:creationId xmlns:a16="http://schemas.microsoft.com/office/drawing/2014/main" id="{C19668DD-6744-CE2F-6D5A-1F9D622C5F80}"/>
                    </a:ext>
                  </a:extLst>
                </p:cNvPr>
                <p:cNvCxnSpPr>
                  <a:cxnSpLocks/>
                  <a:endCxn id="2" idx="6"/>
                </p:cNvCxnSpPr>
                <p:nvPr/>
              </p:nvCxnSpPr>
              <p:spPr>
                <a:xfrm>
                  <a:off x="2573344" y="1295638"/>
                  <a:ext cx="0" cy="2917196"/>
                </a:xfrm>
                <a:prstGeom prst="line">
                  <a:avLst/>
                </a:prstGeom>
                <a:ln w="19050" cap="flat" cmpd="sng" algn="ctr">
                  <a:solidFill>
                    <a:schemeClr val="dk1"/>
                  </a:solidFill>
                  <a:prstDash val="dash"/>
                  <a:round/>
                  <a:headEnd type="none" w="med" len="med"/>
                  <a:tailEnd type="none" w="med" len="med"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tx1"/>
                </a:fontRef>
              </p:style>
            </p:cxnSp>
            <p:sp>
              <p:nvSpPr>
                <p:cNvPr id="55" name="Прямоугольник 54">
                  <a:extLst>
                    <a:ext uri="{FF2B5EF4-FFF2-40B4-BE49-F238E27FC236}">
                      <a16:creationId xmlns:a16="http://schemas.microsoft.com/office/drawing/2014/main" id="{10D5C946-994E-C75D-7EC0-AA7AF21AC652}"/>
                    </a:ext>
                  </a:extLst>
                </p:cNvPr>
                <p:cNvSpPr/>
                <p:nvPr/>
              </p:nvSpPr>
              <p:spPr>
                <a:xfrm>
                  <a:off x="1892945" y="1302745"/>
                  <a:ext cx="1430929" cy="1144710"/>
                </a:xfrm>
                <a:prstGeom prst="rect">
                  <a:avLst/>
                </a:prstGeom>
                <a:solidFill>
                  <a:schemeClr val="dk1">
                    <a:alpha val="50000"/>
                  </a:schemeClr>
                </a:solidFill>
                <a:ln>
                  <a:noFill/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KZ" dirty="0"/>
                </a:p>
              </p:txBody>
            </p:sp>
            <p:sp>
              <p:nvSpPr>
                <p:cNvPr id="56" name="TextBox 55">
                  <a:extLst>
                    <a:ext uri="{FF2B5EF4-FFF2-40B4-BE49-F238E27FC236}">
                      <a16:creationId xmlns:a16="http://schemas.microsoft.com/office/drawing/2014/main" id="{E0DD77E8-1892-A4E8-7D3E-6A206E2027D8}"/>
                    </a:ext>
                  </a:extLst>
                </p:cNvPr>
                <p:cNvSpPr txBox="1"/>
                <p:nvPr/>
              </p:nvSpPr>
              <p:spPr>
                <a:xfrm>
                  <a:off x="1890951" y="1295638"/>
                  <a:ext cx="41229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N</a:t>
                  </a:r>
                  <a:r>
                    <a:rPr lang="en-US" baseline="-25000" dirty="0"/>
                    <a:t>2</a:t>
                  </a:r>
                  <a:endParaRPr lang="ru-KZ" baseline="-25000" dirty="0"/>
                </a:p>
              </p:txBody>
            </p:sp>
            <p:sp>
              <p:nvSpPr>
                <p:cNvPr id="57" name="TextBox 56">
                  <a:extLst>
                    <a:ext uri="{FF2B5EF4-FFF2-40B4-BE49-F238E27FC236}">
                      <a16:creationId xmlns:a16="http://schemas.microsoft.com/office/drawing/2014/main" id="{6C70B33A-16F8-A59E-5A7A-C473E981631C}"/>
                    </a:ext>
                  </a:extLst>
                </p:cNvPr>
                <p:cNvSpPr txBox="1"/>
                <p:nvPr/>
              </p:nvSpPr>
              <p:spPr>
                <a:xfrm>
                  <a:off x="2900446" y="2026595"/>
                  <a:ext cx="412292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dirty="0"/>
                    <a:t>N</a:t>
                  </a:r>
                  <a:r>
                    <a:rPr lang="en-US" baseline="-25000" dirty="0"/>
                    <a:t>1</a:t>
                  </a:r>
                  <a:endParaRPr lang="ru-KZ" baseline="-25000" dirty="0"/>
                </a:p>
              </p:txBody>
            </p:sp>
            <p:sp>
              <p:nvSpPr>
                <p:cNvPr id="58" name="Стрелка: вправо 57">
                  <a:extLst>
                    <a:ext uri="{FF2B5EF4-FFF2-40B4-BE49-F238E27FC236}">
                      <a16:creationId xmlns:a16="http://schemas.microsoft.com/office/drawing/2014/main" id="{22FAD49E-3E39-0E59-4E9A-C218FA6D79F8}"/>
                    </a:ext>
                  </a:extLst>
                </p:cNvPr>
                <p:cNvSpPr/>
                <p:nvPr/>
              </p:nvSpPr>
              <p:spPr>
                <a:xfrm>
                  <a:off x="2026999" y="2142907"/>
                  <a:ext cx="827883" cy="90893"/>
                </a:xfrm>
                <a:prstGeom prst="rightArrow">
                  <a:avLst/>
                </a:prstGeom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KZ"/>
                </a:p>
              </p:txBody>
            </p:sp>
            <p:sp>
              <p:nvSpPr>
                <p:cNvPr id="59" name="Стрелка: вправо 58">
                  <a:extLst>
                    <a:ext uri="{FF2B5EF4-FFF2-40B4-BE49-F238E27FC236}">
                      <a16:creationId xmlns:a16="http://schemas.microsoft.com/office/drawing/2014/main" id="{4C01E8A1-C0A9-6349-3793-C3936C42968D}"/>
                    </a:ext>
                  </a:extLst>
                </p:cNvPr>
                <p:cNvSpPr/>
                <p:nvPr/>
              </p:nvSpPr>
              <p:spPr>
                <a:xfrm rot="10800000">
                  <a:off x="2186297" y="1684953"/>
                  <a:ext cx="827883" cy="90893"/>
                </a:xfrm>
                <a:prstGeom prst="rightArrow">
                  <a:avLst/>
                </a:prstGeom>
              </p:spPr>
              <p:style>
                <a:lnRef idx="2">
                  <a:schemeClr val="dk1">
                    <a:shade val="15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KZ"/>
                </a:p>
              </p:txBody>
            </p:sp>
          </p:grpSp>
          <p:sp>
            <p:nvSpPr>
              <p:cNvPr id="60" name="TextBox 59">
                <a:extLst>
                  <a:ext uri="{FF2B5EF4-FFF2-40B4-BE49-F238E27FC236}">
                    <a16:creationId xmlns:a16="http://schemas.microsoft.com/office/drawing/2014/main" id="{188AAF79-41F5-DA4E-5B6F-97E93DF43674}"/>
                  </a:ext>
                </a:extLst>
              </p:cNvPr>
              <p:cNvSpPr txBox="1"/>
              <p:nvPr/>
            </p:nvSpPr>
            <p:spPr>
              <a:xfrm>
                <a:off x="2434574" y="933413"/>
                <a:ext cx="420308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dirty="0"/>
                  <a:t>Δ</a:t>
                </a:r>
                <a:r>
                  <a:rPr lang="en-US" dirty="0"/>
                  <a:t>S</a:t>
                </a:r>
                <a:endParaRPr lang="ru-KZ" dirty="0"/>
              </a:p>
            </p:txBody>
          </p:sp>
        </p:grpSp>
        <p:sp>
          <p:nvSpPr>
            <p:cNvPr id="61" name="Дуга 60">
              <a:extLst>
                <a:ext uri="{FF2B5EF4-FFF2-40B4-BE49-F238E27FC236}">
                  <a16:creationId xmlns:a16="http://schemas.microsoft.com/office/drawing/2014/main" id="{D83981AF-390A-25A0-518E-9C3E70F5855B}"/>
                </a:ext>
              </a:extLst>
            </p:cNvPr>
            <p:cNvSpPr/>
            <p:nvPr/>
          </p:nvSpPr>
          <p:spPr>
            <a:xfrm rot="11179306">
              <a:off x="1275999" y="1905512"/>
              <a:ext cx="5194617" cy="1875898"/>
            </a:xfrm>
            <a:prstGeom prst="arc">
              <a:avLst>
                <a:gd name="adj1" fmla="val 16200000"/>
                <a:gd name="adj2" fmla="val 118302"/>
              </a:avLst>
            </a:prstGeom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KZ"/>
            </a:p>
          </p:txBody>
        </p:sp>
      </p:grpSp>
      <p:sp>
        <p:nvSpPr>
          <p:cNvPr id="62" name="Прямоугольник: скругленные углы 61">
            <a:extLst>
              <a:ext uri="{FF2B5EF4-FFF2-40B4-BE49-F238E27FC236}">
                <a16:creationId xmlns:a16="http://schemas.microsoft.com/office/drawing/2014/main" id="{F3BCF2CE-9A4A-3538-F440-5932970FB1B9}"/>
              </a:ext>
            </a:extLst>
          </p:cNvPr>
          <p:cNvSpPr/>
          <p:nvPr/>
        </p:nvSpPr>
        <p:spPr>
          <a:xfrm>
            <a:off x="5250419" y="1210734"/>
            <a:ext cx="5385028" cy="73095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Бөлшектердің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концентрациясы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OZ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осінің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бойымен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өзгерсін</a:t>
            </a:r>
            <a:endParaRPr lang="ru-KZ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Прямоугольник: скругленные углы 62">
            <a:extLst>
              <a:ext uri="{FF2B5EF4-FFF2-40B4-BE49-F238E27FC236}">
                <a16:creationId xmlns:a16="http://schemas.microsoft.com/office/drawing/2014/main" id="{CB17CB53-C273-9D90-39B6-6F7B360D0E1E}"/>
              </a:ext>
            </a:extLst>
          </p:cNvPr>
          <p:cNvSpPr/>
          <p:nvPr/>
        </p:nvSpPr>
        <p:spPr>
          <a:xfrm>
            <a:off x="5324112" y="1996839"/>
            <a:ext cx="5385028" cy="1562281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K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5" name="TextBox 1024">
                <a:extLst>
                  <a:ext uri="{FF2B5EF4-FFF2-40B4-BE49-F238E27FC236}">
                    <a16:creationId xmlns:a16="http://schemas.microsoft.com/office/drawing/2014/main" id="{2EE7ECA0-AE3D-E507-23DE-EDC2DB13A462}"/>
                  </a:ext>
                </a:extLst>
              </p:cNvPr>
              <p:cNvSpPr txBox="1"/>
              <p:nvPr/>
            </p:nvSpPr>
            <p:spPr>
              <a:xfrm>
                <a:off x="5348111" y="2052356"/>
                <a:ext cx="5311335" cy="73866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KZ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Бөлшектердің</a:t>
                </a:r>
                <a:r>
                  <a:rPr lang="ru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KZ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ағынының</a:t>
                </a:r>
                <a:r>
                  <a:rPr lang="ru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KZ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тығыздығы</a:t>
                </a:r>
                <a:r>
                  <a:rPr lang="ru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KZ" sz="1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</a:t>
                </a:r>
                <a:r>
                  <a:rPr lang="ru-KZ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тасымалдау</a:t>
                </a:r>
                <a:r>
                  <a:rPr lang="ru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KZ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бағытына</a:t>
                </a:r>
                <a:r>
                  <a:rPr lang="ru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перпендикуляр </a:t>
                </a:r>
                <a:r>
                  <a:rPr lang="ru-KZ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бірлік</a:t>
                </a:r>
                <a:r>
                  <a:rPr lang="ru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KZ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аудан</a:t>
                </a:r>
                <a:r>
                  <a:rPr lang="ru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KZ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арқылы</a:t>
                </a:r>
                <a:r>
                  <a:rPr lang="ru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KZ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уақыт</a:t>
                </a:r>
                <a:r>
                  <a:rPr lang="ru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KZ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бірлігінде</a:t>
                </a:r>
                <a:r>
                  <a:rPr lang="ru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KZ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тасымалданатын</a:t>
                </a:r>
                <a:r>
                  <a:rPr lang="ru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KZ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бөлшектердің</a:t>
                </a:r>
                <a:r>
                  <a:rPr lang="ru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саны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ru-KZ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25" name="TextBox 1024">
                <a:extLst>
                  <a:ext uri="{FF2B5EF4-FFF2-40B4-BE49-F238E27FC236}">
                    <a16:creationId xmlns:a16="http://schemas.microsoft.com/office/drawing/2014/main" id="{2EE7ECA0-AE3D-E507-23DE-EDC2DB13A4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8111" y="2052356"/>
                <a:ext cx="5311335" cy="738664"/>
              </a:xfrm>
              <a:prstGeom prst="rect">
                <a:avLst/>
              </a:prstGeom>
              <a:blipFill>
                <a:blip r:embed="rId2"/>
                <a:stretch>
                  <a:fillRect l="-344" t="-1653" r="-229" b="-7438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27" name="TextBox 1026">
                <a:extLst>
                  <a:ext uri="{FF2B5EF4-FFF2-40B4-BE49-F238E27FC236}">
                    <a16:creationId xmlns:a16="http://schemas.microsoft.com/office/drawing/2014/main" id="{2B1205F2-D8BD-8B1F-7857-CCFF206C76BE}"/>
                  </a:ext>
                </a:extLst>
              </p:cNvPr>
              <p:cNvSpPr txBox="1"/>
              <p:nvPr/>
            </p:nvSpPr>
            <p:spPr>
              <a:xfrm>
                <a:off x="7370833" y="2939340"/>
                <a:ext cx="1231556" cy="52597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KZ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KZ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𝑑𝑁</m:t>
                          </m:r>
                        </m:num>
                        <m:den>
                          <m:r>
                            <a:rPr lang="ru-KZ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ru-KZ" dirty="0"/>
              </a:p>
            </p:txBody>
          </p:sp>
        </mc:Choice>
        <mc:Fallback xmlns="">
          <p:sp>
            <p:nvSpPr>
              <p:cNvPr id="1027" name="TextBox 1026">
                <a:extLst>
                  <a:ext uri="{FF2B5EF4-FFF2-40B4-BE49-F238E27FC236}">
                    <a16:creationId xmlns:a16="http://schemas.microsoft.com/office/drawing/2014/main" id="{2B1205F2-D8BD-8B1F-7857-CCFF206C76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0833" y="2939340"/>
                <a:ext cx="1231556" cy="52597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32" name="Прямоугольник: скругленные углы 1031">
            <a:extLst>
              <a:ext uri="{FF2B5EF4-FFF2-40B4-BE49-F238E27FC236}">
                <a16:creationId xmlns:a16="http://schemas.microsoft.com/office/drawing/2014/main" id="{356C94B3-DB21-FC6A-F91C-D8CDC94A1F5C}"/>
              </a:ext>
            </a:extLst>
          </p:cNvPr>
          <p:cNvSpPr/>
          <p:nvPr/>
        </p:nvSpPr>
        <p:spPr>
          <a:xfrm>
            <a:off x="656041" y="4375846"/>
            <a:ext cx="8432065" cy="1867527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KZ" dirty="0"/>
          </a:p>
        </p:txBody>
      </p:sp>
      <p:sp>
        <p:nvSpPr>
          <p:cNvPr id="1031" name="Прямоугольник: скругленные углы 1030">
            <a:extLst>
              <a:ext uri="{FF2B5EF4-FFF2-40B4-BE49-F238E27FC236}">
                <a16:creationId xmlns:a16="http://schemas.microsoft.com/office/drawing/2014/main" id="{782A8C19-BD3D-F7EF-E1EB-B903157E3AE9}"/>
              </a:ext>
            </a:extLst>
          </p:cNvPr>
          <p:cNvSpPr/>
          <p:nvPr/>
        </p:nvSpPr>
        <p:spPr>
          <a:xfrm>
            <a:off x="782101" y="4389368"/>
            <a:ext cx="1782918" cy="538304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Фик заңы</a:t>
            </a:r>
            <a:endParaRPr lang="ru-K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34" name="TextBox 1033">
                <a:extLst>
                  <a:ext uri="{FF2B5EF4-FFF2-40B4-BE49-F238E27FC236}">
                    <a16:creationId xmlns:a16="http://schemas.microsoft.com/office/drawing/2014/main" id="{1F1592C5-3026-3310-6D9E-3284BAC370FD}"/>
                  </a:ext>
                </a:extLst>
              </p:cNvPr>
              <p:cNvSpPr txBox="1"/>
              <p:nvPr/>
            </p:nvSpPr>
            <p:spPr>
              <a:xfrm>
                <a:off x="823442" y="4405395"/>
                <a:ext cx="8242477" cy="163371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kk-KZ" dirty="0"/>
                  <a:t>                                  </a:t>
                </a:r>
                <a:r>
                  <a:rPr lang="ru-KZ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бөлшектер</a:t>
                </a:r>
                <a:r>
                  <a:rPr lang="ru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KZ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ағынының</a:t>
                </a:r>
                <a:r>
                  <a:rPr lang="ru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KZ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тығыздығы</a:t>
                </a:r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KZ" sz="1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</a:rPr>
                          <m:t>𝑁</m:t>
                        </m:r>
                      </m:sub>
                    </m:sSub>
                  </m:oMath>
                </a14:m>
                <a:r>
                  <a:rPr lang="ru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концентрация </a:t>
                </a:r>
                <a:r>
                  <a:rPr lang="ru-KZ" sz="1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градиентіне</a:t>
                </a:r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KZ" sz="14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𝑑𝑛</m:t>
                        </m:r>
                      </m:num>
                      <m:den>
                        <m:r>
                          <a:rPr lang="en-US" sz="1400" i="1">
                            <a:latin typeface="Cambria Math" panose="02040503050406030204" pitchFamily="18" charset="0"/>
                          </a:rPr>
                          <m:t>𝑑𝑧</m:t>
                        </m:r>
                      </m:den>
                    </m:f>
                    <m:r>
                      <a:rPr lang="en-US" sz="1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kk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KZ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пропорционал</a:t>
                </a:r>
                <a:endParaRPr lang="kk-KZ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endParaRPr lang="ru-RU" dirty="0"/>
              </a:p>
              <a:p>
                <a:pPr algn="just"/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Уақыт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ішінде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dt C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ауданы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арқылы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тасымалданатын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бөлшектердің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саны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уақыт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кезеңіне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де,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аудан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өлшеміне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де,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сонымен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қатар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концентрацияның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осі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бойымен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қаншалықты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жылдам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өзгеретінін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көрсететін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dt 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концентрация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градиентіне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6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пропорционал</a:t>
                </a:r>
                <a:r>
                  <a:rPr lang="ru-RU" sz="16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KZ" sz="16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34" name="TextBox 1033">
                <a:extLst>
                  <a:ext uri="{FF2B5EF4-FFF2-40B4-BE49-F238E27FC236}">
                    <a16:creationId xmlns:a16="http://schemas.microsoft.com/office/drawing/2014/main" id="{1F1592C5-3026-3310-6D9E-3284BAC370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442" y="4405395"/>
                <a:ext cx="8242477" cy="1633717"/>
              </a:xfrm>
              <a:prstGeom prst="rect">
                <a:avLst/>
              </a:prstGeom>
              <a:blipFill>
                <a:blip r:embed="rId4"/>
                <a:stretch>
                  <a:fillRect l="-370" r="-444" b="-4104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6" name="TextBox 1035">
                <a:extLst>
                  <a:ext uri="{FF2B5EF4-FFF2-40B4-BE49-F238E27FC236}">
                    <a16:creationId xmlns:a16="http://schemas.microsoft.com/office/drawing/2014/main" id="{5CD8C286-2268-156E-A3B6-1BE3FA1342CE}"/>
                  </a:ext>
                </a:extLst>
              </p:cNvPr>
              <p:cNvSpPr txBox="1"/>
              <p:nvPr/>
            </p:nvSpPr>
            <p:spPr>
              <a:xfrm>
                <a:off x="1524526" y="4681541"/>
                <a:ext cx="6097162" cy="63478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KZ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𝐷</m:t>
                      </m:r>
                      <m:f>
                        <m:fPr>
                          <m:ctrlPr>
                            <a:rPr lang="ru-KZ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𝑑𝑛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𝑑𝑧</m:t>
                          </m:r>
                        </m:den>
                      </m:f>
                    </m:oMath>
                  </m:oMathPara>
                </a14:m>
                <a:endParaRPr lang="ru-KZ" dirty="0"/>
              </a:p>
            </p:txBody>
          </p:sp>
        </mc:Choice>
        <mc:Fallback xmlns="">
          <p:sp>
            <p:nvSpPr>
              <p:cNvPr id="1036" name="TextBox 1035">
                <a:extLst>
                  <a:ext uri="{FF2B5EF4-FFF2-40B4-BE49-F238E27FC236}">
                    <a16:creationId xmlns:a16="http://schemas.microsoft.com/office/drawing/2014/main" id="{5CD8C286-2268-156E-A3B6-1BE3FA1342C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4526" y="4681541"/>
                <a:ext cx="6097162" cy="63478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37" name="Прямоугольник: скругленные углы 1036">
                <a:extLst>
                  <a:ext uri="{FF2B5EF4-FFF2-40B4-BE49-F238E27FC236}">
                    <a16:creationId xmlns:a16="http://schemas.microsoft.com/office/drawing/2014/main" id="{C20F904F-36EF-06B5-0AB9-9E626C0D6287}"/>
                  </a:ext>
                </a:extLst>
              </p:cNvPr>
              <p:cNvSpPr/>
              <p:nvPr/>
            </p:nvSpPr>
            <p:spPr>
              <a:xfrm>
                <a:off x="9101605" y="3632411"/>
                <a:ext cx="2582656" cy="956672"/>
              </a:xfrm>
              <a:prstGeom prst="round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dN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𝐷</m:t>
                    </m:r>
                    <m:f>
                      <m:fPr>
                        <m:ctrlPr>
                          <a:rPr lang="ru-K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𝑑𝑛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𝑑𝑧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𝑑𝑡</m:t>
                    </m:r>
                  </m:oMath>
                </a14:m>
                <a:endParaRPr lang="ru-KZ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037" name="Прямоугольник: скругленные углы 1036">
                <a:extLst>
                  <a:ext uri="{FF2B5EF4-FFF2-40B4-BE49-F238E27FC236}">
                    <a16:creationId xmlns:a16="http://schemas.microsoft.com/office/drawing/2014/main" id="{C20F904F-36EF-06B5-0AB9-9E626C0D628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01605" y="3632411"/>
                <a:ext cx="2582656" cy="956672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38" name="TextBox 1037">
            <a:extLst>
              <a:ext uri="{FF2B5EF4-FFF2-40B4-BE49-F238E27FC236}">
                <a16:creationId xmlns:a16="http://schemas.microsoft.com/office/drawing/2014/main" id="{221FCFAC-D511-04F2-2C26-B4622B57EFBA}"/>
              </a:ext>
            </a:extLst>
          </p:cNvPr>
          <p:cNvSpPr txBox="1"/>
          <p:nvPr/>
        </p:nvSpPr>
        <p:spPr>
          <a:xfrm>
            <a:off x="9182472" y="4816793"/>
            <a:ext cx="26085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Диффузия коэффициент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40" name="Прямая со стрелкой 1039">
            <a:extLst>
              <a:ext uri="{FF2B5EF4-FFF2-40B4-BE49-F238E27FC236}">
                <a16:creationId xmlns:a16="http://schemas.microsoft.com/office/drawing/2014/main" id="{B6109060-5162-87EE-3F0F-C76F59796F7B}"/>
              </a:ext>
            </a:extLst>
          </p:cNvPr>
          <p:cNvCxnSpPr/>
          <p:nvPr/>
        </p:nvCxnSpPr>
        <p:spPr>
          <a:xfrm flipV="1">
            <a:off x="10069637" y="4326542"/>
            <a:ext cx="141560" cy="60113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9" name="TextBox 78">
            <a:extLst>
              <a:ext uri="{FF2B5EF4-FFF2-40B4-BE49-F238E27FC236}">
                <a16:creationId xmlns:a16="http://schemas.microsoft.com/office/drawing/2014/main" id="{CFB32472-D7C4-43BD-873C-C670C2036586}"/>
              </a:ext>
            </a:extLst>
          </p:cNvPr>
          <p:cNvSpPr txBox="1"/>
          <p:nvPr/>
        </p:nvSpPr>
        <p:spPr>
          <a:xfrm>
            <a:off x="606411" y="488885"/>
            <a:ext cx="213429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Диффузия</a:t>
            </a:r>
            <a:endParaRPr lang="ru-KZ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51049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8E84F4-2EAC-89AE-2588-01AE3854B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8F0BD10-2CE8-B6B1-0B87-472C6DD542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3EF5D-41CD-FC40-B5FE-CE7F178F9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BDD7486-EDCB-B75A-E643-5A7F1BBFBC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A8397C0-06A5-4D18-D5B8-6E6EBB5C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73D570D6-7DBF-3CA0-7884-91E81199AA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EA44B72F-272C-B124-AE90-9CD4D128DA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8BC097AC-8890-4186-2D31-9CC3C8C6DA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0EFF8BFF-0B1F-F94B-98BF-2AF3CAE53E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DEF520D8-87B7-2A3B-C5BE-7A76147028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95135477-05F2-CD0A-1414-CA09598761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DB913979-02C5-7990-626E-9C1234FB30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DB1BBBBB-704D-3608-8FEC-97B9D9418E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A80CA54A-CDFD-AFEA-B1D2-532BA03765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1B22BE0F-2478-89FF-F2D1-5427715D26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11807053-C1E8-7FF0-8F3C-79D6AA2525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888C99DD-077B-C896-B8B9-88164D7587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5B5AA0D-064F-8F7B-899C-4987249B0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C8485670-DC67-9484-9938-EBC6197C32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F3B67ACF-0966-2476-EB3C-F6027B684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53523304-3D8D-A4FD-6636-96A34D5D8A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891ED0EC-75F8-7E65-6EAD-1D4FF3C91D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9181A793-CC4F-507F-0AD3-2D90049209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C72CA37F-73A6-585F-61BF-774266D68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652A1688-12CA-1805-09B4-C67EDF7FEB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19B49238-0E54-7991-64A7-68673C5415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181AE6D8-3845-C8E9-FCC6-B14D45434D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E9DE4A71-59C8-4A92-4607-F56637D97C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96798D83-E8E5-7257-A90E-5AE572CC51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7768B725-F804-10DF-56D3-E216EB3FA0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2348F70A-A4E2-CAEE-0CB5-193728B7AF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C652FAB7-15E2-1718-78B8-ECB263998F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789494B2-6162-9448-230D-3A86096791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7EE4D2C1-3117-BAB0-9215-A727063D3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C1CF70C4-7E27-092D-2AD9-471F7D6634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0C39BBDE-1D75-B56B-060B-BF3ADD4D4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E9FA7602-2D7F-A7F1-AB6E-DF20B2179F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800A6C64-6CB8-5273-FCE0-D4BE97F5F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FB259921-7097-47AC-92CF-D9AF2C4549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764B796C-5030-2B0D-9CA2-0307C1678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FCB1C56B-DDA1-5C79-F613-03DD84094D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00F8A6A6-81B0-0E77-1414-CEDE7D36E9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5483ABEC-25D8-003F-BBEE-86F2B9C99A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5BF1DC7-51D6-9446-2644-839D92E1F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5496" y="27678"/>
            <a:ext cx="8241008" cy="994123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: скругленные углы 1">
                <a:extLst>
                  <a:ext uri="{FF2B5EF4-FFF2-40B4-BE49-F238E27FC236}">
                    <a16:creationId xmlns:a16="http://schemas.microsoft.com/office/drawing/2014/main" id="{98FE4DD2-F058-E356-D87A-14950DADEC03}"/>
                  </a:ext>
                </a:extLst>
              </p:cNvPr>
              <p:cNvSpPr/>
              <p:nvPr/>
            </p:nvSpPr>
            <p:spPr>
              <a:xfrm>
                <a:off x="1834578" y="1465438"/>
                <a:ext cx="2582656" cy="956672"/>
              </a:xfrm>
              <a:prstGeom prst="roundRect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dN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𝐷</m:t>
                    </m:r>
                    <m:f>
                      <m:fPr>
                        <m:ctrlPr>
                          <a:rPr lang="ru-K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𝑑𝑛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𝑑𝑧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𝑑𝑡</m:t>
                    </m:r>
                  </m:oMath>
                </a14:m>
                <a:endParaRPr lang="ru-KZ" dirty="0"/>
              </a:p>
            </p:txBody>
          </p:sp>
        </mc:Choice>
        <mc:Fallback xmlns="">
          <p:sp>
            <p:nvSpPr>
              <p:cNvPr id="2" name="Прямоугольник: скругленные углы 1">
                <a:extLst>
                  <a:ext uri="{FF2B5EF4-FFF2-40B4-BE49-F238E27FC236}">
                    <a16:creationId xmlns:a16="http://schemas.microsoft.com/office/drawing/2014/main" id="{98FE4DD2-F058-E356-D87A-14950DADEC0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34578" y="1465438"/>
                <a:ext cx="2582656" cy="956672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Прямоугольник: скругленные углы 4">
                <a:extLst>
                  <a:ext uri="{FF2B5EF4-FFF2-40B4-BE49-F238E27FC236}">
                    <a16:creationId xmlns:a16="http://schemas.microsoft.com/office/drawing/2014/main" id="{E77CB245-6DF8-13D9-AA2F-BB126D1956AC}"/>
                  </a:ext>
                </a:extLst>
              </p:cNvPr>
              <p:cNvSpPr/>
              <p:nvPr/>
            </p:nvSpPr>
            <p:spPr>
              <a:xfrm>
                <a:off x="5817036" y="1509362"/>
                <a:ext cx="4753484" cy="994123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𝑑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ru-KZ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𝐷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b>
                            <m:sSub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𝑑𝑧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𝑆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𝑑𝑡</m:t>
                      </m:r>
                    </m:oMath>
                  </m:oMathPara>
                </a14:m>
                <a:endParaRPr lang="ru-KZ" dirty="0"/>
              </a:p>
            </p:txBody>
          </p:sp>
        </mc:Choice>
        <mc:Fallback xmlns="">
          <p:sp>
            <p:nvSpPr>
              <p:cNvPr id="5" name="Прямоугольник: скругленные углы 4">
                <a:extLst>
                  <a:ext uri="{FF2B5EF4-FFF2-40B4-BE49-F238E27FC236}">
                    <a16:creationId xmlns:a16="http://schemas.microsoft.com/office/drawing/2014/main" id="{E77CB245-6DF8-13D9-AA2F-BB126D1956A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7036" y="1509362"/>
                <a:ext cx="4753484" cy="994123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: скругленные углы 5">
                <a:extLst>
                  <a:ext uri="{FF2B5EF4-FFF2-40B4-BE49-F238E27FC236}">
                    <a16:creationId xmlns:a16="http://schemas.microsoft.com/office/drawing/2014/main" id="{D555711A-BA52-43AF-3AD2-773CB52E4220}"/>
                  </a:ext>
                </a:extLst>
              </p:cNvPr>
              <p:cNvSpPr/>
              <p:nvPr/>
            </p:nvSpPr>
            <p:spPr>
              <a:xfrm>
                <a:off x="2162532" y="3337196"/>
                <a:ext cx="1598974" cy="809698"/>
              </a:xfrm>
              <a:prstGeom prst="round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KZ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KZ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𝑑𝑚</m:t>
                          </m:r>
                        </m:num>
                        <m:den>
                          <m:r>
                            <a:rPr lang="ru-KZ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ru-KZ" dirty="0"/>
              </a:p>
            </p:txBody>
          </p:sp>
        </mc:Choice>
        <mc:Fallback xmlns="">
          <p:sp>
            <p:nvSpPr>
              <p:cNvPr id="6" name="Прямоугольник: скругленные углы 5">
                <a:extLst>
                  <a:ext uri="{FF2B5EF4-FFF2-40B4-BE49-F238E27FC236}">
                    <a16:creationId xmlns:a16="http://schemas.microsoft.com/office/drawing/2014/main" id="{D555711A-BA52-43AF-3AD2-773CB52E422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62532" y="3337196"/>
                <a:ext cx="1598974" cy="809698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: скругленные углы 6">
                <a:extLst>
                  <a:ext uri="{FF2B5EF4-FFF2-40B4-BE49-F238E27FC236}">
                    <a16:creationId xmlns:a16="http://schemas.microsoft.com/office/drawing/2014/main" id="{3C548BE1-0163-7C9E-DBCF-931FB1974954}"/>
                  </a:ext>
                </a:extLst>
              </p:cNvPr>
              <p:cNvSpPr/>
              <p:nvPr/>
            </p:nvSpPr>
            <p:spPr>
              <a:xfrm>
                <a:off x="4089054" y="3337196"/>
                <a:ext cx="1465832" cy="809698"/>
              </a:xfrm>
              <a:prstGeom prst="round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KZ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𝑚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𝐷</m:t>
                      </m:r>
                      <m:f>
                        <m:fPr>
                          <m:ctrlPr>
                            <a:rPr lang="ru-KZ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𝑑𝑝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𝑑𝑧</m:t>
                          </m:r>
                        </m:den>
                      </m:f>
                    </m:oMath>
                  </m:oMathPara>
                </a14:m>
                <a:endParaRPr lang="ru-KZ" dirty="0"/>
              </a:p>
            </p:txBody>
          </p:sp>
        </mc:Choice>
        <mc:Fallback xmlns="">
          <p:sp>
            <p:nvSpPr>
              <p:cNvPr id="7" name="Прямоугольник: скругленные углы 6">
                <a:extLst>
                  <a:ext uri="{FF2B5EF4-FFF2-40B4-BE49-F238E27FC236}">
                    <a16:creationId xmlns:a16="http://schemas.microsoft.com/office/drawing/2014/main" id="{3C548BE1-0163-7C9E-DBCF-931FB197495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89054" y="3337196"/>
                <a:ext cx="1465832" cy="809698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: скругленные углы 8">
                <a:extLst>
                  <a:ext uri="{FF2B5EF4-FFF2-40B4-BE49-F238E27FC236}">
                    <a16:creationId xmlns:a16="http://schemas.microsoft.com/office/drawing/2014/main" id="{CBD10DC0-FB8B-5CAC-5E90-8E1905D1B090}"/>
                  </a:ext>
                </a:extLst>
              </p:cNvPr>
              <p:cNvSpPr/>
              <p:nvPr/>
            </p:nvSpPr>
            <p:spPr>
              <a:xfrm>
                <a:off x="6081555" y="2756416"/>
                <a:ext cx="4250913" cy="1249909"/>
              </a:xfrm>
              <a:prstGeom prst="round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dm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𝐷</m:t>
                    </m:r>
                    <m:f>
                      <m:fPr>
                        <m:ctrlPr>
                          <a:rPr lang="ru-K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𝑑𝑧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𝑑𝑡</m:t>
                    </m:r>
                  </m:oMath>
                </a14:m>
                <a:endParaRPr lang="ru-KZ" dirty="0"/>
              </a:p>
            </p:txBody>
          </p:sp>
        </mc:Choice>
        <mc:Fallback xmlns="">
          <p:sp>
            <p:nvSpPr>
              <p:cNvPr id="9" name="Прямоугольник: скругленные углы 8">
                <a:extLst>
                  <a:ext uri="{FF2B5EF4-FFF2-40B4-BE49-F238E27FC236}">
                    <a16:creationId xmlns:a16="http://schemas.microsoft.com/office/drawing/2014/main" id="{CBD10DC0-FB8B-5CAC-5E90-8E1905D1B09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1555" y="2756416"/>
                <a:ext cx="4250913" cy="1249909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: скругленные углы 10">
                <a:extLst>
                  <a:ext uri="{FF2B5EF4-FFF2-40B4-BE49-F238E27FC236}">
                    <a16:creationId xmlns:a16="http://schemas.microsoft.com/office/drawing/2014/main" id="{FEE75CC1-2F13-0A2E-4AE3-53866D7ECD41}"/>
                  </a:ext>
                </a:extLst>
              </p:cNvPr>
              <p:cNvSpPr/>
              <p:nvPr/>
            </p:nvSpPr>
            <p:spPr>
              <a:xfrm>
                <a:off x="3761506" y="4443267"/>
                <a:ext cx="5969090" cy="898265"/>
              </a:xfrm>
              <a:prstGeom prst="roundRect">
                <a:avLst/>
              </a:prstGeom>
              <a:solidFill>
                <a:srgbClr val="92D050"/>
              </a:solidFill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Диффузия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коэффициенті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𝐷</m:t>
                    </m:r>
                    <m:r>
                      <a:rPr lang="en-US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бірлік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тығыздық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градиентімен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бірлік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аудан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арқылы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уақыт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бірлігінде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тасымалданатын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заттың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массасына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сандық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түрде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тең</a:t>
                </a:r>
                <a:r>
                  <a:rPr lang="ru-RU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ru-KZ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Прямоугольник: скругленные углы 10">
                <a:extLst>
                  <a:ext uri="{FF2B5EF4-FFF2-40B4-BE49-F238E27FC236}">
                    <a16:creationId xmlns:a16="http://schemas.microsoft.com/office/drawing/2014/main" id="{FEE75CC1-2F13-0A2E-4AE3-53866D7ECD4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1506" y="4443267"/>
                <a:ext cx="5969090" cy="898265"/>
              </a:xfrm>
              <a:prstGeom prst="roundRect">
                <a:avLst/>
              </a:prstGeom>
              <a:blipFill>
                <a:blip r:embed="rId8"/>
                <a:stretch>
                  <a:fillRect t="-4730" b="-11486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TextBox 55">
            <a:extLst>
              <a:ext uri="{FF2B5EF4-FFF2-40B4-BE49-F238E27FC236}">
                <a16:creationId xmlns:a16="http://schemas.microsoft.com/office/drawing/2014/main" id="{1A1B343A-8CCB-FB60-1FCC-07C38DBBA6C0}"/>
              </a:ext>
            </a:extLst>
          </p:cNvPr>
          <p:cNvSpPr txBox="1"/>
          <p:nvPr/>
        </p:nvSpPr>
        <p:spPr>
          <a:xfrm>
            <a:off x="2318320" y="2635011"/>
            <a:ext cx="61460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асса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ның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ағын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ы</a:t>
            </a:r>
            <a:r>
              <a:rPr 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ның</a:t>
            </a:r>
            <a:r>
              <a:rPr lang="ru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тығыздығы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6444ECBA-EDB2-5C6D-6575-F49A4CDDBF3F}"/>
              </a:ext>
            </a:extLst>
          </p:cNvPr>
          <p:cNvSpPr txBox="1"/>
          <p:nvPr/>
        </p:nvSpPr>
        <p:spPr>
          <a:xfrm>
            <a:off x="1537007" y="2993476"/>
            <a:ext cx="2426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Анықтамасы бойынша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A0F91946-A038-8F6C-FDF3-CE0833EB4194}"/>
              </a:ext>
            </a:extLst>
          </p:cNvPr>
          <p:cNvSpPr txBox="1"/>
          <p:nvPr/>
        </p:nvSpPr>
        <p:spPr>
          <a:xfrm>
            <a:off x="4078365" y="2994042"/>
            <a:ext cx="6146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Фик заңы бойынша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Овал 59">
            <a:extLst>
              <a:ext uri="{FF2B5EF4-FFF2-40B4-BE49-F238E27FC236}">
                <a16:creationId xmlns:a16="http://schemas.microsoft.com/office/drawing/2014/main" id="{B34B2B1F-33EF-7C5A-E081-31CB03A10B4F}"/>
              </a:ext>
            </a:extLst>
          </p:cNvPr>
          <p:cNvSpPr/>
          <p:nvPr/>
        </p:nvSpPr>
        <p:spPr>
          <a:xfrm>
            <a:off x="6627750" y="1760420"/>
            <a:ext cx="886480" cy="589858"/>
          </a:xfrm>
          <a:prstGeom prst="ellipse">
            <a:avLst/>
          </a:prstGeom>
          <a:noFill/>
          <a:ln w="9525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61" name="Овал 60">
            <a:extLst>
              <a:ext uri="{FF2B5EF4-FFF2-40B4-BE49-F238E27FC236}">
                <a16:creationId xmlns:a16="http://schemas.microsoft.com/office/drawing/2014/main" id="{47AE94D0-A1FF-50A3-DFF4-B510934966E7}"/>
              </a:ext>
            </a:extLst>
          </p:cNvPr>
          <p:cNvSpPr/>
          <p:nvPr/>
        </p:nvSpPr>
        <p:spPr>
          <a:xfrm>
            <a:off x="8324944" y="1704400"/>
            <a:ext cx="809698" cy="369332"/>
          </a:xfrm>
          <a:prstGeom prst="ellipse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cxnSp>
        <p:nvCxnSpPr>
          <p:cNvPr id="63" name="Прямая со стрелкой 62">
            <a:extLst>
              <a:ext uri="{FF2B5EF4-FFF2-40B4-BE49-F238E27FC236}">
                <a16:creationId xmlns:a16="http://schemas.microsoft.com/office/drawing/2014/main" id="{279606C4-94AA-3FF9-5779-621AEA0127BA}"/>
              </a:ext>
            </a:extLst>
          </p:cNvPr>
          <p:cNvCxnSpPr/>
          <p:nvPr/>
        </p:nvCxnSpPr>
        <p:spPr>
          <a:xfrm>
            <a:off x="7070990" y="2422110"/>
            <a:ext cx="443240" cy="84046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 стрелкой 64">
            <a:extLst>
              <a:ext uri="{FF2B5EF4-FFF2-40B4-BE49-F238E27FC236}">
                <a16:creationId xmlns:a16="http://schemas.microsoft.com/office/drawing/2014/main" id="{8BFA99E0-6094-482E-CB8C-CC1F88F3EA43}"/>
              </a:ext>
            </a:extLst>
          </p:cNvPr>
          <p:cNvCxnSpPr/>
          <p:nvPr/>
        </p:nvCxnSpPr>
        <p:spPr>
          <a:xfrm flipH="1">
            <a:off x="8364204" y="2108029"/>
            <a:ext cx="512124" cy="104736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 стрелкой 66">
            <a:extLst>
              <a:ext uri="{FF2B5EF4-FFF2-40B4-BE49-F238E27FC236}">
                <a16:creationId xmlns:a16="http://schemas.microsoft.com/office/drawing/2014/main" id="{4CC96ED9-AB85-A4C2-E7CB-8E79B009A7B3}"/>
              </a:ext>
            </a:extLst>
          </p:cNvPr>
          <p:cNvCxnSpPr>
            <a:stCxn id="2" idx="3"/>
            <a:endCxn id="5" idx="1"/>
          </p:cNvCxnSpPr>
          <p:nvPr/>
        </p:nvCxnSpPr>
        <p:spPr>
          <a:xfrm>
            <a:off x="4417234" y="1943774"/>
            <a:ext cx="1399802" cy="6265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 стрелкой 68">
            <a:extLst>
              <a:ext uri="{FF2B5EF4-FFF2-40B4-BE49-F238E27FC236}">
                <a16:creationId xmlns:a16="http://schemas.microsoft.com/office/drawing/2014/main" id="{AAD12965-B6A3-18CC-39B0-05E4E007FC86}"/>
              </a:ext>
            </a:extLst>
          </p:cNvPr>
          <p:cNvCxnSpPr>
            <a:stCxn id="5" idx="2"/>
          </p:cNvCxnSpPr>
          <p:nvPr/>
        </p:nvCxnSpPr>
        <p:spPr>
          <a:xfrm>
            <a:off x="8193778" y="2503485"/>
            <a:ext cx="24766" cy="20927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 стрелкой 70">
            <a:extLst>
              <a:ext uri="{FF2B5EF4-FFF2-40B4-BE49-F238E27FC236}">
                <a16:creationId xmlns:a16="http://schemas.microsoft.com/office/drawing/2014/main" id="{94E7CD6C-FD8A-BE99-B82F-A45BF3A9E75A}"/>
              </a:ext>
            </a:extLst>
          </p:cNvPr>
          <p:cNvCxnSpPr>
            <a:cxnSpLocks/>
            <a:endCxn id="7" idx="3"/>
          </p:cNvCxnSpPr>
          <p:nvPr/>
        </p:nvCxnSpPr>
        <p:spPr>
          <a:xfrm flipH="1">
            <a:off x="5554886" y="3441286"/>
            <a:ext cx="526669" cy="30075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 стрелкой 73">
            <a:extLst>
              <a:ext uri="{FF2B5EF4-FFF2-40B4-BE49-F238E27FC236}">
                <a16:creationId xmlns:a16="http://schemas.microsoft.com/office/drawing/2014/main" id="{5C244FE3-7410-C515-87AB-8734B947E917}"/>
              </a:ext>
            </a:extLst>
          </p:cNvPr>
          <p:cNvCxnSpPr>
            <a:cxnSpLocks/>
            <a:stCxn id="9" idx="2"/>
          </p:cNvCxnSpPr>
          <p:nvPr/>
        </p:nvCxnSpPr>
        <p:spPr>
          <a:xfrm flipH="1">
            <a:off x="7999255" y="4006325"/>
            <a:ext cx="207757" cy="49706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6" name="Скругленный прямоугольник 4">
            <a:extLst>
              <a:ext uri="{FF2B5EF4-FFF2-40B4-BE49-F238E27FC236}">
                <a16:creationId xmlns:a16="http://schemas.microsoft.com/office/drawing/2014/main" id="{309542EA-8BE3-4878-BB8B-C12F8030AA9B}"/>
              </a:ext>
            </a:extLst>
          </p:cNvPr>
          <p:cNvSpPr/>
          <p:nvPr/>
        </p:nvSpPr>
        <p:spPr>
          <a:xfrm>
            <a:off x="1975495" y="234228"/>
            <a:ext cx="8181975" cy="58102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3E83C11-B468-4304-B734-6A3D086CA6AB}"/>
              </a:ext>
            </a:extLst>
          </p:cNvPr>
          <p:cNvSpPr txBox="1"/>
          <p:nvPr/>
        </p:nvSpPr>
        <p:spPr>
          <a:xfrm>
            <a:off x="2982978" y="335392"/>
            <a:ext cx="61478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Газдардағы </a:t>
            </a:r>
            <a:r>
              <a:rPr lang="ru-RU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тасымалдау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коэффициенттері</a:t>
            </a:r>
            <a:endParaRPr lang="ru-KZ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8" name="Object 8">
            <a:extLst>
              <a:ext uri="{FF2B5EF4-FFF2-40B4-BE49-F238E27FC236}">
                <a16:creationId xmlns:a16="http://schemas.microsoft.com/office/drawing/2014/main" id="{5A663E3F-6FA2-4A24-886B-91375301589A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4445062"/>
              </p:ext>
            </p:extLst>
          </p:nvPr>
        </p:nvGraphicFramePr>
        <p:xfrm>
          <a:off x="4987635" y="5487454"/>
          <a:ext cx="28575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Формула" r:id="rId9" imgW="2857320" imgH="749160" progId="Equation.3">
                  <p:embed/>
                </p:oleObj>
              </mc:Choice>
              <mc:Fallback>
                <p:oleObj name="Формула" r:id="rId9" imgW="2857320" imgH="749160" progId="Equation.3">
                  <p:embed/>
                  <p:pic>
                    <p:nvPicPr>
                      <p:cNvPr id="3076" name="Object 8">
                        <a:extLst>
                          <a:ext uri="{FF2B5EF4-FFF2-40B4-BE49-F238E27FC236}">
                            <a16:creationId xmlns:a16="http://schemas.microsoft.com/office/drawing/2014/main" id="{9AD108DA-ADAD-4746-9DFB-9CA5144F2F4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87635" y="5487454"/>
                        <a:ext cx="2857500" cy="7493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353757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8E84F4-2EAC-89AE-2588-01AE3854B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8F0BD10-2CE8-B6B1-0B87-472C6DD542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3EF5D-41CD-FC40-B5FE-CE7F178F9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BDD7486-EDCB-B75A-E643-5A7F1BBFBC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A8397C0-06A5-4D18-D5B8-6E6EBB5C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73D570D6-7DBF-3CA0-7884-91E81199AA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EA44B72F-272C-B124-AE90-9CD4D128DA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8BC097AC-8890-4186-2D31-9CC3C8C6DA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0EFF8BFF-0B1F-F94B-98BF-2AF3CAE53E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DEF520D8-87B7-2A3B-C5BE-7A76147028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95135477-05F2-CD0A-1414-CA09598761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DB913979-02C5-7990-626E-9C1234FB30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DB1BBBBB-704D-3608-8FEC-97B9D9418E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A80CA54A-CDFD-AFEA-B1D2-532BA03765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1B22BE0F-2478-89FF-F2D1-5427715D26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11807053-C1E8-7FF0-8F3C-79D6AA2525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888C99DD-077B-C896-B8B9-88164D7587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5B5AA0D-064F-8F7B-899C-4987249B0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C8485670-DC67-9484-9938-EBC6197C32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F3B67ACF-0966-2476-EB3C-F6027B684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53523304-3D8D-A4FD-6636-96A34D5D8A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891ED0EC-75F8-7E65-6EAD-1D4FF3C91D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9181A793-CC4F-507F-0AD3-2D90049209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C72CA37F-73A6-585F-61BF-774266D68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652A1688-12CA-1805-09B4-C67EDF7FEB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19B49238-0E54-7991-64A7-68673C5415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181AE6D8-3845-C8E9-FCC6-B14D45434D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E9DE4A71-59C8-4A92-4607-F56637D97C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96798D83-E8E5-7257-A90E-5AE572CC51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7768B725-F804-10DF-56D3-E216EB3FA0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2348F70A-A4E2-CAEE-0CB5-193728B7AF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C652FAB7-15E2-1718-78B8-ECB263998F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789494B2-6162-9448-230D-3A86096791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7EE4D2C1-3117-BAB0-9215-A727063D3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C1CF70C4-7E27-092D-2AD9-471F7D6634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0C39BBDE-1D75-B56B-060B-BF3ADD4D4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E9FA7602-2D7F-A7F1-AB6E-DF20B2179F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800A6C64-6CB8-5273-FCE0-D4BE97F5F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FB259921-7097-47AC-92CF-D9AF2C4549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764B796C-5030-2B0D-9CA2-0307C1678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FCB1C56B-DDA1-5C79-F613-03DD84094D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00F8A6A6-81B0-0E77-1414-CEDE7D36E9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5483ABEC-25D8-003F-BBEE-86F2B9C99A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Скругленный прямоугольник 4">
            <a:extLst>
              <a:ext uri="{FF2B5EF4-FFF2-40B4-BE49-F238E27FC236}">
                <a16:creationId xmlns:a16="http://schemas.microsoft.com/office/drawing/2014/main" id="{A6FB25F2-51F6-02B9-3117-DEE0B1F8F691}"/>
              </a:ext>
            </a:extLst>
          </p:cNvPr>
          <p:cNvSpPr/>
          <p:nvPr/>
        </p:nvSpPr>
        <p:spPr>
          <a:xfrm>
            <a:off x="1975495" y="182997"/>
            <a:ext cx="8181975" cy="58102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5BF1DC7-51D6-9446-2644-839D92E1F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5496" y="27678"/>
            <a:ext cx="8241008" cy="994123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Газдардағы </a:t>
            </a:r>
            <a:r>
              <a:rPr lang="ru-RU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тасымалдау</a:t>
            </a: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коэффициенттері</a:t>
            </a:r>
            <a:endParaRPr lang="ru-KZ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13C575-FB1E-7C1F-E74B-80F2EBC3196C}"/>
              </a:ext>
            </a:extLst>
          </p:cNvPr>
          <p:cNvSpPr txBox="1"/>
          <p:nvPr/>
        </p:nvSpPr>
        <p:spPr>
          <a:xfrm>
            <a:off x="1975495" y="7331805"/>
            <a:ext cx="4477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Динамикалық тұтқырлықтың коэффициенті</a:t>
            </a:r>
            <a:endParaRPr lang="ru-KZ" dirty="0"/>
          </a:p>
        </p:txBody>
      </p:sp>
      <p:sp>
        <p:nvSpPr>
          <p:cNvPr id="56" name="Скругленный прямоугольник 3">
            <a:extLst>
              <a:ext uri="{FF2B5EF4-FFF2-40B4-BE49-F238E27FC236}">
                <a16:creationId xmlns:a16="http://schemas.microsoft.com/office/drawing/2014/main" id="{3AC10A67-A91F-431F-A8E8-5BD130FF190B}"/>
              </a:ext>
            </a:extLst>
          </p:cNvPr>
          <p:cNvSpPr/>
          <p:nvPr/>
        </p:nvSpPr>
        <p:spPr>
          <a:xfrm>
            <a:off x="8809592" y="841744"/>
            <a:ext cx="2720602" cy="358651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1750">
            <a:solidFill>
              <a:schemeClr val="accent6">
                <a:lumMod val="75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514350" indent="-51435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Тұтқырлық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үйкеліс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8" name="Picture 10">
            <a:extLst>
              <a:ext uri="{FF2B5EF4-FFF2-40B4-BE49-F238E27FC236}">
                <a16:creationId xmlns:a16="http://schemas.microsoft.com/office/drawing/2014/main" id="{6831FCF3-1079-4B90-AEFF-81067FDD40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1220" y="985514"/>
            <a:ext cx="3217863" cy="40005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9" name="Скругленный прямоугольник 4">
            <a:extLst>
              <a:ext uri="{FF2B5EF4-FFF2-40B4-BE49-F238E27FC236}">
                <a16:creationId xmlns:a16="http://schemas.microsoft.com/office/drawing/2014/main" id="{29330580-623D-42CC-9040-BECAA634972D}"/>
              </a:ext>
            </a:extLst>
          </p:cNvPr>
          <p:cNvSpPr/>
          <p:nvPr/>
        </p:nvSpPr>
        <p:spPr bwMode="auto">
          <a:xfrm>
            <a:off x="3974391" y="1277330"/>
            <a:ext cx="5214974" cy="642942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75000"/>
              </a:schemeClr>
            </a:solidFill>
          </a:ln>
          <a:effectLst/>
          <a:scene3d>
            <a:camera prst="orthographicFront"/>
            <a:lightRig rig="flat" dir="t"/>
          </a:scene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76200" tIns="38100" rIns="76200" bIns="38100" spcCol="1270"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қабат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екінші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қабатқа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қозғалғанда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ішкі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үйкеліс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күштері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Скругленный прямоугольник 4">
            <a:extLst>
              <a:ext uri="{FF2B5EF4-FFF2-40B4-BE49-F238E27FC236}">
                <a16:creationId xmlns:a16="http://schemas.microsoft.com/office/drawing/2014/main" id="{AE997915-7FCF-49AC-B546-D007024D7A49}"/>
              </a:ext>
            </a:extLst>
          </p:cNvPr>
          <p:cNvSpPr/>
          <p:nvPr/>
        </p:nvSpPr>
        <p:spPr bwMode="auto">
          <a:xfrm>
            <a:off x="5886173" y="2669307"/>
            <a:ext cx="2831365" cy="65245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/>
          <a:scene3d>
            <a:camera prst="orthographicFront"/>
            <a:lightRig rig="flat" dir="t"/>
          </a:scene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76200" tIns="38100" rIns="76200" bIns="38100" spcCol="1270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Баяу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қабат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жылдамдатады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Жылдам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қабат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баяулайды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Скругленный прямоугольник 13">
            <a:extLst>
              <a:ext uri="{FF2B5EF4-FFF2-40B4-BE49-F238E27FC236}">
                <a16:creationId xmlns:a16="http://schemas.microsoft.com/office/drawing/2014/main" id="{8F0D7DDE-A33E-438C-A714-7302109AE1D7}"/>
              </a:ext>
            </a:extLst>
          </p:cNvPr>
          <p:cNvSpPr/>
          <p:nvPr/>
        </p:nvSpPr>
        <p:spPr>
          <a:xfrm>
            <a:off x="7087319" y="2055409"/>
            <a:ext cx="2357438" cy="504064"/>
          </a:xfrm>
          <a:prstGeom prst="roundRect">
            <a:avLst/>
          </a:prstGeom>
          <a:solidFill>
            <a:srgbClr val="D3FDFC"/>
          </a:solidFill>
          <a:ln w="31750">
            <a:solidFill>
              <a:srgbClr val="FF000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2400" b="1" u="sng" dirty="0"/>
              <a:t>Ньютон </a:t>
            </a:r>
            <a:r>
              <a:rPr lang="ru-RU" sz="2400" b="1" u="sng" dirty="0" err="1"/>
              <a:t>заңы</a:t>
            </a:r>
            <a:r>
              <a:rPr lang="ru-RU" sz="2400" b="1" u="sng" dirty="0"/>
              <a:t>:</a:t>
            </a:r>
          </a:p>
        </p:txBody>
      </p:sp>
      <p:graphicFrame>
        <p:nvGraphicFramePr>
          <p:cNvPr id="62" name="Object 11">
            <a:extLst>
              <a:ext uri="{FF2B5EF4-FFF2-40B4-BE49-F238E27FC236}">
                <a16:creationId xmlns:a16="http://schemas.microsoft.com/office/drawing/2014/main" id="{327967E5-C70F-4FEB-A24D-210500BC845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8575920"/>
              </p:ext>
            </p:extLst>
          </p:nvPr>
        </p:nvGraphicFramePr>
        <p:xfrm>
          <a:off x="9553457" y="1802284"/>
          <a:ext cx="1768475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9" name="Формула" r:id="rId5" imgW="1028520" imgH="457200" progId="Equation.3">
                  <p:embed/>
                </p:oleObj>
              </mc:Choice>
              <mc:Fallback>
                <p:oleObj name="Формула" r:id="rId5" imgW="1028520" imgH="457200" progId="Equation.3">
                  <p:embed/>
                  <p:pic>
                    <p:nvPicPr>
                      <p:cNvPr id="4098" name="Object 11">
                        <a:extLst>
                          <a:ext uri="{FF2B5EF4-FFF2-40B4-BE49-F238E27FC236}">
                            <a16:creationId xmlns:a16="http://schemas.microsoft.com/office/drawing/2014/main" id="{DD4A49E0-8BD0-4A9E-83FA-BB15D7D4F56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3457" y="1802284"/>
                        <a:ext cx="1768475" cy="785812"/>
                      </a:xfrm>
                      <a:prstGeom prst="rect">
                        <a:avLst/>
                      </a:prstGeom>
                      <a:solidFill>
                        <a:srgbClr val="F8FCD4"/>
                      </a:solidFill>
                      <a:ln w="28575">
                        <a:solidFill>
                          <a:srgbClr val="FF66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Скругленный прямоугольник 28">
            <a:extLst>
              <a:ext uri="{FF2B5EF4-FFF2-40B4-BE49-F238E27FC236}">
                <a16:creationId xmlns:a16="http://schemas.microsoft.com/office/drawing/2014/main" id="{6E2EC2A8-5601-4D0B-A9CB-C95E7D61F7E7}"/>
              </a:ext>
            </a:extLst>
          </p:cNvPr>
          <p:cNvSpPr/>
          <p:nvPr/>
        </p:nvSpPr>
        <p:spPr>
          <a:xfrm>
            <a:off x="5600423" y="3532607"/>
            <a:ext cx="4214813" cy="500062"/>
          </a:xfrm>
          <a:prstGeom prst="roundRect">
            <a:avLst/>
          </a:prstGeom>
          <a:solidFill>
            <a:srgbClr val="D3FDFC"/>
          </a:solidFill>
          <a:ln w="31750">
            <a:solidFill>
              <a:srgbClr val="FF000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Тұтқырлық –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импульсты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тасымалдау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4" name="Object 15">
            <a:extLst>
              <a:ext uri="{FF2B5EF4-FFF2-40B4-BE49-F238E27FC236}">
                <a16:creationId xmlns:a16="http://schemas.microsoft.com/office/drawing/2014/main" id="{09D312F1-4748-48C1-A474-DF7150E331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4170792"/>
              </p:ext>
            </p:extLst>
          </p:nvPr>
        </p:nvGraphicFramePr>
        <p:xfrm>
          <a:off x="8809591" y="2766690"/>
          <a:ext cx="1571625" cy="46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" name="Формула" r:id="rId7" imgW="774360" imgH="228600" progId="Equation.3">
                  <p:embed/>
                </p:oleObj>
              </mc:Choice>
              <mc:Fallback>
                <p:oleObj name="Формула" r:id="rId7" imgW="774360" imgH="228600" progId="Equation.3">
                  <p:embed/>
                  <p:pic>
                    <p:nvPicPr>
                      <p:cNvPr id="4099" name="Object 15">
                        <a:extLst>
                          <a:ext uri="{FF2B5EF4-FFF2-40B4-BE49-F238E27FC236}">
                            <a16:creationId xmlns:a16="http://schemas.microsoft.com/office/drawing/2014/main" id="{D9494FED-094F-4E4B-8941-7A7659052B6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09591" y="2766690"/>
                        <a:ext cx="1571625" cy="465137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13">
            <a:extLst>
              <a:ext uri="{FF2B5EF4-FFF2-40B4-BE49-F238E27FC236}">
                <a16:creationId xmlns:a16="http://schemas.microsoft.com/office/drawing/2014/main" id="{71A644F2-A28E-429A-A2DF-964415ADFC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620741"/>
              </p:ext>
            </p:extLst>
          </p:nvPr>
        </p:nvGraphicFramePr>
        <p:xfrm>
          <a:off x="7789586" y="5532857"/>
          <a:ext cx="2930525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1" name="Формула" r:id="rId9" imgW="1409400" imgH="457200" progId="Equation.3">
                  <p:embed/>
                </p:oleObj>
              </mc:Choice>
              <mc:Fallback>
                <p:oleObj name="Формула" r:id="rId9" imgW="1409400" imgH="457200" progId="Equation.3">
                  <p:embed/>
                  <p:pic>
                    <p:nvPicPr>
                      <p:cNvPr id="4100" name="Object 13">
                        <a:extLst>
                          <a:ext uri="{FF2B5EF4-FFF2-40B4-BE49-F238E27FC236}">
                            <a16:creationId xmlns:a16="http://schemas.microsoft.com/office/drawing/2014/main" id="{2C82A8C6-06FD-4CCC-98E5-2476ED39459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89586" y="5532857"/>
                        <a:ext cx="2930525" cy="952500"/>
                      </a:xfrm>
                      <a:prstGeom prst="rect">
                        <a:avLst/>
                      </a:prstGeom>
                      <a:solidFill>
                        <a:srgbClr val="F8FCD4"/>
                      </a:solidFill>
                      <a:ln w="28575">
                        <a:solidFill>
                          <a:srgbClr val="FF66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6" name="Прямая со стрелкой 65">
            <a:extLst>
              <a:ext uri="{FF2B5EF4-FFF2-40B4-BE49-F238E27FC236}">
                <a16:creationId xmlns:a16="http://schemas.microsoft.com/office/drawing/2014/main" id="{F5D25D1F-FF02-4976-84AA-18A191F198E1}"/>
              </a:ext>
            </a:extLst>
          </p:cNvPr>
          <p:cNvCxnSpPr/>
          <p:nvPr/>
        </p:nvCxnSpPr>
        <p:spPr>
          <a:xfrm rot="5400000">
            <a:off x="9029424" y="3961232"/>
            <a:ext cx="2857500" cy="142875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7" name="Скругленный прямоугольник 39">
            <a:extLst>
              <a:ext uri="{FF2B5EF4-FFF2-40B4-BE49-F238E27FC236}">
                <a16:creationId xmlns:a16="http://schemas.microsoft.com/office/drawing/2014/main" id="{DF81769C-0D2A-4B1D-80BE-1BB05667AFEF}"/>
              </a:ext>
            </a:extLst>
          </p:cNvPr>
          <p:cNvSpPr/>
          <p:nvPr/>
        </p:nvSpPr>
        <p:spPr>
          <a:xfrm>
            <a:off x="2385736" y="5247107"/>
            <a:ext cx="2143125" cy="42862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1750">
            <a:solidFill>
              <a:schemeClr val="accent6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Анықтамасы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Скругленный прямоугольник 40">
            <a:extLst>
              <a:ext uri="{FF2B5EF4-FFF2-40B4-BE49-F238E27FC236}">
                <a16:creationId xmlns:a16="http://schemas.microsoft.com/office/drawing/2014/main" id="{D63031D7-A380-489A-A723-4BDC25072560}"/>
              </a:ext>
            </a:extLst>
          </p:cNvPr>
          <p:cNvSpPr/>
          <p:nvPr/>
        </p:nvSpPr>
        <p:spPr>
          <a:xfrm>
            <a:off x="2314298" y="4747044"/>
            <a:ext cx="3286125" cy="42862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1750">
            <a:solidFill>
              <a:schemeClr val="accent6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Импульстік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ағынның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тығыздығы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lang="en-US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Скругленный прямоугольник 43">
            <a:extLst>
              <a:ext uri="{FF2B5EF4-FFF2-40B4-BE49-F238E27FC236}">
                <a16:creationId xmlns:a16="http://schemas.microsoft.com/office/drawing/2014/main" id="{742E4493-5C5F-4B4F-A460-64DFCCDDB1D7}"/>
              </a:ext>
            </a:extLst>
          </p:cNvPr>
          <p:cNvSpPr/>
          <p:nvPr/>
        </p:nvSpPr>
        <p:spPr>
          <a:xfrm>
            <a:off x="5814736" y="4389857"/>
            <a:ext cx="2357437" cy="42862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1750">
            <a:solidFill>
              <a:schemeClr val="accent6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Ньютон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заңы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endParaRPr lang="en-US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70" name="Прямая со стрелкой 69">
            <a:extLst>
              <a:ext uri="{FF2B5EF4-FFF2-40B4-BE49-F238E27FC236}">
                <a16:creationId xmlns:a16="http://schemas.microsoft.com/office/drawing/2014/main" id="{3514F2C9-7464-4C3C-A628-16EDE14AD224}"/>
              </a:ext>
            </a:extLst>
          </p:cNvPr>
          <p:cNvCxnSpPr/>
          <p:nvPr/>
        </p:nvCxnSpPr>
        <p:spPr>
          <a:xfrm rot="16200000" flipH="1">
            <a:off x="4851124" y="5212181"/>
            <a:ext cx="857250" cy="784225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aphicFrame>
        <p:nvGraphicFramePr>
          <p:cNvPr id="71" name="Object 4">
            <a:extLst>
              <a:ext uri="{FF2B5EF4-FFF2-40B4-BE49-F238E27FC236}">
                <a16:creationId xmlns:a16="http://schemas.microsoft.com/office/drawing/2014/main" id="{8ACAFD65-E505-4C21-8A89-2203366DC1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41161"/>
              </p:ext>
            </p:extLst>
          </p:nvPr>
        </p:nvGraphicFramePr>
        <p:xfrm>
          <a:off x="6006823" y="4807369"/>
          <a:ext cx="15494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2" name="Формула" r:id="rId11" imgW="863280" imgH="457200" progId="Equation.3">
                  <p:embed/>
                </p:oleObj>
              </mc:Choice>
              <mc:Fallback>
                <p:oleObj name="Формула" r:id="rId11" imgW="863280" imgH="457200" progId="Equation.3">
                  <p:embed/>
                  <p:pic>
                    <p:nvPicPr>
                      <p:cNvPr id="4101" name="Object 4">
                        <a:extLst>
                          <a:ext uri="{FF2B5EF4-FFF2-40B4-BE49-F238E27FC236}">
                            <a16:creationId xmlns:a16="http://schemas.microsoft.com/office/drawing/2014/main" id="{39AFD04D-4C34-4B2F-8F74-B496F2C10F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06823" y="4807369"/>
                        <a:ext cx="1549400" cy="825500"/>
                      </a:xfrm>
                      <a:prstGeom prst="rect">
                        <a:avLst/>
                      </a:prstGeom>
                      <a:solidFill>
                        <a:srgbClr val="F8FCD4"/>
                      </a:solidFill>
                      <a:ln w="28575">
                        <a:solidFill>
                          <a:srgbClr val="FF66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2" name="Прямая со стрелкой 71">
            <a:extLst>
              <a:ext uri="{FF2B5EF4-FFF2-40B4-BE49-F238E27FC236}">
                <a16:creationId xmlns:a16="http://schemas.microsoft.com/office/drawing/2014/main" id="{C854D546-D71D-4350-A8EC-34098E3518BB}"/>
              </a:ext>
            </a:extLst>
          </p:cNvPr>
          <p:cNvCxnSpPr/>
          <p:nvPr/>
        </p:nvCxnSpPr>
        <p:spPr>
          <a:xfrm flipV="1">
            <a:off x="5528986" y="4747044"/>
            <a:ext cx="357187" cy="71438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3" name="Прямая со стрелкой 72">
            <a:extLst>
              <a:ext uri="{FF2B5EF4-FFF2-40B4-BE49-F238E27FC236}">
                <a16:creationId xmlns:a16="http://schemas.microsoft.com/office/drawing/2014/main" id="{85612576-BEAB-4621-A274-091A13B9DC4F}"/>
              </a:ext>
            </a:extLst>
          </p:cNvPr>
          <p:cNvCxnSpPr/>
          <p:nvPr/>
        </p:nvCxnSpPr>
        <p:spPr>
          <a:xfrm rot="10800000">
            <a:off x="7529236" y="5175669"/>
            <a:ext cx="571500" cy="500063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aphicFrame>
        <p:nvGraphicFramePr>
          <p:cNvPr id="74" name="Object 6">
            <a:extLst>
              <a:ext uri="{FF2B5EF4-FFF2-40B4-BE49-F238E27FC236}">
                <a16:creationId xmlns:a16="http://schemas.microsoft.com/office/drawing/2014/main" id="{B177640E-BC75-4FFD-A447-376AB20ED3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4955465"/>
              </p:ext>
            </p:extLst>
          </p:nvPr>
        </p:nvGraphicFramePr>
        <p:xfrm>
          <a:off x="4879596" y="5852678"/>
          <a:ext cx="1597025" cy="822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3" name="Формула" r:id="rId13" imgW="888840" imgH="457200" progId="Equation.3">
                  <p:embed/>
                </p:oleObj>
              </mc:Choice>
              <mc:Fallback>
                <p:oleObj name="Формула" r:id="rId13" imgW="888840" imgH="457200" progId="Equation.3">
                  <p:embed/>
                  <p:pic>
                    <p:nvPicPr>
                      <p:cNvPr id="4102" name="Object 6">
                        <a:extLst>
                          <a:ext uri="{FF2B5EF4-FFF2-40B4-BE49-F238E27FC236}">
                            <a16:creationId xmlns:a16="http://schemas.microsoft.com/office/drawing/2014/main" id="{EA9C138F-AC43-4BC3-8D6A-4059C5E28DE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9596" y="5852678"/>
                        <a:ext cx="1597025" cy="8223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5" name="Скругленный прямоугольник 62">
            <a:extLst>
              <a:ext uri="{FF2B5EF4-FFF2-40B4-BE49-F238E27FC236}">
                <a16:creationId xmlns:a16="http://schemas.microsoft.com/office/drawing/2014/main" id="{7CFD351B-E1E1-4F36-8C48-E0A9683E4EFE}"/>
              </a:ext>
            </a:extLst>
          </p:cNvPr>
          <p:cNvSpPr/>
          <p:nvPr/>
        </p:nvSpPr>
        <p:spPr>
          <a:xfrm>
            <a:off x="1780641" y="5705427"/>
            <a:ext cx="3000375" cy="779930"/>
          </a:xfrm>
          <a:prstGeom prst="roundRect">
            <a:avLst>
              <a:gd name="adj" fmla="val 11600"/>
            </a:avLst>
          </a:prstGeom>
          <a:solidFill>
            <a:schemeClr val="accent5">
              <a:lumMod val="20000"/>
              <a:lumOff val="80000"/>
            </a:schemeClr>
          </a:solidFill>
          <a:ln w="31750">
            <a:solidFill>
              <a:schemeClr val="accent6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бірлік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бірлігінде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берілетін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импульс</a:t>
            </a:r>
            <a:endParaRPr lang="en-US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6775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8E84F4-2EAC-89AE-2588-01AE3854B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8F0BD10-2CE8-B6B1-0B87-472C6DD542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3EF5D-41CD-FC40-B5FE-CE7F178F9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BDD7486-EDCB-B75A-E643-5A7F1BBFBC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A8397C0-06A5-4D18-D5B8-6E6EBB5C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73D570D6-7DBF-3CA0-7884-91E81199AA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EA44B72F-272C-B124-AE90-9CD4D128DA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8BC097AC-8890-4186-2D31-9CC3C8C6DA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0EFF8BFF-0B1F-F94B-98BF-2AF3CAE53E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DEF520D8-87B7-2A3B-C5BE-7A76147028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95135477-05F2-CD0A-1414-CA09598761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DB913979-02C5-7990-626E-9C1234FB30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DB1BBBBB-704D-3608-8FEC-97B9D9418E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A80CA54A-CDFD-AFEA-B1D2-532BA03765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1B22BE0F-2478-89FF-F2D1-5427715D26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11807053-C1E8-7FF0-8F3C-79D6AA2525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888C99DD-077B-C896-B8B9-88164D7587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5B5AA0D-064F-8F7B-899C-4987249B0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C8485670-DC67-9484-9938-EBC6197C32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F3B67ACF-0966-2476-EB3C-F6027B684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53523304-3D8D-A4FD-6636-96A34D5D8A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891ED0EC-75F8-7E65-6EAD-1D4FF3C91D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9181A793-CC4F-507F-0AD3-2D90049209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C72CA37F-73A6-585F-61BF-774266D68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652A1688-12CA-1805-09B4-C67EDF7FEB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19B49238-0E54-7991-64A7-68673C5415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181AE6D8-3845-C8E9-FCC6-B14D45434D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E9DE4A71-59C8-4A92-4607-F56637D97C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96798D83-E8E5-7257-A90E-5AE572CC51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7768B725-F804-10DF-56D3-E216EB3FA0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2348F70A-A4E2-CAEE-0CB5-193728B7AF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C652FAB7-15E2-1718-78B8-ECB263998F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789494B2-6162-9448-230D-3A86096791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7EE4D2C1-3117-BAB0-9215-A727063D3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C1CF70C4-7E27-092D-2AD9-471F7D6634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0C39BBDE-1D75-B56B-060B-BF3ADD4D4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E9FA7602-2D7F-A7F1-AB6E-DF20B2179F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800A6C64-6CB8-5273-FCE0-D4BE97F5F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FB259921-7097-47AC-92CF-D9AF2C4549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764B796C-5030-2B0D-9CA2-0307C1678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FCB1C56B-DDA1-5C79-F613-03DD84094D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00F8A6A6-81B0-0E77-1414-CEDE7D36E9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5483ABEC-25D8-003F-BBEE-86F2B9C99A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Скругленный прямоугольник 4">
            <a:extLst>
              <a:ext uri="{FF2B5EF4-FFF2-40B4-BE49-F238E27FC236}">
                <a16:creationId xmlns:a16="http://schemas.microsoft.com/office/drawing/2014/main" id="{A6FB25F2-51F6-02B9-3117-DEE0B1F8F691}"/>
              </a:ext>
            </a:extLst>
          </p:cNvPr>
          <p:cNvSpPr/>
          <p:nvPr/>
        </p:nvSpPr>
        <p:spPr>
          <a:xfrm>
            <a:off x="1975495" y="182997"/>
            <a:ext cx="8181975" cy="58102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5BF1DC7-51D6-9446-2644-839D92E1F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5496" y="27678"/>
            <a:ext cx="8241008" cy="994123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Газдардағы </a:t>
            </a:r>
            <a:r>
              <a:rPr lang="ru-RU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тасымалдау</a:t>
            </a: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коэффициенттері</a:t>
            </a:r>
            <a:endParaRPr lang="ru-KZ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613C575-FB1E-7C1F-E74B-80F2EBC3196C}"/>
              </a:ext>
            </a:extLst>
          </p:cNvPr>
          <p:cNvSpPr txBox="1"/>
          <p:nvPr/>
        </p:nvSpPr>
        <p:spPr>
          <a:xfrm>
            <a:off x="1975495" y="7331805"/>
            <a:ext cx="4477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dirty="0"/>
              <a:t>Динамикалық тұтқырлықтың коэффициенті</a:t>
            </a:r>
            <a:endParaRPr lang="ru-KZ" dirty="0"/>
          </a:p>
        </p:txBody>
      </p:sp>
      <p:pic>
        <p:nvPicPr>
          <p:cNvPr id="76" name="Picture 10">
            <a:extLst>
              <a:ext uri="{FF2B5EF4-FFF2-40B4-BE49-F238E27FC236}">
                <a16:creationId xmlns:a16="http://schemas.microsoft.com/office/drawing/2014/main" id="{4B5F90B7-DB81-4BF6-8424-1AA6600493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3039" y="1156153"/>
            <a:ext cx="3231291" cy="39084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78" name="Object 13">
            <a:extLst>
              <a:ext uri="{FF2B5EF4-FFF2-40B4-BE49-F238E27FC236}">
                <a16:creationId xmlns:a16="http://schemas.microsoft.com/office/drawing/2014/main" id="{3B82FFD7-AE6F-42D3-AD19-3252462E34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5479384"/>
              </p:ext>
            </p:extLst>
          </p:nvPr>
        </p:nvGraphicFramePr>
        <p:xfrm>
          <a:off x="5348901" y="820265"/>
          <a:ext cx="2930525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Формула" r:id="rId5" imgW="1409400" imgH="457200" progId="Equation.3">
                  <p:embed/>
                </p:oleObj>
              </mc:Choice>
              <mc:Fallback>
                <p:oleObj name="Формула" r:id="rId5" imgW="1409400" imgH="457200" progId="Equation.3">
                  <p:embed/>
                  <p:pic>
                    <p:nvPicPr>
                      <p:cNvPr id="5122" name="Object 13">
                        <a:extLst>
                          <a:ext uri="{FF2B5EF4-FFF2-40B4-BE49-F238E27FC236}">
                            <a16:creationId xmlns:a16="http://schemas.microsoft.com/office/drawing/2014/main" id="{6564E3D9-3D51-4893-B93A-D498869308D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8901" y="820265"/>
                        <a:ext cx="2930525" cy="952500"/>
                      </a:xfrm>
                      <a:prstGeom prst="rect">
                        <a:avLst/>
                      </a:prstGeom>
                      <a:solidFill>
                        <a:srgbClr val="F8FCD4"/>
                      </a:solidFill>
                      <a:ln w="28575">
                        <a:solidFill>
                          <a:srgbClr val="FF66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9" name="Прямая со стрелкой 78">
            <a:extLst>
              <a:ext uri="{FF2B5EF4-FFF2-40B4-BE49-F238E27FC236}">
                <a16:creationId xmlns:a16="http://schemas.microsoft.com/office/drawing/2014/main" id="{B5B43A7F-42C0-4367-9A6B-B4F4FBD08B0F}"/>
              </a:ext>
            </a:extLst>
          </p:cNvPr>
          <p:cNvCxnSpPr/>
          <p:nvPr/>
        </p:nvCxnSpPr>
        <p:spPr>
          <a:xfrm rot="5400000" flipH="1" flipV="1">
            <a:off x="6232344" y="1748159"/>
            <a:ext cx="428625" cy="1588"/>
          </a:xfrm>
          <a:prstGeom prst="straightConnector1">
            <a:avLst/>
          </a:prstGeom>
          <a:ln>
            <a:solidFill>
              <a:schemeClr val="accent5">
                <a:lumMod val="60000"/>
                <a:lumOff val="40000"/>
              </a:schemeClr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0" name="Скругленный прямоугольник 4">
            <a:extLst>
              <a:ext uri="{FF2B5EF4-FFF2-40B4-BE49-F238E27FC236}">
                <a16:creationId xmlns:a16="http://schemas.microsoft.com/office/drawing/2014/main" id="{CFD2C3D8-424E-495E-91AB-B4C2B70F0099}"/>
              </a:ext>
            </a:extLst>
          </p:cNvPr>
          <p:cNvSpPr/>
          <p:nvPr/>
        </p:nvSpPr>
        <p:spPr bwMode="auto">
          <a:xfrm>
            <a:off x="4016981" y="2749073"/>
            <a:ext cx="5214974" cy="171451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/>
          <a:scene3d>
            <a:camera prst="orthographicFront"/>
            <a:lightRig rig="flat" dir="t"/>
          </a:scene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76200" tIns="38100" rIns="76200" bIns="38100" spcCol="1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Тұтқырлық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коэффиценті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1" dirty="0">
                <a:latin typeface="Times New Roman" panose="02020603050405020304" pitchFamily="18" charset="0"/>
                <a:cs typeface="Times New Roman" pitchFamily="18" charset="0"/>
              </a:rPr>
              <a:t>η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сандық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жағынан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қабаттардың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бағытталған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жылдамдығының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бірлік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градиенті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бірлік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қабаттан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қабатқа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берілетін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импульске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81" name="Овал 80">
            <a:extLst>
              <a:ext uri="{FF2B5EF4-FFF2-40B4-BE49-F238E27FC236}">
                <a16:creationId xmlns:a16="http://schemas.microsoft.com/office/drawing/2014/main" id="{820D0C2F-FF7E-43B5-BB02-65994AD5C681}"/>
              </a:ext>
            </a:extLst>
          </p:cNvPr>
          <p:cNvSpPr/>
          <p:nvPr/>
        </p:nvSpPr>
        <p:spPr>
          <a:xfrm>
            <a:off x="6302988" y="1034578"/>
            <a:ext cx="357188" cy="571500"/>
          </a:xfrm>
          <a:prstGeom prst="ellipse">
            <a:avLst/>
          </a:prstGeom>
          <a:noFill/>
          <a:ln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2" name="Скругленный прямоугольник 31">
            <a:extLst>
              <a:ext uri="{FF2B5EF4-FFF2-40B4-BE49-F238E27FC236}">
                <a16:creationId xmlns:a16="http://schemas.microsoft.com/office/drawing/2014/main" id="{72FE3E0D-972F-4F99-B777-1B02123370EB}"/>
              </a:ext>
            </a:extLst>
          </p:cNvPr>
          <p:cNvSpPr/>
          <p:nvPr/>
        </p:nvSpPr>
        <p:spPr>
          <a:xfrm>
            <a:off x="4088426" y="1891828"/>
            <a:ext cx="5792421" cy="500062"/>
          </a:xfrm>
          <a:prstGeom prst="roundRect">
            <a:avLst/>
          </a:prstGeom>
          <a:solidFill>
            <a:schemeClr val="bg1"/>
          </a:solidFill>
          <a:ln w="31750">
            <a:solidFill>
              <a:srgbClr val="FF0000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514350" indent="-514350" algn="ctr" fontAlgn="auto">
              <a:spcAft>
                <a:spcPts val="0"/>
              </a:spcAft>
              <a:defRPr/>
            </a:pPr>
            <a:r>
              <a:rPr lang="ru-RU" sz="2000" b="1" i="1" dirty="0" err="1"/>
              <a:t>Динамикалық</a:t>
            </a:r>
            <a:r>
              <a:rPr lang="ru-RU" sz="2000" b="1" i="1" dirty="0"/>
              <a:t> </a:t>
            </a:r>
            <a:r>
              <a:rPr lang="ru-RU" sz="2000" b="1" i="1" dirty="0" err="1"/>
              <a:t>тұтқырлық</a:t>
            </a:r>
            <a:r>
              <a:rPr lang="ru-RU" sz="2000" b="1" i="1" dirty="0"/>
              <a:t> </a:t>
            </a:r>
            <a:r>
              <a:rPr lang="ru-RU" sz="2000" b="1" i="1" dirty="0" err="1"/>
              <a:t>коэффициенті</a:t>
            </a:r>
            <a:endParaRPr lang="ru-RU" sz="2000" b="1" u="sng" dirty="0"/>
          </a:p>
        </p:txBody>
      </p:sp>
      <p:graphicFrame>
        <p:nvGraphicFramePr>
          <p:cNvPr id="83" name="Object 7">
            <a:extLst>
              <a:ext uri="{FF2B5EF4-FFF2-40B4-BE49-F238E27FC236}">
                <a16:creationId xmlns:a16="http://schemas.microsoft.com/office/drawing/2014/main" id="{F1C1F659-F769-4D1F-9BDA-ED21D011DB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7517522"/>
              </p:ext>
            </p:extLst>
          </p:nvPr>
        </p:nvGraphicFramePr>
        <p:xfrm>
          <a:off x="4016981" y="4689680"/>
          <a:ext cx="5257800" cy="1357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Формула" r:id="rId7" imgW="3530520" imgH="914400" progId="Equation.3">
                  <p:embed/>
                </p:oleObj>
              </mc:Choice>
              <mc:Fallback>
                <p:oleObj name="Формула" r:id="rId7" imgW="3530520" imgH="914400" progId="Equation.3">
                  <p:embed/>
                  <p:pic>
                    <p:nvPicPr>
                      <p:cNvPr id="5123" name="Object 7">
                        <a:extLst>
                          <a:ext uri="{FF2B5EF4-FFF2-40B4-BE49-F238E27FC236}">
                            <a16:creationId xmlns:a16="http://schemas.microsoft.com/office/drawing/2014/main" id="{1222FD6C-3DE6-4C06-856E-2123CB8BA20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6981" y="4689680"/>
                        <a:ext cx="5257800" cy="13573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587812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8E84F4-2EAC-89AE-2588-01AE3854B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8F0BD10-2CE8-B6B1-0B87-472C6DD542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3EF5D-41CD-FC40-B5FE-CE7F178F9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BDD7486-EDCB-B75A-E643-5A7F1BBFBC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A8397C0-06A5-4D18-D5B8-6E6EBB5C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73D570D6-7DBF-3CA0-7884-91E81199AA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EA44B72F-272C-B124-AE90-9CD4D128DA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8BC097AC-8890-4186-2D31-9CC3C8C6DA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0EFF8BFF-0B1F-F94B-98BF-2AF3CAE53E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DEF520D8-87B7-2A3B-C5BE-7A76147028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95135477-05F2-CD0A-1414-CA09598761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DB913979-02C5-7990-626E-9C1234FB30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DB1BBBBB-704D-3608-8FEC-97B9D9418E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A80CA54A-CDFD-AFEA-B1D2-532BA03765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1B22BE0F-2478-89FF-F2D1-5427715D26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11807053-C1E8-7FF0-8F3C-79D6AA2525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888C99DD-077B-C896-B8B9-88164D7587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5B5AA0D-064F-8F7B-899C-4987249B0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C8485670-DC67-9484-9938-EBC6197C32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F3B67ACF-0966-2476-EB3C-F6027B684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53523304-3D8D-A4FD-6636-96A34D5D8A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891ED0EC-75F8-7E65-6EAD-1D4FF3C91D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9181A793-CC4F-507F-0AD3-2D90049209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C72CA37F-73A6-585F-61BF-774266D68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652A1688-12CA-1805-09B4-C67EDF7FEB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19B49238-0E54-7991-64A7-68673C5415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181AE6D8-3845-C8E9-FCC6-B14D45434D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E9DE4A71-59C8-4A92-4607-F56637D97C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96798D83-E8E5-7257-A90E-5AE572CC51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7768B725-F804-10DF-56D3-E216EB3FA0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2348F70A-A4E2-CAEE-0CB5-193728B7AF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C652FAB7-15E2-1718-78B8-ECB263998F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789494B2-6162-9448-230D-3A86096791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7EE4D2C1-3117-BAB0-9215-A727063D3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C1CF70C4-7E27-092D-2AD9-471F7D6634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0C39BBDE-1D75-B56B-060B-BF3ADD4D4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E9FA7602-2D7F-A7F1-AB6E-DF20B2179F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800A6C64-6CB8-5273-FCE0-D4BE97F5F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FB259921-7097-47AC-92CF-D9AF2C4549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764B796C-5030-2B0D-9CA2-0307C1678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FCB1C56B-DDA1-5C79-F613-03DD84094D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00F8A6A6-81B0-0E77-1414-CEDE7D36E9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5483ABEC-25D8-003F-BBEE-86F2B9C99A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Объект 2">
            <a:extLst>
              <a:ext uri="{FF2B5EF4-FFF2-40B4-BE49-F238E27FC236}">
                <a16:creationId xmlns:a16="http://schemas.microsoft.com/office/drawing/2014/main" id="{1543A52D-1E36-C3F9-1A74-47663A020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1211" y="6359716"/>
            <a:ext cx="10477499" cy="626469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kk-KZ" sz="24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400" b="1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4">
            <a:extLst>
              <a:ext uri="{FF2B5EF4-FFF2-40B4-BE49-F238E27FC236}">
                <a16:creationId xmlns:a16="http://schemas.microsoft.com/office/drawing/2014/main" id="{A6FB25F2-51F6-02B9-3117-DEE0B1F8F691}"/>
              </a:ext>
            </a:extLst>
          </p:cNvPr>
          <p:cNvSpPr/>
          <p:nvPr/>
        </p:nvSpPr>
        <p:spPr>
          <a:xfrm>
            <a:off x="1975495" y="234228"/>
            <a:ext cx="8181975" cy="58102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5BF1DC7-51D6-9446-2644-839D92E1F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9456" y="55185"/>
            <a:ext cx="8241008" cy="994123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Газдардағы </a:t>
            </a:r>
            <a:r>
              <a:rPr lang="ru-RU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тасымалдау</a:t>
            </a: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коэффициенттері</a:t>
            </a:r>
            <a:endParaRPr lang="ru-KZ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Рисунок 4" descr="Изображение выглядит как линия, диаграмма, График, Шрифт&#10;&#10;Автоматически созданное описание">
            <a:extLst>
              <a:ext uri="{FF2B5EF4-FFF2-40B4-BE49-F238E27FC236}">
                <a16:creationId xmlns:a16="http://schemas.microsoft.com/office/drawing/2014/main" id="{850324BC-3CD7-97C5-4703-0D5560B96A0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85"/>
          <a:stretch/>
        </p:blipFill>
        <p:spPr>
          <a:xfrm>
            <a:off x="532577" y="1475249"/>
            <a:ext cx="3753098" cy="382002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: скругленные углы 5">
                <a:extLst>
                  <a:ext uri="{FF2B5EF4-FFF2-40B4-BE49-F238E27FC236}">
                    <a16:creationId xmlns:a16="http://schemas.microsoft.com/office/drawing/2014/main" id="{00184997-DC01-7B22-7E03-CEBE691C7C23}"/>
                  </a:ext>
                </a:extLst>
              </p:cNvPr>
              <p:cNvSpPr/>
              <p:nvPr/>
            </p:nvSpPr>
            <p:spPr>
              <a:xfrm>
                <a:off x="4662132" y="1778216"/>
                <a:ext cx="6603224" cy="661390"/>
              </a:xfrm>
              <a:prstGeom prst="round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dt </a:t>
                </a:r>
                <a:r>
                  <a:rPr lang="ru-RU" dirty="0" err="1"/>
                  <a:t>уақыт</a:t>
                </a:r>
                <a:r>
                  <a:rPr lang="ru-RU" dirty="0"/>
                  <a:t> </a:t>
                </a:r>
                <a:r>
                  <a:rPr lang="ru-RU" dirty="0" err="1"/>
                  <a:t>ішінде</a:t>
                </a:r>
                <a:r>
                  <a:rPr lang="ru-RU" dirty="0"/>
                  <a:t> </a:t>
                </a:r>
                <a:r>
                  <a:rPr lang="el-GR" dirty="0"/>
                  <a:t>Δ</a:t>
                </a:r>
                <a:r>
                  <a:rPr lang="en-US" dirty="0"/>
                  <a:t>S </a:t>
                </a:r>
                <a:r>
                  <a:rPr lang="ru-RU" dirty="0" err="1"/>
                  <a:t>ауданы</a:t>
                </a:r>
                <a:r>
                  <a:rPr lang="ru-RU" dirty="0"/>
                  <a:t> </a:t>
                </a:r>
                <a:r>
                  <a:rPr lang="ru-RU" dirty="0" err="1"/>
                  <a:t>арқылы</a:t>
                </a:r>
                <a:r>
                  <a:rPr lang="ru-RU" dirty="0"/>
                  <a:t> </a:t>
                </a:r>
                <a:r>
                  <a:rPr lang="ru-RU" dirty="0" err="1"/>
                  <a:t>өтетін</a:t>
                </a:r>
                <a:r>
                  <a:rPr lang="ru-RU" dirty="0"/>
                  <a:t> </a:t>
                </a:r>
                <a:r>
                  <a:rPr lang="ru-RU" dirty="0" err="1"/>
                  <a:t>жылу</a:t>
                </a:r>
                <a:r>
                  <a:rPr lang="ru-RU" dirty="0"/>
                  <a:t> </a:t>
                </a:r>
                <a:r>
                  <a:rPr lang="ru-RU" dirty="0" err="1"/>
                  <a:t>мөлшері</a:t>
                </a:r>
                <a:r>
                  <a:rPr lang="ru-RU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𝑑𝑇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𝑑𝑧</m:t>
                        </m:r>
                      </m:den>
                    </m:f>
                  </m:oMath>
                </a14:m>
                <a:r>
                  <a:rPr lang="en-US" dirty="0"/>
                  <a:t> </a:t>
                </a:r>
                <a:r>
                  <a:rPr lang="ru-RU" dirty="0"/>
                  <a:t>температура </a:t>
                </a:r>
                <a:r>
                  <a:rPr lang="ru-RU" dirty="0" err="1"/>
                  <a:t>градиентіне</a:t>
                </a:r>
                <a:r>
                  <a:rPr lang="ru-RU" dirty="0"/>
                  <a:t> </a:t>
                </a:r>
                <a:r>
                  <a:rPr lang="ru-RU" dirty="0" err="1"/>
                  <a:t>пропорционал</a:t>
                </a:r>
                <a:r>
                  <a:rPr lang="ru-RU" dirty="0"/>
                  <a:t>.</a:t>
                </a:r>
                <a:endParaRPr lang="ru-KZ" dirty="0"/>
              </a:p>
            </p:txBody>
          </p:sp>
        </mc:Choice>
        <mc:Fallback xmlns="">
          <p:sp>
            <p:nvSpPr>
              <p:cNvPr id="6" name="Прямоугольник: скругленные углы 5">
                <a:extLst>
                  <a:ext uri="{FF2B5EF4-FFF2-40B4-BE49-F238E27FC236}">
                    <a16:creationId xmlns:a16="http://schemas.microsoft.com/office/drawing/2014/main" id="{00184997-DC01-7B22-7E03-CEBE691C7C2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2132" y="1778216"/>
                <a:ext cx="6603224" cy="661390"/>
              </a:xfrm>
              <a:prstGeom prst="roundRect">
                <a:avLst/>
              </a:prstGeom>
              <a:blipFill>
                <a:blip r:embed="rId3"/>
                <a:stretch>
                  <a:fillRect t="-1818" b="-21818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: скругленные углы 6">
                <a:extLst>
                  <a:ext uri="{FF2B5EF4-FFF2-40B4-BE49-F238E27FC236}">
                    <a16:creationId xmlns:a16="http://schemas.microsoft.com/office/drawing/2014/main" id="{0FA408FD-9969-7B86-B0EF-EC0019BF76E2}"/>
                  </a:ext>
                </a:extLst>
              </p:cNvPr>
              <p:cNvSpPr/>
              <p:nvPr/>
            </p:nvSpPr>
            <p:spPr>
              <a:xfrm>
                <a:off x="6546538" y="2586286"/>
                <a:ext cx="2582656" cy="956672"/>
              </a:xfrm>
              <a:prstGeom prst="roundRect">
                <a:avLst/>
              </a:prstGeom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/>
                  <a:t>dQ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𝜏</m:t>
                    </m:r>
                    <m:f>
                      <m:fPr>
                        <m:ctrlPr>
                          <a:rPr lang="ru-KZ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panose="02040503050406030204" pitchFamily="18" charset="0"/>
                          </a:rPr>
                          <m:t>𝑑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𝑇</m:t>
                        </m:r>
                      </m:num>
                      <m:den>
                        <m:r>
                          <a:rPr lang="en-US" i="1">
                            <a:latin typeface="Cambria Math" panose="02040503050406030204" pitchFamily="18" charset="0"/>
                          </a:rPr>
                          <m:t>𝑑𝑧</m:t>
                        </m:r>
                      </m:den>
                    </m:f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𝑑𝑡</m:t>
                    </m:r>
                  </m:oMath>
                </a14:m>
                <a:endParaRPr lang="ru-KZ" dirty="0"/>
              </a:p>
            </p:txBody>
          </p:sp>
        </mc:Choice>
        <mc:Fallback xmlns="">
          <p:sp>
            <p:nvSpPr>
              <p:cNvPr id="7" name="Прямоугольник: скругленные углы 6">
                <a:extLst>
                  <a:ext uri="{FF2B5EF4-FFF2-40B4-BE49-F238E27FC236}">
                    <a16:creationId xmlns:a16="http://schemas.microsoft.com/office/drawing/2014/main" id="{0FA408FD-9969-7B86-B0EF-EC0019BF76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6538" y="2586286"/>
                <a:ext cx="2582656" cy="956672"/>
              </a:xfrm>
              <a:prstGeom prst="round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7CD577C9-63B3-45CD-8409-6E05749603C2}"/>
              </a:ext>
            </a:extLst>
          </p:cNvPr>
          <p:cNvCxnSpPr/>
          <p:nvPr/>
        </p:nvCxnSpPr>
        <p:spPr>
          <a:xfrm flipV="1">
            <a:off x="6891884" y="3209266"/>
            <a:ext cx="758661" cy="56733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B45BDF42-9FBB-DA72-1E45-CB7FCD4AA67E}"/>
              </a:ext>
            </a:extLst>
          </p:cNvPr>
          <p:cNvSpPr txBox="1"/>
          <p:nvPr/>
        </p:nvSpPr>
        <p:spPr>
          <a:xfrm>
            <a:off x="5055903" y="3731007"/>
            <a:ext cx="60971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k-KZ" dirty="0"/>
              <a:t>жылу өткізгіштік коэффициенті</a:t>
            </a:r>
            <a:endParaRPr lang="ru-KZ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Прямоугольник: скругленные углы 26">
                <a:extLst>
                  <a:ext uri="{FF2B5EF4-FFF2-40B4-BE49-F238E27FC236}">
                    <a16:creationId xmlns:a16="http://schemas.microsoft.com/office/drawing/2014/main" id="{61D92784-07AA-6C64-A777-379F1CDD5A16}"/>
                  </a:ext>
                </a:extLst>
              </p:cNvPr>
              <p:cNvSpPr/>
              <p:nvPr/>
            </p:nvSpPr>
            <p:spPr>
              <a:xfrm>
                <a:off x="4282723" y="4204042"/>
                <a:ext cx="1623595" cy="884608"/>
              </a:xfrm>
              <a:prstGeom prst="round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</m:t>
                      </m:r>
                      <m:r>
                        <a:rPr lang="en-US" b="0" i="1" baseline="-25000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b="0" i="1" baseline="-25000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𝑄</m:t>
                      </m:r>
                      <m:r>
                        <a:rPr lang="en-US" b="0" i="1" baseline="-2500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ru-KZ" baseline="-25000" dirty="0"/>
              </a:p>
            </p:txBody>
          </p:sp>
        </mc:Choice>
        <mc:Fallback xmlns="">
          <p:sp>
            <p:nvSpPr>
              <p:cNvPr id="27" name="Прямоугольник: скругленные углы 26">
                <a:extLst>
                  <a:ext uri="{FF2B5EF4-FFF2-40B4-BE49-F238E27FC236}">
                    <a16:creationId xmlns:a16="http://schemas.microsoft.com/office/drawing/2014/main" id="{61D92784-07AA-6C64-A777-379F1CDD5A1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2723" y="4204042"/>
                <a:ext cx="1623595" cy="884608"/>
              </a:xfrm>
              <a:prstGeom prst="round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Прямоугольник: скругленные углы 54">
                <a:extLst>
                  <a:ext uri="{FF2B5EF4-FFF2-40B4-BE49-F238E27FC236}">
                    <a16:creationId xmlns:a16="http://schemas.microsoft.com/office/drawing/2014/main" id="{F46B1C5B-FEB3-D118-AC65-A115AC26819B}"/>
                  </a:ext>
                </a:extLst>
              </p:cNvPr>
              <p:cNvSpPr/>
              <p:nvPr/>
            </p:nvSpPr>
            <p:spPr>
              <a:xfrm>
                <a:off x="6378369" y="4182774"/>
                <a:ext cx="2184345" cy="884609"/>
              </a:xfrm>
              <a:prstGeom prst="roundRect">
                <a:avLst/>
              </a:prstGeom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KZ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𝑑𝑄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𝑑𝑡</m:t>
                          </m:r>
                        </m:den>
                      </m:f>
                    </m:oMath>
                  </m:oMathPara>
                </a14:m>
                <a:endParaRPr lang="ru-KZ" dirty="0"/>
              </a:p>
            </p:txBody>
          </p:sp>
        </mc:Choice>
        <mc:Fallback xmlns="">
          <p:sp>
            <p:nvSpPr>
              <p:cNvPr id="55" name="Прямоугольник: скругленные углы 54">
                <a:extLst>
                  <a:ext uri="{FF2B5EF4-FFF2-40B4-BE49-F238E27FC236}">
                    <a16:creationId xmlns:a16="http://schemas.microsoft.com/office/drawing/2014/main" id="{F46B1C5B-FEB3-D118-AC65-A115AC26819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8369" y="4182774"/>
                <a:ext cx="2184345" cy="884609"/>
              </a:xfrm>
              <a:prstGeom prst="round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6" name="Прямоугольник 55">
            <a:extLst>
              <a:ext uri="{FF2B5EF4-FFF2-40B4-BE49-F238E27FC236}">
                <a16:creationId xmlns:a16="http://schemas.microsoft.com/office/drawing/2014/main" id="{0B070CF5-3989-66CF-D3FA-1AFE8332D612}"/>
              </a:ext>
            </a:extLst>
          </p:cNvPr>
          <p:cNvSpPr/>
          <p:nvPr/>
        </p:nvSpPr>
        <p:spPr>
          <a:xfrm>
            <a:off x="6026655" y="4492903"/>
            <a:ext cx="210768" cy="4571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57" name="Прямоугольник 56">
            <a:extLst>
              <a:ext uri="{FF2B5EF4-FFF2-40B4-BE49-F238E27FC236}">
                <a16:creationId xmlns:a16="http://schemas.microsoft.com/office/drawing/2014/main" id="{EC17F512-0D87-4ECC-4CAD-B5A52461707A}"/>
              </a:ext>
            </a:extLst>
          </p:cNvPr>
          <p:cNvSpPr/>
          <p:nvPr/>
        </p:nvSpPr>
        <p:spPr>
          <a:xfrm>
            <a:off x="6035437" y="4674909"/>
            <a:ext cx="210768" cy="45719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94895D2E-488C-C382-4508-66486FAB615F}"/>
              </a:ext>
            </a:extLst>
          </p:cNvPr>
          <p:cNvSpPr txBox="1"/>
          <p:nvPr/>
        </p:nvSpPr>
        <p:spPr>
          <a:xfrm>
            <a:off x="4674507" y="5131799"/>
            <a:ext cx="60971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dirty="0" err="1"/>
              <a:t>анықтамасы</a:t>
            </a:r>
            <a:r>
              <a:rPr lang="ru-KZ" dirty="0"/>
              <a:t> </a:t>
            </a:r>
            <a:r>
              <a:rPr lang="ru-KZ" dirty="0" err="1"/>
              <a:t>бойынша</a:t>
            </a:r>
            <a:r>
              <a:rPr lang="ru-KZ" dirty="0"/>
              <a:t> </a:t>
            </a:r>
            <a:r>
              <a:rPr lang="ru-KZ" dirty="0" err="1"/>
              <a:t>жылу</a:t>
            </a:r>
            <a:r>
              <a:rPr lang="ru-KZ" dirty="0"/>
              <a:t> </a:t>
            </a:r>
            <a:r>
              <a:rPr lang="ru-KZ" dirty="0" err="1"/>
              <a:t>ағынының</a:t>
            </a:r>
            <a:r>
              <a:rPr lang="ru-KZ" dirty="0"/>
              <a:t> </a:t>
            </a:r>
            <a:r>
              <a:rPr lang="ru-KZ" dirty="0" err="1"/>
              <a:t>тығыздығы</a:t>
            </a:r>
            <a:endParaRPr lang="ru-KZ" dirty="0"/>
          </a:p>
        </p:txBody>
      </p:sp>
      <p:cxnSp>
        <p:nvCxnSpPr>
          <p:cNvPr id="60" name="Прямая со стрелкой 59">
            <a:extLst>
              <a:ext uri="{FF2B5EF4-FFF2-40B4-BE49-F238E27FC236}">
                <a16:creationId xmlns:a16="http://schemas.microsoft.com/office/drawing/2014/main" id="{B4A66C02-C74D-7E16-3F75-DF39B1DCB093}"/>
              </a:ext>
            </a:extLst>
          </p:cNvPr>
          <p:cNvCxnSpPr>
            <a:cxnSpLocks/>
          </p:cNvCxnSpPr>
          <p:nvPr/>
        </p:nvCxnSpPr>
        <p:spPr>
          <a:xfrm flipH="1" flipV="1">
            <a:off x="4642517" y="4859160"/>
            <a:ext cx="731974" cy="27293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84257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8E84F4-2EAC-89AE-2588-01AE3854B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8F0BD10-2CE8-B6B1-0B87-472C6DD542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3EF5D-41CD-FC40-B5FE-CE7F178F9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BDD7486-EDCB-B75A-E643-5A7F1BBFBC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A8397C0-06A5-4D18-D5B8-6E6EBB5C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73D570D6-7DBF-3CA0-7884-91E81199AA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EA44B72F-272C-B124-AE90-9CD4D128DA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8BC097AC-8890-4186-2D31-9CC3C8C6DA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0EFF8BFF-0B1F-F94B-98BF-2AF3CAE53E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DEF520D8-87B7-2A3B-C5BE-7A76147028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95135477-05F2-CD0A-1414-CA09598761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DB913979-02C5-7990-626E-9C1234FB30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DB1BBBBB-704D-3608-8FEC-97B9D9418E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A80CA54A-CDFD-AFEA-B1D2-532BA03765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1B22BE0F-2478-89FF-F2D1-5427715D26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11807053-C1E8-7FF0-8F3C-79D6AA2525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888C99DD-077B-C896-B8B9-88164D7587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5B5AA0D-064F-8F7B-899C-4987249B0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C8485670-DC67-9484-9938-EBC6197C32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F3B67ACF-0966-2476-EB3C-F6027B684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53523304-3D8D-A4FD-6636-96A34D5D8A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891ED0EC-75F8-7E65-6EAD-1D4FF3C91D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9181A793-CC4F-507F-0AD3-2D90049209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C72CA37F-73A6-585F-61BF-774266D68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652A1688-12CA-1805-09B4-C67EDF7FEB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19B49238-0E54-7991-64A7-68673C5415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181AE6D8-3845-C8E9-FCC6-B14D45434D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E9DE4A71-59C8-4A92-4607-F56637D97C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96798D83-E8E5-7257-A90E-5AE572CC51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7768B725-F804-10DF-56D3-E216EB3FA0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2348F70A-A4E2-CAEE-0CB5-193728B7AF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C652FAB7-15E2-1718-78B8-ECB263998F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789494B2-6162-9448-230D-3A86096791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7EE4D2C1-3117-BAB0-9215-A727063D3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C1CF70C4-7E27-092D-2AD9-471F7D6634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0C39BBDE-1D75-B56B-060B-BF3ADD4D4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E9FA7602-2D7F-A7F1-AB6E-DF20B2179F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800A6C64-6CB8-5273-FCE0-D4BE97F5F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FB259921-7097-47AC-92CF-D9AF2C4549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764B796C-5030-2B0D-9CA2-0307C1678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FCB1C56B-DDA1-5C79-F613-03DD84094D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00F8A6A6-81B0-0E77-1414-CEDE7D36E9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5483ABEC-25D8-003F-BBEE-86F2B9C99A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Объект 2">
            <a:extLst>
              <a:ext uri="{FF2B5EF4-FFF2-40B4-BE49-F238E27FC236}">
                <a16:creationId xmlns:a16="http://schemas.microsoft.com/office/drawing/2014/main" id="{1543A52D-1E36-C3F9-1A74-47663A020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1211" y="6359716"/>
            <a:ext cx="10477499" cy="626469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kk-KZ" sz="24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400" b="1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4">
            <a:extLst>
              <a:ext uri="{FF2B5EF4-FFF2-40B4-BE49-F238E27FC236}">
                <a16:creationId xmlns:a16="http://schemas.microsoft.com/office/drawing/2014/main" id="{A6FB25F2-51F6-02B9-3117-DEE0B1F8F691}"/>
              </a:ext>
            </a:extLst>
          </p:cNvPr>
          <p:cNvSpPr/>
          <p:nvPr/>
        </p:nvSpPr>
        <p:spPr>
          <a:xfrm>
            <a:off x="1975495" y="234228"/>
            <a:ext cx="8181975" cy="58102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5BF1DC7-51D6-9446-2644-839D92E1F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9456" y="55185"/>
            <a:ext cx="8241008" cy="994123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Газдардағы </a:t>
            </a:r>
            <a:r>
              <a:rPr lang="ru-RU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тасымалдау</a:t>
            </a:r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коэффициенттері</a:t>
            </a:r>
            <a:endParaRPr lang="ru-KZ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Скругленный прямоугольник 3">
            <a:extLst>
              <a:ext uri="{FF2B5EF4-FFF2-40B4-BE49-F238E27FC236}">
                <a16:creationId xmlns:a16="http://schemas.microsoft.com/office/drawing/2014/main" id="{2FD70062-1A5A-4ADC-9171-1FFF4A656DE5}"/>
              </a:ext>
            </a:extLst>
          </p:cNvPr>
          <p:cNvSpPr/>
          <p:nvPr/>
        </p:nvSpPr>
        <p:spPr>
          <a:xfrm>
            <a:off x="799974" y="958128"/>
            <a:ext cx="10607832" cy="717104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1750">
            <a:solidFill>
              <a:schemeClr val="accent6">
                <a:lumMod val="75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dt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ауданы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берілетін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мөлшері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температура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градиентіне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пропорционал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1000" dirty="0"/>
          </a:p>
        </p:txBody>
      </p:sp>
      <p:sp>
        <p:nvSpPr>
          <p:cNvPr id="56" name="Скругленный прямоугольник 4">
            <a:extLst>
              <a:ext uri="{FF2B5EF4-FFF2-40B4-BE49-F238E27FC236}">
                <a16:creationId xmlns:a16="http://schemas.microsoft.com/office/drawing/2014/main" id="{CE6958B7-7E16-4B60-96AA-BA5229ECDE41}"/>
              </a:ext>
            </a:extLst>
          </p:cNvPr>
          <p:cNvSpPr/>
          <p:nvPr/>
        </p:nvSpPr>
        <p:spPr bwMode="auto">
          <a:xfrm>
            <a:off x="5319043" y="3680285"/>
            <a:ext cx="4714908" cy="135732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/>
          <a:scene3d>
            <a:camera prst="orthographicFront"/>
            <a:lightRig rig="flat" dir="t"/>
          </a:scene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76200" tIns="38100" rIns="76200" bIns="38100" spcCol="1270" anchor="ctr"/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бірлік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температура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градиентімен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бірлік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ішінде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бірлік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аудан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берілетін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жылу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мөлшеріне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сандық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түрде</a:t>
            </a:r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</a:t>
            </a:r>
            <a:endParaRPr lang="ru-RU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7" name="Object 15">
            <a:extLst>
              <a:ext uri="{FF2B5EF4-FFF2-40B4-BE49-F238E27FC236}">
                <a16:creationId xmlns:a16="http://schemas.microsoft.com/office/drawing/2014/main" id="{67C7EE29-465D-4D75-8EBD-C0C5AE93E61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8294176"/>
              </p:ext>
            </p:extLst>
          </p:nvPr>
        </p:nvGraphicFramePr>
        <p:xfrm>
          <a:off x="5935614" y="1818107"/>
          <a:ext cx="2714625" cy="857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4" name="Формула" r:id="rId3" imgW="1447800" imgH="457200" progId="Equation.3">
                  <p:embed/>
                </p:oleObj>
              </mc:Choice>
              <mc:Fallback>
                <p:oleObj name="Формула" r:id="rId3" imgW="1447800" imgH="457200" progId="Equation.3">
                  <p:embed/>
                  <p:pic>
                    <p:nvPicPr>
                      <p:cNvPr id="6146" name="Object 15">
                        <a:extLst>
                          <a:ext uri="{FF2B5EF4-FFF2-40B4-BE49-F238E27FC236}">
                            <a16:creationId xmlns:a16="http://schemas.microsoft.com/office/drawing/2014/main" id="{C1E6C50C-A9E1-4642-9EDF-EE9C59CD8AC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5614" y="1818107"/>
                        <a:ext cx="2714625" cy="857250"/>
                      </a:xfrm>
                      <a:prstGeom prst="rect">
                        <a:avLst/>
                      </a:prstGeom>
                      <a:solidFill>
                        <a:srgbClr val="F8FCD4"/>
                      </a:solidFill>
                      <a:ln w="28575">
                        <a:solidFill>
                          <a:srgbClr val="FF66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8" name="Picture 17">
            <a:extLst>
              <a:ext uri="{FF2B5EF4-FFF2-40B4-BE49-F238E27FC236}">
                <a16:creationId xmlns:a16="http://schemas.microsoft.com/office/drawing/2014/main" id="{2273D46C-57C8-46C8-AAA0-49918CDB78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85453" y="1818107"/>
            <a:ext cx="4023791" cy="417247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59" name="Object 20">
            <a:extLst>
              <a:ext uri="{FF2B5EF4-FFF2-40B4-BE49-F238E27FC236}">
                <a16:creationId xmlns:a16="http://schemas.microsoft.com/office/drawing/2014/main" id="{07DF6902-F635-4AA6-B260-BDAE7F601D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0211783"/>
              </p:ext>
            </p:extLst>
          </p:nvPr>
        </p:nvGraphicFramePr>
        <p:xfrm>
          <a:off x="10784060" y="938911"/>
          <a:ext cx="428625" cy="70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5" name="Формула" r:id="rId6" imgW="279400" imgH="457200" progId="Equation.3">
                  <p:embed/>
                </p:oleObj>
              </mc:Choice>
              <mc:Fallback>
                <p:oleObj name="Формула" r:id="rId6" imgW="279400" imgH="457200" progId="Equation.3">
                  <p:embed/>
                  <p:pic>
                    <p:nvPicPr>
                      <p:cNvPr id="6147" name="Object 20">
                        <a:extLst>
                          <a:ext uri="{FF2B5EF4-FFF2-40B4-BE49-F238E27FC236}">
                            <a16:creationId xmlns:a16="http://schemas.microsoft.com/office/drawing/2014/main" id="{06A75368-28F6-420C-BEA0-76CC88F541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84060" y="938911"/>
                        <a:ext cx="428625" cy="7096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Овал 59">
            <a:extLst>
              <a:ext uri="{FF2B5EF4-FFF2-40B4-BE49-F238E27FC236}">
                <a16:creationId xmlns:a16="http://schemas.microsoft.com/office/drawing/2014/main" id="{26A1E6F9-E23E-4052-9ED5-0D2FA392B647}"/>
              </a:ext>
            </a:extLst>
          </p:cNvPr>
          <p:cNvSpPr/>
          <p:nvPr/>
        </p:nvSpPr>
        <p:spPr>
          <a:xfrm>
            <a:off x="6864302" y="1960982"/>
            <a:ext cx="357187" cy="571500"/>
          </a:xfrm>
          <a:prstGeom prst="ellipse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1" name="Скругленный прямоугольник 24">
            <a:extLst>
              <a:ext uri="{FF2B5EF4-FFF2-40B4-BE49-F238E27FC236}">
                <a16:creationId xmlns:a16="http://schemas.microsoft.com/office/drawing/2014/main" id="{740E2626-90F2-490D-8AAE-E0261959A09B}"/>
              </a:ext>
            </a:extLst>
          </p:cNvPr>
          <p:cNvSpPr/>
          <p:nvPr/>
        </p:nvSpPr>
        <p:spPr>
          <a:xfrm>
            <a:off x="5792739" y="3032545"/>
            <a:ext cx="4214813" cy="500062"/>
          </a:xfrm>
          <a:prstGeom prst="roundRect">
            <a:avLst/>
          </a:prstGeom>
          <a:solidFill>
            <a:schemeClr val="bg1"/>
          </a:solidFill>
          <a:ln w="31750">
            <a:solidFill>
              <a:srgbClr val="FF0000"/>
            </a:solidFill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514350" indent="-514350" fontAlgn="auto">
              <a:spcAft>
                <a:spcPts val="0"/>
              </a:spcAft>
              <a:defRPr/>
            </a:pPr>
            <a:r>
              <a:rPr lang="ru-RU" sz="2000" b="1" i="1" dirty="0" err="1"/>
              <a:t>Жылу</a:t>
            </a:r>
            <a:r>
              <a:rPr lang="ru-RU" sz="2000" b="1" i="1" dirty="0"/>
              <a:t> </a:t>
            </a:r>
            <a:r>
              <a:rPr lang="ru-RU" sz="2000" b="1" i="1" dirty="0" err="1"/>
              <a:t>өткізгіштік</a:t>
            </a:r>
            <a:r>
              <a:rPr lang="ru-RU" sz="2000" b="1" i="1" dirty="0"/>
              <a:t> </a:t>
            </a:r>
            <a:r>
              <a:rPr lang="ru-RU" sz="2000" b="1" i="1" dirty="0" err="1"/>
              <a:t>коэффициенті</a:t>
            </a:r>
            <a:endParaRPr lang="ru-RU" sz="2000" b="1" u="sng" dirty="0"/>
          </a:p>
        </p:txBody>
      </p:sp>
      <p:cxnSp>
        <p:nvCxnSpPr>
          <p:cNvPr id="62" name="Прямая со стрелкой 61">
            <a:extLst>
              <a:ext uri="{FF2B5EF4-FFF2-40B4-BE49-F238E27FC236}">
                <a16:creationId xmlns:a16="http://schemas.microsoft.com/office/drawing/2014/main" id="{D6252822-DB12-486E-AF8D-6B7E2B7279E6}"/>
              </a:ext>
            </a:extLst>
          </p:cNvPr>
          <p:cNvCxnSpPr>
            <a:endCxn id="60" idx="4"/>
          </p:cNvCxnSpPr>
          <p:nvPr/>
        </p:nvCxnSpPr>
        <p:spPr>
          <a:xfrm rot="16200000" flipV="1">
            <a:off x="6811120" y="2765051"/>
            <a:ext cx="500063" cy="34925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aphicFrame>
        <p:nvGraphicFramePr>
          <p:cNvPr id="63" name="Object 22">
            <a:extLst>
              <a:ext uri="{FF2B5EF4-FFF2-40B4-BE49-F238E27FC236}">
                <a16:creationId xmlns:a16="http://schemas.microsoft.com/office/drawing/2014/main" id="{77561B70-9F85-45F9-93DE-66941AC91B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1002025"/>
              </p:ext>
            </p:extLst>
          </p:nvPr>
        </p:nvGraphicFramePr>
        <p:xfrm>
          <a:off x="5364114" y="3746920"/>
          <a:ext cx="290513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6" name="Формула" r:id="rId8" imgW="126835" imgH="152202" progId="Equation.3">
                  <p:embed/>
                </p:oleObj>
              </mc:Choice>
              <mc:Fallback>
                <p:oleObj name="Формула" r:id="rId8" imgW="126835" imgH="152202" progId="Equation.3">
                  <p:embed/>
                  <p:pic>
                    <p:nvPicPr>
                      <p:cNvPr id="6148" name="Object 22">
                        <a:extLst>
                          <a:ext uri="{FF2B5EF4-FFF2-40B4-BE49-F238E27FC236}">
                            <a16:creationId xmlns:a16="http://schemas.microsoft.com/office/drawing/2014/main" id="{B60E4E8C-5159-4320-B891-9C6853129CE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14" y="3746920"/>
                        <a:ext cx="290513" cy="35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24">
            <a:extLst>
              <a:ext uri="{FF2B5EF4-FFF2-40B4-BE49-F238E27FC236}">
                <a16:creationId xmlns:a16="http://schemas.microsoft.com/office/drawing/2014/main" id="{D0580ADB-4555-4AEF-9011-510F19E09F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6586747"/>
              </p:ext>
            </p:extLst>
          </p:nvPr>
        </p:nvGraphicFramePr>
        <p:xfrm>
          <a:off x="5422247" y="5150515"/>
          <a:ext cx="4508500" cy="1052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7" name="Формула" r:id="rId10" imgW="3047760" imgH="711000" progId="Equation.3">
                  <p:embed/>
                </p:oleObj>
              </mc:Choice>
              <mc:Fallback>
                <p:oleObj name="Формула" r:id="rId10" imgW="3047760" imgH="711000" progId="Equation.3">
                  <p:embed/>
                  <p:pic>
                    <p:nvPicPr>
                      <p:cNvPr id="6149" name="Object 24">
                        <a:extLst>
                          <a:ext uri="{FF2B5EF4-FFF2-40B4-BE49-F238E27FC236}">
                            <a16:creationId xmlns:a16="http://schemas.microsoft.com/office/drawing/2014/main" id="{CC418265-8C44-4360-9053-9823CC58CF2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247" y="5150515"/>
                        <a:ext cx="4508500" cy="105251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300860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8E84F4-2EAC-89AE-2588-01AE3854B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8F0BD10-2CE8-B6B1-0B87-472C6DD542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3EF5D-41CD-FC40-B5FE-CE7F178F9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BDD7486-EDCB-B75A-E643-5A7F1BBFBC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A8397C0-06A5-4D18-D5B8-6E6EBB5C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73D570D6-7DBF-3CA0-7884-91E81199AA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EA44B72F-272C-B124-AE90-9CD4D128DA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8BC097AC-8890-4186-2D31-9CC3C8C6DA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0EFF8BFF-0B1F-F94B-98BF-2AF3CAE53E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DEF520D8-87B7-2A3B-C5BE-7A76147028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95135477-05F2-CD0A-1414-CA09598761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DB913979-02C5-7990-626E-9C1234FB30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DB1BBBBB-704D-3608-8FEC-97B9D9418E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A80CA54A-CDFD-AFEA-B1D2-532BA03765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1B22BE0F-2478-89FF-F2D1-5427715D26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11807053-C1E8-7FF0-8F3C-79D6AA2525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888C99DD-077B-C896-B8B9-88164D7587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5B5AA0D-064F-8F7B-899C-4987249B0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C8485670-DC67-9484-9938-EBC6197C32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F3B67ACF-0966-2476-EB3C-F6027B684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53523304-3D8D-A4FD-6636-96A34D5D8A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891ED0EC-75F8-7E65-6EAD-1D4FF3C91D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9181A793-CC4F-507F-0AD3-2D90049209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C72CA37F-73A6-585F-61BF-774266D68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652A1688-12CA-1805-09B4-C67EDF7FEB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19B49238-0E54-7991-64A7-68673C5415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181AE6D8-3845-C8E9-FCC6-B14D45434D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E9DE4A71-59C8-4A92-4607-F56637D97C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96798D83-E8E5-7257-A90E-5AE572CC51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7768B725-F804-10DF-56D3-E216EB3FA0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2348F70A-A4E2-CAEE-0CB5-193728B7AF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C652FAB7-15E2-1718-78B8-ECB263998F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789494B2-6162-9448-230D-3A86096791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7EE4D2C1-3117-BAB0-9215-A727063D3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C1CF70C4-7E27-092D-2AD9-471F7D6634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0C39BBDE-1D75-B56B-060B-BF3ADD4D4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E9FA7602-2D7F-A7F1-AB6E-DF20B2179F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800A6C64-6CB8-5273-FCE0-D4BE97F5F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FB259921-7097-47AC-92CF-D9AF2C4549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764B796C-5030-2B0D-9CA2-0307C1678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FCB1C56B-DDA1-5C79-F613-03DD84094D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00F8A6A6-81B0-0E77-1414-CEDE7D36E9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5483ABEC-25D8-003F-BBEE-86F2B9C99A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Объект 2">
            <a:extLst>
              <a:ext uri="{FF2B5EF4-FFF2-40B4-BE49-F238E27FC236}">
                <a16:creationId xmlns:a16="http://schemas.microsoft.com/office/drawing/2014/main" id="{1543A52D-1E36-C3F9-1A74-47663A020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1211" y="6359716"/>
            <a:ext cx="10477499" cy="626469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kk-KZ" sz="24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400" b="1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4">
            <a:extLst>
              <a:ext uri="{FF2B5EF4-FFF2-40B4-BE49-F238E27FC236}">
                <a16:creationId xmlns:a16="http://schemas.microsoft.com/office/drawing/2014/main" id="{A6FB25F2-51F6-02B9-3117-DEE0B1F8F691}"/>
              </a:ext>
            </a:extLst>
          </p:cNvPr>
          <p:cNvSpPr/>
          <p:nvPr/>
        </p:nvSpPr>
        <p:spPr>
          <a:xfrm>
            <a:off x="1985644" y="100366"/>
            <a:ext cx="8181975" cy="58102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5BF1DC7-51D6-9446-2644-839D92E1F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7736" y="-53025"/>
            <a:ext cx="8241008" cy="994123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Газдардағы </a:t>
            </a:r>
            <a:r>
              <a:rPr lang="ru-RU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тасымалдау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коэффициенттері</a:t>
            </a:r>
            <a:endParaRPr lang="ru-KZ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8" name="Picture 2">
            <a:extLst>
              <a:ext uri="{FF2B5EF4-FFF2-40B4-BE49-F238E27FC236}">
                <a16:creationId xmlns:a16="http://schemas.microsoft.com/office/drawing/2014/main" id="{EAEC83B6-E01D-4EFD-A265-00888F409B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2991" y="781757"/>
            <a:ext cx="9144000" cy="551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6CB7FEA-99CC-4C86-A205-FBBD599AB601}"/>
              </a:ext>
            </a:extLst>
          </p:cNvPr>
          <p:cNvSpPr txBox="1"/>
          <p:nvPr/>
        </p:nvSpPr>
        <p:spPr>
          <a:xfrm>
            <a:off x="4572001" y="822104"/>
            <a:ext cx="218390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k-K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Тасымалдау теңдеуі</a:t>
            </a:r>
            <a:endParaRPr lang="ru-KZ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7F448E6-DCFE-40E8-988C-3C313815E6C3}"/>
              </a:ext>
            </a:extLst>
          </p:cNvPr>
          <p:cNvSpPr txBox="1"/>
          <p:nvPr/>
        </p:nvSpPr>
        <p:spPr>
          <a:xfrm>
            <a:off x="6909719" y="817221"/>
            <a:ext cx="1615736" cy="69249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k-KZ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Тасымалдау коэффициенті </a:t>
            </a:r>
            <a:r>
              <a:rPr lang="ru-KZ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kk-KZ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тек </a:t>
            </a:r>
            <a:r>
              <a:rPr lang="ru-KZ" sz="13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газдар</a:t>
            </a:r>
            <a:r>
              <a:rPr lang="ru-KZ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KZ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688B977F-AA2B-470E-8531-8F597BFE2036}"/>
              </a:ext>
            </a:extLst>
          </p:cNvPr>
          <p:cNvSpPr txBox="1"/>
          <p:nvPr/>
        </p:nvSpPr>
        <p:spPr>
          <a:xfrm>
            <a:off x="3403142" y="814643"/>
            <a:ext cx="1080081" cy="7386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k-KZ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тасымалданады</a:t>
            </a:r>
            <a:endParaRPr lang="ru-KZ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Прямоугольник 64">
            <a:extLst>
              <a:ext uri="{FF2B5EF4-FFF2-40B4-BE49-F238E27FC236}">
                <a16:creationId xmlns:a16="http://schemas.microsoft.com/office/drawing/2014/main" id="{D663CF75-DF69-4791-ABC5-B486394309C3}"/>
              </a:ext>
            </a:extLst>
          </p:cNvPr>
          <p:cNvSpPr/>
          <p:nvPr/>
        </p:nvSpPr>
        <p:spPr>
          <a:xfrm>
            <a:off x="2530136" y="822104"/>
            <a:ext cx="784228" cy="3840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40AB13AD-2DA5-4A42-8BD3-A6F939330B65}"/>
              </a:ext>
            </a:extLst>
          </p:cNvPr>
          <p:cNvSpPr txBox="1"/>
          <p:nvPr/>
        </p:nvSpPr>
        <p:spPr>
          <a:xfrm>
            <a:off x="2564342" y="864692"/>
            <a:ext cx="627538" cy="29238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k-KZ" sz="1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Себеп</a:t>
            </a:r>
            <a:endParaRPr lang="ru-KZ" sz="1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Прямоугольник 66">
            <a:extLst>
              <a:ext uri="{FF2B5EF4-FFF2-40B4-BE49-F238E27FC236}">
                <a16:creationId xmlns:a16="http://schemas.microsoft.com/office/drawing/2014/main" id="{DF4CD392-902B-44C1-84D3-8999F0AC953D}"/>
              </a:ext>
            </a:extLst>
          </p:cNvPr>
          <p:cNvSpPr/>
          <p:nvPr/>
        </p:nvSpPr>
        <p:spPr>
          <a:xfrm>
            <a:off x="8753643" y="814643"/>
            <a:ext cx="1221629" cy="7557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A41352A5-9AB4-4414-B38F-3C7BB96B2DFA}"/>
              </a:ext>
            </a:extLst>
          </p:cNvPr>
          <p:cNvSpPr txBox="1"/>
          <p:nvPr/>
        </p:nvSpPr>
        <p:spPr>
          <a:xfrm>
            <a:off x="8679267" y="922234"/>
            <a:ext cx="1389268" cy="6001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k-KZ" sz="1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Басқа тасымалдау коэффициенттерімен байланысы</a:t>
            </a:r>
            <a:endParaRPr lang="ru-KZ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674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8E84F4-2EAC-89AE-2588-01AE3854B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8F0BD10-2CE8-B6B1-0B87-472C6DD542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3EF5D-41CD-FC40-B5FE-CE7F178F9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BDD7486-EDCB-B75A-E643-5A7F1BBFBC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A8397C0-06A5-4D18-D5B8-6E6EBB5C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73D570D6-7DBF-3CA0-7884-91E81199AA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EA44B72F-272C-B124-AE90-9CD4D128DA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8BC097AC-8890-4186-2D31-9CC3C8C6DA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0EFF8BFF-0B1F-F94B-98BF-2AF3CAE53E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DEF520D8-87B7-2A3B-C5BE-7A76147028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95135477-05F2-CD0A-1414-CA09598761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DB913979-02C5-7990-626E-9C1234FB30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DB1BBBBB-704D-3608-8FEC-97B9D9418E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A80CA54A-CDFD-AFEA-B1D2-532BA03765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1B22BE0F-2478-89FF-F2D1-5427715D26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11807053-C1E8-7FF0-8F3C-79D6AA2525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888C99DD-077B-C896-B8B9-88164D7587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5B5AA0D-064F-8F7B-899C-4987249B0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C8485670-DC67-9484-9938-EBC6197C32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F3B67ACF-0966-2476-EB3C-F6027B684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53523304-3D8D-A4FD-6636-96A34D5D8A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891ED0EC-75F8-7E65-6EAD-1D4FF3C91D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9181A793-CC4F-507F-0AD3-2D90049209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C72CA37F-73A6-585F-61BF-774266D68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652A1688-12CA-1805-09B4-C67EDF7FEB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19B49238-0E54-7991-64A7-68673C5415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181AE6D8-3845-C8E9-FCC6-B14D45434D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E9DE4A71-59C8-4A92-4607-F56637D97C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96798D83-E8E5-7257-A90E-5AE572CC51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7768B725-F804-10DF-56D3-E216EB3FA0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2348F70A-A4E2-CAEE-0CB5-193728B7AF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C652FAB7-15E2-1718-78B8-ECB263998F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789494B2-6162-9448-230D-3A86096791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7EE4D2C1-3117-BAB0-9215-A727063D3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C1CF70C4-7E27-092D-2AD9-471F7D6634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0C39BBDE-1D75-B56B-060B-BF3ADD4D4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E9FA7602-2D7F-A7F1-AB6E-DF20B2179F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800A6C64-6CB8-5273-FCE0-D4BE97F5F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FB259921-7097-47AC-92CF-D9AF2C4549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764B796C-5030-2B0D-9CA2-0307C1678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FCB1C56B-DDA1-5C79-F613-03DD84094D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00F8A6A6-81B0-0E77-1414-CEDE7D36E9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5483ABEC-25D8-003F-BBEE-86F2B9C99A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Объект 2">
            <a:extLst>
              <a:ext uri="{FF2B5EF4-FFF2-40B4-BE49-F238E27FC236}">
                <a16:creationId xmlns:a16="http://schemas.microsoft.com/office/drawing/2014/main" id="{1543A52D-1E36-C3F9-1A74-47663A020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09675" y="1377527"/>
            <a:ext cx="10477499" cy="6264696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kk-KZ" sz="2400" b="1" dirty="0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sz="2400" b="1" dirty="0">
              <a:solidFill>
                <a:srgbClr val="00206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4">
            <a:extLst>
              <a:ext uri="{FF2B5EF4-FFF2-40B4-BE49-F238E27FC236}">
                <a16:creationId xmlns:a16="http://schemas.microsoft.com/office/drawing/2014/main" id="{A6FB25F2-51F6-02B9-3117-DEE0B1F8F691}"/>
              </a:ext>
            </a:extLst>
          </p:cNvPr>
          <p:cNvSpPr/>
          <p:nvPr/>
        </p:nvSpPr>
        <p:spPr>
          <a:xfrm>
            <a:off x="1975495" y="234228"/>
            <a:ext cx="8181975" cy="58102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5BF1DC7-51D6-9446-2644-839D92E1F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5496" y="27678"/>
            <a:ext cx="8241008" cy="994123"/>
          </a:xfrm>
        </p:spPr>
        <p:txBody>
          <a:bodyPr>
            <a:normAutofit/>
          </a:bodyPr>
          <a:lstStyle/>
          <a:p>
            <a:pPr algn="ctr"/>
            <a:r>
              <a:rPr lang="kk-KZ" sz="24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3. Кнудсен саны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КНУДСЕН Мартин Ханс Кристиан (Knudsen Martin Hans Christian ...">
            <a:extLst>
              <a:ext uri="{FF2B5EF4-FFF2-40B4-BE49-F238E27FC236}">
                <a16:creationId xmlns:a16="http://schemas.microsoft.com/office/drawing/2014/main" id="{AC8B148C-352D-0C21-56A4-6DD1F9C166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447" y="1366606"/>
            <a:ext cx="3771900" cy="418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70E4428-E9E3-371E-4490-AEE89B41D80E}"/>
              </a:ext>
            </a:extLst>
          </p:cNvPr>
          <p:cNvSpPr txBox="1"/>
          <p:nvPr/>
        </p:nvSpPr>
        <p:spPr>
          <a:xfrm>
            <a:off x="4981575" y="3203329"/>
            <a:ext cx="6097162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kk-KZ" sz="1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Кнудсен молекулалық-кинетикалық теория және газдардағы төмен қысымдағы құбылыстар туралы жұмыстарымен танымал болды. Оның аты Кнудсен ағынымен, Кнудсен санымен, Кнудсен қабатымен және Кнудсен газдарымен байланысты. Сондай-ақ Кнудсен теңдеуі және екі құрал – Кнудсен абсолюттік манометрі және Кнудсен манометрі бар.</a:t>
            </a:r>
            <a:r>
              <a:rPr lang="kk-KZ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8EE6C29-4C82-5C1E-2F8A-7E643D3112BE}"/>
              </a:ext>
            </a:extLst>
          </p:cNvPr>
          <p:cNvSpPr txBox="1"/>
          <p:nvPr/>
        </p:nvSpPr>
        <p:spPr>
          <a:xfrm>
            <a:off x="4981575" y="1423291"/>
            <a:ext cx="609716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kk-KZ" sz="1800" b="1" dirty="0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(</a:t>
            </a:r>
            <a:r>
              <a:rPr lang="kk-KZ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Дат. Мартин Ханс Кристиан Кнудсен, 1871 ж. 15 ақпан, Хасмарк — 1949 ж. 27 мамыр, Копенгаген) — Данияның техникалық университетінде сабақ берген және зерттеу жүргізген дат физигі.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4995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8E84F4-2EAC-89AE-2588-01AE3854BB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8F0BD10-2CE8-B6B1-0B87-472C6DD542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3EF5D-41CD-FC40-B5FE-CE7F178F9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BDD7486-EDCB-B75A-E643-5A7F1BBFBC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DA8397C0-06A5-4D18-D5B8-6E6EBB5C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73D570D6-7DBF-3CA0-7884-91E81199AA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EA44B72F-272C-B124-AE90-9CD4D128DA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8BC097AC-8890-4186-2D31-9CC3C8C6DA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0EFF8BFF-0B1F-F94B-98BF-2AF3CAE53E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DEF520D8-87B7-2A3B-C5BE-7A76147028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95135477-05F2-CD0A-1414-CA09598761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DB913979-02C5-7990-626E-9C1234FB30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DB1BBBBB-704D-3608-8FEC-97B9D9418E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A80CA54A-CDFD-AFEA-B1D2-532BA03765C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1B22BE0F-2478-89FF-F2D1-5427715D26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11807053-C1E8-7FF0-8F3C-79D6AA2525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888C99DD-077B-C896-B8B9-88164D75875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5B5AA0D-064F-8F7B-899C-4987249B09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C8485670-DC67-9484-9938-EBC6197C32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F3B67ACF-0966-2476-EB3C-F6027B684A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53523304-3D8D-A4FD-6636-96A34D5D8A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891ED0EC-75F8-7E65-6EAD-1D4FF3C91D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9181A793-CC4F-507F-0AD3-2D90049209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C72CA37F-73A6-585F-61BF-774266D680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652A1688-12CA-1805-09B4-C67EDF7FEB7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19B49238-0E54-7991-64A7-68673C5415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181AE6D8-3845-C8E9-FCC6-B14D45434D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E9DE4A71-59C8-4A92-4607-F56637D97C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96798D83-E8E5-7257-A90E-5AE572CC51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7768B725-F804-10DF-56D3-E216EB3FA0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2348F70A-A4E2-CAEE-0CB5-193728B7AFF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C652FAB7-15E2-1718-78B8-ECB263998F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789494B2-6162-9448-230D-3A860967912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7EE4D2C1-3117-BAB0-9215-A727063D3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C1CF70C4-7E27-092D-2AD9-471F7D6634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0C39BBDE-1D75-B56B-060B-BF3ADD4D46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E9FA7602-2D7F-A7F1-AB6E-DF20B2179F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800A6C64-6CB8-5273-FCE0-D4BE97F5F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FB259921-7097-47AC-92CF-D9AF2C4549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764B796C-5030-2B0D-9CA2-0307C1678E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FCB1C56B-DDA1-5C79-F613-03DD84094D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00F8A6A6-81B0-0E77-1414-CEDE7D36E9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5483ABEC-25D8-003F-BBEE-86F2B9C99A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Объект 2">
            <a:extLst>
              <a:ext uri="{FF2B5EF4-FFF2-40B4-BE49-F238E27FC236}">
                <a16:creationId xmlns:a16="http://schemas.microsoft.com/office/drawing/2014/main" id="{1543A52D-1E36-C3F9-1A74-47663A0201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5091" y="1122322"/>
            <a:ext cx="10175095" cy="6264696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kk-KZ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Вакуум</a:t>
            </a:r>
            <a:r>
              <a:rPr lang="kk-KZ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салыстырмалы ұғым, өйткені газ тасымалдау коэффициенттерінің түбегейлі өзгеруі әртүрлі қысымда болады және объектінің көлеміне байланысты.</a:t>
            </a:r>
            <a:endParaRPr lang="en-US" sz="20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kk-KZ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олекулалардың қандай өзара әрекеттесуі басым болатынына байланысты </a:t>
            </a:r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kk-KZ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акуумдық жүйелерде жүретін процестер – өзара әсер ету немесе объектінің қабырғаларымен соқтығысу. </a:t>
            </a:r>
            <a:endParaRPr lang="en-US" sz="20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kk-KZ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Белгілі бір вакуумдық объектілерде жүзеге асырылатын жағдайларды сипаттау үшін </a:t>
            </a:r>
            <a:r>
              <a:rPr lang="kk-KZ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Кнудсен саны </a:t>
            </a:r>
            <a:r>
              <a:rPr lang="kk-KZ" sz="20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қолданылады</a:t>
            </a:r>
            <a:r>
              <a:rPr lang="en-US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kk-KZ" sz="20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b="1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Прямоугольник 56">
                <a:extLst>
                  <a:ext uri="{FF2B5EF4-FFF2-40B4-BE49-F238E27FC236}">
                    <a16:creationId xmlns:a16="http://schemas.microsoft.com/office/drawing/2014/main" id="{F37D08F8-CB3F-9D91-20A4-1AB619314D1C}"/>
                  </a:ext>
                </a:extLst>
              </p:cNvPr>
              <p:cNvSpPr/>
              <p:nvPr/>
            </p:nvSpPr>
            <p:spPr>
              <a:xfrm>
                <a:off x="3794657" y="3411793"/>
                <a:ext cx="4419361" cy="84266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kk-KZ" sz="2400" b="1" i="1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𝑲𝒏</m:t>
                      </m:r>
                      <m:r>
                        <a:rPr lang="kk-KZ" sz="2400" b="1" i="1" smtClean="0">
                          <a:solidFill>
                            <a:srgbClr val="C0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2400" b="1" i="1">
                              <a:solidFill>
                                <a:srgbClr val="C0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acc>
                            <m:accPr>
                              <m:chr m:val="̅"/>
                              <m:ctrlPr>
                                <a:rPr lang="ru-RU" sz="2400" b="1" i="1">
                                  <a:solidFill>
                                    <a:srgbClr val="C0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kk-KZ" sz="2400" b="1" i="1">
                                  <a:solidFill>
                                    <a:srgbClr val="C00000"/>
                                  </a:solidFill>
                                  <a:effectLst>
                                    <a:outerShdw blurRad="38100" dist="38100" dir="2700000" algn="tl">
                                      <a:srgbClr val="000000">
                                        <a:alpha val="43137"/>
                                      </a:srgbClr>
                                    </a:outerShdw>
                                  </a:effectLst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𝒍</m:t>
                              </m:r>
                            </m:e>
                          </m:acc>
                        </m:num>
                        <m:den>
                          <m:r>
                            <a:rPr lang="kk-KZ" sz="2400" b="1" i="1">
                              <a:solidFill>
                                <a:srgbClr val="C0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</m:den>
                      </m:f>
                    </m:oMath>
                  </m:oMathPara>
                </a14:m>
                <a:endParaRPr lang="ru-RU" sz="24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mbria Math" panose="02040503050406030204" pitchFamily="18" charset="0"/>
                  <a:ea typeface="Cambria Math" panose="020405030504060302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7" name="Прямоугольник 56">
                <a:extLst>
                  <a:ext uri="{FF2B5EF4-FFF2-40B4-BE49-F238E27FC236}">
                    <a16:creationId xmlns:a16="http://schemas.microsoft.com/office/drawing/2014/main" id="{F37D08F8-CB3F-9D91-20A4-1AB619314D1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4657" y="3411793"/>
                <a:ext cx="4419361" cy="84266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Скругленный прямоугольник 4">
            <a:extLst>
              <a:ext uri="{FF2B5EF4-FFF2-40B4-BE49-F238E27FC236}">
                <a16:creationId xmlns:a16="http://schemas.microsoft.com/office/drawing/2014/main" id="{A6FB25F2-51F6-02B9-3117-DEE0B1F8F691}"/>
              </a:ext>
            </a:extLst>
          </p:cNvPr>
          <p:cNvSpPr/>
          <p:nvPr/>
        </p:nvSpPr>
        <p:spPr>
          <a:xfrm>
            <a:off x="1975495" y="234228"/>
            <a:ext cx="8181975" cy="58102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85BF1DC7-51D6-9446-2644-839D92E1F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5496" y="27678"/>
            <a:ext cx="8241008" cy="994123"/>
          </a:xfrm>
        </p:spPr>
        <p:txBody>
          <a:bodyPr>
            <a:normAutofit/>
          </a:bodyPr>
          <a:lstStyle/>
          <a:p>
            <a:pPr algn="ctr"/>
            <a:r>
              <a:rPr lang="kk-KZ" sz="24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3. Кнудсен саны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53340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099CA9-AD0E-AD10-C69F-47FAF18445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073DA06-7942-0AFD-3435-21D655C01D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3A87EF0-F009-1980-6C75-4AE98F88F3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23047E6-D601-C06E-D2C9-D1A3555177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63702362-2910-3051-6015-C692E0FC2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0BA88D8C-2BAB-6F59-4A5E-DFC724391F5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14B60989-C4DD-7ECE-313B-7E9C211602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1D08D3CF-4CF9-914F-0E29-5A1D5C3F4E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34C3579D-952E-F9E1-16D7-A655CE7FB6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676A349D-6DB6-1B73-BAB4-22B0E2F252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82286E52-5211-A8C7-AE94-C5DCFBB755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D7F9702D-E253-E4E8-CE87-2916E5F52E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10450AA8-B8D9-1B0B-ED1A-2877583DF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AB65F9BF-EBE0-671C-727C-7684BC5632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C9D644B6-2CD1-C0BF-787A-81D3217E18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AD1A80E1-9288-CEAD-69DB-984A46073C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890FA0C5-39A7-FAD5-F081-EE2242F1AD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48F5F79D-5BE7-2DF6-76CD-AC19D92247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8ADF0B10-15B4-B95B-0DD4-BBACDA2272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9783D39B-319B-C2F0-1F5D-3492C41EE9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A15387E3-2A1F-C093-1584-0DD7DAA17A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FE7531F9-F7D1-5280-2486-29B03B1F8F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654E0559-F111-DE2F-F28B-2F5B5D53C6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24B2817A-4A30-DF0D-DA36-0D64EECB8C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6AC2CAA4-C5C0-7B91-D4F3-41BF35F69B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B0F7C538-6AC6-EA0C-9C64-88A62E0DBF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9A1BD569-26A0-1332-CC4F-1792F26289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3157F6EF-0C80-BE4B-5400-7CB9FDC359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2C85AB64-945E-7FC6-1DEE-4ECD2B4711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B5489A8F-1A5B-0279-DCC6-5E7F246D99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09AD9FCC-E8B3-8EF4-DD80-A2BC47BCC1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15FDE20E-B231-A2D2-5E2F-F677963AC2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E0C821E5-6B9E-A57C-6EB1-ACA03574D7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6121E867-D277-03DC-8A20-FEF06C91BA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C8F5FA99-6393-B2FA-F5ED-AAAEEA5D8E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4B3AFEFA-D035-B7EB-3E15-FC56EE21AE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8272D936-3A20-976B-583A-45A2DB28F3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62BB2F9F-B381-D066-C28C-433D3AFCDAA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D2C77EFB-2A72-A6F9-F1B8-0160C8B31C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858A8778-8461-6E32-FE58-36ADA3C4EF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FCCAE06E-6B8A-45BB-1753-FBCC9D2D6B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B720C89C-4211-6A01-3107-C79B7055E9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55AF089C-9E7F-ED38-C99D-4177858D5E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4" name="Объект 2">
                <a:extLst>
                  <a:ext uri="{FF2B5EF4-FFF2-40B4-BE49-F238E27FC236}">
                    <a16:creationId xmlns:a16="http://schemas.microsoft.com/office/drawing/2014/main" id="{3A2AD488-4F03-0574-C71A-38870595703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09675" y="1377527"/>
                <a:ext cx="10477499" cy="6264696"/>
              </a:xfrm>
            </p:spPr>
            <p:txBody>
              <a:bodyPr>
                <a:noAutofit/>
              </a:bodyPr>
              <a:lstStyle/>
              <a:p>
                <a:pPr marL="180340" marR="271145" indent="0" algn="just">
                  <a:lnSpc>
                    <a:spcPct val="100000"/>
                  </a:lnSpc>
                  <a:spcBef>
                    <a:spcPts val="310"/>
                  </a:spcBef>
                  <a:spcAft>
                    <a:spcPts val="1200"/>
                  </a:spcAft>
                  <a:buNone/>
                </a:pPr>
                <a:r>
                  <a:rPr lang="kk-KZ" sz="2000" b="1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Кнудсен санының шамасы негізінде вакуумдық объектілер (микро және макро объектілерден басқа) бөлінеді:</a:t>
                </a:r>
                <a:endParaRPr lang="en-US" sz="2000" b="1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marR="277495" lvl="0" indent="-342900" algn="just">
                  <a:lnSpc>
                    <a:spcPct val="100000"/>
                  </a:lnSpc>
                  <a:buSzPts val="1500"/>
                  <a:buFont typeface="Times New Roman" panose="02020603050405020304" pitchFamily="18" charset="0"/>
                  <a:buChar char="–"/>
                </a:pPr>
                <a:r>
                  <a:rPr lang="kk-KZ" sz="2000" b="1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төмен вакуумға (</a:t>
                </a:r>
                <a14:m>
                  <m:oMath xmlns:m="http://schemas.openxmlformats.org/officeDocument/2006/math"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𝑲𝒏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≪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𝟏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, 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𝒑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≈</m:t>
                    </m:r>
                    <m:sSup>
                      <m:sSupPr>
                        <m:ctrlPr>
                          <a:rPr lang="ru-RU" sz="20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</m:ctrlPr>
                      </m:sSupPr>
                      <m:e>
                        <m:r>
                          <a:rPr lang="kk-KZ" sz="20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𝟏𝟎</m:t>
                        </m:r>
                      </m:e>
                      <m:sup>
                        <m:r>
                          <a:rPr lang="kk-KZ" sz="20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𝟓</m:t>
                        </m:r>
                      </m:sup>
                    </m:sSup>
                    <m:r>
                      <a:rPr lang="kk-KZ" sz="2000" b="1" i="1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÷</m:t>
                    </m:r>
                    <m:sSup>
                      <m:sSupPr>
                        <m:ctrlPr>
                          <a:rPr lang="ru-RU" sz="20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</m:ctrlPr>
                      </m:sSupPr>
                      <m:e>
                        <m:r>
                          <a:rPr lang="kk-KZ" sz="20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𝟏𝟎</m:t>
                        </m:r>
                      </m:e>
                      <m:sup>
                        <m:r>
                          <a:rPr lang="kk-KZ" sz="20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kk-KZ" sz="20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000" b="1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Па)</a:t>
                </a:r>
                <a:endParaRPr lang="ru-RU" sz="2000" b="1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marR="277495" lvl="0" indent="-342900" algn="just">
                  <a:lnSpc>
                    <a:spcPct val="100000"/>
                  </a:lnSpc>
                  <a:buSzPts val="1500"/>
                  <a:buFont typeface="Times New Roman" panose="02020603050405020304" pitchFamily="18" charset="0"/>
                  <a:buChar char="–"/>
                </a:pPr>
                <a:r>
                  <a:rPr lang="kk-KZ" sz="2000" b="1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орташа вакуумдық (</a:t>
                </a:r>
                <a14:m>
                  <m:oMath xmlns:m="http://schemas.openxmlformats.org/officeDocument/2006/math"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𝑲𝒏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≃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𝟏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, 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𝒑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≈</m:t>
                    </m:r>
                    <m:sSup>
                      <m:sSupPr>
                        <m:ctrlPr>
                          <a:rPr lang="ru-RU" sz="20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</m:ctrlPr>
                      </m:sSupPr>
                      <m:e>
                        <m:r>
                          <a:rPr lang="kk-KZ" sz="20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𝟏𝟎</m:t>
                        </m:r>
                      </m:e>
                      <m:sup>
                        <m:r>
                          <a:rPr lang="kk-KZ" sz="20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𝟐</m:t>
                        </m:r>
                      </m:sup>
                    </m:sSup>
                    <m:r>
                      <a:rPr lang="kk-KZ" sz="2000" b="1" i="1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÷</m:t>
                    </m:r>
                    <m:sSup>
                      <m:sSupPr>
                        <m:ctrlPr>
                          <a:rPr lang="ru-RU" sz="20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</m:ctrlPr>
                      </m:sSupPr>
                      <m:e>
                        <m:r>
                          <a:rPr lang="kk-KZ" sz="20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𝟏𝟎</m:t>
                        </m:r>
                      </m:e>
                      <m:sup>
                        <m:r>
                          <a:rPr lang="kk-KZ" sz="20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−</m:t>
                        </m:r>
                        <m:r>
                          <a:rPr lang="kk-KZ" sz="20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𝟏</m:t>
                        </m:r>
                      </m:sup>
                    </m:sSup>
                  </m:oMath>
                </a14:m>
                <a:r>
                  <a:rPr lang="kk-KZ" sz="20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000" b="1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Па)</a:t>
                </a:r>
                <a:endParaRPr lang="ru-RU" sz="2000" b="1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marR="277495" lvl="0" indent="-342900" algn="just">
                  <a:lnSpc>
                    <a:spcPct val="100000"/>
                  </a:lnSpc>
                  <a:buSzPts val="1500"/>
                  <a:buFont typeface="Times New Roman" panose="02020603050405020304" pitchFamily="18" charset="0"/>
                  <a:buChar char="–"/>
                </a:pPr>
                <a:r>
                  <a:rPr lang="kk-KZ" sz="2000" b="1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жоғары вакуумды (</a:t>
                </a:r>
                <a14:m>
                  <m:oMath xmlns:m="http://schemas.openxmlformats.org/officeDocument/2006/math"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𝑲𝒏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≫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𝟏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, 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𝒑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≈</m:t>
                    </m:r>
                    <m:sSup>
                      <m:sSupPr>
                        <m:ctrlPr>
                          <a:rPr lang="ru-RU" sz="20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</m:ctrlPr>
                      </m:sSupPr>
                      <m:e>
                        <m:r>
                          <a:rPr lang="kk-KZ" sz="20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𝟏𝟎</m:t>
                        </m:r>
                      </m:e>
                      <m:sup>
                        <m:r>
                          <a:rPr lang="kk-KZ" sz="20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−</m:t>
                        </m:r>
                        <m:r>
                          <a:rPr lang="kk-KZ" sz="20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𝟏</m:t>
                        </m:r>
                      </m:sup>
                    </m:sSup>
                    <m:r>
                      <a:rPr lang="kk-KZ" sz="2000" b="1" i="1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÷</m:t>
                    </m:r>
                    <m:sSup>
                      <m:sSupPr>
                        <m:ctrlPr>
                          <a:rPr lang="ru-RU" sz="20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</m:ctrlPr>
                      </m:sSupPr>
                      <m:e>
                        <m:r>
                          <a:rPr lang="kk-KZ" sz="20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𝟏𝟎</m:t>
                        </m:r>
                      </m:e>
                      <m:sup>
                        <m:r>
                          <a:rPr lang="kk-KZ" sz="20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−</m:t>
                        </m:r>
                        <m:r>
                          <a:rPr lang="kk-KZ" sz="20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𝟓</m:t>
                        </m:r>
                      </m:sup>
                    </m:sSup>
                  </m:oMath>
                </a14:m>
                <a:r>
                  <a:rPr lang="kk-KZ" sz="20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000" b="1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Па)</a:t>
                </a:r>
                <a:endParaRPr lang="ru-RU" sz="2000" b="1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marR="277495" lvl="0" indent="-342900" algn="just">
                  <a:lnSpc>
                    <a:spcPct val="100000"/>
                  </a:lnSpc>
                  <a:buSzPts val="1500"/>
                  <a:buFont typeface="Times New Roman" panose="02020603050405020304" pitchFamily="18" charset="0"/>
                  <a:buChar char="–"/>
                </a:pPr>
                <a:r>
                  <a:rPr lang="kk-KZ" sz="2000" b="1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ультра жоғары вакуумды (</a:t>
                </a:r>
                <a14:m>
                  <m:oMath xmlns:m="http://schemas.openxmlformats.org/officeDocument/2006/math"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𝒑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&lt;</m:t>
                    </m:r>
                    <m:sSup>
                      <m:sSupPr>
                        <m:ctrlPr>
                          <a:rPr lang="ru-RU" sz="20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</m:ctrlPr>
                      </m:sSupPr>
                      <m:e>
                        <m:r>
                          <a:rPr lang="kk-KZ" sz="20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𝟏𝟎</m:t>
                        </m:r>
                      </m:e>
                      <m:sup>
                        <m:r>
                          <a:rPr lang="kk-KZ" sz="20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𝟓</m:t>
                        </m:r>
                      </m:sup>
                    </m:sSup>
                    <m:r>
                      <a:rPr lang="kk-KZ" sz="2000" b="1" i="1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÷</m:t>
                    </m:r>
                    <m:sSup>
                      <m:sSupPr>
                        <m:ctrlPr>
                          <a:rPr lang="ru-RU" sz="20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</m:ctrlPr>
                      </m:sSupPr>
                      <m:e>
                        <m:r>
                          <a:rPr lang="kk-KZ" sz="20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𝟏𝟎</m:t>
                        </m:r>
                      </m:e>
                      <m:sup>
                        <m:r>
                          <a:rPr lang="kk-KZ" sz="2000" b="1" i="1">
                            <a:solidFill>
                              <a:srgbClr val="C00000"/>
                            </a:solidFill>
                            <a:effectLst>
                              <a:outerShdw blurRad="38100" dist="38100" dir="2700000" algn="tl">
                                <a:srgbClr val="000000">
                                  <a:alpha val="43137"/>
                                </a:srgbClr>
                              </a:outerShdw>
                            </a:effectLst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Calibri" panose="020F050202020403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kk-KZ" sz="20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000" b="1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Па)</a:t>
                </a:r>
                <a:endParaRPr lang="en-US" sz="2000" b="1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277495" indent="0" algn="just">
                  <a:lnSpc>
                    <a:spcPct val="100000"/>
                  </a:lnSpc>
                  <a:buSzPts val="1500"/>
                  <a:buNone/>
                </a:pPr>
                <a:endParaRPr lang="en-US" sz="1800" dirty="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277495" indent="0" algn="just">
                  <a:lnSpc>
                    <a:spcPct val="100000"/>
                  </a:lnSpc>
                  <a:buSzPts val="1500"/>
                  <a:buNone/>
                </a:pPr>
                <a:r>
                  <a:rPr lang="kk-KZ" sz="2000" b="1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Кнудсен саны ағын режимін анықтайды: тұтқыр, өтпелі немесе молекулалық. Осылайша, дөңгелек құбырларда тұтқыр (ламинарлық) режим жүзеге асы- рылады, егер </a:t>
                </a:r>
                <a14:m>
                  <m:oMath xmlns:m="http://schemas.openxmlformats.org/officeDocument/2006/math"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𝑲𝒏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&lt;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𝟎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,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𝟎𝟏</m:t>
                    </m:r>
                  </m:oMath>
                </a14:m>
                <a:r>
                  <a:rPr lang="kk-KZ" sz="2000" b="1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; молекулалық – </a:t>
                </a:r>
                <a14:m>
                  <m:oMath xmlns:m="http://schemas.openxmlformats.org/officeDocument/2006/math"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𝑲𝒏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&gt;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𝟎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,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𝟑𝟑</m:t>
                    </m:r>
                  </m:oMath>
                </a14:m>
                <a:r>
                  <a:rPr lang="kk-KZ" sz="2000" b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000" b="1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кезінде және өтпелі, егер </a:t>
                </a:r>
                <a14:m>
                  <m:oMath xmlns:m="http://schemas.openxmlformats.org/officeDocument/2006/math"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𝟎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,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𝟎𝟏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&lt;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𝑲𝒏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&lt;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𝟎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,</m:t>
                    </m:r>
                    <m:r>
                      <a:rPr lang="kk-KZ" sz="2000" b="1" i="1" smtClean="0">
                        <a:solidFill>
                          <a:srgbClr val="C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mbria Math" panose="02040503050406030204" pitchFamily="18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m:t>𝟑𝟑</m:t>
                    </m:r>
                  </m:oMath>
                </a14:m>
                <a:r>
                  <a:rPr lang="kk-KZ" sz="2000" b="1" i="1" dirty="0">
                    <a:solidFill>
                      <a:srgbClr val="C0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kk-KZ" sz="2000" b="1" dirty="0">
                    <a:solidFill>
                      <a:srgbClr val="002060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болса.</a:t>
                </a:r>
                <a:endParaRPr lang="ru-RU" sz="2000" b="1" dirty="0">
                  <a:solidFill>
                    <a:srgbClr val="00206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marR="277495" lvl="0" indent="-342900" algn="just">
                  <a:lnSpc>
                    <a:spcPct val="100000"/>
                  </a:lnSpc>
                  <a:buSzPts val="1500"/>
                  <a:buFont typeface="Times New Roman" panose="02020603050405020304" pitchFamily="18" charset="0"/>
                  <a:buChar char="–"/>
                </a:pPr>
                <a:endParaRPr lang="ru-RU" sz="2000" b="1" dirty="0">
                  <a:solidFill>
                    <a:srgbClr val="00206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  <a:p>
                <a:pPr marL="180340" marR="271145" indent="0" algn="just">
                  <a:lnSpc>
                    <a:spcPct val="100000"/>
                  </a:lnSpc>
                  <a:spcBef>
                    <a:spcPts val="310"/>
                  </a:spcBef>
                  <a:spcAft>
                    <a:spcPts val="1200"/>
                  </a:spcAft>
                  <a:buNone/>
                </a:pPr>
                <a:endParaRPr lang="ru-RU" sz="2000" b="1" dirty="0">
                  <a:solidFill>
                    <a:srgbClr val="00206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4" name="Объект 2">
                <a:extLst>
                  <a:ext uri="{FF2B5EF4-FFF2-40B4-BE49-F238E27FC236}">
                    <a16:creationId xmlns:a16="http://schemas.microsoft.com/office/drawing/2014/main" id="{3A2AD488-4F03-0574-C71A-38870595703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09675" y="1377527"/>
                <a:ext cx="10477499" cy="6264696"/>
              </a:xfrm>
              <a:blipFill>
                <a:blip r:embed="rId2"/>
                <a:stretch>
                  <a:fillRect l="-582" t="-584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Скругленный прямоугольник 4">
            <a:extLst>
              <a:ext uri="{FF2B5EF4-FFF2-40B4-BE49-F238E27FC236}">
                <a16:creationId xmlns:a16="http://schemas.microsoft.com/office/drawing/2014/main" id="{27BAE0D6-9D49-EB42-D1BE-750578C1DC59}"/>
              </a:ext>
            </a:extLst>
          </p:cNvPr>
          <p:cNvSpPr/>
          <p:nvPr/>
        </p:nvSpPr>
        <p:spPr>
          <a:xfrm>
            <a:off x="1975495" y="234228"/>
            <a:ext cx="8181975" cy="58102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22144EB9-DF34-1194-F970-8E3D5CFF56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5496" y="27678"/>
            <a:ext cx="8241008" cy="994123"/>
          </a:xfrm>
        </p:spPr>
        <p:txBody>
          <a:bodyPr>
            <a:normAutofit/>
          </a:bodyPr>
          <a:lstStyle/>
          <a:p>
            <a:pPr algn="ctr"/>
            <a:r>
              <a:rPr lang="kk-KZ" sz="24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3. Кнудсен саны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05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6EFD3D9-44F0-4267-BCC1-1613E79D8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6">
            <a:extLst>
              <a:ext uri="{FF2B5EF4-FFF2-40B4-BE49-F238E27FC236}">
                <a16:creationId xmlns:a16="http://schemas.microsoft.com/office/drawing/2014/main" id="{A779A851-95D6-41AF-937A-B0E4B7F6FA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2164" y="900814"/>
            <a:ext cx="759618" cy="5710965"/>
          </a:xfrm>
          <a:custGeom>
            <a:avLst/>
            <a:gdLst>
              <a:gd name="T0" fmla="*/ 414 w 414"/>
              <a:gd name="T1" fmla="*/ 2447 h 2447"/>
              <a:gd name="T2" fmla="*/ 0 w 414"/>
              <a:gd name="T3" fmla="*/ 2247 h 2447"/>
              <a:gd name="T4" fmla="*/ 0 w 414"/>
              <a:gd name="T5" fmla="*/ 0 h 2447"/>
              <a:gd name="T6" fmla="*/ 414 w 414"/>
              <a:gd name="T7" fmla="*/ 200 h 2447"/>
              <a:gd name="T8" fmla="*/ 414 w 414"/>
              <a:gd name="T9" fmla="*/ 2447 h 244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414" h="2447">
                <a:moveTo>
                  <a:pt x="414" y="2447"/>
                </a:moveTo>
                <a:lnTo>
                  <a:pt x="0" y="2247"/>
                </a:lnTo>
                <a:lnTo>
                  <a:pt x="0" y="0"/>
                </a:lnTo>
                <a:lnTo>
                  <a:pt x="414" y="200"/>
                </a:lnTo>
                <a:lnTo>
                  <a:pt x="414" y="2447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7">
            <a:extLst>
              <a:ext uri="{FF2B5EF4-FFF2-40B4-BE49-F238E27FC236}">
                <a16:creationId xmlns:a16="http://schemas.microsoft.com/office/drawing/2014/main" id="{953FB2E7-B6CB-429C-81EB-D9516D6D5C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144437" y="633165"/>
            <a:ext cx="482654" cy="5521414"/>
          </a:xfrm>
          <a:custGeom>
            <a:avLst/>
            <a:gdLst>
              <a:gd name="T0" fmla="*/ 209 w 209"/>
              <a:gd name="T1" fmla="*/ 2246 h 2358"/>
              <a:gd name="T2" fmla="*/ 0 w 209"/>
              <a:gd name="T3" fmla="*/ 2358 h 2358"/>
              <a:gd name="T4" fmla="*/ 0 w 209"/>
              <a:gd name="T5" fmla="*/ 111 h 2358"/>
              <a:gd name="T6" fmla="*/ 209 w 209"/>
              <a:gd name="T7" fmla="*/ 0 h 2358"/>
              <a:gd name="T8" fmla="*/ 209 w 209"/>
              <a:gd name="T9" fmla="*/ 2246 h 235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09" h="2358">
                <a:moveTo>
                  <a:pt x="209" y="2246"/>
                </a:moveTo>
                <a:lnTo>
                  <a:pt x="0" y="2358"/>
                </a:lnTo>
                <a:lnTo>
                  <a:pt x="0" y="111"/>
                </a:lnTo>
                <a:lnTo>
                  <a:pt x="209" y="0"/>
                </a:lnTo>
                <a:lnTo>
                  <a:pt x="209" y="2246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2EC40DB1-B719-4A13-9A4D-0966B4B27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621" y="636723"/>
            <a:ext cx="4000062" cy="5257799"/>
          </a:xfrm>
          <a:custGeom>
            <a:avLst/>
            <a:gdLst>
              <a:gd name="connsiteX0" fmla="*/ 0 w 4634682"/>
              <a:gd name="connsiteY0" fmla="*/ 0 h 5257799"/>
              <a:gd name="connsiteX1" fmla="*/ 4634682 w 4634682"/>
              <a:gd name="connsiteY1" fmla="*/ 0 h 5257799"/>
              <a:gd name="connsiteX2" fmla="*/ 4634682 w 4634682"/>
              <a:gd name="connsiteY2" fmla="*/ 5257799 h 5257799"/>
              <a:gd name="connsiteX3" fmla="*/ 0 w 4634682"/>
              <a:gd name="connsiteY3" fmla="*/ 5257799 h 52577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4682" h="5257799">
                <a:moveTo>
                  <a:pt x="0" y="0"/>
                </a:moveTo>
                <a:lnTo>
                  <a:pt x="4634682" y="0"/>
                </a:lnTo>
                <a:lnTo>
                  <a:pt x="4634682" y="5257799"/>
                </a:lnTo>
                <a:lnTo>
                  <a:pt x="0" y="5257799"/>
                </a:lnTo>
                <a:close/>
              </a:path>
            </a:pathLst>
          </a:cu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8">
            <a:extLst>
              <a:ext uri="{FF2B5EF4-FFF2-40B4-BE49-F238E27FC236}">
                <a16:creationId xmlns:a16="http://schemas.microsoft.com/office/drawing/2014/main" id="{82211336-CFF3-412D-868A-6679C1004C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4901782" y="1352302"/>
            <a:ext cx="6655597" cy="525164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82357" y="1810810"/>
            <a:ext cx="5948831" cy="4334629"/>
          </a:xfrm>
        </p:spPr>
        <p:txBody>
          <a:bodyPr anchor="ctr">
            <a:normAutofit/>
          </a:bodyPr>
          <a:lstStyle/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ru-RU" sz="2000" b="1" dirty="0" err="1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Молекулалардың</a:t>
            </a:r>
            <a:r>
              <a:rPr lang="ru-RU" sz="2000" b="1" dirty="0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2000" b="1" dirty="0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орташа </a:t>
            </a:r>
            <a:r>
              <a:rPr lang="ru-RU" sz="2000" b="1" dirty="0" err="1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еркін</a:t>
            </a:r>
            <a:r>
              <a:rPr lang="ru-RU" sz="2000" b="1" dirty="0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жүру</a:t>
            </a:r>
            <a:r>
              <a:rPr lang="ru-RU" sz="2000" b="1" dirty="0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ұзындығы</a:t>
            </a:r>
            <a:endParaRPr lang="ru-KZ" sz="2000" b="1" dirty="0">
              <a:solidFill>
                <a:srgbClr val="FE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ru-RU" sz="2000" b="1" dirty="0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Газдардағы </a:t>
            </a:r>
            <a:r>
              <a:rPr lang="ru-RU" sz="2000" b="1" dirty="0" err="1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тасымалдау</a:t>
            </a:r>
            <a:r>
              <a:rPr lang="ru-RU" sz="2000" b="1" dirty="0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коэффициенттері</a:t>
            </a:r>
            <a:endParaRPr lang="ru-KZ" sz="2000" b="1" dirty="0">
              <a:solidFill>
                <a:srgbClr val="FEFF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>
              <a:spcBef>
                <a:spcPts val="0"/>
              </a:spcBef>
              <a:buFont typeface="+mj-lt"/>
              <a:buAutoNum type="arabicPeriod"/>
            </a:pPr>
            <a:r>
              <a:rPr lang="ru-RU" sz="2000" b="1" dirty="0">
                <a:solidFill>
                  <a:srgbClr val="FE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Кнудсен саны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7134B2-3F4C-4032-91C7-EE8B2626C099}"/>
              </a:ext>
            </a:extLst>
          </p:cNvPr>
          <p:cNvSpPr txBox="1"/>
          <p:nvPr/>
        </p:nvSpPr>
        <p:spPr>
          <a:xfrm>
            <a:off x="634621" y="2942456"/>
            <a:ext cx="432154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kk-KZ" sz="3600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Дәріс жоспары</a:t>
            </a:r>
            <a:r>
              <a:rPr lang="ru-RU" sz="3600" b="1" dirty="0">
                <a:solidFill>
                  <a:srgbClr val="FE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186548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60EFF3-BBF2-B9D6-48E7-C22B63BF6A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EE0DEC-D618-2868-1399-ADBD4FB32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815D34E-7319-0039-CBFB-A9F3285021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EB40885-9241-5E6C-FA6F-C803DB9FE9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3A24775-6781-4C2D-675A-CD6436F62D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4B0172A0-B478-2EEA-96CC-28FDA75DF0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E518AD76-0B20-8168-19CC-9963471105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A3796623-1F18-70F6-9B6A-A57860B230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BD2135EA-ADC8-0EBD-5A8D-73A79AE1B9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3365B2E6-9822-9C50-D31D-1FCDA13AC4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A50F644B-5A47-48CE-6B60-331C8DA68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C13A07F4-5ECC-BEB3-8F61-5E68782856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DC5F9723-A16C-ABCC-4330-8AB71E1C62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FF1C0A8D-B30B-CCF7-765C-9D8A5B016A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8B7E4433-BAF6-A0D6-F21C-3DEBAD6EF6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6ABB78C1-9943-A33E-A0A8-D6939C774F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41AE79C3-FFFE-5992-503F-429A96BB4F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6734507-CA90-17A2-87E1-0118D4180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D9B6F53C-1856-8976-7F8E-41FC9933F5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EC89F6C4-473D-D029-960A-76277B0B4A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E1DD110A-2545-B527-D24F-94FCB088DC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A6A38770-60A8-7844-74B5-9E0F74A87D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7FC33114-EE99-8E16-3807-63A68B1919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F0569347-F88D-4231-BAB2-5470875D2D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28785F2E-D0BB-02D2-3DDF-A12C215E9E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7485DBF7-4A83-EE9A-0825-933131A3E2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D78453AF-0E24-DC4C-C2F5-F51AFCDAC2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B59270D1-CA53-3E63-89E6-EA53342429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F037773A-AD86-DC13-6B9B-41C5326F5E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83BBAE80-5CDE-55C4-5996-ECA8010E5D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D83B365E-8EB2-0EF4-3F26-5F3F42A398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6045FA1A-3A23-2F41-B663-8FE19483E5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B73725FE-5682-AE21-4150-0E563099CB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027AC2F9-4B42-6514-8698-93AEEED476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FA797338-4B31-E593-967D-AE26C332C3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9480C7EB-43A5-6720-F5C4-6DEEE468E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0E8ABCA0-356F-E5A8-06B8-06F1625C99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F4233A8F-33A1-373B-2E19-5B37A34E51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7C78A32E-724C-E5D2-4C93-CA1F230E4B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73BC8DBB-1B56-1827-89BA-FFEA995A2A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AAC635D6-2EDD-9F83-3342-D25C67998F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9EA46234-7F74-7B53-8949-987E1A8706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5B56F580-3E93-3880-5DA3-61684760CB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4" name="Объект 2">
            <a:extLst>
              <a:ext uri="{FF2B5EF4-FFF2-40B4-BE49-F238E27FC236}">
                <a16:creationId xmlns:a16="http://schemas.microsoft.com/office/drawing/2014/main" id="{6E79ECA0-6ED1-985F-3B0A-DA8BFA295B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9625" y="1063605"/>
            <a:ext cx="11072750" cy="1338510"/>
          </a:xfrm>
        </p:spPr>
        <p:txBody>
          <a:bodyPr anchor="ctr"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Молекулалардың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пішіні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сфералық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ескерсек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өлшемдері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соқтығысқан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орталықтары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қашықтықта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бір-біріне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жақындайды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молекуланың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центрлерінің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бір-біріне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жақындаған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қашықтығы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молекулалардың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эффективті</a:t>
            </a: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диаметрі</a:t>
            </a: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аталады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 ал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шамасы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молекулалардың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эффективті</a:t>
            </a: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қимасы</a:t>
            </a:r>
            <a:r>
              <a:rPr lang="ru-RU" sz="1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аталады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3" name="Скругленный прямоугольник 4">
            <a:extLst>
              <a:ext uri="{FF2B5EF4-FFF2-40B4-BE49-F238E27FC236}">
                <a16:creationId xmlns:a16="http://schemas.microsoft.com/office/drawing/2014/main" id="{7219FF06-FF97-AF0F-B6AD-7B8AACF89E9A}"/>
              </a:ext>
            </a:extLst>
          </p:cNvPr>
          <p:cNvSpPr/>
          <p:nvPr/>
        </p:nvSpPr>
        <p:spPr>
          <a:xfrm>
            <a:off x="1975495" y="234228"/>
            <a:ext cx="8181975" cy="58102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1E5F0896-8590-A135-D24A-D438D186F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5496" y="27678"/>
            <a:ext cx="8241008" cy="994123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kk-KZ" sz="24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Молекулалардың орташа еркін жүру ұзындығы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Объект 2">
            <a:extLst>
              <a:ext uri="{FF2B5EF4-FFF2-40B4-BE49-F238E27FC236}">
                <a16:creationId xmlns:a16="http://schemas.microsoft.com/office/drawing/2014/main" id="{29447F60-FC65-558E-2876-1A7D6126B2EA}"/>
              </a:ext>
            </a:extLst>
          </p:cNvPr>
          <p:cNvSpPr txBox="1">
            <a:spLocks/>
          </p:cNvSpPr>
          <p:nvPr/>
        </p:nvSpPr>
        <p:spPr>
          <a:xfrm>
            <a:off x="866453" y="1698392"/>
            <a:ext cx="10400057" cy="233171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kk-KZ" sz="1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kk-KZ" sz="1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1" name="Рисунок 10" descr="Изображение выглядит как круг, диаграмма, графическая вставка, рисунок&#10;&#10;Автоматически созданное описание">
            <a:extLst>
              <a:ext uri="{FF2B5EF4-FFF2-40B4-BE49-F238E27FC236}">
                <a16:creationId xmlns:a16="http://schemas.microsoft.com/office/drawing/2014/main" id="{96697EBB-932E-5681-685B-C092E2FB48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317" y="2402115"/>
            <a:ext cx="3241563" cy="3708864"/>
          </a:xfrm>
          <a:prstGeom prst="rect">
            <a:avLst/>
          </a:prstGeom>
        </p:spPr>
      </p:pic>
      <p:sp>
        <p:nvSpPr>
          <p:cNvPr id="57" name="TextBox 56">
            <a:extLst>
              <a:ext uri="{FF2B5EF4-FFF2-40B4-BE49-F238E27FC236}">
                <a16:creationId xmlns:a16="http://schemas.microsoft.com/office/drawing/2014/main" id="{96CF4637-A071-4E59-E0C5-03BC1953F15F}"/>
              </a:ext>
            </a:extLst>
          </p:cNvPr>
          <p:cNvSpPr txBox="1"/>
          <p:nvPr/>
        </p:nvSpPr>
        <p:spPr>
          <a:xfrm>
            <a:off x="559625" y="5861840"/>
            <a:ext cx="526509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kk-KZ" sz="1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Молекуланың эффективті диаметрі</a:t>
            </a:r>
          </a:p>
        </p:txBody>
      </p:sp>
      <p:sp>
        <p:nvSpPr>
          <p:cNvPr id="67" name="Прямоугольник: скругленные углы 66">
            <a:extLst>
              <a:ext uri="{FF2B5EF4-FFF2-40B4-BE49-F238E27FC236}">
                <a16:creationId xmlns:a16="http://schemas.microsoft.com/office/drawing/2014/main" id="{79268836-7528-031B-5446-020CAD3C8370}"/>
              </a:ext>
            </a:extLst>
          </p:cNvPr>
          <p:cNvSpPr/>
          <p:nvPr/>
        </p:nvSpPr>
        <p:spPr>
          <a:xfrm>
            <a:off x="3936006" y="2998067"/>
            <a:ext cx="7664860" cy="2242752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BF4A916C-9D02-F71F-AA3B-2194834A06A3}"/>
              </a:ext>
            </a:extLst>
          </p:cNvPr>
          <p:cNvSpPr txBox="1"/>
          <p:nvPr/>
        </p:nvSpPr>
        <p:spPr>
          <a:xfrm>
            <a:off x="4104061" y="3236929"/>
            <a:ext cx="7292611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молекулалардың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kk-KZ" sz="1600" b="1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</a:t>
            </a: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салыстырмалы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қозғалысының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жылдамдығы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молекулалардың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ыдыстың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қабырғаларына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қатысты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жылдамдығынан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&lt;</a:t>
            </a: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v&gt; √2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есе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артық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Демек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секундтағы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соқтығыстардың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саны: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F133F4B3-B86A-5222-8219-62A199D2800C}"/>
                  </a:ext>
                </a:extLst>
              </p:cNvPr>
              <p:cNvSpPr txBox="1"/>
              <p:nvPr/>
            </p:nvSpPr>
            <p:spPr>
              <a:xfrm>
                <a:off x="6595533" y="4466555"/>
                <a:ext cx="2466060" cy="4128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ru-KZ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𝒛</m:t>
                          </m:r>
                        </m:e>
                      </m:d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ru-KZ" sz="24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  <m:sSup>
                        <m:sSupPr>
                          <m:ctrlPr>
                            <a:rPr lang="ru-KZ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ru-KZ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𝝅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𝒅</m:t>
                          </m:r>
                        </m:e>
                        <m:sup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d>
                        <m:dPr>
                          <m:ctrlPr>
                            <a:rPr lang="ru-KZ" sz="24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𝒗</m:t>
                          </m:r>
                        </m:e>
                      </m:d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𝒏</m:t>
                      </m:r>
                    </m:oMath>
                  </m:oMathPara>
                </a14:m>
                <a:endParaRPr lang="ru-KZ" b="1" dirty="0"/>
              </a:p>
            </p:txBody>
          </p:sp>
        </mc:Choice>
        <mc:Fallback xmlns=""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F133F4B3-B86A-5222-8219-62A199D2800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95533" y="4466555"/>
                <a:ext cx="2466060" cy="4128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23794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60EFF3-BBF2-B9D6-48E7-C22B63BF6A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EE0DEC-D618-2868-1399-ADBD4FB32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815D34E-7319-0039-CBFB-A9F3285021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EB40885-9241-5E6C-FA6F-C803DB9FE9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3A24775-6781-4C2D-675A-CD6436F62D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4B0172A0-B478-2EEA-96CC-28FDA75DF0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E518AD76-0B20-8168-19CC-9963471105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A3796623-1F18-70F6-9B6A-A57860B230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BD2135EA-ADC8-0EBD-5A8D-73A79AE1B9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3365B2E6-9822-9C50-D31D-1FCDA13AC4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A50F644B-5A47-48CE-6B60-331C8DA68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C13A07F4-5ECC-BEB3-8F61-5E68782856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DC5F9723-A16C-ABCC-4330-8AB71E1C62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FF1C0A8D-B30B-CCF7-765C-9D8A5B016A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8B7E4433-BAF6-A0D6-F21C-3DEBAD6EF6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6ABB78C1-9943-A33E-A0A8-D6939C774F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41AE79C3-FFFE-5992-503F-429A96BB4F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6734507-CA90-17A2-87E1-0118D4180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D9B6F53C-1856-8976-7F8E-41FC9933F5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EC89F6C4-473D-D029-960A-76277B0B4A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E1DD110A-2545-B527-D24F-94FCB088DC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A6A38770-60A8-7844-74B5-9E0F74A87D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7FC33114-EE99-8E16-3807-63A68B1919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F0569347-F88D-4231-BAB2-5470875D2D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28785F2E-D0BB-02D2-3DDF-A12C215E9E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7485DBF7-4A83-EE9A-0825-933131A3E2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D78453AF-0E24-DC4C-C2F5-F51AFCDAC2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B59270D1-CA53-3E63-89E6-EA53342429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F037773A-AD86-DC13-6B9B-41C5326F5E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83BBAE80-5CDE-55C4-5996-ECA8010E5D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D83B365E-8EB2-0EF4-3F26-5F3F42A398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6045FA1A-3A23-2F41-B663-8FE19483E5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B73725FE-5682-AE21-4150-0E563099CB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027AC2F9-4B42-6514-8698-93AEEED476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FA797338-4B31-E593-967D-AE26C332C3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9480C7EB-43A5-6720-F5C4-6DEEE468E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0E8ABCA0-356F-E5A8-06B8-06F1625C99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F4233A8F-33A1-373B-2E19-5B37A34E51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7C78A32E-724C-E5D2-4C93-CA1F230E4B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73BC8DBB-1B56-1827-89BA-FFEA995A2A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AAC635D6-2EDD-9F83-3342-D25C67998F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9EA46234-7F74-7B53-8949-987E1A8706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5B56F580-3E93-3880-5DA3-61684760CB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Скругленный прямоугольник 4">
            <a:extLst>
              <a:ext uri="{FF2B5EF4-FFF2-40B4-BE49-F238E27FC236}">
                <a16:creationId xmlns:a16="http://schemas.microsoft.com/office/drawing/2014/main" id="{7219FF06-FF97-AF0F-B6AD-7B8AACF89E9A}"/>
              </a:ext>
            </a:extLst>
          </p:cNvPr>
          <p:cNvSpPr/>
          <p:nvPr/>
        </p:nvSpPr>
        <p:spPr>
          <a:xfrm>
            <a:off x="1975495" y="234228"/>
            <a:ext cx="8181975" cy="58102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1E5F0896-8590-A135-D24A-D438D186F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5496" y="27678"/>
            <a:ext cx="8241008" cy="994123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kk-KZ" sz="24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Молекулалардың орташа еркін жүру ұзындығы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6" name="Прямая со стрелкой 55">
            <a:extLst>
              <a:ext uri="{FF2B5EF4-FFF2-40B4-BE49-F238E27FC236}">
                <a16:creationId xmlns:a16="http://schemas.microsoft.com/office/drawing/2014/main" id="{7565FA09-FB99-4BFF-91C1-3953BB0F3EAB}"/>
              </a:ext>
            </a:extLst>
          </p:cNvPr>
          <p:cNvCxnSpPr/>
          <p:nvPr/>
        </p:nvCxnSpPr>
        <p:spPr>
          <a:xfrm>
            <a:off x="3126933" y="5247675"/>
            <a:ext cx="3143250" cy="78581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58" name="Скругленный прямоугольник 25">
            <a:extLst>
              <a:ext uri="{FF2B5EF4-FFF2-40B4-BE49-F238E27FC236}">
                <a16:creationId xmlns:a16="http://schemas.microsoft.com/office/drawing/2014/main" id="{5A960467-A5E5-4EFA-A80F-811338A1A257}"/>
              </a:ext>
            </a:extLst>
          </p:cNvPr>
          <p:cNvSpPr/>
          <p:nvPr/>
        </p:nvSpPr>
        <p:spPr>
          <a:xfrm>
            <a:off x="4247710" y="4100138"/>
            <a:ext cx="7143750" cy="682963"/>
          </a:xfrm>
          <a:prstGeom prst="roundRect">
            <a:avLst/>
          </a:prstGeom>
          <a:solidFill>
            <a:srgbClr val="E3FDED"/>
          </a:solidFill>
          <a:ln w="31750">
            <a:solidFill>
              <a:schemeClr val="accent6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i="1" dirty="0">
                <a:latin typeface="Times New Roman" panose="02020603050405020304" pitchFamily="18" charset="0"/>
                <a:cs typeface="Times New Roman" pitchFamily="18" charset="0"/>
              </a:rPr>
              <a:t>&lt;</a:t>
            </a:r>
            <a:r>
              <a:rPr lang="ru-RU" i="1" dirty="0" err="1">
                <a:latin typeface="Times New Roman" panose="02020603050405020304" pitchFamily="18" charset="0"/>
                <a:cs typeface="Times New Roman" pitchFamily="18" charset="0"/>
              </a:rPr>
              <a:t>τ</a:t>
            </a:r>
            <a:r>
              <a:rPr lang="en-US" i="1" dirty="0">
                <a:latin typeface="Times New Roman" panose="02020603050405020304" pitchFamily="18" charset="0"/>
                <a:cs typeface="Times New Roman" pitchFamily="18" charset="0"/>
              </a:rPr>
              <a:t>&gt;</a:t>
            </a:r>
            <a:r>
              <a:rPr lang="ru-RU" i="1" dirty="0"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мәні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қатарынан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соқтығыс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арасындағы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aphicFrame>
        <p:nvGraphicFramePr>
          <p:cNvPr id="59" name="Object 18">
            <a:extLst>
              <a:ext uri="{FF2B5EF4-FFF2-40B4-BE49-F238E27FC236}">
                <a16:creationId xmlns:a16="http://schemas.microsoft.com/office/drawing/2014/main" id="{2C03DD7F-366A-4242-BE93-FF02941E6A0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8622279"/>
              </p:ext>
            </p:extLst>
          </p:nvPr>
        </p:nvGraphicFramePr>
        <p:xfrm>
          <a:off x="1689153" y="4509214"/>
          <a:ext cx="1417126" cy="11022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4" name="Формула" r:id="rId3" imgW="685800" imgH="533400" progId="Equation.3">
                  <p:embed/>
                </p:oleObj>
              </mc:Choice>
              <mc:Fallback>
                <p:oleObj name="Формула" r:id="rId3" imgW="685800" imgH="533400" progId="Equation.3">
                  <p:embed/>
                  <p:pic>
                    <p:nvPicPr>
                      <p:cNvPr id="8194" name="Object 18">
                        <a:extLst>
                          <a:ext uri="{FF2B5EF4-FFF2-40B4-BE49-F238E27FC236}">
                            <a16:creationId xmlns:a16="http://schemas.microsoft.com/office/drawing/2014/main" id="{4C4E4043-1E36-47CC-97BA-29176CB581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9153" y="4509214"/>
                        <a:ext cx="1417126" cy="1102209"/>
                      </a:xfrm>
                      <a:prstGeom prst="rect">
                        <a:avLst/>
                      </a:prstGeom>
                      <a:solidFill>
                        <a:srgbClr val="F8FCD4"/>
                      </a:solidFill>
                      <a:ln w="28575">
                        <a:solidFill>
                          <a:srgbClr val="FF99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" name="Picture 22" descr="7-2">
            <a:extLst>
              <a:ext uri="{FF2B5EF4-FFF2-40B4-BE49-F238E27FC236}">
                <a16:creationId xmlns:a16="http://schemas.microsoft.com/office/drawing/2014/main" id="{830F9FCC-B1C2-406F-9B33-9EB0ABC5F0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44367" y="1957323"/>
            <a:ext cx="5158182" cy="199994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graphicFrame>
        <p:nvGraphicFramePr>
          <p:cNvPr id="62" name="Object 23">
            <a:extLst>
              <a:ext uri="{FF2B5EF4-FFF2-40B4-BE49-F238E27FC236}">
                <a16:creationId xmlns:a16="http://schemas.microsoft.com/office/drawing/2014/main" id="{6A192671-A8BA-4A3D-B185-651A263B851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3724876"/>
              </p:ext>
            </p:extLst>
          </p:nvPr>
        </p:nvGraphicFramePr>
        <p:xfrm>
          <a:off x="4505552" y="4944521"/>
          <a:ext cx="1192213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5" name="Формула" r:id="rId6" imgW="672840" imgH="533160" progId="Equation.3">
                  <p:embed/>
                </p:oleObj>
              </mc:Choice>
              <mc:Fallback>
                <p:oleObj name="Формула" r:id="rId6" imgW="672840" imgH="533160" progId="Equation.3">
                  <p:embed/>
                  <p:pic>
                    <p:nvPicPr>
                      <p:cNvPr id="8195" name="Object 23">
                        <a:extLst>
                          <a:ext uri="{FF2B5EF4-FFF2-40B4-BE49-F238E27FC236}">
                            <a16:creationId xmlns:a16="http://schemas.microsoft.com/office/drawing/2014/main" id="{6148C13E-C865-47A3-9F4B-86CC7B5A958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5552" y="4944521"/>
                        <a:ext cx="1192213" cy="944563"/>
                      </a:xfrm>
                      <a:prstGeom prst="rect">
                        <a:avLst/>
                      </a:prstGeom>
                      <a:solidFill>
                        <a:srgbClr val="F8FCD4"/>
                      </a:solidFill>
                      <a:ln w="28575">
                        <a:solidFill>
                          <a:srgbClr val="FF99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25">
            <a:extLst>
              <a:ext uri="{FF2B5EF4-FFF2-40B4-BE49-F238E27FC236}">
                <a16:creationId xmlns:a16="http://schemas.microsoft.com/office/drawing/2014/main" id="{4B83E853-F065-4791-A8D6-2BB8100A39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5969872"/>
              </p:ext>
            </p:extLst>
          </p:nvPr>
        </p:nvGraphicFramePr>
        <p:xfrm>
          <a:off x="6341308" y="5384416"/>
          <a:ext cx="1146175" cy="90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6" name="Формула" r:id="rId8" imgW="647640" imgH="507960" progId="Equation.3">
                  <p:embed/>
                </p:oleObj>
              </mc:Choice>
              <mc:Fallback>
                <p:oleObj name="Формула" r:id="rId8" imgW="647640" imgH="507960" progId="Equation.3">
                  <p:embed/>
                  <p:pic>
                    <p:nvPicPr>
                      <p:cNvPr id="8196" name="Object 25">
                        <a:extLst>
                          <a:ext uri="{FF2B5EF4-FFF2-40B4-BE49-F238E27FC236}">
                            <a16:creationId xmlns:a16="http://schemas.microsoft.com/office/drawing/2014/main" id="{3B146BA9-4E61-4A2C-8E8F-4FDAF67A21B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1308" y="5384416"/>
                        <a:ext cx="1146175" cy="900112"/>
                      </a:xfrm>
                      <a:prstGeom prst="rect">
                        <a:avLst/>
                      </a:prstGeom>
                      <a:solidFill>
                        <a:srgbClr val="F8FCD4"/>
                      </a:solidFill>
                      <a:ln w="28575">
                        <a:solidFill>
                          <a:srgbClr val="FF99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Скругленный прямоугольник 29">
            <a:extLst>
              <a:ext uri="{FF2B5EF4-FFF2-40B4-BE49-F238E27FC236}">
                <a16:creationId xmlns:a16="http://schemas.microsoft.com/office/drawing/2014/main" id="{D7EE4DF2-6955-4C9B-BDE9-AF43933BD847}"/>
              </a:ext>
            </a:extLst>
          </p:cNvPr>
          <p:cNvSpPr/>
          <p:nvPr/>
        </p:nvSpPr>
        <p:spPr>
          <a:xfrm>
            <a:off x="7805872" y="5329609"/>
            <a:ext cx="2928938" cy="1000125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1750">
            <a:solidFill>
              <a:srgbClr val="FF000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400" dirty="0">
                <a:cs typeface="Times New Roman" pitchFamily="18" charset="0"/>
              </a:rPr>
              <a:t>z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уақыт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бірлігінде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соқтығысуының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саны</a:t>
            </a:r>
            <a:endParaRPr lang="ru-RU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Скругленный прямоугольник 26">
            <a:extLst>
              <a:ext uri="{FF2B5EF4-FFF2-40B4-BE49-F238E27FC236}">
                <a16:creationId xmlns:a16="http://schemas.microsoft.com/office/drawing/2014/main" id="{13F1ED17-708C-4910-A8FA-E87E83166D64}"/>
              </a:ext>
            </a:extLst>
          </p:cNvPr>
          <p:cNvSpPr/>
          <p:nvPr/>
        </p:nvSpPr>
        <p:spPr>
          <a:xfrm>
            <a:off x="6672573" y="1662436"/>
            <a:ext cx="4500562" cy="918567"/>
          </a:xfrm>
          <a:prstGeom prst="roundRect">
            <a:avLst/>
          </a:prstGeom>
          <a:solidFill>
            <a:schemeClr val="bg1"/>
          </a:solidFill>
          <a:ln w="31750">
            <a:solidFill>
              <a:schemeClr val="accent6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/>
              <a:t> </a:t>
            </a:r>
            <a:r>
              <a:rPr lang="ru-RU" b="1" i="1" dirty="0">
                <a:latin typeface="Times New Roman" pitchFamily="18" charset="0"/>
                <a:cs typeface="Times New Roman" pitchFamily="18" charset="0"/>
              </a:rPr>
              <a:t>λ</a:t>
            </a:r>
            <a:r>
              <a:rPr lang="ru-RU" sz="1600" dirty="0"/>
              <a:t> –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ретті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соқтығыстар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арасындағы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молекуланың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жолы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Бұл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кездейсоқ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шама</a:t>
            </a:r>
            <a:endParaRPr lang="en-US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9" name="Прямая со стрелкой 68">
            <a:extLst>
              <a:ext uri="{FF2B5EF4-FFF2-40B4-BE49-F238E27FC236}">
                <a16:creationId xmlns:a16="http://schemas.microsoft.com/office/drawing/2014/main" id="{43470557-051F-4927-B283-74A5EBE307D5}"/>
              </a:ext>
            </a:extLst>
          </p:cNvPr>
          <p:cNvCxnSpPr>
            <a:stCxn id="70" idx="1"/>
          </p:cNvCxnSpPr>
          <p:nvPr/>
        </p:nvCxnSpPr>
        <p:spPr>
          <a:xfrm rot="10800000" flipV="1">
            <a:off x="5804386" y="5084351"/>
            <a:ext cx="357187" cy="142875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70" name="Скругленный прямоугольник 37">
            <a:extLst>
              <a:ext uri="{FF2B5EF4-FFF2-40B4-BE49-F238E27FC236}">
                <a16:creationId xmlns:a16="http://schemas.microsoft.com/office/drawing/2014/main" id="{2BB53409-C8CF-4807-989B-AFD559503C7C}"/>
              </a:ext>
            </a:extLst>
          </p:cNvPr>
          <p:cNvSpPr/>
          <p:nvPr/>
        </p:nvSpPr>
        <p:spPr>
          <a:xfrm>
            <a:off x="6161573" y="4904963"/>
            <a:ext cx="4857750" cy="357188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1750">
            <a:solidFill>
              <a:srgbClr val="FF000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en-US" sz="2400" dirty="0">
                <a:cs typeface="Times New Roman" pitchFamily="18" charset="0"/>
              </a:rPr>
              <a:t>v</a:t>
            </a:r>
            <a:r>
              <a:rPr lang="en-US" sz="2000" i="1" dirty="0">
                <a:latin typeface="Times New Roman" pitchFamily="18" charset="0"/>
                <a:cs typeface="Times New Roman" pitchFamily="18" charset="0"/>
              </a:rPr>
              <a:t>&gt; </a:t>
            </a:r>
            <a:r>
              <a:rPr lang="ru-RU" sz="2000" dirty="0"/>
              <a:t>– 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орташа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арифметикалық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жылдамдық</a:t>
            </a:r>
            <a:endParaRPr lang="ru-RU" sz="16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1" name="Object 1">
            <a:extLst>
              <a:ext uri="{FF2B5EF4-FFF2-40B4-BE49-F238E27FC236}">
                <a16:creationId xmlns:a16="http://schemas.microsoft.com/office/drawing/2014/main" id="{FCD1785E-9971-4273-9ED9-77CE9361042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4203544"/>
              </p:ext>
            </p:extLst>
          </p:nvPr>
        </p:nvGraphicFramePr>
        <p:xfrm>
          <a:off x="6670675" y="3121025"/>
          <a:ext cx="34290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7" name="Формула" r:id="rId10" imgW="1828800" imgH="266400" progId="Equation.3">
                  <p:embed/>
                </p:oleObj>
              </mc:Choice>
              <mc:Fallback>
                <p:oleObj name="Формула" r:id="rId10" imgW="1828800" imgH="266400" progId="Equation.3">
                  <p:embed/>
                  <p:pic>
                    <p:nvPicPr>
                      <p:cNvPr id="8197" name="Object 1">
                        <a:extLst>
                          <a:ext uri="{FF2B5EF4-FFF2-40B4-BE49-F238E27FC236}">
                            <a16:creationId xmlns:a16="http://schemas.microsoft.com/office/drawing/2014/main" id="{137F3412-2909-486C-A314-CA2A186E399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0675" y="3121025"/>
                        <a:ext cx="3429000" cy="5000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 w="19050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2" name="Скругленный прямоугольник 4">
            <a:extLst>
              <a:ext uri="{FF2B5EF4-FFF2-40B4-BE49-F238E27FC236}">
                <a16:creationId xmlns:a16="http://schemas.microsoft.com/office/drawing/2014/main" id="{073E6DCE-899D-4DA6-B691-0832DB577630}"/>
              </a:ext>
            </a:extLst>
          </p:cNvPr>
          <p:cNvSpPr/>
          <p:nvPr/>
        </p:nvSpPr>
        <p:spPr bwMode="auto">
          <a:xfrm>
            <a:off x="2314834" y="873162"/>
            <a:ext cx="7429552" cy="64294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4">
                <a:lumMod val="75000"/>
              </a:schemeClr>
            </a:solidFill>
          </a:ln>
          <a:effectLst/>
          <a:scene3d>
            <a:camera prst="orthographicFront"/>
            <a:lightRig rig="flat" dir="t"/>
          </a:scene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76200" tIns="38100" rIns="76200" bIns="38100" spcCol="127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молекулалары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ретсіз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қозғалады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бір-бірімен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соқтығысады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Молекуланың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траекториясы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сынық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сызық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табылады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680E999-7E3D-4623-BA4C-44FBD4116A1D}"/>
              </a:ext>
            </a:extLst>
          </p:cNvPr>
          <p:cNvSpPr/>
          <p:nvPr/>
        </p:nvSpPr>
        <p:spPr>
          <a:xfrm>
            <a:off x="7555900" y="3221638"/>
            <a:ext cx="2474236" cy="31983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орташа мәні</a:t>
            </a:r>
            <a:endParaRPr lang="ru-KZ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66E73992-98DD-4F1C-A8EE-E5825174B6B3}"/>
              </a:ext>
            </a:extLst>
          </p:cNvPr>
          <p:cNvSpPr txBox="1"/>
          <p:nvPr/>
        </p:nvSpPr>
        <p:spPr>
          <a:xfrm>
            <a:off x="3048000" y="358377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/>
              <a:t>среднее число 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163912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60EFF3-BBF2-B9D6-48E7-C22B63BF6A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EE0DEC-D618-2868-1399-ADBD4FB32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815D34E-7319-0039-CBFB-A9F3285021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EB40885-9241-5E6C-FA6F-C803DB9FE9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3A24775-6781-4C2D-675A-CD6436F62D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4B0172A0-B478-2EEA-96CC-28FDA75DF0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E518AD76-0B20-8168-19CC-9963471105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A3796623-1F18-70F6-9B6A-A57860B230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BD2135EA-ADC8-0EBD-5A8D-73A79AE1B9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3365B2E6-9822-9C50-D31D-1FCDA13AC4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A50F644B-5A47-48CE-6B60-331C8DA68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C13A07F4-5ECC-BEB3-8F61-5E68782856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DC5F9723-A16C-ABCC-4330-8AB71E1C62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FF1C0A8D-B30B-CCF7-765C-9D8A5B016A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8B7E4433-BAF6-A0D6-F21C-3DEBAD6EF6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6ABB78C1-9943-A33E-A0A8-D6939C774F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41AE79C3-FFFE-5992-503F-429A96BB4F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6734507-CA90-17A2-87E1-0118D4180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D9B6F53C-1856-8976-7F8E-41FC9933F5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EC89F6C4-473D-D029-960A-76277B0B4A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E1DD110A-2545-B527-D24F-94FCB088DC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A6A38770-60A8-7844-74B5-9E0F74A87D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7FC33114-EE99-8E16-3807-63A68B1919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F0569347-F88D-4231-BAB2-5470875D2D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28785F2E-D0BB-02D2-3DDF-A12C215E9E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7485DBF7-4A83-EE9A-0825-933131A3E2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D78453AF-0E24-DC4C-C2F5-F51AFCDAC2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B59270D1-CA53-3E63-89E6-EA53342429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F037773A-AD86-DC13-6B9B-41C5326F5E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83BBAE80-5CDE-55C4-5996-ECA8010E5D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D83B365E-8EB2-0EF4-3F26-5F3F42A398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6045FA1A-3A23-2F41-B663-8FE19483E5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B73725FE-5682-AE21-4150-0E563099CB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027AC2F9-4B42-6514-8698-93AEEED476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FA797338-4B31-E593-967D-AE26C332C3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9480C7EB-43A5-6720-F5C4-6DEEE468E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0E8ABCA0-356F-E5A8-06B8-06F1625C99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F4233A8F-33A1-373B-2E19-5B37A34E51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7C78A32E-724C-E5D2-4C93-CA1F230E4B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73BC8DBB-1B56-1827-89BA-FFEA995A2A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AAC635D6-2EDD-9F83-3342-D25C67998F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9EA46234-7F74-7B53-8949-987E1A8706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5B56F580-3E93-3880-5DA3-61684760CB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Скругленный прямоугольник 4">
            <a:extLst>
              <a:ext uri="{FF2B5EF4-FFF2-40B4-BE49-F238E27FC236}">
                <a16:creationId xmlns:a16="http://schemas.microsoft.com/office/drawing/2014/main" id="{7219FF06-FF97-AF0F-B6AD-7B8AACF89E9A}"/>
              </a:ext>
            </a:extLst>
          </p:cNvPr>
          <p:cNvSpPr/>
          <p:nvPr/>
        </p:nvSpPr>
        <p:spPr>
          <a:xfrm>
            <a:off x="1975495" y="234228"/>
            <a:ext cx="8181975" cy="58102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1E5F0896-8590-A135-D24A-D438D186F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5496" y="27678"/>
            <a:ext cx="8241008" cy="994123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kk-KZ" sz="24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Молекулалардың орташа еркін жүру ұзындығы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Скругленный прямоугольник 25">
            <a:extLst>
              <a:ext uri="{FF2B5EF4-FFF2-40B4-BE49-F238E27FC236}">
                <a16:creationId xmlns:a16="http://schemas.microsoft.com/office/drawing/2014/main" id="{A0D8A6BC-C606-482F-A69A-51F348B285F7}"/>
              </a:ext>
            </a:extLst>
          </p:cNvPr>
          <p:cNvSpPr/>
          <p:nvPr/>
        </p:nvSpPr>
        <p:spPr>
          <a:xfrm>
            <a:off x="4203558" y="4107241"/>
            <a:ext cx="3071813" cy="440158"/>
          </a:xfrm>
          <a:prstGeom prst="roundRect">
            <a:avLst/>
          </a:prstGeom>
          <a:solidFill>
            <a:srgbClr val="E3FDED"/>
          </a:solidFill>
          <a:ln w="31750">
            <a:solidFill>
              <a:schemeClr val="accent6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/>
              <a:t>–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эффективті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көлденең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қимасы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Скругленный прямоугольник 26">
            <a:extLst>
              <a:ext uri="{FF2B5EF4-FFF2-40B4-BE49-F238E27FC236}">
                <a16:creationId xmlns:a16="http://schemas.microsoft.com/office/drawing/2014/main" id="{A57E21EE-D9D0-464F-9DF1-AE288FBADE2D}"/>
              </a:ext>
            </a:extLst>
          </p:cNvPr>
          <p:cNvSpPr/>
          <p:nvPr/>
        </p:nvSpPr>
        <p:spPr>
          <a:xfrm>
            <a:off x="7586743" y="2005679"/>
            <a:ext cx="3635440" cy="695576"/>
          </a:xfrm>
          <a:prstGeom prst="roundRect">
            <a:avLst/>
          </a:prstGeom>
          <a:solidFill>
            <a:schemeClr val="bg1"/>
          </a:solidFill>
          <a:ln w="31750">
            <a:solidFill>
              <a:schemeClr val="accent6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i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1200" baseline="-25000" dirty="0" err="1"/>
              <a:t>эфф</a:t>
            </a:r>
            <a:r>
              <a:rPr lang="ru-RU" sz="1200" baseline="-25000" dirty="0"/>
              <a:t>.</a:t>
            </a:r>
            <a:r>
              <a:rPr lang="ru-RU" sz="1200" b="1" dirty="0"/>
              <a:t>,</a:t>
            </a:r>
            <a:r>
              <a:rPr lang="ru-RU" sz="1200" dirty="0"/>
              <a:t> </a:t>
            </a:r>
            <a:r>
              <a:rPr lang="en-US" sz="1200" b="1" i="1" dirty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12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молекуланың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тиімді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диаметрі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ru-RU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соқтығыс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кезінде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молекуланың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орталықтары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бір-біріне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жақындай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алатын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аз </a:t>
            </a:r>
            <a:r>
              <a:rPr lang="ru-RU" sz="1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қашықтық</a:t>
            </a:r>
            <a:r>
              <a:rPr lang="ru-RU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200" b="1" i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9" name="Picture 13" descr="7-3">
            <a:extLst>
              <a:ext uri="{FF2B5EF4-FFF2-40B4-BE49-F238E27FC236}">
                <a16:creationId xmlns:a16="http://schemas.microsoft.com/office/drawing/2014/main" id="{252CF286-22B5-4AD7-901B-64A3E7185D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443158" y="2833358"/>
            <a:ext cx="4177459" cy="332446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cxnSp>
        <p:nvCxnSpPr>
          <p:cNvPr id="60" name="Прямая со стрелкой 59">
            <a:extLst>
              <a:ext uri="{FF2B5EF4-FFF2-40B4-BE49-F238E27FC236}">
                <a16:creationId xmlns:a16="http://schemas.microsoft.com/office/drawing/2014/main" id="{6C53860D-C5D6-4B0D-8C6F-EEA035D1352D}"/>
              </a:ext>
            </a:extLst>
          </p:cNvPr>
          <p:cNvCxnSpPr>
            <a:cxnSpLocks/>
          </p:cNvCxnSpPr>
          <p:nvPr/>
        </p:nvCxnSpPr>
        <p:spPr>
          <a:xfrm flipV="1">
            <a:off x="6192731" y="4247475"/>
            <a:ext cx="1757293" cy="52764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1" name="Скругленный прямоугольник 43">
            <a:extLst>
              <a:ext uri="{FF2B5EF4-FFF2-40B4-BE49-F238E27FC236}">
                <a16:creationId xmlns:a16="http://schemas.microsoft.com/office/drawing/2014/main" id="{3EC98398-5C3C-4487-9A88-C3152EF85D49}"/>
              </a:ext>
            </a:extLst>
          </p:cNvPr>
          <p:cNvSpPr/>
          <p:nvPr/>
        </p:nvSpPr>
        <p:spPr>
          <a:xfrm>
            <a:off x="1762257" y="5464048"/>
            <a:ext cx="3429000" cy="538683"/>
          </a:xfrm>
          <a:prstGeom prst="roundRect">
            <a:avLst/>
          </a:prstGeom>
          <a:solidFill>
            <a:schemeClr val="bg1"/>
          </a:solidFill>
          <a:ln w="31750">
            <a:solidFill>
              <a:schemeClr val="accent6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514350" indent="-514350"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молекуланың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центрі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радиусы </a:t>
            </a:r>
            <a:r>
              <a:rPr lang="en-US" sz="1400" b="1" i="1" dirty="0">
                <a:latin typeface="Times New Roman" panose="02020603050405020304" pitchFamily="18" charset="0"/>
                <a:cs typeface="Times New Roman" pitchFamily="18" charset="0"/>
              </a:rPr>
              <a:t>d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сфераға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кіре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алмайды</a:t>
            </a:r>
            <a:endParaRPr lang="en-US" sz="1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2" name="Прямая со стрелкой 61">
            <a:extLst>
              <a:ext uri="{FF2B5EF4-FFF2-40B4-BE49-F238E27FC236}">
                <a16:creationId xmlns:a16="http://schemas.microsoft.com/office/drawing/2014/main" id="{DD9ECC8B-AE7E-4A12-B5E2-F85A29584D3C}"/>
              </a:ext>
            </a:extLst>
          </p:cNvPr>
          <p:cNvCxnSpPr>
            <a:cxnSpLocks/>
          </p:cNvCxnSpPr>
          <p:nvPr/>
        </p:nvCxnSpPr>
        <p:spPr>
          <a:xfrm flipV="1">
            <a:off x="5261217" y="4581325"/>
            <a:ext cx="5186106" cy="1102413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pic>
        <p:nvPicPr>
          <p:cNvPr id="63" name="Picture 7" descr="7-1">
            <a:extLst>
              <a:ext uri="{FF2B5EF4-FFF2-40B4-BE49-F238E27FC236}">
                <a16:creationId xmlns:a16="http://schemas.microsoft.com/office/drawing/2014/main" id="{D7F84AA5-045E-474E-80BD-1D46769698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19124" y="1120000"/>
            <a:ext cx="4601598" cy="253972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64" name="Object 9">
            <a:extLst>
              <a:ext uri="{FF2B5EF4-FFF2-40B4-BE49-F238E27FC236}">
                <a16:creationId xmlns:a16="http://schemas.microsoft.com/office/drawing/2014/main" id="{1A4A46E4-1700-4A83-85D9-40206C4E786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0436799"/>
              </p:ext>
            </p:extLst>
          </p:nvPr>
        </p:nvGraphicFramePr>
        <p:xfrm>
          <a:off x="2458884" y="4131446"/>
          <a:ext cx="1666875" cy="4401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Формула" r:id="rId5" imgW="888840" imgH="304560" progId="Equation.3">
                  <p:embed/>
                </p:oleObj>
              </mc:Choice>
              <mc:Fallback>
                <p:oleObj name="Формула" r:id="rId5" imgW="888840" imgH="304560" progId="Equation.3">
                  <p:embed/>
                  <p:pic>
                    <p:nvPicPr>
                      <p:cNvPr id="9218" name="Object 9">
                        <a:extLst>
                          <a:ext uri="{FF2B5EF4-FFF2-40B4-BE49-F238E27FC236}">
                            <a16:creationId xmlns:a16="http://schemas.microsoft.com/office/drawing/2014/main" id="{8A42C4C6-7324-49E3-A652-6F6AC27A2C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8884" y="4131446"/>
                        <a:ext cx="1666875" cy="440157"/>
                      </a:xfrm>
                      <a:prstGeom prst="rect">
                        <a:avLst/>
                      </a:prstGeom>
                      <a:solidFill>
                        <a:srgbClr val="F8FCD4"/>
                      </a:solidFill>
                      <a:ln w="28575">
                        <a:solidFill>
                          <a:srgbClr val="FF99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" name="Скругленный прямоугольник 41">
            <a:extLst>
              <a:ext uri="{FF2B5EF4-FFF2-40B4-BE49-F238E27FC236}">
                <a16:creationId xmlns:a16="http://schemas.microsoft.com/office/drawing/2014/main" id="{AE51F450-27A6-4765-AA1A-E399FC50A15C}"/>
              </a:ext>
            </a:extLst>
          </p:cNvPr>
          <p:cNvSpPr/>
          <p:nvPr/>
        </p:nvSpPr>
        <p:spPr>
          <a:xfrm>
            <a:off x="1713448" y="4686801"/>
            <a:ext cx="4500563" cy="652159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31750">
            <a:solidFill>
              <a:srgbClr val="FF000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ru-RU" sz="2400" b="1" i="1" dirty="0"/>
              <a:t>σ</a:t>
            </a:r>
            <a:r>
              <a:rPr lang="ru-RU" sz="2000" dirty="0"/>
              <a:t> – 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радиусы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молекуланың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тиімді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диаметріне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шеңбердің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ауданы</a:t>
            </a:r>
            <a:endParaRPr lang="ru-RU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757120D2-ED4D-4383-9150-9FCC7A43B5E7}"/>
              </a:ext>
            </a:extLst>
          </p:cNvPr>
          <p:cNvSpPr txBox="1"/>
          <p:nvPr/>
        </p:nvSpPr>
        <p:spPr>
          <a:xfrm>
            <a:off x="5537372" y="962664"/>
            <a:ext cx="6065924" cy="9079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Молекулалардың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пішіні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сфералық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екенін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ескерсек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өлшемдері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соқтығысқан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кезде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олардың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орталықтары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белгілі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қашықтықта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бір-біріне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жақындайды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Екі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молекуланың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центрлерінің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бір-біріне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жақындаған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қашықтығы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молекулалардың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эффективті</a:t>
            </a:r>
            <a:r>
              <a:rPr lang="ru-RU" sz="1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диаметрі</a:t>
            </a:r>
            <a:r>
              <a:rPr lang="ru-RU" sz="13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3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аталады</a:t>
            </a:r>
            <a:r>
              <a:rPr lang="ru-RU" sz="13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KZ" sz="1300" dirty="0"/>
          </a:p>
        </p:txBody>
      </p:sp>
    </p:spTree>
    <p:extLst>
      <p:ext uri="{BB962C8B-B14F-4D97-AF65-F5344CB8AC3E}">
        <p14:creationId xmlns:p14="http://schemas.microsoft.com/office/powerpoint/2010/main" val="2918548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60EFF3-BBF2-B9D6-48E7-C22B63BF6A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EE0DEC-D618-2868-1399-ADBD4FB32D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815D34E-7319-0039-CBFB-A9F3285021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EB40885-9241-5E6C-FA6F-C803DB9FE9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3A24775-6781-4C2D-675A-CD6436F62D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4B0172A0-B478-2EEA-96CC-28FDA75DF0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E518AD76-0B20-8168-19CC-9963471105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A3796623-1F18-70F6-9B6A-A57860B230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BD2135EA-ADC8-0EBD-5A8D-73A79AE1B9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3365B2E6-9822-9C50-D31D-1FCDA13AC4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A50F644B-5A47-48CE-6B60-331C8DA68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C13A07F4-5ECC-BEB3-8F61-5E68782856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DC5F9723-A16C-ABCC-4330-8AB71E1C62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FF1C0A8D-B30B-CCF7-765C-9D8A5B016A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8B7E4433-BAF6-A0D6-F21C-3DEBAD6EF6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6ABB78C1-9943-A33E-A0A8-D6939C774F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41AE79C3-FFFE-5992-503F-429A96BB4F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56734507-CA90-17A2-87E1-0118D4180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D9B6F53C-1856-8976-7F8E-41FC9933F5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EC89F6C4-473D-D029-960A-76277B0B4A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E1DD110A-2545-B527-D24F-94FCB088DC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A6A38770-60A8-7844-74B5-9E0F74A87D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7FC33114-EE99-8E16-3807-63A68B19194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F0569347-F88D-4231-BAB2-5470875D2D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28785F2E-D0BB-02D2-3DDF-A12C215E9E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7485DBF7-4A83-EE9A-0825-933131A3E2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D78453AF-0E24-DC4C-C2F5-F51AFCDAC2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B59270D1-CA53-3E63-89E6-EA53342429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F037773A-AD86-DC13-6B9B-41C5326F5E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83BBAE80-5CDE-55C4-5996-ECA8010E5D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D83B365E-8EB2-0EF4-3F26-5F3F42A398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6045FA1A-3A23-2F41-B663-8FE19483E5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B73725FE-5682-AE21-4150-0E563099CB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027AC2F9-4B42-6514-8698-93AEEED4768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FA797338-4B31-E593-967D-AE26C332C3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9480C7EB-43A5-6720-F5C4-6DEEE468EB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0E8ABCA0-356F-E5A8-06B8-06F1625C99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F4233A8F-33A1-373B-2E19-5B37A34E512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7C78A32E-724C-E5D2-4C93-CA1F230E4B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73BC8DBB-1B56-1827-89BA-FFEA995A2A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AAC635D6-2EDD-9F83-3342-D25C67998F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9EA46234-7F74-7B53-8949-987E1A8706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5B56F580-3E93-3880-5DA3-61684760CB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Скругленный прямоугольник 4">
            <a:extLst>
              <a:ext uri="{FF2B5EF4-FFF2-40B4-BE49-F238E27FC236}">
                <a16:creationId xmlns:a16="http://schemas.microsoft.com/office/drawing/2014/main" id="{7219FF06-FF97-AF0F-B6AD-7B8AACF89E9A}"/>
              </a:ext>
            </a:extLst>
          </p:cNvPr>
          <p:cNvSpPr/>
          <p:nvPr/>
        </p:nvSpPr>
        <p:spPr>
          <a:xfrm>
            <a:off x="1975495" y="234228"/>
            <a:ext cx="8181975" cy="58102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1E5F0896-8590-A135-D24A-D438D186F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5496" y="27678"/>
            <a:ext cx="8241008" cy="994123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kk-KZ" sz="24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Молекулалардың орт</a:t>
            </a:r>
            <a:r>
              <a:rPr lang="en-US" sz="24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</a:t>
            </a:r>
            <a:r>
              <a:rPr lang="kk-KZ" sz="2400" b="1" dirty="0">
                <a:solidFill>
                  <a:srgbClr val="C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ша еркін жүру ұзындығы</a:t>
            </a:r>
            <a:endParaRPr lang="ru-RU" sz="24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D82D018A-5A89-5607-4B9D-31829F5FF8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   </a:t>
            </a:r>
            <a:endParaRPr lang="ru-KZ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BD3B0A80-4384-746F-985D-3CF0FED5E76A}"/>
              </a:ext>
            </a:extLst>
          </p:cNvPr>
          <p:cNvSpPr txBox="1"/>
          <p:nvPr/>
        </p:nvSpPr>
        <p:spPr>
          <a:xfrm>
            <a:off x="685153" y="989147"/>
            <a:ext cx="109311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kk-KZ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kk-KZ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 молекула секундына </a:t>
            </a: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kk-KZ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жолды жүріп өтіп, орташа </a:t>
            </a: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</a:t>
            </a:r>
            <a:r>
              <a:rPr lang="kk-KZ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соқтығысуынан өтсе, онда орташа бос жол: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4" name="Прямоугольник: один скругленный угол 63">
                <a:extLst>
                  <a:ext uri="{FF2B5EF4-FFF2-40B4-BE49-F238E27FC236}">
                    <a16:creationId xmlns:a16="http://schemas.microsoft.com/office/drawing/2014/main" id="{C345AA0C-3B58-64CE-3E08-A27068F30819}"/>
                  </a:ext>
                </a:extLst>
              </p:cNvPr>
              <p:cNvSpPr/>
              <p:nvPr/>
            </p:nvSpPr>
            <p:spPr>
              <a:xfrm>
                <a:off x="3740674" y="1502330"/>
                <a:ext cx="5969000" cy="796333"/>
              </a:xfrm>
              <a:prstGeom prst="round1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KZ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𝝀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KZ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num>
                        <m:den>
                          <m:d>
                            <m:dPr>
                              <m:ctrlPr>
                                <a:rPr lang="ru-KZ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𝒛</m:t>
                              </m:r>
                            </m:e>
                          </m:d>
                        </m:den>
                      </m:f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KZ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ru-KZ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𝒗</m:t>
                              </m:r>
                            </m:e>
                          </m:d>
                        </m:num>
                        <m:den>
                          <m:d>
                            <m:dPr>
                              <m:ctrlPr>
                                <a:rPr lang="ru-KZ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𝒛</m:t>
                              </m:r>
                            </m:e>
                          </m:d>
                        </m:den>
                      </m:f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KZ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ru-KZ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𝒗</m:t>
                              </m:r>
                            </m:e>
                          </m: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ru-KZ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rad>
                          <m:sSup>
                            <m:sSupPr>
                              <m:ctrlPr>
                                <a:rPr lang="ru-KZ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KZ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𝝅</m:t>
                              </m:r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d>
                            <m:dPr>
                              <m:ctrlPr>
                                <a:rPr lang="ru-KZ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𝒗</m:t>
                              </m:r>
                            </m:e>
                          </m:d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rad>
                          <m:sSup>
                            <m:sSupPr>
                              <m:ctrlP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𝝅</m:t>
                              </m:r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𝒏</m:t>
                          </m:r>
                        </m:den>
                      </m:f>
                    </m:oMath>
                  </m:oMathPara>
                </a14:m>
                <a:endParaRPr lang="ru-K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4" name="Прямоугольник: один скругленный угол 63">
                <a:extLst>
                  <a:ext uri="{FF2B5EF4-FFF2-40B4-BE49-F238E27FC236}">
                    <a16:creationId xmlns:a16="http://schemas.microsoft.com/office/drawing/2014/main" id="{C345AA0C-3B58-64CE-3E08-A27068F3081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40674" y="1502330"/>
                <a:ext cx="5969000" cy="796333"/>
              </a:xfrm>
              <a:prstGeom prst="round1Rect">
                <a:avLst/>
              </a:prstGeom>
              <a:blipFill>
                <a:blip r:embed="rId2"/>
                <a:stretch>
                  <a:fillRect/>
                </a:stretch>
              </a:blip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66D36D6B-A134-31E1-6116-1D0C4A642739}"/>
                  </a:ext>
                </a:extLst>
              </p:cNvPr>
              <p:cNvSpPr txBox="1"/>
              <p:nvPr/>
            </p:nvSpPr>
            <p:spPr>
              <a:xfrm>
                <a:off x="875325" y="2519141"/>
                <a:ext cx="4193729" cy="65255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ru-RU" sz="1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𝝈</m:t>
                    </m:r>
                    <m:r>
                      <a:rPr lang="en-US" sz="1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1800" b="1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𝝅</m:t>
                    </m:r>
                    <m:sSup>
                      <m:sSupPr>
                        <m:ctrlPr>
                          <a:rPr lang="en-US" sz="1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1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𝒅</m:t>
                        </m:r>
                      </m:e>
                      <m:sup>
                        <m:r>
                          <a:rPr lang="en-US" sz="18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ru-RU" sz="1800" b="1" dirty="0">
                    <a:solidFill>
                      <a:srgbClr val="00206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8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мәні</a:t>
                </a:r>
                <a:r>
                  <a:rPr lang="ru-RU" sz="18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молекуланың</a:t>
                </a:r>
                <a:r>
                  <a:rPr lang="ru-RU" sz="18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b="1" i="1" dirty="0" err="1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эффективті</a:t>
                </a:r>
                <a:r>
                  <a:rPr lang="ru-RU" sz="18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b="1" i="1" dirty="0" err="1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қимасы</a:t>
                </a:r>
                <a:r>
                  <a:rPr lang="ru-RU" sz="1800" b="1" i="1" dirty="0">
                    <a:solidFill>
                      <a:srgbClr val="C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деп</a:t>
                </a:r>
                <a:r>
                  <a:rPr lang="ru-RU" sz="18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18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аталады</a:t>
                </a:r>
                <a:endParaRPr lang="ru-KZ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66D36D6B-A134-31E1-6116-1D0C4A6427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5325" y="2519141"/>
                <a:ext cx="4193729" cy="652551"/>
              </a:xfrm>
              <a:prstGeom prst="rect">
                <a:avLst/>
              </a:prstGeom>
              <a:blipFill>
                <a:blip r:embed="rId3"/>
                <a:stretch>
                  <a:fillRect l="-1308" t="-3738" b="-14019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7" name="Стрелка: вправо 66">
            <a:extLst>
              <a:ext uri="{FF2B5EF4-FFF2-40B4-BE49-F238E27FC236}">
                <a16:creationId xmlns:a16="http://schemas.microsoft.com/office/drawing/2014/main" id="{A6495767-55E4-EB06-C4E0-7AF53FF97B07}"/>
              </a:ext>
            </a:extLst>
          </p:cNvPr>
          <p:cNvSpPr/>
          <p:nvPr/>
        </p:nvSpPr>
        <p:spPr>
          <a:xfrm>
            <a:off x="4998129" y="2636998"/>
            <a:ext cx="564282" cy="48104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8" name="Прямоугольник: один скругленный угол 67">
                <a:extLst>
                  <a:ext uri="{FF2B5EF4-FFF2-40B4-BE49-F238E27FC236}">
                    <a16:creationId xmlns:a16="http://schemas.microsoft.com/office/drawing/2014/main" id="{73BFB3E9-49B9-B5CF-2F52-99B5427F7A81}"/>
                  </a:ext>
                </a:extLst>
              </p:cNvPr>
              <p:cNvSpPr/>
              <p:nvPr/>
            </p:nvSpPr>
            <p:spPr>
              <a:xfrm>
                <a:off x="5857570" y="2633863"/>
                <a:ext cx="3852104" cy="615555"/>
              </a:xfrm>
              <a:prstGeom prst="round1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KZ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𝝀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KZ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𝑳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ru-KZ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rad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𝝈</m:t>
                          </m:r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𝒏</m:t>
                          </m:r>
                        </m:den>
                      </m:f>
                    </m:oMath>
                  </m:oMathPara>
                </a14:m>
                <a:endParaRPr lang="ru-K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8" name="Прямоугольник: один скругленный угол 67">
                <a:extLst>
                  <a:ext uri="{FF2B5EF4-FFF2-40B4-BE49-F238E27FC236}">
                    <a16:creationId xmlns:a16="http://schemas.microsoft.com/office/drawing/2014/main" id="{73BFB3E9-49B9-B5CF-2F52-99B5427F7A8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7570" y="2633863"/>
                <a:ext cx="3852104" cy="615555"/>
              </a:xfrm>
              <a:prstGeom prst="round1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TextBox 69">
            <a:extLst>
              <a:ext uri="{FF2B5EF4-FFF2-40B4-BE49-F238E27FC236}">
                <a16:creationId xmlns:a16="http://schemas.microsoft.com/office/drawing/2014/main" id="{AB4BDAAC-1783-F4DA-DBC9-7FAEC6A75A6F}"/>
              </a:ext>
            </a:extLst>
          </p:cNvPr>
          <p:cNvSpPr txBox="1"/>
          <p:nvPr/>
        </p:nvSpPr>
        <p:spPr>
          <a:xfrm>
            <a:off x="898391" y="3415967"/>
            <a:ext cx="609716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қысым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температурасы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арқылы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өрнегі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K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5AD1460-D229-E3F1-0B58-E2F5538FEFE2}"/>
                  </a:ext>
                </a:extLst>
              </p:cNvPr>
              <p:cNvSpPr txBox="1"/>
              <p:nvPr/>
            </p:nvSpPr>
            <p:spPr>
              <a:xfrm>
                <a:off x="6915154" y="3426183"/>
                <a:ext cx="1035348" cy="30777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𝒑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𝒏𝒌𝑻</m:t>
                      </m:r>
                    </m:oMath>
                  </m:oMathPara>
                </a14:m>
                <a:endParaRPr lang="ru-KZ" sz="2000" b="1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F5AD1460-D229-E3F1-0B58-E2F5538FEFE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15154" y="3426183"/>
                <a:ext cx="1035348" cy="307777"/>
              </a:xfrm>
              <a:prstGeom prst="rect">
                <a:avLst/>
              </a:prstGeom>
              <a:blipFill>
                <a:blip r:embed="rId5"/>
                <a:stretch>
                  <a:fillRect l="-5882" r="-6471" b="-25490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Стрелка: изогнутая 6">
            <a:extLst>
              <a:ext uri="{FF2B5EF4-FFF2-40B4-BE49-F238E27FC236}">
                <a16:creationId xmlns:a16="http://schemas.microsoft.com/office/drawing/2014/main" id="{7C6DF131-3AF3-086D-F304-690E44C0C09B}"/>
              </a:ext>
            </a:extLst>
          </p:cNvPr>
          <p:cNvSpPr/>
          <p:nvPr/>
        </p:nvSpPr>
        <p:spPr>
          <a:xfrm rot="5400000">
            <a:off x="8441192" y="3268263"/>
            <a:ext cx="479074" cy="971422"/>
          </a:xfrm>
          <a:prstGeom prst="ben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: один скругленный угол 8">
                <a:extLst>
                  <a:ext uri="{FF2B5EF4-FFF2-40B4-BE49-F238E27FC236}">
                    <a16:creationId xmlns:a16="http://schemas.microsoft.com/office/drawing/2014/main" id="{9F75AAAD-333F-624F-83D5-6E4FDF695EB6}"/>
                  </a:ext>
                </a:extLst>
              </p:cNvPr>
              <p:cNvSpPr/>
              <p:nvPr/>
            </p:nvSpPr>
            <p:spPr>
              <a:xfrm>
                <a:off x="7325621" y="4010922"/>
                <a:ext cx="4211251" cy="788577"/>
              </a:xfrm>
              <a:prstGeom prst="round1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KZ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𝝀</m:t>
                      </m:r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KZ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𝒌𝑻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ru-KZ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1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rad>
                          <m:sSup>
                            <m:sSupPr>
                              <m:ctrlPr>
                                <a:rPr lang="en-US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𝝅</m:t>
                              </m:r>
                              <m:r>
                                <a:rPr lang="en-US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KZ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𝒌𝑻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ru-KZ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rad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𝝈</m:t>
                          </m:r>
                          <m:r>
                            <a:rPr lang="en-US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𝒑</m:t>
                          </m:r>
                        </m:den>
                      </m:f>
                    </m:oMath>
                  </m:oMathPara>
                </a14:m>
                <a:endParaRPr lang="ru-KZ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9" name="Прямоугольник: один скругленный угол 8">
                <a:extLst>
                  <a:ext uri="{FF2B5EF4-FFF2-40B4-BE49-F238E27FC236}">
                    <a16:creationId xmlns:a16="http://schemas.microsoft.com/office/drawing/2014/main" id="{9F75AAAD-333F-624F-83D5-6E4FDF695EB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25621" y="4010922"/>
                <a:ext cx="4211251" cy="788577"/>
              </a:xfrm>
              <a:prstGeom prst="round1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>
            <a:extLst>
              <a:ext uri="{FF2B5EF4-FFF2-40B4-BE49-F238E27FC236}">
                <a16:creationId xmlns:a16="http://schemas.microsoft.com/office/drawing/2014/main" id="{0364EF8A-162C-B5AF-F7E0-723BBEA0787D}"/>
              </a:ext>
            </a:extLst>
          </p:cNvPr>
          <p:cNvSpPr txBox="1"/>
          <p:nvPr/>
        </p:nvSpPr>
        <p:spPr>
          <a:xfrm>
            <a:off x="838199" y="4839430"/>
            <a:ext cx="6487423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Егер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молекулалардың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бос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жолы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молекулалардың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диаметрінен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асып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кетсе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l-GR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</a:t>
            </a: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&gt;&gt;d)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онда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молекулаларды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өзара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әрекеттеспейтін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материалдық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нүктелер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санауға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Яғни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осы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молекулалардан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жасалған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газды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идеал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санауға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K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471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4098677-AB05-F414-D7E7-73D5DA2620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300745B-3C4F-3D93-ABE7-2476FB98D1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7F44A5-076D-EC2F-ABE1-2FCC8EBA8A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2ED5FA7-67AA-6AEB-6B72-C2000C0F1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F0A1AC97-064D-70C3-63DF-F23A6F2B86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8A1EF0FD-10C0-C246-5D1D-1134CB2EC10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42F83D1E-6703-1D0B-C3C9-3C70677F18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02B36B3F-7A64-97A1-172F-A994430D3E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07A59EC2-BD44-EBC8-9731-29F81DAA75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89D7EDF1-58F0-7FB1-26C5-5E37BE4C5C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BFA54AD4-748D-2F2A-E18E-C8F005876B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42F8F047-DDBC-E37E-E5BA-321D5EBAC6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41BE3E81-975F-41C4-D2DA-8B4B41805A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B41D8C33-47B7-846E-2CD9-1C26D6EB1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F98F9957-2DA8-B3EA-B81F-AC50125E24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2DB3E4FA-2582-3BF6-8245-94B3E68967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D44BCA3A-9B0F-5E26-D211-9B7135B08F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C0030FFC-4535-238D-DCFB-AF1131B752A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434D5508-15D1-508B-A76F-F76E1FD34D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1AA89660-CCA9-5E7C-A4B3-B5408B040F3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F0B0B8A6-A37D-34E0-B306-E69D35B7FF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A7C44006-0B06-DD83-B2D4-EFF433E64B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C1DFF6E3-3231-CD63-C639-90E4B8F22B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78F1F379-267D-2E93-A41E-6D546807C7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48415684-F462-3923-9130-58D235F6B9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29869EAF-3A6A-E28A-4620-0E9B68617C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367E8504-B379-7180-ABD5-B9EEF94FF6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E6D16BD9-BD4E-7964-8636-1868843E8A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4EEB5C8F-478A-3139-B4E6-9BCC6ADA5B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B47FA364-2B3E-0FD2-F79C-6F37F5BEAA7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8AEE1A1F-2255-E3BB-92D4-14BC2C35FF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D55630A1-2F6E-A739-AFF1-8E55AA1F29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CDDD94C3-4039-52B5-991E-4BCDB3016B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8AC46D0D-1781-887B-F65F-1F6B8D3801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A3527298-51D5-4435-D95F-5A318560C6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52C2E9D3-89DE-4697-310B-AFE7EC7858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C8632DB8-77FD-58C2-74B0-6ED6BEA064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55AF9293-64B5-E8AB-42A7-5FA53CA7ED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C960DF19-90EA-F308-773F-20B297C311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194EDD63-C41E-760D-6561-674AC1DB5D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700FDF21-2E88-2B81-DE6F-986B2D0181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D6C7981E-323A-D6C1-94A4-DBB4E39F04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03B6FF2D-06B3-6AD3-1361-F1C518E235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Объект 2">
            <a:extLst>
              <a:ext uri="{FF2B5EF4-FFF2-40B4-BE49-F238E27FC236}">
                <a16:creationId xmlns:a16="http://schemas.microsoft.com/office/drawing/2014/main" id="{28EAC5A9-ECB3-90A6-A4BC-23E39BB89D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6512" y="17494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 </a:t>
            </a:r>
            <a:endParaRPr lang="ru-KZ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9606752-B9BA-1095-8368-D0414C069462}"/>
              </a:ext>
            </a:extLst>
          </p:cNvPr>
          <p:cNvSpPr txBox="1"/>
          <p:nvPr/>
        </p:nvSpPr>
        <p:spPr>
          <a:xfrm>
            <a:off x="730324" y="768469"/>
            <a:ext cx="1120232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Атмосфералық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қысымдағы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оттегі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=2,7·10</a:t>
            </a:r>
            <a:r>
              <a:rPr lang="ru-RU" sz="1600" b="1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</a:t>
            </a:r>
            <a:r>
              <a:rPr lang="ru-RU" sz="1600" b="1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-3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=3·10</a:t>
            </a:r>
            <a:r>
              <a:rPr lang="ru-RU" sz="1600" b="1" baseline="30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-10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м) осы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формуланы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қолданатын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бағалаулар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мәнді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береді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K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: скругленные углы 6">
                <a:extLst>
                  <a:ext uri="{FF2B5EF4-FFF2-40B4-BE49-F238E27FC236}">
                    <a16:creationId xmlns:a16="http://schemas.microsoft.com/office/drawing/2014/main" id="{01EFD4F4-DDD6-64A4-2174-8AAA40CDAC37}"/>
                  </a:ext>
                </a:extLst>
              </p:cNvPr>
              <p:cNvSpPr/>
              <p:nvPr/>
            </p:nvSpPr>
            <p:spPr>
              <a:xfrm>
                <a:off x="1955589" y="1508162"/>
                <a:ext cx="8461598" cy="1242327"/>
              </a:xfrm>
              <a:prstGeom prst="roundRect">
                <a:avLst/>
              </a:prstGeom>
              <a:effectLst>
                <a:softEdge rad="31750"/>
              </a:effectLst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KZ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𝝀</m:t>
                      </m:r>
                      <m:r>
                        <a:rPr lang="ru-RU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KZ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ru-KZ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ru-RU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rad>
                          <m:sSup>
                            <m:sSupPr>
                              <m:ctrlPr>
                                <a:rPr lang="ru-KZ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ru-KZ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𝝅</m:t>
                              </m:r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𝒅</m:t>
                              </m:r>
                            </m:e>
                            <m:sup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</m:den>
                      </m:f>
                      <m:r>
                        <a:rPr lang="en-US" sz="24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KZ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ru-KZ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rad>
                          <m:r>
                            <a:rPr lang="ru-KZ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𝟑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𝟏𝟒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sSup>
                            <m:sSupPr>
                              <m:ctrlPr>
                                <a:rPr lang="ru-KZ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ru-KZ" sz="2400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p>
                                    <m:sSupPr>
                                      <m:ctrlPr>
                                        <a:rPr lang="ru-KZ" sz="2400" b="1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1" i="1" smtClean="0">
                                          <a:latin typeface="Cambria Math" panose="02040503050406030204" pitchFamily="18" charset="0"/>
                                        </a:rPr>
                                        <m:t>𝟑</m:t>
                                      </m:r>
                                      <m:r>
                                        <a:rPr lang="en-US" sz="24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∙</m:t>
                                      </m:r>
                                      <m:r>
                                        <a:rPr lang="en-US" sz="2400" b="1" i="1" smtClean="0">
                                          <a:latin typeface="Cambria Math" panose="02040503050406030204" pitchFamily="18" charset="0"/>
                                          <a:ea typeface="Cambria Math" panose="02040503050406030204" pitchFamily="18" charset="0"/>
                                        </a:rPr>
                                        <m:t>𝟏𝟎</m:t>
                                      </m:r>
                                    </m:e>
                                    <m:sup>
                                      <m:r>
                                        <a:rPr lang="en-US" sz="2400" b="1" i="1" smtClean="0">
                                          <a:latin typeface="Cambria Math" panose="02040503050406030204" pitchFamily="18" charset="0"/>
                                        </a:rPr>
                                        <m:t>−</m:t>
                                      </m:r>
                                      <m:r>
                                        <a:rPr lang="en-US" sz="2400" b="1" i="1" smtClean="0">
                                          <a:latin typeface="Cambria Math" panose="02040503050406030204" pitchFamily="18" charset="0"/>
                                        </a:rPr>
                                        <m:t>𝟏𝟎</m:t>
                                      </m:r>
                                    </m:sup>
                                  </m:sSup>
                                </m:e>
                              </m:d>
                            </m:e>
                            <m:sup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sup>
                          </m:sSup>
                          <m:sSup>
                            <m:sSupPr>
                              <m:ctrlPr>
                                <a:rPr lang="ru-KZ" sz="24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∙</m:t>
                              </m:r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𝟏𝟎</m:t>
                              </m:r>
                            </m:e>
                            <m:sup>
                              <m:r>
                                <a:rPr lang="en-US" sz="2400" b="1" i="1" smtClean="0">
                                  <a:latin typeface="Cambria Math" panose="02040503050406030204" pitchFamily="18" charset="0"/>
                                </a:rPr>
                                <m:t>𝟐𝟓</m:t>
                              </m:r>
                            </m:sup>
                          </m:sSup>
                        </m:den>
                      </m:f>
                      <m:r>
                        <a:rPr lang="ru-KZ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≈</m:t>
                      </m:r>
                      <m:sSup>
                        <m:sSupPr>
                          <m:ctrlPr>
                            <a:rPr lang="ru-KZ" sz="2400" b="1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𝟏𝟎</m:t>
                          </m:r>
                        </m:e>
                        <m:sup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sup>
                      </m:sSup>
                      <m:r>
                        <a:rPr lang="ru-RU" sz="2400" b="1" i="1" smtClean="0">
                          <a:latin typeface="Cambria Math" panose="02040503050406030204" pitchFamily="18" charset="0"/>
                        </a:rPr>
                        <m:t>м</m:t>
                      </m:r>
                    </m:oMath>
                  </m:oMathPara>
                </a14:m>
                <a:endParaRPr lang="ru-KZ" sz="2400" b="1" dirty="0"/>
              </a:p>
            </p:txBody>
          </p:sp>
        </mc:Choice>
        <mc:Fallback xmlns="">
          <p:sp>
            <p:nvSpPr>
              <p:cNvPr id="7" name="Прямоугольник: скругленные углы 6">
                <a:extLst>
                  <a:ext uri="{FF2B5EF4-FFF2-40B4-BE49-F238E27FC236}">
                    <a16:creationId xmlns:a16="http://schemas.microsoft.com/office/drawing/2014/main" id="{01EFD4F4-DDD6-64A4-2174-8AAA40CDAC3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55589" y="1508162"/>
                <a:ext cx="8461598" cy="1242327"/>
              </a:xfrm>
              <a:prstGeom prst="roundRect">
                <a:avLst/>
              </a:prstGeom>
              <a:blipFill>
                <a:blip r:embed="rId2"/>
                <a:stretch>
                  <a:fillRect/>
                </a:stretch>
              </a:blipFill>
              <a:effectLst>
                <a:softEdge rad="31750"/>
              </a:effectLst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3" name="Рисунок 12" descr="Изображение выглядит как зарисовка, рисунок, диаграмма, круг&#10;&#10;Автоматически созданное описание">
            <a:extLst>
              <a:ext uri="{FF2B5EF4-FFF2-40B4-BE49-F238E27FC236}">
                <a16:creationId xmlns:a16="http://schemas.microsoft.com/office/drawing/2014/main" id="{E2A7BC8D-ECB1-9A88-7514-E86518FEB4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9719" y="2887024"/>
            <a:ext cx="2589625" cy="330576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E15412D-C966-F1E9-E2E8-E14E5A027B51}"/>
                  </a:ext>
                </a:extLst>
              </p:cNvPr>
              <p:cNvSpPr txBox="1"/>
              <p:nvPr/>
            </p:nvSpPr>
            <p:spPr>
              <a:xfrm>
                <a:off x="1357162" y="3216814"/>
                <a:ext cx="1907317" cy="32553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𝒛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𝒏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𝝈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sSub>
                        <m:sSubPr>
                          <m:ctrlP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𝒗</m:t>
                          </m:r>
                        </m:e>
                        <m:sub>
                          <m:r>
                            <a:rPr lang="kk-KZ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қат</m:t>
                          </m:r>
                        </m:sub>
                      </m:sSub>
                      <m:r>
                        <a:rPr lang="en-US" sz="20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</m:oMath>
                  </m:oMathPara>
                </a14:m>
                <a:endParaRPr lang="ru-KZ" sz="2000" b="1" dirty="0"/>
              </a:p>
            </p:txBody>
          </p:sp>
        </mc:Choice>
        <mc:Fallback xmlns="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6E15412D-C966-F1E9-E2E8-E14E5A027B5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7162" y="3216814"/>
                <a:ext cx="1907317" cy="325538"/>
              </a:xfrm>
              <a:prstGeom prst="rect">
                <a:avLst/>
              </a:prstGeom>
              <a:blipFill>
                <a:blip r:embed="rId4"/>
                <a:stretch>
                  <a:fillRect l="-1597" r="-1917" b="-20755"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4" name="Стрелка: вправо 53">
            <a:extLst>
              <a:ext uri="{FF2B5EF4-FFF2-40B4-BE49-F238E27FC236}">
                <a16:creationId xmlns:a16="http://schemas.microsoft.com/office/drawing/2014/main" id="{A0980AFE-E0AA-2DF4-40F9-8DFF5CAB072B}"/>
              </a:ext>
            </a:extLst>
          </p:cNvPr>
          <p:cNvSpPr/>
          <p:nvPr/>
        </p:nvSpPr>
        <p:spPr>
          <a:xfrm rot="5400000">
            <a:off x="1863094" y="3709006"/>
            <a:ext cx="418137" cy="23314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 sz="2000" b="1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9594CBFE-16C3-987C-1A8E-4F11AA050F71}"/>
                  </a:ext>
                </a:extLst>
              </p:cNvPr>
              <p:cNvSpPr txBox="1"/>
              <p:nvPr/>
            </p:nvSpPr>
            <p:spPr>
              <a:xfrm>
                <a:off x="1109888" y="4088275"/>
                <a:ext cx="2370392" cy="65806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𝒕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KZ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𝒛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KZ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𝒏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𝝈</m:t>
                          </m:r>
                          <m:r>
                            <a:rPr lang="en-US" sz="20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&lt;</m:t>
                          </m:r>
                          <m:sSub>
                            <m:sSubPr>
                              <m:ctrlPr>
                                <a:rPr lang="ru-KZ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𝒗</m:t>
                              </m:r>
                            </m:e>
                            <m:sub>
                              <m:r>
                                <a:rPr lang="kk-KZ" sz="2000" b="1" i="1" smtClean="0">
                                  <a:latin typeface="Cambria Math" panose="02040503050406030204" pitchFamily="18" charset="0"/>
                                </a:rPr>
                                <m:t>қат</m:t>
                              </m:r>
                            </m:sub>
                          </m:sSub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&gt;</m:t>
                          </m:r>
                        </m:den>
                      </m:f>
                    </m:oMath>
                  </m:oMathPara>
                </a14:m>
                <a:endParaRPr lang="ru-KZ" sz="2000" b="1" dirty="0"/>
              </a:p>
            </p:txBody>
          </p:sp>
        </mc:Choice>
        <mc:Fallback xmlns="">
          <p:sp>
            <p:nvSpPr>
              <p:cNvPr id="55" name="TextBox 54">
                <a:extLst>
                  <a:ext uri="{FF2B5EF4-FFF2-40B4-BE49-F238E27FC236}">
                    <a16:creationId xmlns:a16="http://schemas.microsoft.com/office/drawing/2014/main" id="{9594CBFE-16C3-987C-1A8E-4F11AA050F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09888" y="4088275"/>
                <a:ext cx="2370392" cy="6580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8A7E983D-39C7-4351-3819-909E4A5EDD79}"/>
                  </a:ext>
                </a:extLst>
              </p:cNvPr>
              <p:cNvSpPr txBox="1"/>
              <p:nvPr/>
            </p:nvSpPr>
            <p:spPr>
              <a:xfrm>
                <a:off x="1357162" y="5200037"/>
                <a:ext cx="1725921" cy="9093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&lt;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𝒗</m:t>
                      </m:r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&gt; =</m:t>
                      </m:r>
                      <m:rad>
                        <m:radPr>
                          <m:degHide m:val="on"/>
                          <m:ctrlPr>
                            <a:rPr lang="ru-KZ" sz="20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ru-KZ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𝒌𝑻</m:t>
                              </m:r>
                            </m:num>
                            <m:den>
                              <m:r>
                                <a:rPr lang="ru-KZ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𝝅</m:t>
                              </m:r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𝒎</m:t>
                              </m:r>
                            </m:den>
                          </m:f>
                        </m:e>
                      </m:rad>
                    </m:oMath>
                  </m:oMathPara>
                </a14:m>
                <a:endParaRPr lang="ru-KZ" sz="2000" b="1" dirty="0"/>
              </a:p>
            </p:txBody>
          </p:sp>
        </mc:Choice>
        <mc:Fallback xmlns="">
          <p:sp>
            <p:nvSpPr>
              <p:cNvPr id="56" name="TextBox 55">
                <a:extLst>
                  <a:ext uri="{FF2B5EF4-FFF2-40B4-BE49-F238E27FC236}">
                    <a16:creationId xmlns:a16="http://schemas.microsoft.com/office/drawing/2014/main" id="{8A7E983D-39C7-4351-3819-909E4A5EDD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7162" y="5200037"/>
                <a:ext cx="1725921" cy="90935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K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TextBox 57">
            <a:extLst>
              <a:ext uri="{FF2B5EF4-FFF2-40B4-BE49-F238E27FC236}">
                <a16:creationId xmlns:a16="http://schemas.microsoft.com/office/drawing/2014/main" id="{A6F0D3EE-2413-31EC-3F5B-B1EC16D2CD28}"/>
              </a:ext>
            </a:extLst>
          </p:cNvPr>
          <p:cNvSpPr txBox="1"/>
          <p:nvPr/>
        </p:nvSpPr>
        <p:spPr>
          <a:xfrm>
            <a:off x="3832808" y="4159471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молекула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соқтығыспай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қозғалатын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уақыты</a:t>
            </a:r>
            <a:endParaRPr lang="ru-RU" sz="1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E73895E6-F2A1-C9D9-E7CA-6DCD53EAC680}"/>
              </a:ext>
            </a:extLst>
          </p:cNvPr>
          <p:cNvSpPr txBox="1"/>
          <p:nvPr/>
        </p:nvSpPr>
        <p:spPr>
          <a:xfrm>
            <a:off x="3832808" y="325965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орт</a:t>
            </a:r>
            <a:r>
              <a:rPr lang="en-US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еркін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жүру</a:t>
            </a:r>
            <a:r>
              <a:rPr lang="ru-RU" sz="1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ұзындығы</a:t>
            </a:r>
            <a:endParaRPr lang="ru-K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8FD76B70-D6AB-65B2-706C-6C2296229CD4}"/>
              </a:ext>
            </a:extLst>
          </p:cNvPr>
          <p:cNvSpPr txBox="1"/>
          <p:nvPr/>
        </p:nvSpPr>
        <p:spPr>
          <a:xfrm>
            <a:off x="3832808" y="5245224"/>
            <a:ext cx="5125786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kk-KZ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осы уақыт ішінде молекула орташа жылдамдықпен қозғалады</a:t>
            </a:r>
            <a:endParaRPr lang="ru-KZ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Стрелка: вправо 64">
            <a:extLst>
              <a:ext uri="{FF2B5EF4-FFF2-40B4-BE49-F238E27FC236}">
                <a16:creationId xmlns:a16="http://schemas.microsoft.com/office/drawing/2014/main" id="{E3117D39-88CA-A7B2-9A95-F313D1844756}"/>
              </a:ext>
            </a:extLst>
          </p:cNvPr>
          <p:cNvSpPr/>
          <p:nvPr/>
        </p:nvSpPr>
        <p:spPr>
          <a:xfrm rot="5400000">
            <a:off x="1863094" y="5016179"/>
            <a:ext cx="418137" cy="23314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 sz="2000" b="1"/>
          </a:p>
        </p:txBody>
      </p:sp>
      <p:sp>
        <p:nvSpPr>
          <p:cNvPr id="66" name="Прямоугольник 65">
            <a:extLst>
              <a:ext uri="{FF2B5EF4-FFF2-40B4-BE49-F238E27FC236}">
                <a16:creationId xmlns:a16="http://schemas.microsoft.com/office/drawing/2014/main" id="{2928AB62-5516-C605-7180-6F1EE846A5B3}"/>
              </a:ext>
            </a:extLst>
          </p:cNvPr>
          <p:cNvSpPr/>
          <p:nvPr/>
        </p:nvSpPr>
        <p:spPr>
          <a:xfrm>
            <a:off x="3530865" y="3411324"/>
            <a:ext cx="350711" cy="494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67" name="Прямоугольник 66">
            <a:extLst>
              <a:ext uri="{FF2B5EF4-FFF2-40B4-BE49-F238E27FC236}">
                <a16:creationId xmlns:a16="http://schemas.microsoft.com/office/drawing/2014/main" id="{B69B952E-52A7-0804-06A4-67FE99C54C49}"/>
              </a:ext>
            </a:extLst>
          </p:cNvPr>
          <p:cNvSpPr/>
          <p:nvPr/>
        </p:nvSpPr>
        <p:spPr>
          <a:xfrm>
            <a:off x="3530865" y="4341711"/>
            <a:ext cx="350711" cy="494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68" name="Прямоугольник 67">
            <a:extLst>
              <a:ext uri="{FF2B5EF4-FFF2-40B4-BE49-F238E27FC236}">
                <a16:creationId xmlns:a16="http://schemas.microsoft.com/office/drawing/2014/main" id="{F228D60E-352D-A401-8254-C71DF4C489B9}"/>
              </a:ext>
            </a:extLst>
          </p:cNvPr>
          <p:cNvSpPr/>
          <p:nvPr/>
        </p:nvSpPr>
        <p:spPr>
          <a:xfrm>
            <a:off x="3480280" y="5567110"/>
            <a:ext cx="350711" cy="49417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0841720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BE2453-270E-27D7-F75E-ED9EF923C5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48D08B7-CB01-CB85-56B3-CA6CD5B6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F643E-87A5-FBA0-0871-6A4D41D820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27118D-03C3-4E3F-D2F0-CACBE00CFF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BBC66F2-E03A-0B23-C032-AC973B976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7AD85960-1CD1-8885-8679-E53806E2A6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DBD76F27-A751-87D1-1AF5-8D5BC1DDBD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25F3DE99-D666-4AA2-3A03-8CF4172A85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B0E11A8C-DB65-4B45-A05E-985CEB11E8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F0EDB418-BC4D-6AED-F4C8-ECAB172AD4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DA20EF8B-22F8-7305-76B8-D0C35ED25D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8FC23B59-D39C-29B5-024F-1E11DD9BF7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1A9BA2DC-FA91-192E-45E6-7DF6120061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33E1346F-F0BA-D4D8-4287-C666D0676D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F5968C86-5F9B-0219-E11E-00C860A34C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5EDA225F-150F-F8F6-CFFB-D422B48BEA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296E5ABD-B603-BF49-6437-76F5B5C39A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0E5ED0F-3378-C077-5237-7BA17F7DC9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7ED64F44-3BD4-97AE-BA6E-211F6561AF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E52F3621-2CE0-14AA-3337-D0DF27702F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A74CA460-1CB6-C26B-87BD-20D9EB7B07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02B7A555-882E-3FD3-E545-D23D680CF3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EA7B3A07-229F-BCD7-8A34-C6C7BE212D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402E6323-E05C-9EC9-A0F4-FEA6BF3A6C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0D48101A-EC63-6975-CD8B-AEF554D60B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621CA1BC-6EBC-3973-4EB8-278FEF3D7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AFABA6A2-9EB5-6A77-ABB8-E43D2F58E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25245592-3AC4-E88D-813C-E8B5BD2937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5C0E6F67-DAC0-F6BC-3D8E-6584226AC3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C07ACC1E-5782-3A80-15AB-16DF66CFD8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1E0A6F80-0EAA-A17E-42DC-9B2C14F902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AF193FAD-C077-4186-3904-1D92824FF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3F6F3DA7-CA99-F727-520B-EA935E1E7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55667D79-B8CA-DAF7-D513-6D86A90AF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418079DF-7316-5B08-0C35-4829C5A9D3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2B16E77E-6DBE-34DD-80A0-7B3B92EF29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8BAC8EED-A58C-8B5E-584F-99962877C3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8783765D-5705-5EEA-7F3C-4E3FF11AF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6706160D-DB6C-5CD5-5F72-986ABCA898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750EC388-EB84-49E2-A946-10DED95DE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8675D473-AD70-9632-FE32-684B3D6185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20DD2FB9-0029-514E-12BC-942D219696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3DFF6FA3-463F-F211-4FB6-9D419E0208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277001DB-A20B-D49A-3281-B547B504F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5496" y="27678"/>
            <a:ext cx="8241008" cy="994123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EDC4DE6F-46DB-B853-2391-72C5637B2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8120" y="628992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 </a:t>
            </a:r>
            <a:endParaRPr lang="ru-KZ" dirty="0"/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1DD60EC5-E858-7311-C2A2-770C77B27E17}"/>
              </a:ext>
            </a:extLst>
          </p:cNvPr>
          <p:cNvSpPr/>
          <p:nvPr/>
        </p:nvSpPr>
        <p:spPr>
          <a:xfrm>
            <a:off x="2080037" y="288256"/>
            <a:ext cx="8136467" cy="472965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0"/>
              </a:spcBef>
            </a:pP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Газдардағы </a:t>
            </a:r>
            <a:r>
              <a:rPr lang="ru-RU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тасымалдау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коэффициенттері</a:t>
            </a:r>
            <a:endParaRPr lang="ru-KZ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4" name="Схема 53">
            <a:extLst>
              <a:ext uri="{FF2B5EF4-FFF2-40B4-BE49-F238E27FC236}">
                <a16:creationId xmlns:a16="http://schemas.microsoft.com/office/drawing/2014/main" id="{DB11DB6D-7629-4F70-863D-EC947B6444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88183207"/>
              </p:ext>
            </p:extLst>
          </p:nvPr>
        </p:nvGraphicFramePr>
        <p:xfrm>
          <a:off x="1211015" y="860508"/>
          <a:ext cx="941461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60097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0BE2453-270E-27D7-F75E-ED9EF923C5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48D08B7-CB01-CB85-56B3-CA6CD5B6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AF643E-87A5-FBA0-0871-6A4D41D820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526280"/>
            <a:ext cx="9975273" cy="2331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927118D-03C3-4E3F-D2F0-CACBE00CFF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2051" y="524740"/>
            <a:ext cx="11247895" cy="576518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BBC66F2-E03A-0B23-C032-AC973B976B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873418" y="44817"/>
            <a:ext cx="233303" cy="772404"/>
            <a:chOff x="11873418" y="44817"/>
            <a:chExt cx="233303" cy="772404"/>
          </a:xfrm>
        </p:grpSpPr>
        <p:sp>
          <p:nvSpPr>
            <p:cNvPr id="15" name="Rectangle 64">
              <a:extLst>
                <a:ext uri="{FF2B5EF4-FFF2-40B4-BE49-F238E27FC236}">
                  <a16:creationId xmlns:a16="http://schemas.microsoft.com/office/drawing/2014/main" id="{7AD85960-1CD1-8885-8679-E53806E2A6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3605" y="461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66">
              <a:extLst>
                <a:ext uri="{FF2B5EF4-FFF2-40B4-BE49-F238E27FC236}">
                  <a16:creationId xmlns:a16="http://schemas.microsoft.com/office/drawing/2014/main" id="{DBD76F27-A751-87D1-1AF5-8D5BC1DDBD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115" y="4612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64">
              <a:extLst>
                <a:ext uri="{FF2B5EF4-FFF2-40B4-BE49-F238E27FC236}">
                  <a16:creationId xmlns:a16="http://schemas.microsoft.com/office/drawing/2014/main" id="{25F3DE99-D666-4AA2-3A03-8CF4172A85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66">
              <a:extLst>
                <a:ext uri="{FF2B5EF4-FFF2-40B4-BE49-F238E27FC236}">
                  <a16:creationId xmlns:a16="http://schemas.microsoft.com/office/drawing/2014/main" id="{B0E11A8C-DB65-4B45-A05E-985CEB11E8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75669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64">
              <a:extLst>
                <a:ext uri="{FF2B5EF4-FFF2-40B4-BE49-F238E27FC236}">
                  <a16:creationId xmlns:a16="http://schemas.microsoft.com/office/drawing/2014/main" id="{F0EDB418-BC4D-6AED-F4C8-ECAB172AD49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66">
              <a:extLst>
                <a:ext uri="{FF2B5EF4-FFF2-40B4-BE49-F238E27FC236}">
                  <a16:creationId xmlns:a16="http://schemas.microsoft.com/office/drawing/2014/main" id="{DA20EF8B-22F8-7305-76B8-D0C35ED25D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61457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64">
              <a:extLst>
                <a:ext uri="{FF2B5EF4-FFF2-40B4-BE49-F238E27FC236}">
                  <a16:creationId xmlns:a16="http://schemas.microsoft.com/office/drawing/2014/main" id="{8FC23B59-D39C-29B5-024F-1E11DD9BF7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66">
              <a:extLst>
                <a:ext uri="{FF2B5EF4-FFF2-40B4-BE49-F238E27FC236}">
                  <a16:creationId xmlns:a16="http://schemas.microsoft.com/office/drawing/2014/main" id="{1A9BA2DC-FA91-192E-45E6-7DF6120061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472462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64">
              <a:extLst>
                <a:ext uri="{FF2B5EF4-FFF2-40B4-BE49-F238E27FC236}">
                  <a16:creationId xmlns:a16="http://schemas.microsoft.com/office/drawing/2014/main" id="{33E1346F-F0BA-D4D8-4287-C666D0676D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66">
              <a:extLst>
                <a:ext uri="{FF2B5EF4-FFF2-40B4-BE49-F238E27FC236}">
                  <a16:creationId xmlns:a16="http://schemas.microsoft.com/office/drawing/2014/main" id="{F5968C86-5F9B-0219-E11E-00C860A34C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330348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64">
              <a:extLst>
                <a:ext uri="{FF2B5EF4-FFF2-40B4-BE49-F238E27FC236}">
                  <a16:creationId xmlns:a16="http://schemas.microsoft.com/office/drawing/2014/main" id="{5EDA225F-150F-F8F6-CFFB-D422B48BEA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2046191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66">
              <a:extLst>
                <a:ext uri="{FF2B5EF4-FFF2-40B4-BE49-F238E27FC236}">
                  <a16:creationId xmlns:a16="http://schemas.microsoft.com/office/drawing/2014/main" id="{296E5ABD-B603-BF49-6437-76F5B5C39A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872455" y="18823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E0E5ED0F-3378-C077-5237-7BA17F7DC9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864" y="3048506"/>
            <a:ext cx="630289" cy="765242"/>
            <a:chOff x="45711" y="3048506"/>
            <a:chExt cx="630289" cy="765242"/>
          </a:xfrm>
        </p:grpSpPr>
        <p:sp>
          <p:nvSpPr>
            <p:cNvPr id="29" name="Rectangle 2">
              <a:extLst>
                <a:ext uri="{FF2B5EF4-FFF2-40B4-BE49-F238E27FC236}">
                  <a16:creationId xmlns:a16="http://schemas.microsoft.com/office/drawing/2014/main" id="{7ED64F44-3BD4-97AE-BA6E-211F6561AF5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59">
              <a:extLst>
                <a:ext uri="{FF2B5EF4-FFF2-40B4-BE49-F238E27FC236}">
                  <a16:creationId xmlns:a16="http://schemas.microsoft.com/office/drawing/2014/main" id="{E52F3621-2CE0-14AA-3337-D0DF27702F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62">
              <a:extLst>
                <a:ext uri="{FF2B5EF4-FFF2-40B4-BE49-F238E27FC236}">
                  <a16:creationId xmlns:a16="http://schemas.microsoft.com/office/drawing/2014/main" id="{A74CA460-1CB6-C26B-87BD-20D9EB7B07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64">
              <a:extLst>
                <a:ext uri="{FF2B5EF4-FFF2-40B4-BE49-F238E27FC236}">
                  <a16:creationId xmlns:a16="http://schemas.microsoft.com/office/drawing/2014/main" id="{02B7A555-882E-3FD3-E545-D23D680CF3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66">
              <a:extLst>
                <a:ext uri="{FF2B5EF4-FFF2-40B4-BE49-F238E27FC236}">
                  <a16:creationId xmlns:a16="http://schemas.microsoft.com/office/drawing/2014/main" id="{EA7B3A07-229F-BCD7-8A34-C6C7BE212D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14166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2">
              <a:extLst>
                <a:ext uri="{FF2B5EF4-FFF2-40B4-BE49-F238E27FC236}">
                  <a16:creationId xmlns:a16="http://schemas.microsoft.com/office/drawing/2014/main" id="{402E6323-E05C-9EC9-A0F4-FEA6BF3A6C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ectangle 59">
              <a:extLst>
                <a:ext uri="{FF2B5EF4-FFF2-40B4-BE49-F238E27FC236}">
                  <a16:creationId xmlns:a16="http://schemas.microsoft.com/office/drawing/2014/main" id="{0D48101A-EC63-6975-CD8B-AEF554D60B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Rectangle 62">
              <a:extLst>
                <a:ext uri="{FF2B5EF4-FFF2-40B4-BE49-F238E27FC236}">
                  <a16:creationId xmlns:a16="http://schemas.microsoft.com/office/drawing/2014/main" id="{621CA1BC-6EBC-3973-4EB8-278FEF3D7C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Rectangle 64">
              <a:extLst>
                <a:ext uri="{FF2B5EF4-FFF2-40B4-BE49-F238E27FC236}">
                  <a16:creationId xmlns:a16="http://schemas.microsoft.com/office/drawing/2014/main" id="{AFABA6A2-9EB5-6A77-ABB8-E43D2F58E0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66">
              <a:extLst>
                <a:ext uri="{FF2B5EF4-FFF2-40B4-BE49-F238E27FC236}">
                  <a16:creationId xmlns:a16="http://schemas.microsoft.com/office/drawing/2014/main" id="{25245592-3AC4-E88D-813C-E8B5BD2937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2053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Rectangle 2">
              <a:extLst>
                <a:ext uri="{FF2B5EF4-FFF2-40B4-BE49-F238E27FC236}">
                  <a16:creationId xmlns:a16="http://schemas.microsoft.com/office/drawing/2014/main" id="{5C0E6F67-DAC0-F6BC-3D8E-6584226AC3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Rectangle 59">
              <a:extLst>
                <a:ext uri="{FF2B5EF4-FFF2-40B4-BE49-F238E27FC236}">
                  <a16:creationId xmlns:a16="http://schemas.microsoft.com/office/drawing/2014/main" id="{C07ACC1E-5782-3A80-15AB-16DF66CFD8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Rectangle 62">
              <a:extLst>
                <a:ext uri="{FF2B5EF4-FFF2-40B4-BE49-F238E27FC236}">
                  <a16:creationId xmlns:a16="http://schemas.microsoft.com/office/drawing/2014/main" id="{1E0A6F80-0EAA-A17E-42DC-9B2C14F902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Rectangle 64">
              <a:extLst>
                <a:ext uri="{FF2B5EF4-FFF2-40B4-BE49-F238E27FC236}">
                  <a16:creationId xmlns:a16="http://schemas.microsoft.com/office/drawing/2014/main" id="{AF193FAD-C077-4186-3904-1D92824FF0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66">
              <a:extLst>
                <a:ext uri="{FF2B5EF4-FFF2-40B4-BE49-F238E27FC236}">
                  <a16:creationId xmlns:a16="http://schemas.microsoft.com/office/drawing/2014/main" id="{3F6F3DA7-CA99-F727-520B-EA935E1E7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29939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2">
              <a:extLst>
                <a:ext uri="{FF2B5EF4-FFF2-40B4-BE49-F238E27FC236}">
                  <a16:creationId xmlns:a16="http://schemas.microsoft.com/office/drawing/2014/main" id="{55667D79-B8CA-DAF7-D513-6D86A90AFAC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59">
              <a:extLst>
                <a:ext uri="{FF2B5EF4-FFF2-40B4-BE49-F238E27FC236}">
                  <a16:creationId xmlns:a16="http://schemas.microsoft.com/office/drawing/2014/main" id="{418079DF-7316-5B08-0C35-4829C5A9D3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62">
              <a:extLst>
                <a:ext uri="{FF2B5EF4-FFF2-40B4-BE49-F238E27FC236}">
                  <a16:creationId xmlns:a16="http://schemas.microsoft.com/office/drawing/2014/main" id="{2B16E77E-6DBE-34DD-80A0-7B3B92EF29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Rectangle 64">
              <a:extLst>
                <a:ext uri="{FF2B5EF4-FFF2-40B4-BE49-F238E27FC236}">
                  <a16:creationId xmlns:a16="http://schemas.microsoft.com/office/drawing/2014/main" id="{8BAC8EED-A58C-8B5E-584F-99962877C3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Rectangle 66">
              <a:extLst>
                <a:ext uri="{FF2B5EF4-FFF2-40B4-BE49-F238E27FC236}">
                  <a16:creationId xmlns:a16="http://schemas.microsoft.com/office/drawing/2014/main" id="{8783765D-5705-5EEA-7F3C-4E3FF11AF6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7825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Rectangle 2">
              <a:extLst>
                <a:ext uri="{FF2B5EF4-FFF2-40B4-BE49-F238E27FC236}">
                  <a16:creationId xmlns:a16="http://schemas.microsoft.com/office/drawing/2014/main" id="{6706160D-DB6C-5CD5-5F72-986ABCA898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048506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Rectangle 59">
              <a:extLst>
                <a:ext uri="{FF2B5EF4-FFF2-40B4-BE49-F238E27FC236}">
                  <a16:creationId xmlns:a16="http://schemas.microsoft.com/office/drawing/2014/main" id="{750EC388-EB84-49E2-A946-10DED95DE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225010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62">
              <a:extLst>
                <a:ext uri="{FF2B5EF4-FFF2-40B4-BE49-F238E27FC236}">
                  <a16:creationId xmlns:a16="http://schemas.microsoft.com/office/drawing/2014/main" id="{8675D473-AD70-9632-FE32-684B3D6185E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401514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ectangle 64">
              <a:extLst>
                <a:ext uri="{FF2B5EF4-FFF2-40B4-BE49-F238E27FC236}">
                  <a16:creationId xmlns:a16="http://schemas.microsoft.com/office/drawing/2014/main" id="{20DD2FB9-0029-514E-12BC-942D219696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578017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ectangle 66">
              <a:extLst>
                <a:ext uri="{FF2B5EF4-FFF2-40B4-BE49-F238E27FC236}">
                  <a16:creationId xmlns:a16="http://schemas.microsoft.com/office/drawing/2014/main" id="{3DFF6FA3-463F-F211-4FB6-9D419E0208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5711" y="3754521"/>
              <a:ext cx="61834" cy="592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" name="Скругленный прямоугольник 4">
            <a:extLst>
              <a:ext uri="{FF2B5EF4-FFF2-40B4-BE49-F238E27FC236}">
                <a16:creationId xmlns:a16="http://schemas.microsoft.com/office/drawing/2014/main" id="{9298295E-0192-4575-4C7D-30599284842F}"/>
              </a:ext>
            </a:extLst>
          </p:cNvPr>
          <p:cNvSpPr/>
          <p:nvPr/>
        </p:nvSpPr>
        <p:spPr>
          <a:xfrm>
            <a:off x="1975495" y="234228"/>
            <a:ext cx="8181975" cy="581025"/>
          </a:xfrm>
          <a:prstGeom prst="roundRect">
            <a:avLst/>
          </a:prstGeom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277001DB-A20B-D49A-3281-B547B504F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4618" y="13070"/>
            <a:ext cx="8515673" cy="994123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Газдардағы </a:t>
            </a:r>
            <a:r>
              <a:rPr lang="ru-RU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тасымалдау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коэффициенттері</a:t>
            </a:r>
            <a:endParaRPr lang="ru-KZ" sz="2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бъект 6">
            <a:extLst>
              <a:ext uri="{FF2B5EF4-FFF2-40B4-BE49-F238E27FC236}">
                <a16:creationId xmlns:a16="http://schemas.microsoft.com/office/drawing/2014/main" id="{EDC4DE6F-46DB-B853-2391-72C5637B2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8120" y="628992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kk-KZ" dirty="0"/>
              <a:t> </a:t>
            </a:r>
            <a:endParaRPr lang="ru-KZ" dirty="0"/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id="{7F5B893B-8F23-4B70-8C18-B01B455F3C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46180952"/>
              </p:ext>
            </p:extLst>
          </p:nvPr>
        </p:nvGraphicFramePr>
        <p:xfrm>
          <a:off x="1580018" y="844241"/>
          <a:ext cx="9414615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9534394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2456</TotalTime>
  <Words>1238</Words>
  <Application>Microsoft Office PowerPoint</Application>
  <PresentationFormat>Широкоэкранный</PresentationFormat>
  <Paragraphs>146</Paragraphs>
  <Slides>19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7" baseType="lpstr">
      <vt:lpstr>Aptos</vt:lpstr>
      <vt:lpstr>Arial</vt:lpstr>
      <vt:lpstr>Calibri</vt:lpstr>
      <vt:lpstr>Calibri Light</vt:lpstr>
      <vt:lpstr>Cambria Math</vt:lpstr>
      <vt:lpstr>Times New Roman</vt:lpstr>
      <vt:lpstr>Тема Office</vt:lpstr>
      <vt:lpstr>Формула</vt:lpstr>
      <vt:lpstr>Презентация PowerPoint</vt:lpstr>
      <vt:lpstr>Презентация PowerPoint</vt:lpstr>
      <vt:lpstr>1. Молекулалардың орташа еркін жүру ұзындығы</vt:lpstr>
      <vt:lpstr>1. Молекулалардың орташа еркін жүру ұзындығы</vt:lpstr>
      <vt:lpstr>1. Молекулалардың орташа еркін жүру ұзындығы</vt:lpstr>
      <vt:lpstr>1. Молекулалардың ортaша еркін жүру ұзындығы</vt:lpstr>
      <vt:lpstr>Презентация PowerPoint</vt:lpstr>
      <vt:lpstr>  </vt:lpstr>
      <vt:lpstr>2. Газдардағы тасымалдау коэффициенттері</vt:lpstr>
      <vt:lpstr>2. Газдардағы тасымалдау коэффициенттері</vt:lpstr>
      <vt:lpstr> </vt:lpstr>
      <vt:lpstr>2. Газдардағы тасымалдау коэффициенттері</vt:lpstr>
      <vt:lpstr>2. Газдардағы тасымалдау коэффициенттері</vt:lpstr>
      <vt:lpstr>2. Газдардағы тасымалдау коэффициенттері</vt:lpstr>
      <vt:lpstr>2. Газдардағы тасымалдау коэффициенттері</vt:lpstr>
      <vt:lpstr>2. Газдардағы тасымалдау коэффициенттері</vt:lpstr>
      <vt:lpstr>3. Кнудсен саны</vt:lpstr>
      <vt:lpstr>3. Кнудсен саны</vt:lpstr>
      <vt:lpstr>3. Кнудсен саны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Аманжолова Айнур Кайралиевна</dc:creator>
  <cp:lastModifiedBy>Айман Акылбекова</cp:lastModifiedBy>
  <cp:revision>68</cp:revision>
  <dcterms:created xsi:type="dcterms:W3CDTF">2021-11-16T03:16:23Z</dcterms:created>
  <dcterms:modified xsi:type="dcterms:W3CDTF">2024-10-30T08:33:47Z</dcterms:modified>
</cp:coreProperties>
</file>