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8288000" cy="10287000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Raleway 2 Bold" panose="020B0604020202020204" charset="-52"/>
      <p:regular r:id="rId36"/>
    </p:embeddedFont>
    <p:embeddedFont>
      <p:font typeface="Raleway 1 Bold" panose="020B0604020202020204" charset="-52"/>
      <p:regular r:id="rId37"/>
    </p:embeddedFont>
    <p:embeddedFont>
      <p:font typeface="Fredoka" panose="020B0604020202020204" charset="0"/>
      <p:regular r:id="rId38"/>
    </p:embeddedFont>
    <p:embeddedFont>
      <p:font typeface="Raleway 1" panose="020B0604020202020204" charset="-52"/>
      <p:regular r:id="rId39"/>
    </p:embeddedFont>
    <p:embeddedFont>
      <p:font typeface="Raleway 2" panose="020B0604020202020204" charset="-52"/>
      <p:regular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41.svg"/><Relationship Id="rId10" Type="http://schemas.openxmlformats.org/officeDocument/2006/relationships/image" Target="../media/image22.png"/><Relationship Id="rId4" Type="http://schemas.openxmlformats.org/officeDocument/2006/relationships/image" Target="../media/image20.png"/><Relationship Id="rId9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41.sv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8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41.svg"/><Relationship Id="rId4" Type="http://schemas.openxmlformats.org/officeDocument/2006/relationships/image" Target="../media/image20.png"/><Relationship Id="rId9" Type="http://schemas.openxmlformats.org/officeDocument/2006/relationships/image" Target="../media/image8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9.svg"/><Relationship Id="rId7" Type="http://schemas.openxmlformats.org/officeDocument/2006/relationships/image" Target="../media/image48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30.svg"/><Relationship Id="rId4" Type="http://schemas.openxmlformats.org/officeDocument/2006/relationships/image" Target="../media/image15.png"/><Relationship Id="rId9" Type="http://schemas.openxmlformats.org/officeDocument/2006/relationships/image" Target="../media/image50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9.svg"/><Relationship Id="rId7" Type="http://schemas.openxmlformats.org/officeDocument/2006/relationships/image" Target="../media/image48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30.svg"/><Relationship Id="rId4" Type="http://schemas.openxmlformats.org/officeDocument/2006/relationships/image" Target="../media/image15.png"/><Relationship Id="rId9" Type="http://schemas.openxmlformats.org/officeDocument/2006/relationships/image" Target="../media/image50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sv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sv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0.svg"/><Relationship Id="rId4" Type="http://schemas.openxmlformats.org/officeDocument/2006/relationships/image" Target="../media/image10.png"/><Relationship Id="rId9" Type="http://schemas.openxmlformats.org/officeDocument/2006/relationships/image" Target="../media/image24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54.svg"/><Relationship Id="rId3" Type="http://schemas.openxmlformats.org/officeDocument/2006/relationships/image" Target="../media/image6.svg"/><Relationship Id="rId7" Type="http://schemas.openxmlformats.org/officeDocument/2006/relationships/image" Target="../media/image34.svg"/><Relationship Id="rId12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8.svg"/><Relationship Id="rId5" Type="http://schemas.openxmlformats.org/officeDocument/2006/relationships/image" Target="../media/image37.svg"/><Relationship Id="rId10" Type="http://schemas.openxmlformats.org/officeDocument/2006/relationships/image" Target="../media/image4.png"/><Relationship Id="rId4" Type="http://schemas.openxmlformats.org/officeDocument/2006/relationships/image" Target="../media/image18.png"/><Relationship Id="rId9" Type="http://schemas.openxmlformats.org/officeDocument/2006/relationships/image" Target="../media/image48.sv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9.svg"/><Relationship Id="rId7" Type="http://schemas.openxmlformats.org/officeDocument/2006/relationships/image" Target="../media/image48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30.svg"/><Relationship Id="rId4" Type="http://schemas.openxmlformats.org/officeDocument/2006/relationships/image" Target="../media/image15.png"/><Relationship Id="rId9" Type="http://schemas.openxmlformats.org/officeDocument/2006/relationships/image" Target="../media/image50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sv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sv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64.svg"/><Relationship Id="rId3" Type="http://schemas.openxmlformats.org/officeDocument/2006/relationships/image" Target="../media/image6.svg"/><Relationship Id="rId7" Type="http://schemas.openxmlformats.org/officeDocument/2006/relationships/image" Target="../media/image60.svg"/><Relationship Id="rId12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14.svg"/><Relationship Id="rId5" Type="http://schemas.openxmlformats.org/officeDocument/2006/relationships/image" Target="../media/image58.svg"/><Relationship Id="rId10" Type="http://schemas.openxmlformats.org/officeDocument/2006/relationships/image" Target="../media/image7.png"/><Relationship Id="rId4" Type="http://schemas.openxmlformats.org/officeDocument/2006/relationships/image" Target="../media/image29.png"/><Relationship Id="rId9" Type="http://schemas.openxmlformats.org/officeDocument/2006/relationships/image" Target="../media/image62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64.svg"/><Relationship Id="rId3" Type="http://schemas.openxmlformats.org/officeDocument/2006/relationships/image" Target="../media/image6.svg"/><Relationship Id="rId7" Type="http://schemas.openxmlformats.org/officeDocument/2006/relationships/image" Target="../media/image60.svg"/><Relationship Id="rId12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14.svg"/><Relationship Id="rId5" Type="http://schemas.openxmlformats.org/officeDocument/2006/relationships/image" Target="../media/image58.svg"/><Relationship Id="rId10" Type="http://schemas.openxmlformats.org/officeDocument/2006/relationships/image" Target="../media/image7.png"/><Relationship Id="rId4" Type="http://schemas.openxmlformats.org/officeDocument/2006/relationships/image" Target="../media/image29.png"/><Relationship Id="rId9" Type="http://schemas.openxmlformats.org/officeDocument/2006/relationships/image" Target="../media/image62.sv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54.svg"/><Relationship Id="rId18" Type="http://schemas.openxmlformats.org/officeDocument/2006/relationships/image" Target="../media/image31.png"/><Relationship Id="rId3" Type="http://schemas.openxmlformats.org/officeDocument/2006/relationships/image" Target="../media/image37.svg"/><Relationship Id="rId7" Type="http://schemas.openxmlformats.org/officeDocument/2006/relationships/image" Target="../media/image26.svg"/><Relationship Id="rId12" Type="http://schemas.openxmlformats.org/officeDocument/2006/relationships/image" Target="../media/image28.png"/><Relationship Id="rId17" Type="http://schemas.openxmlformats.org/officeDocument/2006/relationships/image" Target="../media/image72.svg"/><Relationship Id="rId2" Type="http://schemas.openxmlformats.org/officeDocument/2006/relationships/image" Target="../media/image18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68.svg"/><Relationship Id="rId5" Type="http://schemas.openxmlformats.org/officeDocument/2006/relationships/image" Target="../media/image4.svg"/><Relationship Id="rId15" Type="http://schemas.openxmlformats.org/officeDocument/2006/relationships/image" Target="../media/image70.svg"/><Relationship Id="rId10" Type="http://schemas.openxmlformats.org/officeDocument/2006/relationships/image" Target="../media/image34.png"/><Relationship Id="rId19" Type="http://schemas.openxmlformats.org/officeDocument/2006/relationships/image" Target="../media/image62.svg"/><Relationship Id="rId4" Type="http://schemas.openxmlformats.org/officeDocument/2006/relationships/image" Target="../media/image2.png"/><Relationship Id="rId9" Type="http://schemas.openxmlformats.org/officeDocument/2006/relationships/image" Target="../media/image66.svg"/><Relationship Id="rId1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8.svg"/><Relationship Id="rId4" Type="http://schemas.openxmlformats.org/officeDocument/2006/relationships/image" Target="../media/image14.png"/><Relationship Id="rId9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8.svg"/><Relationship Id="rId7" Type="http://schemas.openxmlformats.org/officeDocument/2006/relationships/image" Target="../media/image3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32.svg"/><Relationship Id="rId4" Type="http://schemas.openxmlformats.org/officeDocument/2006/relationships/image" Target="../media/image16.png"/><Relationship Id="rId9" Type="http://schemas.openxmlformats.org/officeDocument/2006/relationships/image" Target="../media/image24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7.svg"/><Relationship Id="rId7" Type="http://schemas.openxmlformats.org/officeDocument/2006/relationships/image" Target="../media/image24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0.svg"/><Relationship Id="rId5" Type="http://schemas.openxmlformats.org/officeDocument/2006/relationships/image" Target="../media/image6.svg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13726184" y="6530414"/>
            <a:ext cx="5537788" cy="5265933"/>
          </a:xfrm>
          <a:custGeom>
            <a:avLst/>
            <a:gdLst/>
            <a:ahLst/>
            <a:cxnLst/>
            <a:rect l="l" t="t" r="r" b="b"/>
            <a:pathLst>
              <a:path w="5537788" h="5265933">
                <a:moveTo>
                  <a:pt x="0" y="0"/>
                </a:moveTo>
                <a:lnTo>
                  <a:pt x="5537788" y="0"/>
                </a:lnTo>
                <a:lnTo>
                  <a:pt x="5537788" y="5265933"/>
                </a:lnTo>
                <a:lnTo>
                  <a:pt x="0" y="52659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401877" y="6167762"/>
            <a:ext cx="5862095" cy="4579762"/>
          </a:xfrm>
          <a:custGeom>
            <a:avLst/>
            <a:gdLst/>
            <a:ahLst/>
            <a:cxnLst/>
            <a:rect l="l" t="t" r="r" b="b"/>
            <a:pathLst>
              <a:path w="5862095" h="4579762">
                <a:moveTo>
                  <a:pt x="0" y="0"/>
                </a:moveTo>
                <a:lnTo>
                  <a:pt x="5862095" y="0"/>
                </a:lnTo>
                <a:lnTo>
                  <a:pt x="5862095" y="4579761"/>
                </a:lnTo>
                <a:lnTo>
                  <a:pt x="0" y="45797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60869" y="2666987"/>
            <a:ext cx="4047467" cy="4114800"/>
          </a:xfrm>
          <a:custGeom>
            <a:avLst/>
            <a:gdLst/>
            <a:ahLst/>
            <a:cxnLst/>
            <a:rect l="l" t="t" r="r" b="b"/>
            <a:pathLst>
              <a:path w="4047467" h="4114800">
                <a:moveTo>
                  <a:pt x="0" y="0"/>
                </a:moveTo>
                <a:lnTo>
                  <a:pt x="4047467" y="0"/>
                </a:lnTo>
                <a:lnTo>
                  <a:pt x="40474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V="1">
            <a:off x="-182186" y="6530414"/>
            <a:ext cx="5333576" cy="3943015"/>
          </a:xfrm>
          <a:custGeom>
            <a:avLst/>
            <a:gdLst/>
            <a:ahLst/>
            <a:cxnLst/>
            <a:rect l="l" t="t" r="r" b="b"/>
            <a:pathLst>
              <a:path w="5333576" h="3943015">
                <a:moveTo>
                  <a:pt x="0" y="3943014"/>
                </a:moveTo>
                <a:lnTo>
                  <a:pt x="5333577" y="3943014"/>
                </a:lnTo>
                <a:lnTo>
                  <a:pt x="5333577" y="0"/>
                </a:lnTo>
                <a:lnTo>
                  <a:pt x="0" y="0"/>
                </a:lnTo>
                <a:lnTo>
                  <a:pt x="0" y="3943014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632732" y="-166649"/>
            <a:ext cx="7315200" cy="1195349"/>
          </a:xfrm>
          <a:custGeom>
            <a:avLst/>
            <a:gdLst/>
            <a:ahLst/>
            <a:cxnLst/>
            <a:rect l="l" t="t" r="r" b="b"/>
            <a:pathLst>
              <a:path w="7315200" h="1195349">
                <a:moveTo>
                  <a:pt x="0" y="0"/>
                </a:moveTo>
                <a:lnTo>
                  <a:pt x="7315200" y="0"/>
                </a:lnTo>
                <a:lnTo>
                  <a:pt x="7315200" y="1195349"/>
                </a:lnTo>
                <a:lnTo>
                  <a:pt x="0" y="119534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977140" y="3086100"/>
            <a:ext cx="4333720" cy="787949"/>
          </a:xfrm>
          <a:custGeom>
            <a:avLst/>
            <a:gdLst/>
            <a:ahLst/>
            <a:cxnLst/>
            <a:rect l="l" t="t" r="r" b="b"/>
            <a:pathLst>
              <a:path w="4333720" h="787949">
                <a:moveTo>
                  <a:pt x="0" y="0"/>
                </a:moveTo>
                <a:lnTo>
                  <a:pt x="4333720" y="0"/>
                </a:lnTo>
                <a:lnTo>
                  <a:pt x="4333720" y="787949"/>
                </a:lnTo>
                <a:lnTo>
                  <a:pt x="0" y="78794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964174" y="4477003"/>
            <a:ext cx="14932614" cy="2715021"/>
          </a:xfrm>
          <a:custGeom>
            <a:avLst/>
            <a:gdLst/>
            <a:ahLst/>
            <a:cxnLst/>
            <a:rect l="l" t="t" r="r" b="b"/>
            <a:pathLst>
              <a:path w="14932614" h="2715021">
                <a:moveTo>
                  <a:pt x="0" y="0"/>
                </a:moveTo>
                <a:lnTo>
                  <a:pt x="14932614" y="0"/>
                </a:lnTo>
                <a:lnTo>
                  <a:pt x="14932614" y="2715020"/>
                </a:lnTo>
                <a:lnTo>
                  <a:pt x="0" y="271502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239556" y="4702007"/>
            <a:ext cx="14093369" cy="2030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6"/>
              </a:lnSpc>
            </a:pPr>
            <a:r>
              <a:rPr lang="en-US" sz="3861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Реакциялар механизмдері туралы түсінік. Органикалық реакциялардың механизмі бойынша жіктелуі. Электрофильді, нуклеофильді реагенттер.</a:t>
            </a:r>
          </a:p>
        </p:txBody>
      </p:sp>
      <p:sp>
        <p:nvSpPr>
          <p:cNvPr id="10" name="Freeform 10"/>
          <p:cNvSpPr/>
          <p:nvPr/>
        </p:nvSpPr>
        <p:spPr>
          <a:xfrm>
            <a:off x="15505959" y="-2224049"/>
            <a:ext cx="4343839" cy="4114800"/>
          </a:xfrm>
          <a:custGeom>
            <a:avLst/>
            <a:gdLst/>
            <a:ahLst/>
            <a:cxnLst/>
            <a:rect l="l" t="t" r="r" b="b"/>
            <a:pathLst>
              <a:path w="4343839" h="4114800">
                <a:moveTo>
                  <a:pt x="0" y="0"/>
                </a:moveTo>
                <a:lnTo>
                  <a:pt x="4343839" y="0"/>
                </a:lnTo>
                <a:lnTo>
                  <a:pt x="434383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7677879" y="1240639"/>
            <a:ext cx="1300223" cy="1300223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89AD3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5532537" y="3173052"/>
            <a:ext cx="7222927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1">
                <a:solidFill>
                  <a:srgbClr val="FFFFFF"/>
                </a:solidFill>
                <a:latin typeface="Raleway 1 Bold"/>
                <a:ea typeface="Raleway 1 Bold"/>
                <a:cs typeface="Raleway 1 Bold"/>
                <a:sym typeface="Raleway 1 Bold"/>
              </a:rPr>
              <a:t> №5 дәріс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975335">
            <a:off x="-689600" y="6246482"/>
            <a:ext cx="6972907" cy="6351684"/>
          </a:xfrm>
          <a:custGeom>
            <a:avLst/>
            <a:gdLst/>
            <a:ahLst/>
            <a:cxnLst/>
            <a:rect l="l" t="t" r="r" b="b"/>
            <a:pathLst>
              <a:path w="6972907" h="6351684">
                <a:moveTo>
                  <a:pt x="0" y="0"/>
                </a:moveTo>
                <a:lnTo>
                  <a:pt x="6972907" y="0"/>
                </a:lnTo>
                <a:lnTo>
                  <a:pt x="6972907" y="6351684"/>
                </a:lnTo>
                <a:lnTo>
                  <a:pt x="0" y="63516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3335777"/>
            <a:ext cx="5945435" cy="5134694"/>
          </a:xfrm>
          <a:custGeom>
            <a:avLst/>
            <a:gdLst/>
            <a:ahLst/>
            <a:cxnLst/>
            <a:rect l="l" t="t" r="r" b="b"/>
            <a:pathLst>
              <a:path w="5945435" h="5134694">
                <a:moveTo>
                  <a:pt x="0" y="0"/>
                </a:moveTo>
                <a:lnTo>
                  <a:pt x="5945435" y="0"/>
                </a:lnTo>
                <a:lnTo>
                  <a:pt x="5945435" y="5134694"/>
                </a:lnTo>
                <a:lnTo>
                  <a:pt x="0" y="51346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730374" y="607567"/>
            <a:ext cx="15213341" cy="4311016"/>
            <a:chOff x="0" y="0"/>
            <a:chExt cx="4006806" cy="113541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006806" cy="1135412"/>
            </a:xfrm>
            <a:custGeom>
              <a:avLst/>
              <a:gdLst/>
              <a:ahLst/>
              <a:cxnLst/>
              <a:rect l="l" t="t" r="r" b="b"/>
              <a:pathLst>
                <a:path w="4006806" h="1135412">
                  <a:moveTo>
                    <a:pt x="25953" y="0"/>
                  </a:moveTo>
                  <a:lnTo>
                    <a:pt x="3980852" y="0"/>
                  </a:lnTo>
                  <a:cubicBezTo>
                    <a:pt x="3987736" y="0"/>
                    <a:pt x="3994337" y="2734"/>
                    <a:pt x="3999204" y="7602"/>
                  </a:cubicBezTo>
                  <a:cubicBezTo>
                    <a:pt x="4004071" y="12469"/>
                    <a:pt x="4006806" y="19070"/>
                    <a:pt x="4006806" y="25953"/>
                  </a:cubicBezTo>
                  <a:lnTo>
                    <a:pt x="4006806" y="1109458"/>
                  </a:lnTo>
                  <a:cubicBezTo>
                    <a:pt x="4006806" y="1116341"/>
                    <a:pt x="4004071" y="1122943"/>
                    <a:pt x="3999204" y="1127810"/>
                  </a:cubicBezTo>
                  <a:cubicBezTo>
                    <a:pt x="3994337" y="1132677"/>
                    <a:pt x="3987736" y="1135412"/>
                    <a:pt x="3980852" y="1135412"/>
                  </a:cubicBezTo>
                  <a:lnTo>
                    <a:pt x="25953" y="1135412"/>
                  </a:lnTo>
                  <a:cubicBezTo>
                    <a:pt x="19070" y="1135412"/>
                    <a:pt x="12469" y="1132677"/>
                    <a:pt x="7602" y="1127810"/>
                  </a:cubicBezTo>
                  <a:cubicBezTo>
                    <a:pt x="2734" y="1122943"/>
                    <a:pt x="0" y="1116341"/>
                    <a:pt x="0" y="1109458"/>
                  </a:cubicBezTo>
                  <a:lnTo>
                    <a:pt x="0" y="25953"/>
                  </a:lnTo>
                  <a:cubicBezTo>
                    <a:pt x="0" y="19070"/>
                    <a:pt x="2734" y="12469"/>
                    <a:pt x="7602" y="7602"/>
                  </a:cubicBezTo>
                  <a:cubicBezTo>
                    <a:pt x="12469" y="2734"/>
                    <a:pt x="19070" y="0"/>
                    <a:pt x="25953" y="0"/>
                  </a:cubicBezTo>
                  <a:close/>
                </a:path>
              </a:pathLst>
            </a:custGeom>
            <a:solidFill>
              <a:srgbClr val="D9D9D9"/>
            </a:solidFill>
            <a:ln cap="rnd">
              <a:noFill/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4006806" cy="11830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6175137" y="-2057400"/>
            <a:ext cx="4225725" cy="4114800"/>
          </a:xfrm>
          <a:custGeom>
            <a:avLst/>
            <a:gdLst/>
            <a:ahLst/>
            <a:cxnLst/>
            <a:rect l="l" t="t" r="r" b="b"/>
            <a:pathLst>
              <a:path w="4225725" h="4114800">
                <a:moveTo>
                  <a:pt x="0" y="0"/>
                </a:moveTo>
                <a:lnTo>
                  <a:pt x="4225726" y="0"/>
                </a:lnTo>
                <a:lnTo>
                  <a:pt x="42257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5400000" flipV="1">
            <a:off x="-2062198" y="505205"/>
            <a:ext cx="5333576" cy="3943015"/>
          </a:xfrm>
          <a:custGeom>
            <a:avLst/>
            <a:gdLst/>
            <a:ahLst/>
            <a:cxnLst/>
            <a:rect l="l" t="t" r="r" b="b"/>
            <a:pathLst>
              <a:path w="5333576" h="3943015">
                <a:moveTo>
                  <a:pt x="0" y="3943014"/>
                </a:moveTo>
                <a:lnTo>
                  <a:pt x="5333576" y="3943014"/>
                </a:lnTo>
                <a:lnTo>
                  <a:pt x="5333576" y="0"/>
                </a:lnTo>
                <a:lnTo>
                  <a:pt x="0" y="0"/>
                </a:lnTo>
                <a:lnTo>
                  <a:pt x="0" y="3943014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918317" y="4458276"/>
            <a:ext cx="7729211" cy="5474267"/>
          </a:xfrm>
          <a:custGeom>
            <a:avLst/>
            <a:gdLst/>
            <a:ahLst/>
            <a:cxnLst/>
            <a:rect l="l" t="t" r="r" b="b"/>
            <a:pathLst>
              <a:path w="7729211" h="5474267">
                <a:moveTo>
                  <a:pt x="0" y="0"/>
                </a:moveTo>
                <a:lnTo>
                  <a:pt x="7729211" y="0"/>
                </a:lnTo>
                <a:lnTo>
                  <a:pt x="7729211" y="5474267"/>
                </a:lnTo>
                <a:lnTo>
                  <a:pt x="0" y="547426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342218" y="1278023"/>
            <a:ext cx="12066798" cy="3185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</a:pPr>
            <a:r>
              <a:rPr lang="en-US" sz="3599">
                <a:solidFill>
                  <a:srgbClr val="593EA1"/>
                </a:solidFill>
                <a:latin typeface="Raleway 2"/>
                <a:ea typeface="Raleway 2"/>
                <a:cs typeface="Raleway 2"/>
                <a:sym typeface="Raleway 2"/>
              </a:rPr>
              <a:t> </a:t>
            </a:r>
            <a:r>
              <a:rPr lang="en-US" sz="3599" b="1">
                <a:solidFill>
                  <a:srgbClr val="593EA1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1.Қосылу реакциясы.</a:t>
            </a:r>
            <a:r>
              <a:rPr lang="en-US" sz="3599">
                <a:solidFill>
                  <a:srgbClr val="593EA1"/>
                </a:solidFill>
                <a:latin typeface="Raleway 2"/>
                <a:ea typeface="Raleway 2"/>
                <a:cs typeface="Raleway 2"/>
                <a:sym typeface="Raleway 2"/>
              </a:rPr>
              <a:t> Бұл реакция типіне қысқа байланысы бар, сонымен қатар, бос жұп электрондары немесе бос орбитальдары бар қосылыстар жатады.</a:t>
            </a:r>
          </a:p>
          <a:p>
            <a:pPr algn="l">
              <a:lnSpc>
                <a:spcPts val="5039"/>
              </a:lnSpc>
            </a:pPr>
            <a:r>
              <a:rPr lang="en-US" sz="3599">
                <a:solidFill>
                  <a:srgbClr val="593EA1"/>
                </a:solidFill>
                <a:latin typeface="Raleway 2"/>
                <a:ea typeface="Raleway 2"/>
                <a:cs typeface="Raleway 2"/>
                <a:sym typeface="Raleway 2"/>
              </a:rPr>
              <a:t>Электрофильді қосылыс реакциясы (механизмі):</a:t>
            </a:r>
          </a:p>
          <a:p>
            <a:pPr algn="l">
              <a:lnSpc>
                <a:spcPts val="5039"/>
              </a:lnSpc>
            </a:pPr>
            <a:endParaRPr lang="en-US" sz="3599">
              <a:solidFill>
                <a:srgbClr val="593EA1"/>
              </a:solidFill>
              <a:latin typeface="Raleway 2"/>
              <a:ea typeface="Raleway 2"/>
              <a:cs typeface="Raleway 2"/>
              <a:sym typeface="Raleway 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271733" y="4832858"/>
            <a:ext cx="7618912" cy="5099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</a:pPr>
            <a:r>
              <a:rPr lang="en-US" sz="3599">
                <a:solidFill>
                  <a:srgbClr val="593EA1"/>
                </a:solidFill>
                <a:latin typeface="Raleway 2"/>
                <a:ea typeface="Raleway 2"/>
                <a:cs typeface="Raleway 2"/>
                <a:sym typeface="Raleway 2"/>
              </a:rPr>
              <a:t> -Br-Br байланысының поляризациялануы және пи комплекстің түзілуі;</a:t>
            </a:r>
          </a:p>
          <a:p>
            <a:pPr algn="l">
              <a:lnSpc>
                <a:spcPts val="5039"/>
              </a:lnSpc>
            </a:pPr>
            <a:r>
              <a:rPr lang="en-US" sz="3599">
                <a:solidFill>
                  <a:srgbClr val="593EA1"/>
                </a:solidFill>
                <a:latin typeface="Raleway 2"/>
                <a:ea typeface="Raleway 2"/>
                <a:cs typeface="Raleway 2"/>
                <a:sym typeface="Raleway 2"/>
              </a:rPr>
              <a:t> -сигма комплекстің түзілуі;</a:t>
            </a:r>
          </a:p>
          <a:p>
            <a:pPr algn="l">
              <a:lnSpc>
                <a:spcPts val="5039"/>
              </a:lnSpc>
            </a:pPr>
            <a:r>
              <a:rPr lang="en-US" sz="3599">
                <a:solidFill>
                  <a:srgbClr val="593EA1"/>
                </a:solidFill>
                <a:latin typeface="Raleway 2"/>
                <a:ea typeface="Raleway 2"/>
                <a:cs typeface="Raleway 2"/>
                <a:sym typeface="Raleway 2"/>
              </a:rPr>
              <a:t> -өнімнің түзілуі.</a:t>
            </a:r>
          </a:p>
          <a:p>
            <a:pPr algn="l">
              <a:lnSpc>
                <a:spcPts val="5039"/>
              </a:lnSpc>
            </a:pPr>
            <a:r>
              <a:rPr lang="en-US" sz="3599">
                <a:solidFill>
                  <a:srgbClr val="593EA1"/>
                </a:solidFill>
                <a:latin typeface="Raleway 2"/>
                <a:ea typeface="Raleway 2"/>
                <a:cs typeface="Raleway 2"/>
                <a:sym typeface="Raleway 2"/>
              </a:rPr>
              <a:t>Галогендеу, гидрлеу, гидрогалогендеу т.б. реакцилар жатады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D3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61323" y="2778983"/>
            <a:ext cx="10446659" cy="2874710"/>
          </a:xfrm>
          <a:custGeom>
            <a:avLst/>
            <a:gdLst/>
            <a:ahLst/>
            <a:cxnLst/>
            <a:rect l="l" t="t" r="r" b="b"/>
            <a:pathLst>
              <a:path w="10446659" h="2874710">
                <a:moveTo>
                  <a:pt x="0" y="0"/>
                </a:moveTo>
                <a:lnTo>
                  <a:pt x="10446659" y="0"/>
                </a:lnTo>
                <a:lnTo>
                  <a:pt x="10446659" y="2874710"/>
                </a:lnTo>
                <a:lnTo>
                  <a:pt x="0" y="28747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055653" y="1772079"/>
            <a:ext cx="10657999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 b="1">
                <a:solidFill>
                  <a:srgbClr val="FFFFFF"/>
                </a:solidFill>
                <a:latin typeface="Raleway 1 Bold"/>
                <a:ea typeface="Raleway 1 Bold"/>
                <a:cs typeface="Raleway 1 Bold"/>
                <a:sym typeface="Raleway 1 Bold"/>
              </a:rPr>
              <a:t> НУКЛЕОФИЛЬДІ ҚОСЫЛУ РЕАКЦИЯСЫ: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69353" y="6172664"/>
            <a:ext cx="15749294" cy="2846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  <a:spcBef>
                <a:spcPct val="0"/>
              </a:spcBef>
            </a:pPr>
            <a:r>
              <a:rPr lang="en-US" sz="2699" b="1">
                <a:solidFill>
                  <a:srgbClr val="FFFFFF"/>
                </a:solidFill>
                <a:latin typeface="Raleway 1 Bold"/>
                <a:ea typeface="Raleway 1 Bold"/>
                <a:cs typeface="Raleway 1 Bold"/>
                <a:sym typeface="Raleway 1 Bold"/>
              </a:rPr>
              <a:t> Бірінші реакция күшті нуклеофиль болған жағдайда. Екінші реакция қышқылдық катализ жағдайында, яғни нуклеофиль әлсіз болған жағдайда қышқылдық катализ қолданылады. Екі реакцияда да нуклеофильдің қосылуы баяу болады, протонның (+) қосылуы жылдам болады. Нуклеофильді қосылу карбонилді қосылыстарға судың, цинил қышқылының (НСN), карбон қышқылдарының және т.б. қосылуы жатады.</a:t>
            </a:r>
          </a:p>
          <a:p>
            <a:pPr algn="l">
              <a:lnSpc>
                <a:spcPts val="3779"/>
              </a:lnSpc>
              <a:spcBef>
                <a:spcPct val="0"/>
              </a:spcBef>
            </a:pPr>
            <a:endParaRPr lang="en-US" sz="2699" b="1">
              <a:solidFill>
                <a:srgbClr val="FFFFFF"/>
              </a:solidFill>
              <a:latin typeface="Raleway 1 Bold"/>
              <a:ea typeface="Raleway 1 Bold"/>
              <a:cs typeface="Raleway 1 Bold"/>
              <a:sym typeface="Raleway 1 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975335">
            <a:off x="-689600" y="6246482"/>
            <a:ext cx="6972907" cy="6351684"/>
          </a:xfrm>
          <a:custGeom>
            <a:avLst/>
            <a:gdLst/>
            <a:ahLst/>
            <a:cxnLst/>
            <a:rect l="l" t="t" r="r" b="b"/>
            <a:pathLst>
              <a:path w="6972907" h="6351684">
                <a:moveTo>
                  <a:pt x="0" y="0"/>
                </a:moveTo>
                <a:lnTo>
                  <a:pt x="6972907" y="0"/>
                </a:lnTo>
                <a:lnTo>
                  <a:pt x="6972907" y="6351684"/>
                </a:lnTo>
                <a:lnTo>
                  <a:pt x="0" y="63516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3335777"/>
            <a:ext cx="5945435" cy="5134694"/>
          </a:xfrm>
          <a:custGeom>
            <a:avLst/>
            <a:gdLst/>
            <a:ahLst/>
            <a:cxnLst/>
            <a:rect l="l" t="t" r="r" b="b"/>
            <a:pathLst>
              <a:path w="5945435" h="5134694">
                <a:moveTo>
                  <a:pt x="0" y="0"/>
                </a:moveTo>
                <a:lnTo>
                  <a:pt x="5945435" y="0"/>
                </a:lnTo>
                <a:lnTo>
                  <a:pt x="5945435" y="5134694"/>
                </a:lnTo>
                <a:lnTo>
                  <a:pt x="0" y="51346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68000" y="607567"/>
            <a:ext cx="9026160" cy="9211731"/>
            <a:chOff x="0" y="0"/>
            <a:chExt cx="2377260" cy="242613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77260" cy="2426135"/>
            </a:xfrm>
            <a:custGeom>
              <a:avLst/>
              <a:gdLst/>
              <a:ahLst/>
              <a:cxnLst/>
              <a:rect l="l" t="t" r="r" b="b"/>
              <a:pathLst>
                <a:path w="2377260" h="2426135">
                  <a:moveTo>
                    <a:pt x="43744" y="0"/>
                  </a:moveTo>
                  <a:lnTo>
                    <a:pt x="2333517" y="0"/>
                  </a:lnTo>
                  <a:cubicBezTo>
                    <a:pt x="2357676" y="0"/>
                    <a:pt x="2377260" y="19585"/>
                    <a:pt x="2377260" y="43744"/>
                  </a:cubicBezTo>
                  <a:lnTo>
                    <a:pt x="2377260" y="2382391"/>
                  </a:lnTo>
                  <a:cubicBezTo>
                    <a:pt x="2377260" y="2406550"/>
                    <a:pt x="2357676" y="2426135"/>
                    <a:pt x="2333517" y="2426135"/>
                  </a:cubicBezTo>
                  <a:lnTo>
                    <a:pt x="43744" y="2426135"/>
                  </a:lnTo>
                  <a:cubicBezTo>
                    <a:pt x="32142" y="2426135"/>
                    <a:pt x="21016" y="2421526"/>
                    <a:pt x="12812" y="2413323"/>
                  </a:cubicBezTo>
                  <a:cubicBezTo>
                    <a:pt x="4609" y="2405119"/>
                    <a:pt x="0" y="2393993"/>
                    <a:pt x="0" y="2382391"/>
                  </a:cubicBezTo>
                  <a:lnTo>
                    <a:pt x="0" y="43744"/>
                  </a:lnTo>
                  <a:cubicBezTo>
                    <a:pt x="0" y="19585"/>
                    <a:pt x="19585" y="0"/>
                    <a:pt x="43744" y="0"/>
                  </a:cubicBezTo>
                  <a:close/>
                </a:path>
              </a:pathLst>
            </a:custGeom>
            <a:solidFill>
              <a:srgbClr val="D9D9D9"/>
            </a:solidFill>
            <a:ln cap="rnd">
              <a:noFill/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2377260" cy="24737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6175137" y="-2057400"/>
            <a:ext cx="4225725" cy="4114800"/>
          </a:xfrm>
          <a:custGeom>
            <a:avLst/>
            <a:gdLst/>
            <a:ahLst/>
            <a:cxnLst/>
            <a:rect l="l" t="t" r="r" b="b"/>
            <a:pathLst>
              <a:path w="4225725" h="4114800">
                <a:moveTo>
                  <a:pt x="0" y="0"/>
                </a:moveTo>
                <a:lnTo>
                  <a:pt x="4225726" y="0"/>
                </a:lnTo>
                <a:lnTo>
                  <a:pt x="42257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5400000" flipV="1">
            <a:off x="-2062198" y="505205"/>
            <a:ext cx="5333576" cy="3943015"/>
          </a:xfrm>
          <a:custGeom>
            <a:avLst/>
            <a:gdLst/>
            <a:ahLst/>
            <a:cxnLst/>
            <a:rect l="l" t="t" r="r" b="b"/>
            <a:pathLst>
              <a:path w="5333576" h="3943015">
                <a:moveTo>
                  <a:pt x="0" y="3943014"/>
                </a:moveTo>
                <a:lnTo>
                  <a:pt x="5333576" y="3943014"/>
                </a:lnTo>
                <a:lnTo>
                  <a:pt x="5333576" y="0"/>
                </a:lnTo>
                <a:lnTo>
                  <a:pt x="0" y="0"/>
                </a:lnTo>
                <a:lnTo>
                  <a:pt x="0" y="3943014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661404" y="2476712"/>
            <a:ext cx="7927760" cy="5644962"/>
          </a:xfrm>
          <a:custGeom>
            <a:avLst/>
            <a:gdLst/>
            <a:ahLst/>
            <a:cxnLst/>
            <a:rect l="l" t="t" r="r" b="b"/>
            <a:pathLst>
              <a:path w="7927760" h="5644962">
                <a:moveTo>
                  <a:pt x="0" y="0"/>
                </a:moveTo>
                <a:lnTo>
                  <a:pt x="7927760" y="0"/>
                </a:lnTo>
                <a:lnTo>
                  <a:pt x="7927760" y="5644962"/>
                </a:lnTo>
                <a:lnTo>
                  <a:pt x="0" y="564496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604590" y="681990"/>
            <a:ext cx="8689570" cy="8928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</a:pPr>
            <a:r>
              <a:rPr lang="en-US" sz="3599">
                <a:solidFill>
                  <a:srgbClr val="593EA1"/>
                </a:solidFill>
                <a:latin typeface="Raleway 2"/>
                <a:ea typeface="Raleway 2"/>
                <a:cs typeface="Raleway 2"/>
                <a:sym typeface="Raleway 2"/>
              </a:rPr>
              <a:t> </a:t>
            </a:r>
            <a:r>
              <a:rPr lang="en-US" sz="3599" b="1">
                <a:solidFill>
                  <a:srgbClr val="593EA1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2.Орынбасу реакциясы (S-реакциялар).</a:t>
            </a:r>
            <a:r>
              <a:rPr lang="en-US" sz="3599">
                <a:solidFill>
                  <a:srgbClr val="593EA1"/>
                </a:solidFill>
                <a:latin typeface="Raleway 2"/>
                <a:ea typeface="Raleway 2"/>
                <a:cs typeface="Raleway 2"/>
                <a:sym typeface="Raleway 2"/>
              </a:rPr>
              <a:t> Барлық органикалық қосылыстардың кластары мен қатарларына сай реакция. С атомынан басқа сутегі немесе басқа бір элемент атомдары орын алмастыра алады (галогендеу, нитрлеу, сульфирлеу, аминдеу). Нуклефильді (спиртті галоген сутекпен әрекеттестіру, мысалы спирт+НBr), электрофильді (мыс: бензолды күкірт қышқылымен нитрлеу) және радикалды (мыс: метанды хлорлау жарықтың әсерінен) алмасу болады. </a:t>
            </a:r>
          </a:p>
          <a:p>
            <a:pPr algn="l">
              <a:lnSpc>
                <a:spcPts val="5039"/>
              </a:lnSpc>
            </a:pPr>
            <a:endParaRPr lang="en-US" sz="3599">
              <a:solidFill>
                <a:srgbClr val="593EA1"/>
              </a:solidFill>
              <a:latin typeface="Raleway 2"/>
              <a:ea typeface="Raleway 2"/>
              <a:cs typeface="Raleway 2"/>
              <a:sym typeface="Raleway 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D3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36253" y="2831693"/>
            <a:ext cx="12496800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 b="1">
                <a:solidFill>
                  <a:srgbClr val="FFFFFF"/>
                </a:solidFill>
                <a:latin typeface="Raleway 1 Bold"/>
                <a:ea typeface="Raleway 1 Bold"/>
                <a:cs typeface="Raleway 1 Bold"/>
                <a:sym typeface="Raleway 1 Bold"/>
              </a:rPr>
              <a:t> 3.ЭЛИМИНДЕУ РЕАКЦИЯСЫ (Е-РЕАКЦИЯЛАР).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510006" y="4198438"/>
            <a:ext cx="15749294" cy="3245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39"/>
              </a:lnSpc>
              <a:spcBef>
                <a:spcPct val="0"/>
              </a:spcBef>
            </a:pPr>
            <a:endParaRPr/>
          </a:p>
          <a:p>
            <a:pPr algn="l">
              <a:lnSpc>
                <a:spcPts val="4339"/>
              </a:lnSpc>
              <a:spcBef>
                <a:spcPct val="0"/>
              </a:spcBef>
            </a:pPr>
            <a:r>
              <a:rPr lang="en-US" sz="3099" b="1">
                <a:solidFill>
                  <a:srgbClr val="FFFFFF"/>
                </a:solidFill>
                <a:latin typeface="Raleway 1 Bold"/>
                <a:ea typeface="Raleway 1 Bold"/>
                <a:cs typeface="Raleway 1 Bold"/>
                <a:sym typeface="Raleway 1 Bold"/>
              </a:rPr>
              <a:t>Негізінен электртеріс топтары бар қосылыстарға тән реакция. Н2О, галогенсутектер, аммиак жеңіл ашылады:</a:t>
            </a:r>
          </a:p>
          <a:p>
            <a:pPr algn="l">
              <a:lnSpc>
                <a:spcPts val="4339"/>
              </a:lnSpc>
              <a:spcBef>
                <a:spcPct val="0"/>
              </a:spcBef>
            </a:pPr>
            <a:endParaRPr lang="en-US" sz="3099" b="1">
              <a:solidFill>
                <a:srgbClr val="FFFFFF"/>
              </a:solidFill>
              <a:latin typeface="Raleway 1 Bold"/>
              <a:ea typeface="Raleway 1 Bold"/>
              <a:cs typeface="Raleway 1 Bold"/>
              <a:sym typeface="Raleway 1 Bold"/>
            </a:endParaRPr>
          </a:p>
          <a:p>
            <a:pPr algn="l">
              <a:lnSpc>
                <a:spcPts val="4339"/>
              </a:lnSpc>
              <a:spcBef>
                <a:spcPct val="0"/>
              </a:spcBef>
            </a:pPr>
            <a:r>
              <a:rPr lang="en-US" sz="3099" b="1">
                <a:solidFill>
                  <a:srgbClr val="FFFFFF"/>
                </a:solidFill>
                <a:latin typeface="Raleway 1 Bold"/>
                <a:ea typeface="Raleway 1 Bold"/>
                <a:cs typeface="Raleway 1 Bold"/>
                <a:sym typeface="Raleway 1 Bold"/>
              </a:rPr>
              <a:t>                                               CH3CH2CH2Cl → СН3СН=СН2  + HCl</a:t>
            </a:r>
          </a:p>
          <a:p>
            <a:pPr algn="l">
              <a:lnSpc>
                <a:spcPts val="4339"/>
              </a:lnSpc>
              <a:spcBef>
                <a:spcPct val="0"/>
              </a:spcBef>
            </a:pPr>
            <a:endParaRPr lang="en-US" sz="3099" b="1">
              <a:solidFill>
                <a:srgbClr val="FFFFFF"/>
              </a:solidFill>
              <a:latin typeface="Raleway 1 Bold"/>
              <a:ea typeface="Raleway 1 Bold"/>
              <a:cs typeface="Raleway 1 Bold"/>
              <a:sym typeface="Raleway 1 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975335">
            <a:off x="-689600" y="6246482"/>
            <a:ext cx="6972907" cy="6351684"/>
          </a:xfrm>
          <a:custGeom>
            <a:avLst/>
            <a:gdLst/>
            <a:ahLst/>
            <a:cxnLst/>
            <a:rect l="l" t="t" r="r" b="b"/>
            <a:pathLst>
              <a:path w="6972907" h="6351684">
                <a:moveTo>
                  <a:pt x="0" y="0"/>
                </a:moveTo>
                <a:lnTo>
                  <a:pt x="6972907" y="0"/>
                </a:lnTo>
                <a:lnTo>
                  <a:pt x="6972907" y="6351684"/>
                </a:lnTo>
                <a:lnTo>
                  <a:pt x="0" y="63516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3335777"/>
            <a:ext cx="5945435" cy="5134694"/>
          </a:xfrm>
          <a:custGeom>
            <a:avLst/>
            <a:gdLst/>
            <a:ahLst/>
            <a:cxnLst/>
            <a:rect l="l" t="t" r="r" b="b"/>
            <a:pathLst>
              <a:path w="5945435" h="5134694">
                <a:moveTo>
                  <a:pt x="0" y="0"/>
                </a:moveTo>
                <a:lnTo>
                  <a:pt x="5945435" y="0"/>
                </a:lnTo>
                <a:lnTo>
                  <a:pt x="5945435" y="5134694"/>
                </a:lnTo>
                <a:lnTo>
                  <a:pt x="0" y="51346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68000" y="2057400"/>
            <a:ext cx="17282319" cy="5510218"/>
            <a:chOff x="0" y="0"/>
            <a:chExt cx="4551722" cy="145125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551722" cy="1451251"/>
            </a:xfrm>
            <a:custGeom>
              <a:avLst/>
              <a:gdLst/>
              <a:ahLst/>
              <a:cxnLst/>
              <a:rect l="l" t="t" r="r" b="b"/>
              <a:pathLst>
                <a:path w="4551722" h="1451251">
                  <a:moveTo>
                    <a:pt x="22846" y="0"/>
                  </a:moveTo>
                  <a:lnTo>
                    <a:pt x="4528876" y="0"/>
                  </a:lnTo>
                  <a:cubicBezTo>
                    <a:pt x="4541493" y="0"/>
                    <a:pt x="4551722" y="10229"/>
                    <a:pt x="4551722" y="22846"/>
                  </a:cubicBezTo>
                  <a:lnTo>
                    <a:pt x="4551722" y="1428404"/>
                  </a:lnTo>
                  <a:cubicBezTo>
                    <a:pt x="4551722" y="1434464"/>
                    <a:pt x="4549315" y="1440275"/>
                    <a:pt x="4545031" y="1444559"/>
                  </a:cubicBezTo>
                  <a:cubicBezTo>
                    <a:pt x="4540746" y="1448844"/>
                    <a:pt x="4534935" y="1451251"/>
                    <a:pt x="4528876" y="1451251"/>
                  </a:cubicBezTo>
                  <a:lnTo>
                    <a:pt x="22846" y="1451251"/>
                  </a:lnTo>
                  <a:cubicBezTo>
                    <a:pt x="10229" y="1451251"/>
                    <a:pt x="0" y="1441022"/>
                    <a:pt x="0" y="1428404"/>
                  </a:cubicBezTo>
                  <a:lnTo>
                    <a:pt x="0" y="22846"/>
                  </a:lnTo>
                  <a:cubicBezTo>
                    <a:pt x="0" y="10229"/>
                    <a:pt x="10229" y="0"/>
                    <a:pt x="22846" y="0"/>
                  </a:cubicBezTo>
                  <a:close/>
                </a:path>
              </a:pathLst>
            </a:custGeom>
            <a:solidFill>
              <a:srgbClr val="D9D9D9"/>
            </a:solidFill>
            <a:ln cap="rnd">
              <a:noFill/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4551722" cy="1498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6175137" y="-2057400"/>
            <a:ext cx="4225725" cy="4114800"/>
          </a:xfrm>
          <a:custGeom>
            <a:avLst/>
            <a:gdLst/>
            <a:ahLst/>
            <a:cxnLst/>
            <a:rect l="l" t="t" r="r" b="b"/>
            <a:pathLst>
              <a:path w="4225725" h="4114800">
                <a:moveTo>
                  <a:pt x="0" y="0"/>
                </a:moveTo>
                <a:lnTo>
                  <a:pt x="4225726" y="0"/>
                </a:lnTo>
                <a:lnTo>
                  <a:pt x="42257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5400000" flipV="1">
            <a:off x="-2062198" y="505205"/>
            <a:ext cx="5333576" cy="3943015"/>
          </a:xfrm>
          <a:custGeom>
            <a:avLst/>
            <a:gdLst/>
            <a:ahLst/>
            <a:cxnLst/>
            <a:rect l="l" t="t" r="r" b="b"/>
            <a:pathLst>
              <a:path w="5333576" h="3943015">
                <a:moveTo>
                  <a:pt x="0" y="3943014"/>
                </a:moveTo>
                <a:lnTo>
                  <a:pt x="5333576" y="3943014"/>
                </a:lnTo>
                <a:lnTo>
                  <a:pt x="5333576" y="0"/>
                </a:lnTo>
                <a:lnTo>
                  <a:pt x="0" y="0"/>
                </a:lnTo>
                <a:lnTo>
                  <a:pt x="0" y="3943014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681144" y="2325878"/>
            <a:ext cx="16456032" cy="5099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</a:pPr>
            <a:r>
              <a:rPr lang="en-US" sz="3599">
                <a:solidFill>
                  <a:srgbClr val="593EA1"/>
                </a:solidFill>
                <a:latin typeface="Raleway 2"/>
                <a:ea typeface="Raleway 2"/>
                <a:cs typeface="Raleway 2"/>
                <a:sym typeface="Raleway 2"/>
              </a:rPr>
              <a:t> </a:t>
            </a:r>
            <a:r>
              <a:rPr lang="en-US" sz="3599" b="1">
                <a:solidFill>
                  <a:srgbClr val="593EA1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4.Изомерлену реакциясы.</a:t>
            </a:r>
          </a:p>
          <a:p>
            <a:pPr algn="l">
              <a:lnSpc>
                <a:spcPts val="5039"/>
              </a:lnSpc>
            </a:pPr>
            <a:r>
              <a:rPr lang="en-US" sz="3599">
                <a:solidFill>
                  <a:srgbClr val="593EA1"/>
                </a:solidFill>
                <a:latin typeface="Raleway 2"/>
                <a:ea typeface="Raleway 2"/>
                <a:cs typeface="Raleway 2"/>
                <a:sym typeface="Raleway 2"/>
              </a:rPr>
              <a:t> Бұл реакциятипі (көміртегі қаңқасының өзгеруінсіз) белгілі бір үрдіс кезіндеаралық бөліктердің реакцияға түсу қабілеттілігі пайда болған кезде жүреді, мысалы, бутаннан изобутанның түзілуі:</a:t>
            </a:r>
          </a:p>
          <a:p>
            <a:pPr algn="l">
              <a:lnSpc>
                <a:spcPts val="5039"/>
              </a:lnSpc>
            </a:pPr>
            <a:r>
              <a:rPr lang="en-US" sz="3599">
                <a:solidFill>
                  <a:srgbClr val="593EA1"/>
                </a:solidFill>
                <a:latin typeface="Raleway 2"/>
                <a:ea typeface="Raleway 2"/>
                <a:cs typeface="Raleway 2"/>
                <a:sym typeface="Raleway 2"/>
              </a:rPr>
              <a:t> CH3–CH2–CH2-СН3 →  CH3-СН-СН3</a:t>
            </a:r>
          </a:p>
          <a:p>
            <a:pPr algn="l">
              <a:lnSpc>
                <a:spcPts val="5039"/>
              </a:lnSpc>
            </a:pPr>
            <a:r>
              <a:rPr lang="en-US" sz="3599">
                <a:solidFill>
                  <a:srgbClr val="593EA1"/>
                </a:solidFill>
                <a:latin typeface="Raleway 2"/>
                <a:ea typeface="Raleway 2"/>
                <a:cs typeface="Raleway 2"/>
                <a:sym typeface="Raleway 2"/>
              </a:rPr>
              <a:t>                                                      |</a:t>
            </a:r>
          </a:p>
          <a:p>
            <a:pPr algn="l">
              <a:lnSpc>
                <a:spcPts val="5039"/>
              </a:lnSpc>
            </a:pPr>
            <a:r>
              <a:rPr lang="en-US" sz="3599">
                <a:solidFill>
                  <a:srgbClr val="593EA1"/>
                </a:solidFill>
                <a:latin typeface="Raleway 2"/>
                <a:ea typeface="Raleway 2"/>
                <a:cs typeface="Raleway 2"/>
                <a:sym typeface="Raleway 2"/>
              </a:rPr>
              <a:t>                                                     CH3</a:t>
            </a:r>
          </a:p>
          <a:p>
            <a:pPr algn="l">
              <a:lnSpc>
                <a:spcPts val="5039"/>
              </a:lnSpc>
            </a:pPr>
            <a:endParaRPr lang="en-US" sz="3599">
              <a:solidFill>
                <a:srgbClr val="593EA1"/>
              </a:solidFill>
              <a:latin typeface="Raleway 2"/>
              <a:ea typeface="Raleway 2"/>
              <a:cs typeface="Raleway 2"/>
              <a:sym typeface="Raleway 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3E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81379">
            <a:off x="12073491" y="6893795"/>
            <a:ext cx="6972907" cy="6351684"/>
          </a:xfrm>
          <a:custGeom>
            <a:avLst/>
            <a:gdLst/>
            <a:ahLst/>
            <a:cxnLst/>
            <a:rect l="l" t="t" r="r" b="b"/>
            <a:pathLst>
              <a:path w="6972907" h="6351684">
                <a:moveTo>
                  <a:pt x="0" y="0"/>
                </a:moveTo>
                <a:lnTo>
                  <a:pt x="6972907" y="0"/>
                </a:lnTo>
                <a:lnTo>
                  <a:pt x="6972907" y="6351684"/>
                </a:lnTo>
                <a:lnTo>
                  <a:pt x="0" y="63516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916882" y="837230"/>
            <a:ext cx="16454237" cy="8612540"/>
            <a:chOff x="0" y="0"/>
            <a:chExt cx="4333626" cy="226832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33626" cy="2268323"/>
            </a:xfrm>
            <a:custGeom>
              <a:avLst/>
              <a:gdLst/>
              <a:ahLst/>
              <a:cxnLst/>
              <a:rect l="l" t="t" r="r" b="b"/>
              <a:pathLst>
                <a:path w="4333626" h="2268323">
                  <a:moveTo>
                    <a:pt x="23996" y="0"/>
                  </a:moveTo>
                  <a:lnTo>
                    <a:pt x="4309630" y="0"/>
                  </a:lnTo>
                  <a:cubicBezTo>
                    <a:pt x="4322883" y="0"/>
                    <a:pt x="4333626" y="10743"/>
                    <a:pt x="4333626" y="23996"/>
                  </a:cubicBezTo>
                  <a:lnTo>
                    <a:pt x="4333626" y="2244327"/>
                  </a:lnTo>
                  <a:cubicBezTo>
                    <a:pt x="4333626" y="2250691"/>
                    <a:pt x="4331098" y="2256795"/>
                    <a:pt x="4326598" y="2261295"/>
                  </a:cubicBezTo>
                  <a:cubicBezTo>
                    <a:pt x="4322098" y="2265795"/>
                    <a:pt x="4315994" y="2268323"/>
                    <a:pt x="4309630" y="2268323"/>
                  </a:cubicBezTo>
                  <a:lnTo>
                    <a:pt x="23996" y="2268323"/>
                  </a:lnTo>
                  <a:cubicBezTo>
                    <a:pt x="17632" y="2268323"/>
                    <a:pt x="11528" y="2265795"/>
                    <a:pt x="7028" y="2261295"/>
                  </a:cubicBezTo>
                  <a:cubicBezTo>
                    <a:pt x="2528" y="2256795"/>
                    <a:pt x="0" y="2250691"/>
                    <a:pt x="0" y="2244327"/>
                  </a:cubicBezTo>
                  <a:lnTo>
                    <a:pt x="0" y="23996"/>
                  </a:lnTo>
                  <a:cubicBezTo>
                    <a:pt x="0" y="17632"/>
                    <a:pt x="2528" y="11528"/>
                    <a:pt x="7028" y="7028"/>
                  </a:cubicBezTo>
                  <a:cubicBezTo>
                    <a:pt x="11528" y="2528"/>
                    <a:pt x="17632" y="0"/>
                    <a:pt x="23996" y="0"/>
                  </a:cubicBezTo>
                  <a:close/>
                </a:path>
              </a:pathLst>
            </a:custGeom>
            <a:solidFill>
              <a:srgbClr val="F6F5F5"/>
            </a:solidFill>
            <a:ln cap="rnd">
              <a:noFill/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333626" cy="23159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4366356">
            <a:off x="15128283" y="-1028700"/>
            <a:ext cx="4262034" cy="4114800"/>
          </a:xfrm>
          <a:custGeom>
            <a:avLst/>
            <a:gdLst/>
            <a:ahLst/>
            <a:cxnLst/>
            <a:rect l="l" t="t" r="r" b="b"/>
            <a:pathLst>
              <a:path w="4262034" h="4114800">
                <a:moveTo>
                  <a:pt x="0" y="0"/>
                </a:moveTo>
                <a:lnTo>
                  <a:pt x="4262034" y="0"/>
                </a:lnTo>
                <a:lnTo>
                  <a:pt x="42620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4290522">
            <a:off x="-2071867" y="-1523338"/>
            <a:ext cx="5427823" cy="4483210"/>
          </a:xfrm>
          <a:custGeom>
            <a:avLst/>
            <a:gdLst/>
            <a:ahLst/>
            <a:cxnLst/>
            <a:rect l="l" t="t" r="r" b="b"/>
            <a:pathLst>
              <a:path w="5427823" h="4483210">
                <a:moveTo>
                  <a:pt x="0" y="0"/>
                </a:moveTo>
                <a:lnTo>
                  <a:pt x="5427823" y="0"/>
                </a:lnTo>
                <a:lnTo>
                  <a:pt x="5427823" y="4483210"/>
                </a:lnTo>
                <a:lnTo>
                  <a:pt x="0" y="44832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b="-126829"/>
            </a:stretch>
          </a:blipFill>
        </p:spPr>
      </p:sp>
      <p:sp>
        <p:nvSpPr>
          <p:cNvPr id="8" name="Freeform 8"/>
          <p:cNvSpPr/>
          <p:nvPr/>
        </p:nvSpPr>
        <p:spPr>
          <a:xfrm rot="-6841636">
            <a:off x="-744097" y="7339965"/>
            <a:ext cx="4939265" cy="4378904"/>
          </a:xfrm>
          <a:custGeom>
            <a:avLst/>
            <a:gdLst/>
            <a:ahLst/>
            <a:cxnLst/>
            <a:rect l="l" t="t" r="r" b="b"/>
            <a:pathLst>
              <a:path w="4939265" h="4378904">
                <a:moveTo>
                  <a:pt x="0" y="0"/>
                </a:moveTo>
                <a:lnTo>
                  <a:pt x="4939265" y="0"/>
                </a:lnTo>
                <a:lnTo>
                  <a:pt x="4939265" y="4378903"/>
                </a:lnTo>
                <a:lnTo>
                  <a:pt x="0" y="43789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191010" y="2202294"/>
            <a:ext cx="15905981" cy="65572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77"/>
              </a:lnSpc>
            </a:pPr>
            <a:r>
              <a:rPr lang="en-US" sz="2841">
                <a:solidFill>
                  <a:srgbClr val="593EA1"/>
                </a:solidFill>
                <a:latin typeface="Raleway 2"/>
                <a:ea typeface="Raleway 2"/>
                <a:cs typeface="Raleway 2"/>
                <a:sym typeface="Raleway 2"/>
              </a:rPr>
              <a:t> Органикалық химияда жиі кездесетін химиялықреакциялардың типтері: қосылу, орынбасу, ыдырау, бөліну (элиминирлену), қайтатоптасу, тотығу, полимерлену, конденсация және поликонденсациялау реакциялары.</a:t>
            </a:r>
          </a:p>
          <a:p>
            <a:pPr algn="l">
              <a:lnSpc>
                <a:spcPts val="3977"/>
              </a:lnSpc>
            </a:pPr>
            <a:r>
              <a:rPr lang="en-US" sz="2841">
                <a:solidFill>
                  <a:srgbClr val="593EA1"/>
                </a:solidFill>
                <a:latin typeface="Raleway 2"/>
                <a:ea typeface="Raleway 2"/>
                <a:cs typeface="Raleway 2"/>
                <a:sym typeface="Raleway 2"/>
              </a:rPr>
              <a:t> </a:t>
            </a:r>
            <a:r>
              <a:rPr lang="en-US" sz="2841" b="1">
                <a:solidFill>
                  <a:srgbClr val="593EA1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Қосылу реакциясы.</a:t>
            </a:r>
            <a:r>
              <a:rPr lang="en-US" sz="2841">
                <a:solidFill>
                  <a:srgbClr val="593EA1"/>
                </a:solidFill>
                <a:latin typeface="Raleway 2"/>
                <a:ea typeface="Raleway 2"/>
                <a:cs typeface="Raleway 2"/>
                <a:sym typeface="Raleway 2"/>
              </a:rPr>
              <a:t> Бұл кезде екі немесе одан да көп молекулалардан бір жаңа зат түзіледі;</a:t>
            </a:r>
          </a:p>
          <a:p>
            <a:pPr algn="l">
              <a:lnSpc>
                <a:spcPts val="3977"/>
              </a:lnSpc>
            </a:pPr>
            <a:r>
              <a:rPr lang="en-US" sz="2841">
                <a:solidFill>
                  <a:srgbClr val="593EA1"/>
                </a:solidFill>
                <a:latin typeface="Raleway 2"/>
                <a:ea typeface="Raleway 2"/>
                <a:cs typeface="Raleway 2"/>
                <a:sym typeface="Raleway 2"/>
              </a:rPr>
              <a:t> </a:t>
            </a:r>
            <a:r>
              <a:rPr lang="en-US" sz="2841" b="1">
                <a:solidFill>
                  <a:srgbClr val="593EA1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Орынбасу реакциясы.</a:t>
            </a:r>
            <a:r>
              <a:rPr lang="en-US" sz="2841">
                <a:solidFill>
                  <a:srgbClr val="593EA1"/>
                </a:solidFill>
                <a:latin typeface="Raleway 2"/>
                <a:ea typeface="Raleway 2"/>
                <a:cs typeface="Raleway 2"/>
                <a:sym typeface="Raleway 2"/>
              </a:rPr>
              <a:t> Молекуладағы бір атом (немесе атом топтары) басқа атомға (немесе атом топтарына) алмасады, нәтижесінде жаңа қосылыс түзіледі:</a:t>
            </a:r>
          </a:p>
          <a:p>
            <a:pPr algn="l">
              <a:lnSpc>
                <a:spcPts val="3977"/>
              </a:lnSpc>
            </a:pPr>
            <a:r>
              <a:rPr lang="en-US" sz="2841">
                <a:solidFill>
                  <a:srgbClr val="593EA1"/>
                </a:solidFill>
                <a:latin typeface="Raleway 2"/>
                <a:ea typeface="Raleway 2"/>
                <a:cs typeface="Raleway 2"/>
                <a:sym typeface="Raleway 2"/>
              </a:rPr>
              <a:t> </a:t>
            </a:r>
            <a:r>
              <a:rPr lang="en-US" sz="2841" b="1">
                <a:solidFill>
                  <a:srgbClr val="593EA1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Бөліну реакциясы (элиминирлену)</a:t>
            </a:r>
            <a:r>
              <a:rPr lang="en-US" sz="2841">
                <a:solidFill>
                  <a:srgbClr val="593EA1"/>
                </a:solidFill>
                <a:latin typeface="Raleway 2"/>
                <a:ea typeface="Raleway 2"/>
                <a:cs typeface="Raleway 2"/>
                <a:sym typeface="Raleway 2"/>
              </a:rPr>
              <a:t>. Қосылыстан кішірек және термодинамикалық тұрақты (су, галогенсутек) молекулалардың бөлінуі</a:t>
            </a:r>
          </a:p>
          <a:p>
            <a:pPr algn="l">
              <a:lnSpc>
                <a:spcPts val="3977"/>
              </a:lnSpc>
            </a:pPr>
            <a:r>
              <a:rPr lang="en-US" sz="2841">
                <a:solidFill>
                  <a:srgbClr val="593EA1"/>
                </a:solidFill>
                <a:latin typeface="Raleway 2"/>
                <a:ea typeface="Raleway 2"/>
                <a:cs typeface="Raleway 2"/>
                <a:sym typeface="Raleway 2"/>
              </a:rPr>
              <a:t> </a:t>
            </a:r>
            <a:r>
              <a:rPr lang="en-US" sz="2841" b="1">
                <a:solidFill>
                  <a:srgbClr val="593EA1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Ыдырау реакциясы.</a:t>
            </a:r>
            <a:r>
              <a:rPr lang="en-US" sz="2841">
                <a:solidFill>
                  <a:srgbClr val="593EA1"/>
                </a:solidFill>
                <a:latin typeface="Raleway 2"/>
                <a:ea typeface="Raleway 2"/>
                <a:cs typeface="Raleway 2"/>
                <a:sym typeface="Raleway 2"/>
              </a:rPr>
              <a:t> Бастапқыкүрделі заттың ыдырапнәтижесінде екі немесе одан да көп неғұрлым қарапайым құрылысты қосылыстардың түзілуі:</a:t>
            </a:r>
          </a:p>
          <a:p>
            <a:pPr algn="l">
              <a:lnSpc>
                <a:spcPts val="3977"/>
              </a:lnSpc>
            </a:pPr>
            <a:r>
              <a:rPr lang="en-US" sz="2841">
                <a:solidFill>
                  <a:srgbClr val="593EA1"/>
                </a:solidFill>
                <a:latin typeface="Raleway 2"/>
                <a:ea typeface="Raleway 2"/>
                <a:cs typeface="Raleway 2"/>
                <a:sym typeface="Raleway 2"/>
              </a:rPr>
              <a:t> </a:t>
            </a:r>
          </a:p>
          <a:p>
            <a:pPr algn="l">
              <a:lnSpc>
                <a:spcPts val="3977"/>
              </a:lnSpc>
            </a:pPr>
            <a:endParaRPr lang="en-US" sz="2841">
              <a:solidFill>
                <a:srgbClr val="593EA1"/>
              </a:solidFill>
              <a:latin typeface="Raleway 2"/>
              <a:ea typeface="Raleway 2"/>
              <a:cs typeface="Raleway 2"/>
              <a:sym typeface="Raleway 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3E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81379">
            <a:off x="12073491" y="6893795"/>
            <a:ext cx="6972907" cy="6351684"/>
          </a:xfrm>
          <a:custGeom>
            <a:avLst/>
            <a:gdLst/>
            <a:ahLst/>
            <a:cxnLst/>
            <a:rect l="l" t="t" r="r" b="b"/>
            <a:pathLst>
              <a:path w="6972907" h="6351684">
                <a:moveTo>
                  <a:pt x="0" y="0"/>
                </a:moveTo>
                <a:lnTo>
                  <a:pt x="6972907" y="0"/>
                </a:lnTo>
                <a:lnTo>
                  <a:pt x="6972907" y="6351684"/>
                </a:lnTo>
                <a:lnTo>
                  <a:pt x="0" y="63516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916882" y="837230"/>
            <a:ext cx="16454237" cy="8612540"/>
            <a:chOff x="0" y="0"/>
            <a:chExt cx="4333626" cy="226832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33626" cy="2268323"/>
            </a:xfrm>
            <a:custGeom>
              <a:avLst/>
              <a:gdLst/>
              <a:ahLst/>
              <a:cxnLst/>
              <a:rect l="l" t="t" r="r" b="b"/>
              <a:pathLst>
                <a:path w="4333626" h="2268323">
                  <a:moveTo>
                    <a:pt x="23996" y="0"/>
                  </a:moveTo>
                  <a:lnTo>
                    <a:pt x="4309630" y="0"/>
                  </a:lnTo>
                  <a:cubicBezTo>
                    <a:pt x="4322883" y="0"/>
                    <a:pt x="4333626" y="10743"/>
                    <a:pt x="4333626" y="23996"/>
                  </a:cubicBezTo>
                  <a:lnTo>
                    <a:pt x="4333626" y="2244327"/>
                  </a:lnTo>
                  <a:cubicBezTo>
                    <a:pt x="4333626" y="2250691"/>
                    <a:pt x="4331098" y="2256795"/>
                    <a:pt x="4326598" y="2261295"/>
                  </a:cubicBezTo>
                  <a:cubicBezTo>
                    <a:pt x="4322098" y="2265795"/>
                    <a:pt x="4315994" y="2268323"/>
                    <a:pt x="4309630" y="2268323"/>
                  </a:cubicBezTo>
                  <a:lnTo>
                    <a:pt x="23996" y="2268323"/>
                  </a:lnTo>
                  <a:cubicBezTo>
                    <a:pt x="17632" y="2268323"/>
                    <a:pt x="11528" y="2265795"/>
                    <a:pt x="7028" y="2261295"/>
                  </a:cubicBezTo>
                  <a:cubicBezTo>
                    <a:pt x="2528" y="2256795"/>
                    <a:pt x="0" y="2250691"/>
                    <a:pt x="0" y="2244327"/>
                  </a:cubicBezTo>
                  <a:lnTo>
                    <a:pt x="0" y="23996"/>
                  </a:lnTo>
                  <a:cubicBezTo>
                    <a:pt x="0" y="17632"/>
                    <a:pt x="2528" y="11528"/>
                    <a:pt x="7028" y="7028"/>
                  </a:cubicBezTo>
                  <a:cubicBezTo>
                    <a:pt x="11528" y="2528"/>
                    <a:pt x="17632" y="0"/>
                    <a:pt x="23996" y="0"/>
                  </a:cubicBezTo>
                  <a:close/>
                </a:path>
              </a:pathLst>
            </a:custGeom>
            <a:solidFill>
              <a:srgbClr val="F6F5F5"/>
            </a:solidFill>
            <a:ln cap="rnd">
              <a:noFill/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333626" cy="23159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4366356">
            <a:off x="15128283" y="-1028700"/>
            <a:ext cx="4262034" cy="4114800"/>
          </a:xfrm>
          <a:custGeom>
            <a:avLst/>
            <a:gdLst/>
            <a:ahLst/>
            <a:cxnLst/>
            <a:rect l="l" t="t" r="r" b="b"/>
            <a:pathLst>
              <a:path w="4262034" h="4114800">
                <a:moveTo>
                  <a:pt x="0" y="0"/>
                </a:moveTo>
                <a:lnTo>
                  <a:pt x="4262034" y="0"/>
                </a:lnTo>
                <a:lnTo>
                  <a:pt x="42620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4290522">
            <a:off x="-2071867" y="-1523338"/>
            <a:ext cx="5427823" cy="4483210"/>
          </a:xfrm>
          <a:custGeom>
            <a:avLst/>
            <a:gdLst/>
            <a:ahLst/>
            <a:cxnLst/>
            <a:rect l="l" t="t" r="r" b="b"/>
            <a:pathLst>
              <a:path w="5427823" h="4483210">
                <a:moveTo>
                  <a:pt x="0" y="0"/>
                </a:moveTo>
                <a:lnTo>
                  <a:pt x="5427823" y="0"/>
                </a:lnTo>
                <a:lnTo>
                  <a:pt x="5427823" y="4483210"/>
                </a:lnTo>
                <a:lnTo>
                  <a:pt x="0" y="44832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b="-126829"/>
            </a:stretch>
          </a:blipFill>
        </p:spPr>
      </p:sp>
      <p:sp>
        <p:nvSpPr>
          <p:cNvPr id="8" name="Freeform 8"/>
          <p:cNvSpPr/>
          <p:nvPr/>
        </p:nvSpPr>
        <p:spPr>
          <a:xfrm rot="-6841636">
            <a:off x="-744097" y="7339965"/>
            <a:ext cx="4939265" cy="4378904"/>
          </a:xfrm>
          <a:custGeom>
            <a:avLst/>
            <a:gdLst/>
            <a:ahLst/>
            <a:cxnLst/>
            <a:rect l="l" t="t" r="r" b="b"/>
            <a:pathLst>
              <a:path w="4939265" h="4378904">
                <a:moveTo>
                  <a:pt x="0" y="0"/>
                </a:moveTo>
                <a:lnTo>
                  <a:pt x="4939265" y="0"/>
                </a:lnTo>
                <a:lnTo>
                  <a:pt x="4939265" y="4378903"/>
                </a:lnTo>
                <a:lnTo>
                  <a:pt x="0" y="43789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191010" y="2665875"/>
            <a:ext cx="15905981" cy="5547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77"/>
              </a:lnSpc>
            </a:pPr>
            <a:r>
              <a:rPr lang="en-US" sz="2841" b="1">
                <a:solidFill>
                  <a:srgbClr val="593EA1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Қайтатоптастыру реакциясы.</a:t>
            </a:r>
            <a:r>
              <a:rPr lang="en-US" sz="2841">
                <a:solidFill>
                  <a:srgbClr val="593EA1"/>
                </a:solidFill>
                <a:latin typeface="Raleway 2"/>
                <a:ea typeface="Raleway 2"/>
                <a:cs typeface="Raleway 2"/>
                <a:sym typeface="Raleway 2"/>
              </a:rPr>
              <a:t> Бұл реакция кезіндеқосылыстың молекулалық формуласы өзгермей атомдардың немесе атом топтарының молекулаішілік орын ауысуы болады:</a:t>
            </a:r>
          </a:p>
          <a:p>
            <a:pPr algn="l">
              <a:lnSpc>
                <a:spcPts val="3977"/>
              </a:lnSpc>
            </a:pPr>
            <a:r>
              <a:rPr lang="en-US" sz="2841" b="1">
                <a:solidFill>
                  <a:srgbClr val="593EA1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 Тотығу реакциясы.</a:t>
            </a:r>
            <a:r>
              <a:rPr lang="en-US" sz="2841">
                <a:solidFill>
                  <a:srgbClr val="593EA1"/>
                </a:solidFill>
                <a:latin typeface="Raleway 2"/>
                <a:ea typeface="Raleway 2"/>
                <a:cs typeface="Raleway 2"/>
                <a:sym typeface="Raleway 2"/>
              </a:rPr>
              <a:t> Бастапқы заттың катализатор қатысында ауадағы оттегімен немесе тотықтырғыштармен тотығуы (шартты түрде [О] деп белгілейді).</a:t>
            </a:r>
          </a:p>
          <a:p>
            <a:pPr algn="l">
              <a:lnSpc>
                <a:spcPts val="3977"/>
              </a:lnSpc>
            </a:pPr>
            <a:r>
              <a:rPr lang="en-US" sz="2841">
                <a:solidFill>
                  <a:srgbClr val="593EA1"/>
                </a:solidFill>
                <a:latin typeface="Raleway 2"/>
                <a:ea typeface="Raleway 2"/>
                <a:cs typeface="Raleway 2"/>
                <a:sym typeface="Raleway 2"/>
              </a:rPr>
              <a:t> </a:t>
            </a:r>
            <a:r>
              <a:rPr lang="en-US" sz="2841" b="1">
                <a:solidFill>
                  <a:srgbClr val="593EA1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Полимерлену реакциясы.</a:t>
            </a:r>
            <a:r>
              <a:rPr lang="en-US" sz="2841">
                <a:solidFill>
                  <a:srgbClr val="593EA1"/>
                </a:solidFill>
                <a:latin typeface="Raleway 2"/>
                <a:ea typeface="Raleway 2"/>
                <a:cs typeface="Raleway 2"/>
                <a:sym typeface="Raleway 2"/>
              </a:rPr>
              <a:t> Неғұрлым қарапайым қосылыстардың көп санынан (мономерлерден) молекулалық массасы үлкен күрделі құрылысты қосылыстың (полимердің) түзілуі:</a:t>
            </a:r>
          </a:p>
          <a:p>
            <a:pPr algn="l">
              <a:lnSpc>
                <a:spcPts val="3977"/>
              </a:lnSpc>
            </a:pPr>
            <a:r>
              <a:rPr lang="en-US" sz="2841">
                <a:solidFill>
                  <a:srgbClr val="593EA1"/>
                </a:solidFill>
                <a:latin typeface="Raleway 2"/>
                <a:ea typeface="Raleway 2"/>
                <a:cs typeface="Raleway 2"/>
                <a:sym typeface="Raleway 2"/>
              </a:rPr>
              <a:t> </a:t>
            </a:r>
            <a:r>
              <a:rPr lang="en-US" sz="2841" b="1">
                <a:solidFill>
                  <a:srgbClr val="593EA1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Конденсациялану және поликонденсациялану реакциясы</a:t>
            </a:r>
            <a:r>
              <a:rPr lang="en-US" sz="2841">
                <a:solidFill>
                  <a:srgbClr val="593EA1"/>
                </a:solidFill>
                <a:latin typeface="Raleway 2"/>
                <a:ea typeface="Raleway 2"/>
                <a:cs typeface="Raleway 2"/>
                <a:sym typeface="Raleway 2"/>
              </a:rPr>
              <a:t>. Бірнеше молекулалардың (кейде үлкен саны) қосылуы нәтижесінде күрделі заттармен қатар неғұрлым қарапайым қосылыстардың түзілуі:</a:t>
            </a:r>
          </a:p>
          <a:p>
            <a:pPr algn="l">
              <a:lnSpc>
                <a:spcPts val="3977"/>
              </a:lnSpc>
            </a:pPr>
            <a:endParaRPr lang="en-US" sz="2841">
              <a:solidFill>
                <a:srgbClr val="593EA1"/>
              </a:solidFill>
              <a:latin typeface="Raleway 2"/>
              <a:ea typeface="Raleway 2"/>
              <a:cs typeface="Raleway 2"/>
              <a:sym typeface="Raleway 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736336" y="-2991283"/>
            <a:ext cx="7045928" cy="7163143"/>
          </a:xfrm>
          <a:custGeom>
            <a:avLst/>
            <a:gdLst/>
            <a:ahLst/>
            <a:cxnLst/>
            <a:rect l="l" t="t" r="r" b="b"/>
            <a:pathLst>
              <a:path w="7045928" h="7163143">
                <a:moveTo>
                  <a:pt x="0" y="0"/>
                </a:moveTo>
                <a:lnTo>
                  <a:pt x="7045928" y="0"/>
                </a:lnTo>
                <a:lnTo>
                  <a:pt x="7045928" y="7163143"/>
                </a:lnTo>
                <a:lnTo>
                  <a:pt x="0" y="71631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13726184" y="6530414"/>
            <a:ext cx="5537788" cy="5265933"/>
          </a:xfrm>
          <a:custGeom>
            <a:avLst/>
            <a:gdLst/>
            <a:ahLst/>
            <a:cxnLst/>
            <a:rect l="l" t="t" r="r" b="b"/>
            <a:pathLst>
              <a:path w="5537788" h="5265933">
                <a:moveTo>
                  <a:pt x="0" y="0"/>
                </a:moveTo>
                <a:lnTo>
                  <a:pt x="5537788" y="0"/>
                </a:lnTo>
                <a:lnTo>
                  <a:pt x="5537788" y="5265933"/>
                </a:lnTo>
                <a:lnTo>
                  <a:pt x="0" y="52659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-781474" y="-428488"/>
            <a:ext cx="20205916" cy="11258090"/>
            <a:chOff x="0" y="0"/>
            <a:chExt cx="5321723" cy="296509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321723" cy="2965094"/>
            </a:xfrm>
            <a:custGeom>
              <a:avLst/>
              <a:gdLst/>
              <a:ahLst/>
              <a:cxnLst/>
              <a:rect l="l" t="t" r="r" b="b"/>
              <a:pathLst>
                <a:path w="5321723" h="2965094">
                  <a:moveTo>
                    <a:pt x="19541" y="0"/>
                  </a:moveTo>
                  <a:lnTo>
                    <a:pt x="5302182" y="0"/>
                  </a:lnTo>
                  <a:cubicBezTo>
                    <a:pt x="5307365" y="0"/>
                    <a:pt x="5312335" y="2059"/>
                    <a:pt x="5316000" y="5723"/>
                  </a:cubicBezTo>
                  <a:cubicBezTo>
                    <a:pt x="5319664" y="9388"/>
                    <a:pt x="5321723" y="14358"/>
                    <a:pt x="5321723" y="19541"/>
                  </a:cubicBezTo>
                  <a:lnTo>
                    <a:pt x="5321723" y="2945553"/>
                  </a:lnTo>
                  <a:cubicBezTo>
                    <a:pt x="5321723" y="2950736"/>
                    <a:pt x="5319664" y="2955706"/>
                    <a:pt x="5316000" y="2959371"/>
                  </a:cubicBezTo>
                  <a:cubicBezTo>
                    <a:pt x="5312335" y="2963035"/>
                    <a:pt x="5307365" y="2965094"/>
                    <a:pt x="5302182" y="2965094"/>
                  </a:cubicBezTo>
                  <a:lnTo>
                    <a:pt x="19541" y="2965094"/>
                  </a:lnTo>
                  <a:cubicBezTo>
                    <a:pt x="8749" y="2965094"/>
                    <a:pt x="0" y="2956345"/>
                    <a:pt x="0" y="2945553"/>
                  </a:cubicBezTo>
                  <a:lnTo>
                    <a:pt x="0" y="19541"/>
                  </a:lnTo>
                  <a:cubicBezTo>
                    <a:pt x="0" y="8749"/>
                    <a:pt x="8749" y="0"/>
                    <a:pt x="19541" y="0"/>
                  </a:cubicBezTo>
                  <a:close/>
                </a:path>
              </a:pathLst>
            </a:custGeom>
            <a:solidFill>
              <a:srgbClr val="D9D9D9"/>
            </a:solidFill>
            <a:ln cap="rnd">
              <a:noFill/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5321723" cy="30127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82105" y="318854"/>
            <a:ext cx="17523790" cy="9592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9"/>
              </a:lnSpc>
            </a:pPr>
            <a:r>
              <a:rPr lang="en-US" sz="2606" b="1">
                <a:solidFill>
                  <a:srgbClr val="593EA1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 </a:t>
            </a:r>
            <a:r>
              <a:rPr lang="en-US" sz="2606">
                <a:solidFill>
                  <a:srgbClr val="593EA1"/>
                </a:solidFill>
                <a:latin typeface="Raleway 2"/>
                <a:ea typeface="Raleway 2"/>
                <a:cs typeface="Raleway 2"/>
                <a:sym typeface="Raleway 2"/>
              </a:rPr>
              <a:t>Шабуыл жасайтын реагенттің сипатына және табиғатына байланысты әрекеттесуші молекулалардағы δ-байланыстардың үзілуі екі негізгі механизм бойынша жүреді.</a:t>
            </a:r>
          </a:p>
          <a:p>
            <a:pPr algn="l">
              <a:lnSpc>
                <a:spcPts val="3649"/>
              </a:lnSpc>
            </a:pPr>
            <a:r>
              <a:rPr lang="en-US" sz="2606">
                <a:solidFill>
                  <a:srgbClr val="593EA1"/>
                </a:solidFill>
                <a:latin typeface="Raleway 2"/>
                <a:ea typeface="Raleway 2"/>
                <a:cs typeface="Raleway 2"/>
                <a:sym typeface="Raleway 2"/>
              </a:rPr>
              <a:t> </a:t>
            </a:r>
            <a:r>
              <a:rPr lang="en-US" sz="2606" b="1">
                <a:solidFill>
                  <a:srgbClr val="593EA1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Гетеролитті (ионды) механизм</a:t>
            </a:r>
            <a:r>
              <a:rPr lang="en-US" sz="2606">
                <a:solidFill>
                  <a:srgbClr val="593EA1"/>
                </a:solidFill>
                <a:latin typeface="Raleway 2"/>
                <a:ea typeface="Raleway 2"/>
                <a:cs typeface="Raleway 2"/>
                <a:sym typeface="Raleway 2"/>
              </a:rPr>
              <a:t>. А және В атомдарынан тұратын АВ молекуласы С реагентінің әсерінен ион түзіп екі бағытта - (1) және (2) үзілуі мүмкін:</a:t>
            </a:r>
          </a:p>
          <a:p>
            <a:pPr algn="l">
              <a:lnSpc>
                <a:spcPts val="3649"/>
              </a:lnSpc>
            </a:pPr>
            <a:r>
              <a:rPr lang="en-US" sz="2606">
                <a:solidFill>
                  <a:srgbClr val="593EA1"/>
                </a:solidFill>
                <a:latin typeface="Raleway 2"/>
                <a:ea typeface="Raleway 2"/>
                <a:cs typeface="Raleway 2"/>
                <a:sym typeface="Raleway 2"/>
              </a:rPr>
              <a:t> А : В → А+ + :В-           (1)</a:t>
            </a:r>
          </a:p>
          <a:p>
            <a:pPr algn="l">
              <a:lnSpc>
                <a:spcPts val="3649"/>
              </a:lnSpc>
            </a:pPr>
            <a:r>
              <a:rPr lang="en-US" sz="2606">
                <a:solidFill>
                  <a:srgbClr val="593EA1"/>
                </a:solidFill>
                <a:latin typeface="Raleway 2"/>
                <a:ea typeface="Raleway 2"/>
                <a:cs typeface="Raleway 2"/>
                <a:sym typeface="Raleway 2"/>
              </a:rPr>
              <a:t> А: В → В+ + :А-            (2)</a:t>
            </a:r>
          </a:p>
          <a:p>
            <a:pPr algn="l">
              <a:lnSpc>
                <a:spcPts val="3649"/>
              </a:lnSpc>
            </a:pPr>
            <a:r>
              <a:rPr lang="en-US" sz="2606">
                <a:solidFill>
                  <a:srgbClr val="593EA1"/>
                </a:solidFill>
                <a:latin typeface="Raleway 2"/>
                <a:ea typeface="Raleway 2"/>
                <a:cs typeface="Raleway 2"/>
                <a:sym typeface="Raleway 2"/>
              </a:rPr>
              <a:t> Реагент сипатына (С+ немесе :С-) және химиялық байланыстардың гетеролиттік үзілуінебайланысты әр түрлі өнімдер (молекулалар және иондар) түзіледі:</a:t>
            </a:r>
          </a:p>
          <a:p>
            <a:pPr algn="l">
              <a:lnSpc>
                <a:spcPts val="3649"/>
              </a:lnSpc>
            </a:pPr>
            <a:r>
              <a:rPr lang="en-US" sz="2606">
                <a:solidFill>
                  <a:srgbClr val="593EA1"/>
                </a:solidFill>
                <a:latin typeface="Raleway 2"/>
                <a:ea typeface="Raleway 2"/>
                <a:cs typeface="Raleway 2"/>
                <a:sym typeface="Raleway 2"/>
              </a:rPr>
              <a:t> А+ + : В- + С+ → А+ + В:С                                                                        </a:t>
            </a:r>
          </a:p>
          <a:p>
            <a:pPr algn="l">
              <a:lnSpc>
                <a:spcPts val="3649"/>
              </a:lnSpc>
            </a:pPr>
            <a:r>
              <a:rPr lang="en-US" sz="2606">
                <a:solidFill>
                  <a:srgbClr val="593EA1"/>
                </a:solidFill>
                <a:latin typeface="Raleway 2"/>
                <a:ea typeface="Raleway 2"/>
                <a:cs typeface="Raleway 2"/>
                <a:sym typeface="Raleway 2"/>
              </a:rPr>
              <a:t> В+ + :А- + С+ → В+ + А:С</a:t>
            </a:r>
          </a:p>
          <a:p>
            <a:pPr algn="l">
              <a:lnSpc>
                <a:spcPts val="3649"/>
              </a:lnSpc>
            </a:pPr>
            <a:r>
              <a:rPr lang="en-US" sz="2606">
                <a:solidFill>
                  <a:srgbClr val="593EA1"/>
                </a:solidFill>
                <a:latin typeface="Raleway 2"/>
                <a:ea typeface="Raleway 2"/>
                <a:cs typeface="Raleway 2"/>
                <a:sym typeface="Raleway 2"/>
              </a:rPr>
              <a:t> С+ (1а) реагентінің жаңа түзілетін байланысқа өзінің электрон жұптары болмағандықтан, ол әрекеттесуші АВ молекуласының электрон жұптарын пайдаланады. Ондай реагент электрофильді («электронға ұқсастығы бар») немесе электроноакцепторлы деп атайды. Ондай реагенттерге манандайкатиондар Н+, С1+,</a:t>
            </a:r>
          </a:p>
          <a:p>
            <a:pPr algn="l">
              <a:lnSpc>
                <a:spcPts val="3649"/>
              </a:lnSpc>
            </a:pPr>
            <a:r>
              <a:rPr lang="en-US" sz="2606">
                <a:solidFill>
                  <a:srgbClr val="593EA1"/>
                </a:solidFill>
                <a:latin typeface="Raleway 2"/>
                <a:ea typeface="Raleway 2"/>
                <a:cs typeface="Raleway 2"/>
                <a:sym typeface="Raleway 2"/>
              </a:rPr>
              <a:t> +NО2, +SО3Н, R+, R – С+ = О және бос орбитальдары бар молекулалар (А1С13, ZnС12 және т.б.) жатады.</a:t>
            </a:r>
          </a:p>
          <a:p>
            <a:pPr algn="l">
              <a:lnSpc>
                <a:spcPts val="3649"/>
              </a:lnSpc>
            </a:pPr>
            <a:r>
              <a:rPr lang="en-US" sz="2606">
                <a:solidFill>
                  <a:srgbClr val="593EA1"/>
                </a:solidFill>
                <a:latin typeface="Raleway 2"/>
                <a:ea typeface="Raleway 2"/>
                <a:cs typeface="Raleway 2"/>
                <a:sym typeface="Raleway 2"/>
              </a:rPr>
              <a:t> Осындай реагенттердің қатысуымен жүретін реакциялар электрофильді SE (орынбасу немесе қосылу)реакциялар деп аталады.</a:t>
            </a:r>
          </a:p>
          <a:p>
            <a:pPr algn="l">
              <a:lnSpc>
                <a:spcPts val="3649"/>
              </a:lnSpc>
            </a:pPr>
            <a:r>
              <a:rPr lang="en-US" sz="2606">
                <a:solidFill>
                  <a:srgbClr val="593EA1"/>
                </a:solidFill>
                <a:latin typeface="Raleway 2"/>
                <a:ea typeface="Raleway 2"/>
                <a:cs typeface="Raleway 2"/>
                <a:sym typeface="Raleway 2"/>
              </a:rPr>
              <a:t> Екінші реагент (:С-) жаңа байланыс түзугеэлектрон жұптарын пайдаланады. Ондай реагент нуклефильді («ядроға ұқсастығы бар») немесе электронодонорлы деп аталады. Ондай реагенттерге аниондар немесе атомдарында электрон жұптары бар молекулалар жатады: ОН-, RО-, С1 -, R-, : NН2, Н2О:, : NН3, С2Н5НО: және т.б. Осындай реагенттер қатысында жүретін реакциялар нуклефильді (орынбасу, қосылу және бөліну) деп аталады</a:t>
            </a:r>
          </a:p>
          <a:p>
            <a:pPr algn="l">
              <a:lnSpc>
                <a:spcPts val="3649"/>
              </a:lnSpc>
            </a:pPr>
            <a:endParaRPr lang="en-US" sz="2606">
              <a:solidFill>
                <a:srgbClr val="593EA1"/>
              </a:solidFill>
              <a:latin typeface="Raleway 2"/>
              <a:ea typeface="Raleway 2"/>
              <a:cs typeface="Raleway 2"/>
              <a:sym typeface="Raleway 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736336" y="-2991283"/>
            <a:ext cx="7045928" cy="7163143"/>
          </a:xfrm>
          <a:custGeom>
            <a:avLst/>
            <a:gdLst/>
            <a:ahLst/>
            <a:cxnLst/>
            <a:rect l="l" t="t" r="r" b="b"/>
            <a:pathLst>
              <a:path w="7045928" h="7163143">
                <a:moveTo>
                  <a:pt x="0" y="0"/>
                </a:moveTo>
                <a:lnTo>
                  <a:pt x="7045928" y="0"/>
                </a:lnTo>
                <a:lnTo>
                  <a:pt x="7045928" y="7163143"/>
                </a:lnTo>
                <a:lnTo>
                  <a:pt x="0" y="71631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13726184" y="6530414"/>
            <a:ext cx="5537788" cy="5265933"/>
          </a:xfrm>
          <a:custGeom>
            <a:avLst/>
            <a:gdLst/>
            <a:ahLst/>
            <a:cxnLst/>
            <a:rect l="l" t="t" r="r" b="b"/>
            <a:pathLst>
              <a:path w="5537788" h="5265933">
                <a:moveTo>
                  <a:pt x="0" y="0"/>
                </a:moveTo>
                <a:lnTo>
                  <a:pt x="5537788" y="0"/>
                </a:lnTo>
                <a:lnTo>
                  <a:pt x="5537788" y="5265933"/>
                </a:lnTo>
                <a:lnTo>
                  <a:pt x="0" y="52659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-781474" y="-428488"/>
            <a:ext cx="20205916" cy="11258090"/>
            <a:chOff x="0" y="0"/>
            <a:chExt cx="5321723" cy="296509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321723" cy="2965094"/>
            </a:xfrm>
            <a:custGeom>
              <a:avLst/>
              <a:gdLst/>
              <a:ahLst/>
              <a:cxnLst/>
              <a:rect l="l" t="t" r="r" b="b"/>
              <a:pathLst>
                <a:path w="5321723" h="2965094">
                  <a:moveTo>
                    <a:pt x="19541" y="0"/>
                  </a:moveTo>
                  <a:lnTo>
                    <a:pt x="5302182" y="0"/>
                  </a:lnTo>
                  <a:cubicBezTo>
                    <a:pt x="5307365" y="0"/>
                    <a:pt x="5312335" y="2059"/>
                    <a:pt x="5316000" y="5723"/>
                  </a:cubicBezTo>
                  <a:cubicBezTo>
                    <a:pt x="5319664" y="9388"/>
                    <a:pt x="5321723" y="14358"/>
                    <a:pt x="5321723" y="19541"/>
                  </a:cubicBezTo>
                  <a:lnTo>
                    <a:pt x="5321723" y="2945553"/>
                  </a:lnTo>
                  <a:cubicBezTo>
                    <a:pt x="5321723" y="2950736"/>
                    <a:pt x="5319664" y="2955706"/>
                    <a:pt x="5316000" y="2959371"/>
                  </a:cubicBezTo>
                  <a:cubicBezTo>
                    <a:pt x="5312335" y="2963035"/>
                    <a:pt x="5307365" y="2965094"/>
                    <a:pt x="5302182" y="2965094"/>
                  </a:cubicBezTo>
                  <a:lnTo>
                    <a:pt x="19541" y="2965094"/>
                  </a:lnTo>
                  <a:cubicBezTo>
                    <a:pt x="8749" y="2965094"/>
                    <a:pt x="0" y="2956345"/>
                    <a:pt x="0" y="2945553"/>
                  </a:cubicBezTo>
                  <a:lnTo>
                    <a:pt x="0" y="19541"/>
                  </a:lnTo>
                  <a:cubicBezTo>
                    <a:pt x="0" y="8749"/>
                    <a:pt x="8749" y="0"/>
                    <a:pt x="19541" y="0"/>
                  </a:cubicBezTo>
                  <a:close/>
                </a:path>
              </a:pathLst>
            </a:custGeom>
            <a:solidFill>
              <a:srgbClr val="D9D9D9"/>
            </a:solidFill>
            <a:ln cap="rnd">
              <a:noFill/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5321723" cy="30127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341207" y="2706560"/>
            <a:ext cx="15779422" cy="50427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77"/>
              </a:lnSpc>
            </a:pPr>
            <a:r>
              <a:rPr lang="en-US" sz="2841">
                <a:solidFill>
                  <a:srgbClr val="593EA1"/>
                </a:solidFill>
                <a:latin typeface="Raleway 2"/>
                <a:ea typeface="Raleway 2"/>
                <a:cs typeface="Raleway 2"/>
                <a:sym typeface="Raleway 2"/>
              </a:rPr>
              <a:t> </a:t>
            </a:r>
            <a:r>
              <a:rPr lang="en-US" sz="2841" b="1">
                <a:solidFill>
                  <a:srgbClr val="593EA1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Гомолитті (радикалды) механизм. </a:t>
            </a:r>
            <a:r>
              <a:rPr lang="en-US" sz="2841">
                <a:solidFill>
                  <a:srgbClr val="593EA1"/>
                </a:solidFill>
                <a:latin typeface="Raleway 2"/>
                <a:ea typeface="Raleway 2"/>
                <a:cs typeface="Raleway 2"/>
                <a:sym typeface="Raleway 2"/>
              </a:rPr>
              <a:t>Бұл реакция, егер шабуыл жасаушы реагенттің С – бос радикалы (дара жұптаспаған электроны) болса ғана жүреді.</a:t>
            </a:r>
          </a:p>
          <a:p>
            <a:pPr algn="l">
              <a:lnSpc>
                <a:spcPts val="3977"/>
              </a:lnSpc>
            </a:pPr>
            <a:r>
              <a:rPr lang="en-US" sz="2841">
                <a:solidFill>
                  <a:srgbClr val="593EA1"/>
                </a:solidFill>
                <a:latin typeface="Raleway 2"/>
                <a:ea typeface="Raleway 2"/>
                <a:cs typeface="Raleway 2"/>
                <a:sym typeface="Raleway 2"/>
              </a:rPr>
              <a:t> А : В → А. +В.</a:t>
            </a:r>
          </a:p>
          <a:p>
            <a:pPr algn="l">
              <a:lnSpc>
                <a:spcPts val="3977"/>
              </a:lnSpc>
            </a:pPr>
            <a:r>
              <a:rPr lang="en-US" sz="2841">
                <a:solidFill>
                  <a:srgbClr val="593EA1"/>
                </a:solidFill>
                <a:latin typeface="Raleway 2"/>
                <a:ea typeface="Raleway 2"/>
                <a:cs typeface="Raleway 2"/>
                <a:sym typeface="Raleway 2"/>
              </a:rPr>
              <a:t> Молекулада электрон бұлттарының толықтай бір атомға қарай ығысуынан (байланыстың гетеролитті үзілуі) органикалық ион түзіледі. Мысалы, реагент сипатына және реакцияның жүру шартына байланысты көміртегі атомында мынадай өзгерістер болады:</a:t>
            </a:r>
          </a:p>
          <a:p>
            <a:pPr algn="l">
              <a:lnSpc>
                <a:spcPts val="3977"/>
              </a:lnSpc>
            </a:pPr>
            <a:r>
              <a:rPr lang="en-US" sz="2841">
                <a:solidFill>
                  <a:srgbClr val="593EA1"/>
                </a:solidFill>
                <a:latin typeface="Raleway 2"/>
                <a:ea typeface="Raleway 2"/>
                <a:cs typeface="Raleway 2"/>
                <a:sym typeface="Raleway 2"/>
              </a:rPr>
              <a:t> </a:t>
            </a:r>
            <a:r>
              <a:rPr lang="en-US" sz="2841" b="1">
                <a:solidFill>
                  <a:srgbClr val="593EA1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Органикалық иондар</a:t>
            </a:r>
            <a:r>
              <a:rPr lang="en-US" sz="2841">
                <a:solidFill>
                  <a:srgbClr val="593EA1"/>
                </a:solidFill>
                <a:latin typeface="Raleway 2"/>
                <a:ea typeface="Raleway 2"/>
                <a:cs typeface="Raleway 2"/>
                <a:sym typeface="Raleway 2"/>
              </a:rPr>
              <a:t> – белсенді зарядталған бөлшектер, өміршендігі өте аз. Бірақ органикалық химияда алатын орны өте зор, себебі көптеген реакциялар олардың қатысуымен өтеді.</a:t>
            </a:r>
          </a:p>
          <a:p>
            <a:pPr algn="l">
              <a:lnSpc>
                <a:spcPts val="3977"/>
              </a:lnSpc>
            </a:pPr>
            <a:endParaRPr lang="en-US" sz="2841">
              <a:solidFill>
                <a:srgbClr val="593EA1"/>
              </a:solidFill>
              <a:latin typeface="Raleway 2"/>
              <a:ea typeface="Raleway 2"/>
              <a:cs typeface="Raleway 2"/>
              <a:sym typeface="Raleway 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14778" y="1485102"/>
            <a:ext cx="13258443" cy="7913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3"/>
              </a:lnSpc>
              <a:spcBef>
                <a:spcPct val="0"/>
              </a:spcBef>
            </a:pPr>
            <a:r>
              <a:rPr lang="en-US" sz="3431">
                <a:solidFill>
                  <a:srgbClr val="000000"/>
                </a:solidFill>
                <a:latin typeface="Raleway 1"/>
                <a:ea typeface="Raleway 1"/>
                <a:cs typeface="Raleway 1"/>
                <a:sym typeface="Raleway 1"/>
              </a:rPr>
              <a:t> </a:t>
            </a:r>
            <a:r>
              <a:rPr lang="en-US" sz="3431" b="1">
                <a:solidFill>
                  <a:srgbClr val="000000"/>
                </a:solidFill>
                <a:latin typeface="Raleway 1 Bold"/>
                <a:ea typeface="Raleway 1 Bold"/>
                <a:cs typeface="Raleway 1 Bold"/>
                <a:sym typeface="Raleway 1 Bold"/>
              </a:rPr>
              <a:t>БОС РАДИКАЛДАР ТӨМЕНДЕГІ РЕАКЦИЯЛАРҒА ҚАТЫСАДЫ:</a:t>
            </a:r>
          </a:p>
          <a:p>
            <a:pPr algn="ctr">
              <a:lnSpc>
                <a:spcPts val="4803"/>
              </a:lnSpc>
              <a:spcBef>
                <a:spcPct val="0"/>
              </a:spcBef>
            </a:pPr>
            <a:endParaRPr lang="en-US" sz="3431" b="1">
              <a:solidFill>
                <a:srgbClr val="000000"/>
              </a:solidFill>
              <a:latin typeface="Raleway 1 Bold"/>
              <a:ea typeface="Raleway 1 Bold"/>
              <a:cs typeface="Raleway 1 Bold"/>
              <a:sym typeface="Raleway 1 Bold"/>
            </a:endParaRPr>
          </a:p>
          <a:p>
            <a:pPr algn="ctr">
              <a:lnSpc>
                <a:spcPts val="4803"/>
              </a:lnSpc>
              <a:spcBef>
                <a:spcPct val="0"/>
              </a:spcBef>
            </a:pPr>
            <a:r>
              <a:rPr lang="en-US" sz="3431">
                <a:solidFill>
                  <a:srgbClr val="000000"/>
                </a:solidFill>
                <a:latin typeface="Raleway 1"/>
                <a:ea typeface="Raleway 1"/>
                <a:cs typeface="Raleway 1"/>
                <a:sym typeface="Raleway 1"/>
              </a:rPr>
              <a:t>Орынбасу</a:t>
            </a:r>
          </a:p>
          <a:p>
            <a:pPr algn="ctr">
              <a:lnSpc>
                <a:spcPts val="4803"/>
              </a:lnSpc>
              <a:spcBef>
                <a:spcPct val="0"/>
              </a:spcBef>
            </a:pPr>
            <a:r>
              <a:rPr lang="en-US" sz="3431">
                <a:solidFill>
                  <a:srgbClr val="000000"/>
                </a:solidFill>
                <a:latin typeface="Raleway 1"/>
                <a:ea typeface="Raleway 1"/>
                <a:cs typeface="Raleway 1"/>
                <a:sym typeface="Raleway 1"/>
              </a:rPr>
              <a:t> СН4 + C1. → СН3. +НC1</a:t>
            </a:r>
          </a:p>
          <a:p>
            <a:pPr algn="ctr">
              <a:lnSpc>
                <a:spcPts val="4803"/>
              </a:lnSpc>
              <a:spcBef>
                <a:spcPct val="0"/>
              </a:spcBef>
            </a:pPr>
            <a:r>
              <a:rPr lang="en-US" sz="3431">
                <a:solidFill>
                  <a:srgbClr val="000000"/>
                </a:solidFill>
                <a:latin typeface="Raleway 1"/>
                <a:ea typeface="Raleway 1"/>
                <a:cs typeface="Raleway 1"/>
                <a:sym typeface="Raleway 1"/>
              </a:rPr>
              <a:t>Қосылу және ыдырау</a:t>
            </a:r>
          </a:p>
          <a:p>
            <a:pPr algn="ctr">
              <a:lnSpc>
                <a:spcPts val="4803"/>
              </a:lnSpc>
              <a:spcBef>
                <a:spcPct val="0"/>
              </a:spcBef>
            </a:pPr>
            <a:r>
              <a:rPr lang="en-US" sz="3431">
                <a:solidFill>
                  <a:srgbClr val="000000"/>
                </a:solidFill>
                <a:latin typeface="Raleway 1"/>
                <a:ea typeface="Raleway 1"/>
                <a:cs typeface="Raleway 1"/>
                <a:sym typeface="Raleway 1"/>
              </a:rPr>
              <a:t> СН3. +CН2 = CН2 → СН3 – CН2 – CН .</a:t>
            </a:r>
          </a:p>
          <a:p>
            <a:pPr algn="ctr">
              <a:lnSpc>
                <a:spcPts val="4803"/>
              </a:lnSpc>
              <a:spcBef>
                <a:spcPct val="0"/>
              </a:spcBef>
            </a:pPr>
            <a:r>
              <a:rPr lang="en-US" sz="3431">
                <a:solidFill>
                  <a:srgbClr val="000000"/>
                </a:solidFill>
                <a:latin typeface="Raleway 1"/>
                <a:ea typeface="Raleway 1"/>
                <a:cs typeface="Raleway 1"/>
                <a:sym typeface="Raleway 1"/>
              </a:rPr>
              <a:t> СН3 – СН2 – СН . → СН3. +СН2 = СН3</a:t>
            </a:r>
          </a:p>
          <a:p>
            <a:pPr algn="ctr">
              <a:lnSpc>
                <a:spcPts val="4803"/>
              </a:lnSpc>
              <a:spcBef>
                <a:spcPct val="0"/>
              </a:spcBef>
            </a:pPr>
            <a:r>
              <a:rPr lang="en-US" sz="3431">
                <a:solidFill>
                  <a:srgbClr val="000000"/>
                </a:solidFill>
                <a:latin typeface="Raleway 1"/>
                <a:ea typeface="Raleway 1"/>
                <a:cs typeface="Raleway 1"/>
                <a:sym typeface="Raleway 1"/>
              </a:rPr>
              <a:t> Изомерлену</a:t>
            </a:r>
          </a:p>
          <a:p>
            <a:pPr algn="ctr">
              <a:lnSpc>
                <a:spcPts val="4803"/>
              </a:lnSpc>
              <a:spcBef>
                <a:spcPct val="0"/>
              </a:spcBef>
            </a:pPr>
            <a:r>
              <a:rPr lang="en-US" sz="3431">
                <a:solidFill>
                  <a:srgbClr val="000000"/>
                </a:solidFill>
                <a:latin typeface="Raleway 1"/>
                <a:ea typeface="Raleway 1"/>
                <a:cs typeface="Raleway 1"/>
                <a:sym typeface="Raleway 1"/>
              </a:rPr>
              <a:t> СН3 - CН2 - CН2. → СН3 - .CН - CН3</a:t>
            </a:r>
          </a:p>
          <a:p>
            <a:pPr algn="ctr">
              <a:lnSpc>
                <a:spcPts val="4803"/>
              </a:lnSpc>
              <a:spcBef>
                <a:spcPct val="0"/>
              </a:spcBef>
            </a:pPr>
            <a:r>
              <a:rPr lang="en-US" sz="3431">
                <a:solidFill>
                  <a:srgbClr val="000000"/>
                </a:solidFill>
                <a:latin typeface="Raleway 1"/>
                <a:ea typeface="Raleway 1"/>
                <a:cs typeface="Raleway 1"/>
                <a:sym typeface="Raleway 1"/>
              </a:rPr>
              <a:t> СН3. + СН3 . → CН3 – СН3</a:t>
            </a:r>
          </a:p>
          <a:p>
            <a:pPr algn="ctr">
              <a:lnSpc>
                <a:spcPts val="4803"/>
              </a:lnSpc>
              <a:spcBef>
                <a:spcPct val="0"/>
              </a:spcBef>
            </a:pPr>
            <a:r>
              <a:rPr lang="en-US" sz="3431">
                <a:solidFill>
                  <a:srgbClr val="000000"/>
                </a:solidFill>
                <a:latin typeface="Raleway 1"/>
                <a:ea typeface="Raleway 1"/>
                <a:cs typeface="Raleway 1"/>
                <a:sym typeface="Raleway 1"/>
              </a:rPr>
              <a:t>Диспропорциялану</a:t>
            </a:r>
          </a:p>
          <a:p>
            <a:pPr algn="ctr">
              <a:lnSpc>
                <a:spcPts val="4803"/>
              </a:lnSpc>
              <a:spcBef>
                <a:spcPct val="0"/>
              </a:spcBef>
            </a:pPr>
            <a:r>
              <a:rPr lang="en-US" sz="3431">
                <a:solidFill>
                  <a:srgbClr val="000000"/>
                </a:solidFill>
                <a:latin typeface="Raleway 1"/>
                <a:ea typeface="Raleway 1"/>
                <a:cs typeface="Raleway 1"/>
                <a:sym typeface="Raleway 1"/>
              </a:rPr>
              <a:t> 2R– СН2 – СН2. → R. - СН = CН2 + R – СН2 – СН3</a:t>
            </a:r>
          </a:p>
          <a:p>
            <a:pPr algn="l">
              <a:lnSpc>
                <a:spcPts val="4803"/>
              </a:lnSpc>
              <a:spcBef>
                <a:spcPct val="0"/>
              </a:spcBef>
            </a:pPr>
            <a:endParaRPr lang="en-US" sz="3431">
              <a:solidFill>
                <a:srgbClr val="000000"/>
              </a:solidFill>
              <a:latin typeface="Raleway 1"/>
              <a:ea typeface="Raleway 1"/>
              <a:cs typeface="Raleway 1"/>
              <a:sym typeface="Raleway 1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DF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713991" y="5932683"/>
            <a:ext cx="3684124" cy="5620401"/>
          </a:xfrm>
          <a:custGeom>
            <a:avLst/>
            <a:gdLst/>
            <a:ahLst/>
            <a:cxnLst/>
            <a:rect l="l" t="t" r="r" b="b"/>
            <a:pathLst>
              <a:path w="3684124" h="5620401">
                <a:moveTo>
                  <a:pt x="0" y="0"/>
                </a:moveTo>
                <a:lnTo>
                  <a:pt x="3684124" y="0"/>
                </a:lnTo>
                <a:lnTo>
                  <a:pt x="3684124" y="5620401"/>
                </a:lnTo>
                <a:lnTo>
                  <a:pt x="0" y="56204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61178" y="1028700"/>
            <a:ext cx="14765644" cy="4996293"/>
            <a:chOff x="0" y="0"/>
            <a:chExt cx="3888894" cy="131589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88894" cy="1315896"/>
            </a:xfrm>
            <a:custGeom>
              <a:avLst/>
              <a:gdLst/>
              <a:ahLst/>
              <a:cxnLst/>
              <a:rect l="l" t="t" r="r" b="b"/>
              <a:pathLst>
                <a:path w="3888894" h="1315896">
                  <a:moveTo>
                    <a:pt x="26740" y="0"/>
                  </a:moveTo>
                  <a:lnTo>
                    <a:pt x="3862153" y="0"/>
                  </a:lnTo>
                  <a:cubicBezTo>
                    <a:pt x="3869245" y="0"/>
                    <a:pt x="3876047" y="2817"/>
                    <a:pt x="3881062" y="7832"/>
                  </a:cubicBezTo>
                  <a:cubicBezTo>
                    <a:pt x="3886076" y="12847"/>
                    <a:pt x="3888894" y="19648"/>
                    <a:pt x="3888894" y="26740"/>
                  </a:cubicBezTo>
                  <a:lnTo>
                    <a:pt x="3888894" y="1289156"/>
                  </a:lnTo>
                  <a:cubicBezTo>
                    <a:pt x="3888894" y="1303924"/>
                    <a:pt x="3876921" y="1315896"/>
                    <a:pt x="3862153" y="1315896"/>
                  </a:cubicBezTo>
                  <a:lnTo>
                    <a:pt x="26740" y="1315896"/>
                  </a:lnTo>
                  <a:cubicBezTo>
                    <a:pt x="19648" y="1315896"/>
                    <a:pt x="12847" y="1313079"/>
                    <a:pt x="7832" y="1308064"/>
                  </a:cubicBezTo>
                  <a:cubicBezTo>
                    <a:pt x="2817" y="1303049"/>
                    <a:pt x="0" y="1296248"/>
                    <a:pt x="0" y="1289156"/>
                  </a:cubicBezTo>
                  <a:lnTo>
                    <a:pt x="0" y="26740"/>
                  </a:lnTo>
                  <a:cubicBezTo>
                    <a:pt x="0" y="19648"/>
                    <a:pt x="2817" y="12847"/>
                    <a:pt x="7832" y="7832"/>
                  </a:cubicBezTo>
                  <a:cubicBezTo>
                    <a:pt x="12847" y="2817"/>
                    <a:pt x="19648" y="0"/>
                    <a:pt x="26740" y="0"/>
                  </a:cubicBezTo>
                  <a:close/>
                </a:path>
              </a:pathLst>
            </a:custGeom>
            <a:solidFill>
              <a:srgbClr val="F6F5F5"/>
            </a:solidFill>
            <a:ln cap="rnd">
              <a:noFill/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3888894" cy="13635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1856889">
            <a:off x="14724529" y="-1622409"/>
            <a:ext cx="7126941" cy="4114800"/>
          </a:xfrm>
          <a:custGeom>
            <a:avLst/>
            <a:gdLst/>
            <a:ahLst/>
            <a:cxnLst/>
            <a:rect l="l" t="t" r="r" b="b"/>
            <a:pathLst>
              <a:path w="7126941" h="4114800">
                <a:moveTo>
                  <a:pt x="0" y="0"/>
                </a:moveTo>
                <a:lnTo>
                  <a:pt x="7126942" y="0"/>
                </a:lnTo>
                <a:lnTo>
                  <a:pt x="712694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996950" y="1814886"/>
            <a:ext cx="14294101" cy="3357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1" u="sng">
                <a:solidFill>
                  <a:srgbClr val="593EA1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 ДӘРІС МАҚСАТЫ: </a:t>
            </a:r>
          </a:p>
          <a:p>
            <a:pPr algn="ctr">
              <a:lnSpc>
                <a:spcPts val="4480"/>
              </a:lnSpc>
            </a:pPr>
            <a:endParaRPr lang="en-US" sz="3200" b="1" u="sng">
              <a:solidFill>
                <a:srgbClr val="593EA1"/>
              </a:solidFill>
              <a:latin typeface="Raleway 2 Bold"/>
              <a:ea typeface="Raleway 2 Bold"/>
              <a:cs typeface="Raleway 2 Bold"/>
              <a:sym typeface="Raleway 2 Bold"/>
            </a:endParaRPr>
          </a:p>
          <a:p>
            <a:pPr algn="ctr">
              <a:lnSpc>
                <a:spcPts val="4480"/>
              </a:lnSpc>
            </a:pPr>
            <a:r>
              <a:rPr lang="en-US" sz="3200" u="sng">
                <a:solidFill>
                  <a:srgbClr val="593EA1"/>
                </a:solidFill>
                <a:latin typeface="Raleway 2"/>
                <a:ea typeface="Raleway 2"/>
                <a:cs typeface="Raleway 2"/>
                <a:sym typeface="Raleway 2"/>
              </a:rPr>
              <a:t>білім алушыларға органикалық реакциялардың механизмдерін, олардың жіктелуін және химиялық реагенттердің электрофильдер мен нуклеофильдердің табиғатын түсіндіру.</a:t>
            </a:r>
          </a:p>
          <a:p>
            <a:pPr algn="l">
              <a:lnSpc>
                <a:spcPts val="4480"/>
              </a:lnSpc>
            </a:pPr>
            <a:endParaRPr lang="en-US" sz="3200" u="sng">
              <a:solidFill>
                <a:srgbClr val="593EA1"/>
              </a:solidFill>
              <a:latin typeface="Raleway 2"/>
              <a:ea typeface="Raleway 2"/>
              <a:cs typeface="Raleway 2"/>
              <a:sym typeface="Raleway 2"/>
            </a:endParaRPr>
          </a:p>
        </p:txBody>
      </p:sp>
      <p:sp>
        <p:nvSpPr>
          <p:cNvPr id="8" name="Freeform 8"/>
          <p:cNvSpPr/>
          <p:nvPr/>
        </p:nvSpPr>
        <p:spPr>
          <a:xfrm rot="725971">
            <a:off x="14900706" y="8955836"/>
            <a:ext cx="5089520" cy="4114800"/>
          </a:xfrm>
          <a:custGeom>
            <a:avLst/>
            <a:gdLst/>
            <a:ahLst/>
            <a:cxnLst/>
            <a:rect l="l" t="t" r="r" b="b"/>
            <a:pathLst>
              <a:path w="5089520" h="4114800">
                <a:moveTo>
                  <a:pt x="0" y="0"/>
                </a:moveTo>
                <a:lnTo>
                  <a:pt x="5089520" y="0"/>
                </a:lnTo>
                <a:lnTo>
                  <a:pt x="50895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3305038">
            <a:off x="15378359" y="8980771"/>
            <a:ext cx="4728178" cy="3822660"/>
          </a:xfrm>
          <a:custGeom>
            <a:avLst/>
            <a:gdLst/>
            <a:ahLst/>
            <a:cxnLst/>
            <a:rect l="l" t="t" r="r" b="b"/>
            <a:pathLst>
              <a:path w="4728178" h="3822660">
                <a:moveTo>
                  <a:pt x="0" y="0"/>
                </a:moveTo>
                <a:lnTo>
                  <a:pt x="4728177" y="0"/>
                </a:lnTo>
                <a:lnTo>
                  <a:pt x="4728177" y="3822660"/>
                </a:lnTo>
                <a:lnTo>
                  <a:pt x="0" y="38226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4005341">
            <a:off x="-1431161" y="-669035"/>
            <a:ext cx="4466785" cy="3689423"/>
          </a:xfrm>
          <a:custGeom>
            <a:avLst/>
            <a:gdLst/>
            <a:ahLst/>
            <a:cxnLst/>
            <a:rect l="l" t="t" r="r" b="b"/>
            <a:pathLst>
              <a:path w="4466785" h="3689423">
                <a:moveTo>
                  <a:pt x="0" y="0"/>
                </a:moveTo>
                <a:lnTo>
                  <a:pt x="4466785" y="0"/>
                </a:lnTo>
                <a:lnTo>
                  <a:pt x="4466785" y="3689423"/>
                </a:lnTo>
                <a:lnTo>
                  <a:pt x="0" y="36894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b="-126829"/>
            </a:stretch>
          </a:blipFill>
        </p:spPr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3E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273528">
            <a:off x="14337157" y="-2236814"/>
            <a:ext cx="5844286" cy="5941511"/>
          </a:xfrm>
          <a:custGeom>
            <a:avLst/>
            <a:gdLst/>
            <a:ahLst/>
            <a:cxnLst/>
            <a:rect l="l" t="t" r="r" b="b"/>
            <a:pathLst>
              <a:path w="5844286" h="5941511">
                <a:moveTo>
                  <a:pt x="0" y="0"/>
                </a:moveTo>
                <a:lnTo>
                  <a:pt x="5844286" y="0"/>
                </a:lnTo>
                <a:lnTo>
                  <a:pt x="5844286" y="5941511"/>
                </a:lnTo>
                <a:lnTo>
                  <a:pt x="0" y="59415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700018" y="1028700"/>
            <a:ext cx="13621280" cy="1765260"/>
          </a:xfrm>
          <a:custGeom>
            <a:avLst/>
            <a:gdLst/>
            <a:ahLst/>
            <a:cxnLst/>
            <a:rect l="l" t="t" r="r" b="b"/>
            <a:pathLst>
              <a:path w="13621280" h="1765260">
                <a:moveTo>
                  <a:pt x="0" y="0"/>
                </a:moveTo>
                <a:lnTo>
                  <a:pt x="13621280" y="0"/>
                </a:lnTo>
                <a:lnTo>
                  <a:pt x="13621280" y="1765260"/>
                </a:lnTo>
                <a:lnTo>
                  <a:pt x="0" y="17652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t="-20148" b="-20148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551941" y="923925"/>
            <a:ext cx="11917433" cy="1873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3"/>
              </a:lnSpc>
            </a:pPr>
            <a:r>
              <a:rPr lang="en-US" sz="5359">
                <a:solidFill>
                  <a:srgbClr val="593EA1"/>
                </a:solidFill>
                <a:latin typeface="Fredoka"/>
                <a:ea typeface="Fredoka"/>
                <a:cs typeface="Fredoka"/>
                <a:sym typeface="Fredoka"/>
              </a:rPr>
              <a:t>Электрофильдер мен нуклеофильдер:</a:t>
            </a:r>
          </a:p>
        </p:txBody>
      </p:sp>
      <p:sp>
        <p:nvSpPr>
          <p:cNvPr id="5" name="Freeform 5"/>
          <p:cNvSpPr/>
          <p:nvPr/>
        </p:nvSpPr>
        <p:spPr>
          <a:xfrm>
            <a:off x="13665968" y="5567130"/>
            <a:ext cx="5193389" cy="5303748"/>
          </a:xfrm>
          <a:custGeom>
            <a:avLst/>
            <a:gdLst/>
            <a:ahLst/>
            <a:cxnLst/>
            <a:rect l="l" t="t" r="r" b="b"/>
            <a:pathLst>
              <a:path w="5193389" h="5303748">
                <a:moveTo>
                  <a:pt x="0" y="0"/>
                </a:moveTo>
                <a:lnTo>
                  <a:pt x="5193389" y="0"/>
                </a:lnTo>
                <a:lnTo>
                  <a:pt x="5193389" y="5303748"/>
                </a:lnTo>
                <a:lnTo>
                  <a:pt x="0" y="53037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3117589">
            <a:off x="-1437787" y="6815756"/>
            <a:ext cx="9819074" cy="8110245"/>
          </a:xfrm>
          <a:custGeom>
            <a:avLst/>
            <a:gdLst/>
            <a:ahLst/>
            <a:cxnLst/>
            <a:rect l="l" t="t" r="r" b="b"/>
            <a:pathLst>
              <a:path w="9819074" h="8110245">
                <a:moveTo>
                  <a:pt x="0" y="0"/>
                </a:moveTo>
                <a:lnTo>
                  <a:pt x="9819074" y="0"/>
                </a:lnTo>
                <a:lnTo>
                  <a:pt x="9819074" y="8110245"/>
                </a:lnTo>
                <a:lnTo>
                  <a:pt x="0" y="81102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b="-126829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3830164" y="3214996"/>
            <a:ext cx="13497285" cy="6545928"/>
            <a:chOff x="0" y="0"/>
            <a:chExt cx="3554840" cy="172403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554840" cy="1724030"/>
            </a:xfrm>
            <a:custGeom>
              <a:avLst/>
              <a:gdLst/>
              <a:ahLst/>
              <a:cxnLst/>
              <a:rect l="l" t="t" r="r" b="b"/>
              <a:pathLst>
                <a:path w="3554840" h="1724030">
                  <a:moveTo>
                    <a:pt x="29253" y="0"/>
                  </a:moveTo>
                  <a:lnTo>
                    <a:pt x="3525587" y="0"/>
                  </a:lnTo>
                  <a:cubicBezTo>
                    <a:pt x="3541743" y="0"/>
                    <a:pt x="3554840" y="13097"/>
                    <a:pt x="3554840" y="29253"/>
                  </a:cubicBezTo>
                  <a:lnTo>
                    <a:pt x="3554840" y="1694777"/>
                  </a:lnTo>
                  <a:cubicBezTo>
                    <a:pt x="3554840" y="1710933"/>
                    <a:pt x="3541743" y="1724030"/>
                    <a:pt x="3525587" y="1724030"/>
                  </a:cubicBezTo>
                  <a:lnTo>
                    <a:pt x="29253" y="1724030"/>
                  </a:lnTo>
                  <a:cubicBezTo>
                    <a:pt x="13097" y="1724030"/>
                    <a:pt x="0" y="1710933"/>
                    <a:pt x="0" y="1694777"/>
                  </a:cubicBezTo>
                  <a:lnTo>
                    <a:pt x="0" y="29253"/>
                  </a:lnTo>
                  <a:cubicBezTo>
                    <a:pt x="0" y="13097"/>
                    <a:pt x="13097" y="0"/>
                    <a:pt x="29253" y="0"/>
                  </a:cubicBezTo>
                  <a:close/>
                </a:path>
              </a:pathLst>
            </a:custGeom>
            <a:solidFill>
              <a:srgbClr val="F6F5F5"/>
            </a:solidFill>
            <a:ln cap="rnd">
              <a:noFill/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3554840" cy="17716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rot="5400000" flipV="1">
            <a:off x="-1166545" y="505205"/>
            <a:ext cx="5333576" cy="3943015"/>
          </a:xfrm>
          <a:custGeom>
            <a:avLst/>
            <a:gdLst/>
            <a:ahLst/>
            <a:cxnLst/>
            <a:rect l="l" t="t" r="r" b="b"/>
            <a:pathLst>
              <a:path w="5333576" h="3943015">
                <a:moveTo>
                  <a:pt x="0" y="3943014"/>
                </a:moveTo>
                <a:lnTo>
                  <a:pt x="5333576" y="3943014"/>
                </a:lnTo>
                <a:lnTo>
                  <a:pt x="5333576" y="0"/>
                </a:lnTo>
                <a:lnTo>
                  <a:pt x="0" y="0"/>
                </a:lnTo>
                <a:lnTo>
                  <a:pt x="0" y="3943014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0" y="5143500"/>
            <a:ext cx="4628996" cy="4617424"/>
          </a:xfrm>
          <a:custGeom>
            <a:avLst/>
            <a:gdLst/>
            <a:ahLst/>
            <a:cxnLst/>
            <a:rect l="l" t="t" r="r" b="b"/>
            <a:pathLst>
              <a:path w="4628996" h="4617424">
                <a:moveTo>
                  <a:pt x="0" y="0"/>
                </a:moveTo>
                <a:lnTo>
                  <a:pt x="4628996" y="0"/>
                </a:lnTo>
                <a:lnTo>
                  <a:pt x="4628996" y="4617424"/>
                </a:lnTo>
                <a:lnTo>
                  <a:pt x="0" y="461742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263739" y="3445040"/>
            <a:ext cx="12493838" cy="5400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593EA1"/>
                </a:solidFill>
                <a:latin typeface="Raleway 2"/>
                <a:ea typeface="Raleway 2"/>
                <a:cs typeface="Raleway 2"/>
                <a:sym typeface="Raleway 2"/>
              </a:rPr>
              <a:t> 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593EA1"/>
                </a:solidFill>
                <a:latin typeface="Raleway 2"/>
                <a:ea typeface="Raleway 2"/>
                <a:cs typeface="Raleway 2"/>
                <a:sym typeface="Raleway 2"/>
              </a:rPr>
              <a:t> Электрофильдер — электрондарға зәру бөлшектер. Олар π-электрондарға немесе бос электрон жұптарына шабуыл жасайды.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593EA1"/>
                </a:solidFill>
                <a:latin typeface="Raleway 2"/>
                <a:ea typeface="Raleway 2"/>
                <a:cs typeface="Raleway 2"/>
                <a:sym typeface="Raleway 2"/>
              </a:rPr>
              <a:t> Мысалдары: H⁺, NO₂⁺, Br₂, AlCl₃, карбокатиондар.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593EA1"/>
                </a:solidFill>
                <a:latin typeface="Raleway 2"/>
                <a:ea typeface="Raleway 2"/>
                <a:cs typeface="Raleway 2"/>
                <a:sym typeface="Raleway 2"/>
              </a:rPr>
              <a:t> Нуклеофильдер — электронға бай бөлшектер. Олар электрон кем бөлшектерге шабуылдайды.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593EA1"/>
                </a:solidFill>
                <a:latin typeface="Raleway 2"/>
                <a:ea typeface="Raleway 2"/>
                <a:cs typeface="Raleway 2"/>
                <a:sym typeface="Raleway 2"/>
              </a:rPr>
              <a:t> Мысалдары: OH⁻, NH₃, CN⁻, H₂O, карбаниондар.</a:t>
            </a: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593EA1"/>
              </a:solidFill>
              <a:latin typeface="Raleway 2"/>
              <a:ea typeface="Raleway 2"/>
              <a:cs typeface="Raleway 2"/>
              <a:sym typeface="Raleway 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D3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158630" y="942975"/>
            <a:ext cx="14452045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 b="1">
                <a:solidFill>
                  <a:srgbClr val="593EA1"/>
                </a:solidFill>
                <a:latin typeface="Raleway 1 Bold"/>
                <a:ea typeface="Raleway 1 Bold"/>
                <a:cs typeface="Raleway 1 Bold"/>
                <a:sym typeface="Raleway 1 Bold"/>
              </a:rPr>
              <a:t>ЭЛЕКТРОФИЛЬДІ ЖӘНЕ НУКЛЕОФИЛЬДІ РЕАГЕНТТЕР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61381" y="1831366"/>
            <a:ext cx="15749294" cy="8674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FFFFFF"/>
                </a:solidFill>
                <a:latin typeface="Raleway 1"/>
                <a:ea typeface="Raleway 1"/>
                <a:cs typeface="Raleway 1"/>
                <a:sym typeface="Raleway 1"/>
              </a:rPr>
              <a:t> </a:t>
            </a:r>
            <a:r>
              <a:rPr lang="en-US" sz="3099" b="1">
                <a:solidFill>
                  <a:srgbClr val="FFFFFF"/>
                </a:solidFill>
                <a:latin typeface="Raleway 1 Bold"/>
                <a:ea typeface="Raleway 1 Bold"/>
                <a:cs typeface="Raleway 1 Bold"/>
                <a:sym typeface="Raleway 1 Bold"/>
              </a:rPr>
              <a:t>Электрофильді реагенттер (электрофилдер)</a:t>
            </a:r>
          </a:p>
          <a:p>
            <a:pPr algn="l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FFFFFF"/>
                </a:solidFill>
                <a:latin typeface="Raleway 1"/>
                <a:ea typeface="Raleway 1"/>
                <a:cs typeface="Raleway 1"/>
                <a:sym typeface="Raleway 1"/>
              </a:rPr>
              <a:t> Электрофильдер - бұл электрон тығыздығы төмен, яғни электрондарды «қабылдауға» бейім бөлшектер. Олар басқа молекулалардан немесе иондардан электрон жұбын тартып ала алады.</a:t>
            </a:r>
          </a:p>
          <a:p>
            <a:pPr algn="l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FFFFFF"/>
                </a:solidFill>
                <a:latin typeface="Raleway 1"/>
                <a:ea typeface="Raleway 1"/>
                <a:cs typeface="Raleway 1"/>
                <a:sym typeface="Raleway 1"/>
              </a:rPr>
              <a:t> </a:t>
            </a:r>
            <a:r>
              <a:rPr lang="en-US" sz="3099" b="1">
                <a:solidFill>
                  <a:srgbClr val="FFFFFF"/>
                </a:solidFill>
                <a:latin typeface="Raleway 1 Bold"/>
                <a:ea typeface="Raleway 1 Bold"/>
                <a:cs typeface="Raleway 1 Bold"/>
                <a:sym typeface="Raleway 1 Bold"/>
              </a:rPr>
              <a:t>Негізгі қасиеттері: </a:t>
            </a:r>
            <a:r>
              <a:rPr lang="en-US" sz="3099">
                <a:solidFill>
                  <a:srgbClr val="FFFFFF"/>
                </a:solidFill>
                <a:latin typeface="Raleway 1"/>
                <a:ea typeface="Raleway 1"/>
                <a:cs typeface="Raleway 1"/>
                <a:sym typeface="Raleway 1"/>
              </a:rPr>
              <a:t>позитивті зарядталған немесе электрон-дефицитті бөлшектер; әдетте бос орбиталы немесе толық толмаған валенттік қабаттары болады; нуклеофильді (электрон көп) орталықтарға шабуыл жасайды.</a:t>
            </a:r>
          </a:p>
          <a:p>
            <a:pPr algn="l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FFFFFF"/>
                </a:solidFill>
                <a:latin typeface="Raleway 1"/>
                <a:ea typeface="Raleway 1"/>
                <a:cs typeface="Raleway 1"/>
                <a:sym typeface="Raleway 1"/>
              </a:rPr>
              <a:t> </a:t>
            </a:r>
            <a:r>
              <a:rPr lang="en-US" sz="3099" b="1">
                <a:solidFill>
                  <a:srgbClr val="FFFFFF"/>
                </a:solidFill>
                <a:latin typeface="Raleway 1 Bold"/>
                <a:ea typeface="Raleway 1 Bold"/>
                <a:cs typeface="Raleway 1 Bold"/>
                <a:sym typeface="Raleway 1 Bold"/>
              </a:rPr>
              <a:t>Мысалдар:</a:t>
            </a:r>
          </a:p>
          <a:p>
            <a:pPr algn="l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FFFFFF"/>
                </a:solidFill>
                <a:latin typeface="Raleway 1"/>
                <a:ea typeface="Raleway 1"/>
                <a:cs typeface="Raleway 1"/>
                <a:sym typeface="Raleway 1"/>
              </a:rPr>
              <a:t>-H⁺ (протон)</a:t>
            </a:r>
          </a:p>
          <a:p>
            <a:pPr algn="l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FFFFFF"/>
                </a:solidFill>
                <a:latin typeface="Raleway 1"/>
                <a:ea typeface="Raleway 1"/>
                <a:cs typeface="Raleway 1"/>
                <a:sym typeface="Raleway 1"/>
              </a:rPr>
              <a:t>-NO₂⁺ (нитроний ионы)</a:t>
            </a:r>
          </a:p>
          <a:p>
            <a:pPr algn="l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FFFFFF"/>
                </a:solidFill>
                <a:latin typeface="Raleway 1"/>
                <a:ea typeface="Raleway 1"/>
                <a:cs typeface="Raleway 1"/>
                <a:sym typeface="Raleway 1"/>
              </a:rPr>
              <a:t>-R–C⁺H₂ (карбкатион)</a:t>
            </a:r>
          </a:p>
          <a:p>
            <a:pPr algn="l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FFFFFF"/>
                </a:solidFill>
                <a:latin typeface="Raleway 1"/>
                <a:ea typeface="Raleway 1"/>
                <a:cs typeface="Raleway 1"/>
                <a:sym typeface="Raleway 1"/>
              </a:rPr>
              <a:t>-Br₂, Cl₂ (галоген молекулалары)</a:t>
            </a:r>
          </a:p>
          <a:p>
            <a:pPr algn="l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FFFFFF"/>
                </a:solidFill>
                <a:latin typeface="Raleway 1"/>
                <a:ea typeface="Raleway 1"/>
                <a:cs typeface="Raleway 1"/>
                <a:sym typeface="Raleway 1"/>
              </a:rPr>
              <a:t>-AlCl₃, FeCl₃ (катализаторлар ретінде)</a:t>
            </a:r>
          </a:p>
          <a:p>
            <a:pPr algn="l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FFFFFF"/>
                </a:solidFill>
                <a:latin typeface="Raleway 1"/>
                <a:ea typeface="Raleway 1"/>
                <a:cs typeface="Raleway 1"/>
                <a:sym typeface="Raleway 1"/>
              </a:rPr>
              <a:t>Электрофильдік реакция мысалы: ароматты электрофильді орынбасу:</a:t>
            </a:r>
          </a:p>
          <a:p>
            <a:pPr algn="l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FFFFFF"/>
                </a:solidFill>
                <a:latin typeface="Raleway 1"/>
                <a:ea typeface="Raleway 1"/>
                <a:cs typeface="Raleway 1"/>
                <a:sym typeface="Raleway 1"/>
              </a:rPr>
              <a:t>С6Н6 + Br₂ → С6Н5Br + HBr</a:t>
            </a:r>
          </a:p>
          <a:p>
            <a:pPr algn="l">
              <a:lnSpc>
                <a:spcPts val="4339"/>
              </a:lnSpc>
              <a:spcBef>
                <a:spcPct val="0"/>
              </a:spcBef>
            </a:pPr>
            <a:endParaRPr lang="en-US" sz="3099">
              <a:solidFill>
                <a:srgbClr val="FFFFFF"/>
              </a:solidFill>
              <a:latin typeface="Raleway 1"/>
              <a:ea typeface="Raleway 1"/>
              <a:cs typeface="Raleway 1"/>
              <a:sym typeface="Raleway 1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D3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158630" y="942975"/>
            <a:ext cx="14452045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 b="1">
                <a:solidFill>
                  <a:srgbClr val="593EA1"/>
                </a:solidFill>
                <a:latin typeface="Raleway 1 Bold"/>
                <a:ea typeface="Raleway 1 Bold"/>
                <a:cs typeface="Raleway 1 Bold"/>
                <a:sym typeface="Raleway 1 Bold"/>
              </a:rPr>
              <a:t>ЭЛЕКТРОФИЛЬДІ ЖӘНЕ НУКЛЕОФИЛЬДІ РЕАГЕНТТЕР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61381" y="1831366"/>
            <a:ext cx="15749294" cy="8674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FFFFFF"/>
                </a:solidFill>
                <a:latin typeface="Raleway 1"/>
                <a:ea typeface="Raleway 1"/>
                <a:cs typeface="Raleway 1"/>
                <a:sym typeface="Raleway 1"/>
              </a:rPr>
              <a:t> </a:t>
            </a:r>
            <a:r>
              <a:rPr lang="en-US" sz="3099" b="1">
                <a:solidFill>
                  <a:srgbClr val="FFFFFF"/>
                </a:solidFill>
                <a:latin typeface="Raleway 1 Bold"/>
                <a:ea typeface="Raleway 1 Bold"/>
                <a:cs typeface="Raleway 1 Bold"/>
                <a:sym typeface="Raleway 1 Bold"/>
              </a:rPr>
              <a:t>Нуклеофильді реагенттер (нуклеофилдер)</a:t>
            </a:r>
          </a:p>
          <a:p>
            <a:pPr algn="l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FFFFFF"/>
                </a:solidFill>
                <a:latin typeface="Raleway 1"/>
                <a:ea typeface="Raleway 1"/>
                <a:cs typeface="Raleway 1"/>
                <a:sym typeface="Raleway 1"/>
              </a:rPr>
              <a:t> Нуклеофилдер - бұл электрон тығыздығы жоғары бөлшектер, олар электрон жұбын басқа бөлшекке бере алады, яғни электрон-беруші.</a:t>
            </a:r>
          </a:p>
          <a:p>
            <a:pPr algn="l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FFFFFF"/>
                </a:solidFill>
                <a:latin typeface="Raleway 1"/>
                <a:ea typeface="Raleway 1"/>
                <a:cs typeface="Raleway 1"/>
                <a:sym typeface="Raleway 1"/>
              </a:rPr>
              <a:t> </a:t>
            </a:r>
            <a:r>
              <a:rPr lang="en-US" sz="3099" b="1">
                <a:solidFill>
                  <a:srgbClr val="FFFFFF"/>
                </a:solidFill>
                <a:latin typeface="Raleway 1 Bold"/>
                <a:ea typeface="Raleway 1 Bold"/>
                <a:cs typeface="Raleway 1 Bold"/>
                <a:sym typeface="Raleway 1 Bold"/>
              </a:rPr>
              <a:t>Негізгі қасиеттері: </a:t>
            </a:r>
            <a:r>
              <a:rPr lang="en-US" sz="3099">
                <a:solidFill>
                  <a:srgbClr val="FFFFFF"/>
                </a:solidFill>
                <a:latin typeface="Raleway 1"/>
                <a:ea typeface="Raleway 1"/>
                <a:cs typeface="Raleway 1"/>
                <a:sym typeface="Raleway 1"/>
              </a:rPr>
              <a:t>теріс зарядталған немесе электронға бай бөлшектер; бос электрон жұбы немесе π-байланысы болады; электрофильді орталықтарға шабуыл жасайды.</a:t>
            </a:r>
          </a:p>
          <a:p>
            <a:pPr algn="l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FFFFFF"/>
                </a:solidFill>
                <a:latin typeface="Raleway 1"/>
                <a:ea typeface="Raleway 1"/>
                <a:cs typeface="Raleway 1"/>
                <a:sym typeface="Raleway 1"/>
              </a:rPr>
              <a:t> </a:t>
            </a:r>
            <a:r>
              <a:rPr lang="en-US" sz="3099" b="1">
                <a:solidFill>
                  <a:srgbClr val="FFFFFF"/>
                </a:solidFill>
                <a:latin typeface="Raleway 1 Bold"/>
                <a:ea typeface="Raleway 1 Bold"/>
                <a:cs typeface="Raleway 1 Bold"/>
                <a:sym typeface="Raleway 1 Bold"/>
              </a:rPr>
              <a:t>Мысалдар:</a:t>
            </a:r>
          </a:p>
          <a:p>
            <a:pPr algn="l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FFFFFF"/>
                </a:solidFill>
                <a:latin typeface="Raleway 1"/>
                <a:ea typeface="Raleway 1"/>
                <a:cs typeface="Raleway 1"/>
                <a:sym typeface="Raleway 1"/>
              </a:rPr>
              <a:t>-OH⁻ (гидроксид ионы)</a:t>
            </a:r>
          </a:p>
          <a:p>
            <a:pPr algn="l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FFFFFF"/>
                </a:solidFill>
                <a:latin typeface="Raleway 1"/>
                <a:ea typeface="Raleway 1"/>
                <a:cs typeface="Raleway 1"/>
                <a:sym typeface="Raleway 1"/>
              </a:rPr>
              <a:t>-NH₃ (аммиак)</a:t>
            </a:r>
          </a:p>
          <a:p>
            <a:pPr algn="l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FFFFFF"/>
                </a:solidFill>
                <a:latin typeface="Raleway 1"/>
                <a:ea typeface="Raleway 1"/>
                <a:cs typeface="Raleway 1"/>
                <a:sym typeface="Raleway 1"/>
              </a:rPr>
              <a:t>-CN⁻ (цианид ионы)</a:t>
            </a:r>
          </a:p>
          <a:p>
            <a:pPr algn="l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FFFFFF"/>
                </a:solidFill>
                <a:latin typeface="Raleway 1"/>
                <a:ea typeface="Raleway 1"/>
                <a:cs typeface="Raleway 1"/>
                <a:sym typeface="Raleway 1"/>
              </a:rPr>
              <a:t>-H₂O (су)</a:t>
            </a:r>
          </a:p>
          <a:p>
            <a:pPr algn="l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FFFFFF"/>
                </a:solidFill>
                <a:latin typeface="Raleway 1"/>
                <a:ea typeface="Raleway 1"/>
                <a:cs typeface="Raleway 1"/>
                <a:sym typeface="Raleway 1"/>
              </a:rPr>
              <a:t>-R–O⁻ (алкоксид)</a:t>
            </a:r>
          </a:p>
          <a:p>
            <a:pPr algn="l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FFFFFF"/>
                </a:solidFill>
                <a:latin typeface="Raleway 1"/>
                <a:ea typeface="Raleway 1"/>
                <a:cs typeface="Raleway 1"/>
                <a:sym typeface="Raleway 1"/>
              </a:rPr>
              <a:t> Нуклеофильдік реакция мысалы: нуклеофильді орынбасу (SN1 немесе SN2 механизмі):</a:t>
            </a:r>
          </a:p>
          <a:p>
            <a:pPr algn="l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FFFFFF"/>
                </a:solidFill>
                <a:latin typeface="Raleway 1"/>
                <a:ea typeface="Raleway 1"/>
                <a:cs typeface="Raleway 1"/>
                <a:sym typeface="Raleway 1"/>
              </a:rPr>
              <a:t> CH₃Br + OH⁻ → CH₃OH + Br⁻</a:t>
            </a:r>
          </a:p>
          <a:p>
            <a:pPr algn="l">
              <a:lnSpc>
                <a:spcPts val="4339"/>
              </a:lnSpc>
              <a:spcBef>
                <a:spcPct val="0"/>
              </a:spcBef>
            </a:pPr>
            <a:endParaRPr lang="en-US" sz="3099">
              <a:solidFill>
                <a:srgbClr val="FFFFFF"/>
              </a:solidFill>
              <a:latin typeface="Raleway 1"/>
              <a:ea typeface="Raleway 1"/>
              <a:cs typeface="Raleway 1"/>
              <a:sym typeface="Raleway 1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3E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81379">
            <a:off x="12073491" y="6893795"/>
            <a:ext cx="6972907" cy="6351684"/>
          </a:xfrm>
          <a:custGeom>
            <a:avLst/>
            <a:gdLst/>
            <a:ahLst/>
            <a:cxnLst/>
            <a:rect l="l" t="t" r="r" b="b"/>
            <a:pathLst>
              <a:path w="6972907" h="6351684">
                <a:moveTo>
                  <a:pt x="0" y="0"/>
                </a:moveTo>
                <a:lnTo>
                  <a:pt x="6972907" y="0"/>
                </a:lnTo>
                <a:lnTo>
                  <a:pt x="6972907" y="6351684"/>
                </a:lnTo>
                <a:lnTo>
                  <a:pt x="0" y="63516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916882" y="837230"/>
            <a:ext cx="16454237" cy="8612540"/>
            <a:chOff x="0" y="0"/>
            <a:chExt cx="4333626" cy="226832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33626" cy="2268323"/>
            </a:xfrm>
            <a:custGeom>
              <a:avLst/>
              <a:gdLst/>
              <a:ahLst/>
              <a:cxnLst/>
              <a:rect l="l" t="t" r="r" b="b"/>
              <a:pathLst>
                <a:path w="4333626" h="2268323">
                  <a:moveTo>
                    <a:pt x="23996" y="0"/>
                  </a:moveTo>
                  <a:lnTo>
                    <a:pt x="4309630" y="0"/>
                  </a:lnTo>
                  <a:cubicBezTo>
                    <a:pt x="4322883" y="0"/>
                    <a:pt x="4333626" y="10743"/>
                    <a:pt x="4333626" y="23996"/>
                  </a:cubicBezTo>
                  <a:lnTo>
                    <a:pt x="4333626" y="2244327"/>
                  </a:lnTo>
                  <a:cubicBezTo>
                    <a:pt x="4333626" y="2250691"/>
                    <a:pt x="4331098" y="2256795"/>
                    <a:pt x="4326598" y="2261295"/>
                  </a:cubicBezTo>
                  <a:cubicBezTo>
                    <a:pt x="4322098" y="2265795"/>
                    <a:pt x="4315994" y="2268323"/>
                    <a:pt x="4309630" y="2268323"/>
                  </a:cubicBezTo>
                  <a:lnTo>
                    <a:pt x="23996" y="2268323"/>
                  </a:lnTo>
                  <a:cubicBezTo>
                    <a:pt x="17632" y="2268323"/>
                    <a:pt x="11528" y="2265795"/>
                    <a:pt x="7028" y="2261295"/>
                  </a:cubicBezTo>
                  <a:cubicBezTo>
                    <a:pt x="2528" y="2256795"/>
                    <a:pt x="0" y="2250691"/>
                    <a:pt x="0" y="2244327"/>
                  </a:cubicBezTo>
                  <a:lnTo>
                    <a:pt x="0" y="23996"/>
                  </a:lnTo>
                  <a:cubicBezTo>
                    <a:pt x="0" y="17632"/>
                    <a:pt x="2528" y="11528"/>
                    <a:pt x="7028" y="7028"/>
                  </a:cubicBezTo>
                  <a:cubicBezTo>
                    <a:pt x="11528" y="2528"/>
                    <a:pt x="17632" y="0"/>
                    <a:pt x="23996" y="0"/>
                  </a:cubicBezTo>
                  <a:close/>
                </a:path>
              </a:pathLst>
            </a:custGeom>
            <a:solidFill>
              <a:srgbClr val="F6F5F5"/>
            </a:solidFill>
            <a:ln cap="rnd">
              <a:noFill/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333626" cy="23159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4366356">
            <a:off x="15128283" y="-1028700"/>
            <a:ext cx="4262034" cy="4114800"/>
          </a:xfrm>
          <a:custGeom>
            <a:avLst/>
            <a:gdLst/>
            <a:ahLst/>
            <a:cxnLst/>
            <a:rect l="l" t="t" r="r" b="b"/>
            <a:pathLst>
              <a:path w="4262034" h="4114800">
                <a:moveTo>
                  <a:pt x="0" y="0"/>
                </a:moveTo>
                <a:lnTo>
                  <a:pt x="4262034" y="0"/>
                </a:lnTo>
                <a:lnTo>
                  <a:pt x="42620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4290522">
            <a:off x="-2071867" y="-1523338"/>
            <a:ext cx="5427823" cy="4483210"/>
          </a:xfrm>
          <a:custGeom>
            <a:avLst/>
            <a:gdLst/>
            <a:ahLst/>
            <a:cxnLst/>
            <a:rect l="l" t="t" r="r" b="b"/>
            <a:pathLst>
              <a:path w="5427823" h="4483210">
                <a:moveTo>
                  <a:pt x="0" y="0"/>
                </a:moveTo>
                <a:lnTo>
                  <a:pt x="5427823" y="0"/>
                </a:lnTo>
                <a:lnTo>
                  <a:pt x="5427823" y="4483210"/>
                </a:lnTo>
                <a:lnTo>
                  <a:pt x="0" y="44832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b="-126829"/>
            </a:stretch>
          </a:blipFill>
        </p:spPr>
      </p:sp>
      <p:sp>
        <p:nvSpPr>
          <p:cNvPr id="8" name="Freeform 8"/>
          <p:cNvSpPr/>
          <p:nvPr/>
        </p:nvSpPr>
        <p:spPr>
          <a:xfrm rot="-6841636">
            <a:off x="-744097" y="7339965"/>
            <a:ext cx="4939265" cy="4378904"/>
          </a:xfrm>
          <a:custGeom>
            <a:avLst/>
            <a:gdLst/>
            <a:ahLst/>
            <a:cxnLst/>
            <a:rect l="l" t="t" r="r" b="b"/>
            <a:pathLst>
              <a:path w="4939265" h="4378904">
                <a:moveTo>
                  <a:pt x="0" y="0"/>
                </a:moveTo>
                <a:lnTo>
                  <a:pt x="4939265" y="0"/>
                </a:lnTo>
                <a:lnTo>
                  <a:pt x="4939265" y="4378903"/>
                </a:lnTo>
                <a:lnTo>
                  <a:pt x="0" y="43789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497795" y="2024077"/>
            <a:ext cx="15905981" cy="4993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77"/>
              </a:lnSpc>
            </a:pPr>
            <a:r>
              <a:rPr lang="en-US" sz="2841" dirty="0" err="1">
                <a:solidFill>
                  <a:srgbClr val="593EA1"/>
                </a:solidFill>
                <a:latin typeface="Raleway 2"/>
                <a:ea typeface="Raleway 2"/>
                <a:cs typeface="Raleway 2"/>
                <a:sym typeface="Raleway 2"/>
              </a:rPr>
              <a:t>Салыстырмалы</a:t>
            </a:r>
            <a:r>
              <a:rPr lang="en-US" sz="2841" dirty="0">
                <a:solidFill>
                  <a:srgbClr val="593EA1"/>
                </a:solidFill>
                <a:latin typeface="Raleway 2"/>
                <a:ea typeface="Raleway 2"/>
                <a:cs typeface="Raleway 2"/>
                <a:sym typeface="Raleway 2"/>
              </a:rPr>
              <a:t> </a:t>
            </a:r>
            <a:r>
              <a:rPr lang="en-US" sz="2841" dirty="0" err="1">
                <a:solidFill>
                  <a:srgbClr val="593EA1"/>
                </a:solidFill>
                <a:latin typeface="Raleway 2"/>
                <a:ea typeface="Raleway 2"/>
                <a:cs typeface="Raleway 2"/>
                <a:sym typeface="Raleway 2"/>
              </a:rPr>
              <a:t>түрде</a:t>
            </a:r>
            <a:r>
              <a:rPr lang="en-US" sz="2841" dirty="0">
                <a:solidFill>
                  <a:srgbClr val="593EA1"/>
                </a:solidFill>
                <a:latin typeface="Raleway 2"/>
                <a:ea typeface="Raleway 2"/>
                <a:cs typeface="Raleway 2"/>
                <a:sym typeface="Raleway 2"/>
              </a:rPr>
              <a:t>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19200" y="7099423"/>
            <a:ext cx="17672004" cy="100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77"/>
              </a:lnSpc>
            </a:pPr>
            <a:r>
              <a:rPr lang="en-US" sz="2841" dirty="0">
                <a:solidFill>
                  <a:srgbClr val="593EA1"/>
                </a:solidFill>
                <a:latin typeface="Raleway 2"/>
                <a:ea typeface="Raleway 2"/>
                <a:cs typeface="Raleway 2"/>
                <a:sym typeface="Raleway 2"/>
              </a:rPr>
              <a:t> </a:t>
            </a:r>
            <a:r>
              <a:rPr lang="en-US" sz="2841" dirty="0" err="1">
                <a:solidFill>
                  <a:srgbClr val="593EA1"/>
                </a:solidFill>
                <a:latin typeface="Raleway 2"/>
                <a:ea typeface="Raleway 2"/>
                <a:cs typeface="Raleway 2"/>
                <a:sym typeface="Raleway 2"/>
              </a:rPr>
              <a:t>Қолдану</a:t>
            </a:r>
            <a:r>
              <a:rPr lang="en-US" sz="2841" dirty="0">
                <a:solidFill>
                  <a:srgbClr val="593EA1"/>
                </a:solidFill>
                <a:latin typeface="Raleway 2"/>
                <a:ea typeface="Raleway 2"/>
                <a:cs typeface="Raleway 2"/>
                <a:sym typeface="Raleway 2"/>
              </a:rPr>
              <a:t> </a:t>
            </a:r>
            <a:r>
              <a:rPr lang="en-US" sz="2841" dirty="0" err="1">
                <a:solidFill>
                  <a:srgbClr val="593EA1"/>
                </a:solidFill>
                <a:latin typeface="Raleway 2"/>
                <a:ea typeface="Raleway 2"/>
                <a:cs typeface="Raleway 2"/>
                <a:sym typeface="Raleway 2"/>
              </a:rPr>
              <a:t>салалары</a:t>
            </a:r>
            <a:r>
              <a:rPr lang="en-US" sz="2841" dirty="0">
                <a:solidFill>
                  <a:srgbClr val="593EA1"/>
                </a:solidFill>
                <a:latin typeface="Raleway 2"/>
                <a:ea typeface="Raleway 2"/>
                <a:cs typeface="Raleway 2"/>
                <a:sym typeface="Raleway 2"/>
              </a:rPr>
              <a:t>: </a:t>
            </a:r>
            <a:r>
              <a:rPr lang="en-US" sz="2841" dirty="0" err="1">
                <a:solidFill>
                  <a:srgbClr val="593EA1"/>
                </a:solidFill>
                <a:latin typeface="Raleway 2"/>
                <a:ea typeface="Raleway 2"/>
                <a:cs typeface="Raleway 2"/>
                <a:sym typeface="Raleway 2"/>
              </a:rPr>
              <a:t>органикалық</a:t>
            </a:r>
            <a:r>
              <a:rPr lang="en-US" sz="2841" dirty="0">
                <a:solidFill>
                  <a:srgbClr val="593EA1"/>
                </a:solidFill>
                <a:latin typeface="Raleway 2"/>
                <a:ea typeface="Raleway 2"/>
                <a:cs typeface="Raleway 2"/>
                <a:sym typeface="Raleway 2"/>
              </a:rPr>
              <a:t> </a:t>
            </a:r>
            <a:r>
              <a:rPr lang="en-US" sz="2841" dirty="0" err="1">
                <a:solidFill>
                  <a:srgbClr val="593EA1"/>
                </a:solidFill>
                <a:latin typeface="Raleway 2"/>
                <a:ea typeface="Raleway 2"/>
                <a:cs typeface="Raleway 2"/>
                <a:sym typeface="Raleway 2"/>
              </a:rPr>
              <a:t>синтез</a:t>
            </a:r>
            <a:r>
              <a:rPr lang="en-US" sz="2841" dirty="0">
                <a:solidFill>
                  <a:srgbClr val="593EA1"/>
                </a:solidFill>
                <a:latin typeface="Raleway 2"/>
                <a:ea typeface="Raleway 2"/>
                <a:cs typeface="Raleway 2"/>
                <a:sym typeface="Raleway 2"/>
              </a:rPr>
              <a:t>, </a:t>
            </a:r>
            <a:r>
              <a:rPr lang="en-US" sz="2841" dirty="0" err="1">
                <a:solidFill>
                  <a:srgbClr val="593EA1"/>
                </a:solidFill>
                <a:latin typeface="Raleway 2"/>
                <a:ea typeface="Raleway 2"/>
                <a:cs typeface="Raleway 2"/>
                <a:sym typeface="Raleway 2"/>
              </a:rPr>
              <a:t>фармацевтикалық</a:t>
            </a:r>
            <a:r>
              <a:rPr lang="en-US" sz="2841" dirty="0">
                <a:solidFill>
                  <a:srgbClr val="593EA1"/>
                </a:solidFill>
                <a:latin typeface="Raleway 2"/>
                <a:ea typeface="Raleway 2"/>
                <a:cs typeface="Raleway 2"/>
                <a:sym typeface="Raleway 2"/>
              </a:rPr>
              <a:t> </a:t>
            </a:r>
            <a:r>
              <a:rPr lang="en-US" sz="2841" dirty="0" err="1">
                <a:solidFill>
                  <a:srgbClr val="593EA1"/>
                </a:solidFill>
                <a:latin typeface="Raleway 2"/>
                <a:ea typeface="Raleway 2"/>
                <a:cs typeface="Raleway 2"/>
                <a:sym typeface="Raleway 2"/>
              </a:rPr>
              <a:t>өндіріс</a:t>
            </a:r>
            <a:r>
              <a:rPr lang="en-US" sz="2841" dirty="0">
                <a:solidFill>
                  <a:srgbClr val="593EA1"/>
                </a:solidFill>
                <a:latin typeface="Raleway 2"/>
                <a:ea typeface="Raleway 2"/>
                <a:cs typeface="Raleway 2"/>
                <a:sym typeface="Raleway 2"/>
              </a:rPr>
              <a:t>, </a:t>
            </a:r>
            <a:r>
              <a:rPr lang="en-US" sz="2841" dirty="0" err="1">
                <a:solidFill>
                  <a:srgbClr val="593EA1"/>
                </a:solidFill>
                <a:latin typeface="Raleway 2"/>
                <a:ea typeface="Raleway 2"/>
                <a:cs typeface="Raleway 2"/>
                <a:sym typeface="Raleway 2"/>
              </a:rPr>
              <a:t>полимерлердің</a:t>
            </a:r>
            <a:r>
              <a:rPr lang="en-US" sz="2841" dirty="0">
                <a:solidFill>
                  <a:srgbClr val="593EA1"/>
                </a:solidFill>
                <a:latin typeface="Raleway 2"/>
                <a:ea typeface="Raleway 2"/>
                <a:cs typeface="Raleway 2"/>
                <a:sym typeface="Raleway 2"/>
              </a:rPr>
              <a:t> </a:t>
            </a:r>
            <a:r>
              <a:rPr lang="en-US" sz="2841" dirty="0" err="1">
                <a:solidFill>
                  <a:srgbClr val="593EA1"/>
                </a:solidFill>
                <a:latin typeface="Raleway 2"/>
                <a:ea typeface="Raleway 2"/>
                <a:cs typeface="Raleway 2"/>
                <a:sym typeface="Raleway 2"/>
              </a:rPr>
              <a:t>алынуы</a:t>
            </a:r>
            <a:r>
              <a:rPr lang="en-US" sz="2841" dirty="0">
                <a:solidFill>
                  <a:srgbClr val="593EA1"/>
                </a:solidFill>
                <a:latin typeface="Raleway 2"/>
                <a:ea typeface="Raleway 2"/>
                <a:cs typeface="Raleway 2"/>
                <a:sym typeface="Raleway 2"/>
              </a:rPr>
              <a:t>, </a:t>
            </a:r>
            <a:r>
              <a:rPr lang="en-US" sz="2841" dirty="0" err="1">
                <a:solidFill>
                  <a:srgbClr val="593EA1"/>
                </a:solidFill>
                <a:latin typeface="Raleway 2"/>
                <a:ea typeface="Raleway 2"/>
                <a:cs typeface="Raleway 2"/>
                <a:sym typeface="Raleway 2"/>
              </a:rPr>
              <a:t>биохимиялық</a:t>
            </a:r>
            <a:r>
              <a:rPr lang="en-US" sz="2841" dirty="0">
                <a:solidFill>
                  <a:srgbClr val="593EA1"/>
                </a:solidFill>
                <a:latin typeface="Raleway 2"/>
                <a:ea typeface="Raleway 2"/>
                <a:cs typeface="Raleway 2"/>
                <a:sym typeface="Raleway 2"/>
              </a:rPr>
              <a:t> </a:t>
            </a:r>
            <a:r>
              <a:rPr lang="en-US" sz="2841" dirty="0" err="1">
                <a:solidFill>
                  <a:srgbClr val="593EA1"/>
                </a:solidFill>
                <a:latin typeface="Raleway 2"/>
                <a:ea typeface="Raleway 2"/>
                <a:cs typeface="Raleway 2"/>
                <a:sym typeface="Raleway 2"/>
              </a:rPr>
              <a:t>процестерді</a:t>
            </a:r>
            <a:r>
              <a:rPr lang="en-US" sz="2841" dirty="0">
                <a:solidFill>
                  <a:srgbClr val="593EA1"/>
                </a:solidFill>
                <a:latin typeface="Raleway 2"/>
                <a:ea typeface="Raleway 2"/>
                <a:cs typeface="Raleway 2"/>
                <a:sym typeface="Raleway 2"/>
              </a:rPr>
              <a:t> </a:t>
            </a:r>
            <a:r>
              <a:rPr lang="en-US" sz="2841" dirty="0" err="1">
                <a:solidFill>
                  <a:srgbClr val="593EA1"/>
                </a:solidFill>
                <a:latin typeface="Raleway 2"/>
                <a:ea typeface="Raleway 2"/>
                <a:cs typeface="Raleway 2"/>
                <a:sym typeface="Raleway 2"/>
              </a:rPr>
              <a:t>түсіндіру</a:t>
            </a:r>
            <a:endParaRPr lang="en-US" sz="2841" dirty="0">
              <a:solidFill>
                <a:srgbClr val="593EA1"/>
              </a:solidFill>
              <a:latin typeface="Raleway 2"/>
              <a:ea typeface="Raleway 2"/>
              <a:cs typeface="Raleway 2"/>
              <a:sym typeface="Raleway 2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867569"/>
              </p:ext>
            </p:extLst>
          </p:nvPr>
        </p:nvGraphicFramePr>
        <p:xfrm>
          <a:off x="1515109" y="3276060"/>
          <a:ext cx="13147959" cy="31959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82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2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835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Сипаттама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Электрофилдер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Нуклеофилдер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Заряд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Көбіне + немесе бейтарап (электрон тапшы)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Көбіне − немесе бейтарап (электрон бай)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Электрон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Қабылдайды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Береді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Шабуыл жасайтын орталық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Электрон көп бөлікке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Электрон аз бөлікке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Реакция типі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Электрофильді шабуыл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effectLst/>
                        </a:rPr>
                        <a:t>Нуклеофильді</a:t>
                      </a:r>
                      <a:r>
                        <a:rPr lang="ru-RU" sz="2800" dirty="0">
                          <a:effectLst/>
                        </a:rPr>
                        <a:t> </a:t>
                      </a:r>
                      <a:r>
                        <a:rPr lang="ru-RU" sz="2800" dirty="0" err="1">
                          <a:effectLst/>
                        </a:rPr>
                        <a:t>шабуыл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736336" y="-2991283"/>
            <a:ext cx="7045928" cy="7163143"/>
          </a:xfrm>
          <a:custGeom>
            <a:avLst/>
            <a:gdLst/>
            <a:ahLst/>
            <a:cxnLst/>
            <a:rect l="l" t="t" r="r" b="b"/>
            <a:pathLst>
              <a:path w="7045928" h="7163143">
                <a:moveTo>
                  <a:pt x="0" y="0"/>
                </a:moveTo>
                <a:lnTo>
                  <a:pt x="7045928" y="0"/>
                </a:lnTo>
                <a:lnTo>
                  <a:pt x="7045928" y="7163143"/>
                </a:lnTo>
                <a:lnTo>
                  <a:pt x="0" y="71631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13726184" y="6530414"/>
            <a:ext cx="5537788" cy="5265933"/>
          </a:xfrm>
          <a:custGeom>
            <a:avLst/>
            <a:gdLst/>
            <a:ahLst/>
            <a:cxnLst/>
            <a:rect l="l" t="t" r="r" b="b"/>
            <a:pathLst>
              <a:path w="5537788" h="5265933">
                <a:moveTo>
                  <a:pt x="0" y="0"/>
                </a:moveTo>
                <a:lnTo>
                  <a:pt x="5537788" y="0"/>
                </a:lnTo>
                <a:lnTo>
                  <a:pt x="5537788" y="5265933"/>
                </a:lnTo>
                <a:lnTo>
                  <a:pt x="0" y="52659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-759399" y="-485545"/>
            <a:ext cx="20205916" cy="11258090"/>
            <a:chOff x="0" y="0"/>
            <a:chExt cx="5321723" cy="296509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321723" cy="2965094"/>
            </a:xfrm>
            <a:custGeom>
              <a:avLst/>
              <a:gdLst/>
              <a:ahLst/>
              <a:cxnLst/>
              <a:rect l="l" t="t" r="r" b="b"/>
              <a:pathLst>
                <a:path w="5321723" h="2965094">
                  <a:moveTo>
                    <a:pt x="19541" y="0"/>
                  </a:moveTo>
                  <a:lnTo>
                    <a:pt x="5302182" y="0"/>
                  </a:lnTo>
                  <a:cubicBezTo>
                    <a:pt x="5307365" y="0"/>
                    <a:pt x="5312335" y="2059"/>
                    <a:pt x="5316000" y="5723"/>
                  </a:cubicBezTo>
                  <a:cubicBezTo>
                    <a:pt x="5319664" y="9388"/>
                    <a:pt x="5321723" y="14358"/>
                    <a:pt x="5321723" y="19541"/>
                  </a:cubicBezTo>
                  <a:lnTo>
                    <a:pt x="5321723" y="2945553"/>
                  </a:lnTo>
                  <a:cubicBezTo>
                    <a:pt x="5321723" y="2950736"/>
                    <a:pt x="5319664" y="2955706"/>
                    <a:pt x="5316000" y="2959371"/>
                  </a:cubicBezTo>
                  <a:cubicBezTo>
                    <a:pt x="5312335" y="2963035"/>
                    <a:pt x="5307365" y="2965094"/>
                    <a:pt x="5302182" y="2965094"/>
                  </a:cubicBezTo>
                  <a:lnTo>
                    <a:pt x="19541" y="2965094"/>
                  </a:lnTo>
                  <a:cubicBezTo>
                    <a:pt x="8749" y="2965094"/>
                    <a:pt x="0" y="2956345"/>
                    <a:pt x="0" y="2945553"/>
                  </a:cubicBezTo>
                  <a:lnTo>
                    <a:pt x="0" y="19541"/>
                  </a:lnTo>
                  <a:cubicBezTo>
                    <a:pt x="0" y="8749"/>
                    <a:pt x="8749" y="0"/>
                    <a:pt x="19541" y="0"/>
                  </a:cubicBezTo>
                  <a:close/>
                </a:path>
              </a:pathLst>
            </a:custGeom>
            <a:solidFill>
              <a:srgbClr val="D9D9D9"/>
            </a:solidFill>
            <a:ln cap="rnd">
              <a:noFill/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5321723" cy="30127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64210" y="741764"/>
            <a:ext cx="17523790" cy="507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69"/>
              </a:lnSpc>
            </a:pPr>
            <a:r>
              <a:rPr lang="en-US" sz="2906" b="1">
                <a:solidFill>
                  <a:srgbClr val="593EA1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РЕАКЦИЯ МЕХАНИЗМІНІҢ САТЫЛАРЫ: ИНДУКЦИЯЛЫҚ, ИНИЦИРЛЕУ, ИНТЕРМЕДИАТТАР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1612265"/>
            <a:ext cx="15749294" cy="8674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39"/>
              </a:lnSpc>
            </a:pPr>
            <a:r>
              <a:rPr lang="en-US" sz="3099">
                <a:solidFill>
                  <a:srgbClr val="0C0C0C"/>
                </a:solidFill>
                <a:latin typeface="Raleway 1"/>
                <a:ea typeface="Raleway 1"/>
                <a:cs typeface="Raleway 1"/>
                <a:sym typeface="Raleway 1"/>
              </a:rPr>
              <a:t> </a:t>
            </a:r>
            <a:r>
              <a:rPr lang="en-US" sz="3099" b="1">
                <a:solidFill>
                  <a:srgbClr val="0C0C0C"/>
                </a:solidFill>
                <a:latin typeface="Raleway 1 Bold"/>
                <a:ea typeface="Raleway 1 Bold"/>
                <a:cs typeface="Raleway 1 Bold"/>
                <a:sym typeface="Raleway 1 Bold"/>
              </a:rPr>
              <a:t>а) Инициация (иницирлеу сатысы)</a:t>
            </a:r>
          </a:p>
          <a:p>
            <a:pPr algn="l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C0C0C"/>
                </a:solidFill>
                <a:latin typeface="Raleway 1"/>
                <a:ea typeface="Raleway 1"/>
                <a:cs typeface="Raleway 1"/>
                <a:sym typeface="Raleway 1"/>
              </a:rPr>
              <a:t> Реакцияның басталу кезеңі. Белсенді бөлшектер (радикалдар, иондар) осы кезеңде түзіледі. Мысалы: Галогендеу реакциясында жарықтың әсерінен </a:t>
            </a:r>
          </a:p>
          <a:p>
            <a:pPr algn="l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C0C0C"/>
                </a:solidFill>
                <a:latin typeface="Raleway 1"/>
                <a:ea typeface="Raleway 1"/>
                <a:cs typeface="Raleway 1"/>
                <a:sym typeface="Raleway 1"/>
              </a:rPr>
              <a:t> Cl₂ → 2Cl· (хлор радикалдары)</a:t>
            </a:r>
          </a:p>
          <a:p>
            <a:pPr algn="l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C0C0C"/>
                </a:solidFill>
                <a:latin typeface="Raleway 1"/>
                <a:ea typeface="Raleway 1"/>
                <a:cs typeface="Raleway 1"/>
                <a:sym typeface="Raleway 1"/>
              </a:rPr>
              <a:t> Бұл – радикалдық механизмнің инициациясы.</a:t>
            </a:r>
          </a:p>
          <a:p>
            <a:pPr algn="l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C0C0C"/>
                </a:solidFill>
                <a:latin typeface="Raleway 1"/>
                <a:ea typeface="Raleway 1"/>
                <a:cs typeface="Raleway 1"/>
                <a:sym typeface="Raleway 1"/>
              </a:rPr>
              <a:t> Қасиеттері: жоғары энергия қажет (жарық, қыздыру, катализатор); реакцияны «жандандыратын» алғашқы бөлшектер түзіледі.</a:t>
            </a:r>
          </a:p>
          <a:p>
            <a:pPr algn="l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C0C0C"/>
                </a:solidFill>
                <a:latin typeface="Raleway 1"/>
                <a:ea typeface="Raleway 1"/>
                <a:cs typeface="Raleway 1"/>
                <a:sym typeface="Raleway 1"/>
              </a:rPr>
              <a:t> </a:t>
            </a:r>
            <a:r>
              <a:rPr lang="en-US" sz="3099" b="1">
                <a:solidFill>
                  <a:srgbClr val="0C0C0C"/>
                </a:solidFill>
                <a:latin typeface="Raleway 1 Bold"/>
                <a:ea typeface="Raleway 1 Bold"/>
                <a:cs typeface="Raleway 1 Bold"/>
                <a:sym typeface="Raleway 1 Bold"/>
              </a:rPr>
              <a:t>б) Индукциялық саты (немесе тізбектің жалғасу сатысы)</a:t>
            </a:r>
          </a:p>
          <a:p>
            <a:pPr algn="l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C0C0C"/>
                </a:solidFill>
                <a:latin typeface="Raleway 1"/>
                <a:ea typeface="Raleway 1"/>
                <a:cs typeface="Raleway 1"/>
                <a:sym typeface="Raleway 1"/>
              </a:rPr>
              <a:t> Реакция негізгі жүретін кезең. Бұл сатыда аралық бөлшектер (мысалы, радикалдар немесе иондар) өнімге әкелетін процестерді бастайды. Мысалы:</a:t>
            </a:r>
          </a:p>
          <a:p>
            <a:pPr algn="l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C0C0C"/>
                </a:solidFill>
                <a:latin typeface="Raleway 1"/>
                <a:ea typeface="Raleway 1"/>
                <a:cs typeface="Raleway 1"/>
                <a:sym typeface="Raleway 1"/>
              </a:rPr>
              <a:t>Cl· + CH₄ → HCl + CH₃·</a:t>
            </a:r>
          </a:p>
          <a:p>
            <a:pPr algn="l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C0C0C"/>
                </a:solidFill>
                <a:latin typeface="Raleway 1"/>
                <a:ea typeface="Raleway 1"/>
                <a:cs typeface="Raleway 1"/>
                <a:sym typeface="Raleway 1"/>
              </a:rPr>
              <a:t> CH₃· + Cl₂ → CH₃Cl + Cl·</a:t>
            </a:r>
          </a:p>
          <a:p>
            <a:pPr algn="l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C0C0C"/>
                </a:solidFill>
                <a:latin typeface="Raleway 1"/>
                <a:ea typeface="Raleway 1"/>
                <a:cs typeface="Raleway 1"/>
                <a:sym typeface="Raleway 1"/>
              </a:rPr>
              <a:t> Қасиеттері: бірнеше қайталанатын қадамдардан тұрады; негізгі өнім осы сатыда түзіледі; аралық бөлшек қайтадан басқа молекуламен әрекеттесіп, процесті жалғастырады.</a:t>
            </a:r>
          </a:p>
          <a:p>
            <a:pPr algn="l">
              <a:lnSpc>
                <a:spcPts val="4339"/>
              </a:lnSpc>
              <a:spcBef>
                <a:spcPct val="0"/>
              </a:spcBef>
            </a:pPr>
            <a:endParaRPr lang="en-US" sz="3099">
              <a:solidFill>
                <a:srgbClr val="0C0C0C"/>
              </a:solidFill>
              <a:latin typeface="Raleway 1"/>
              <a:ea typeface="Raleway 1"/>
              <a:cs typeface="Raleway 1"/>
              <a:sym typeface="Raleway 1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736336" y="-2991283"/>
            <a:ext cx="7045928" cy="7163143"/>
          </a:xfrm>
          <a:custGeom>
            <a:avLst/>
            <a:gdLst/>
            <a:ahLst/>
            <a:cxnLst/>
            <a:rect l="l" t="t" r="r" b="b"/>
            <a:pathLst>
              <a:path w="7045928" h="7163143">
                <a:moveTo>
                  <a:pt x="0" y="0"/>
                </a:moveTo>
                <a:lnTo>
                  <a:pt x="7045928" y="0"/>
                </a:lnTo>
                <a:lnTo>
                  <a:pt x="7045928" y="7163143"/>
                </a:lnTo>
                <a:lnTo>
                  <a:pt x="0" y="71631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13726184" y="6530414"/>
            <a:ext cx="5537788" cy="5265933"/>
          </a:xfrm>
          <a:custGeom>
            <a:avLst/>
            <a:gdLst/>
            <a:ahLst/>
            <a:cxnLst/>
            <a:rect l="l" t="t" r="r" b="b"/>
            <a:pathLst>
              <a:path w="5537788" h="5265933">
                <a:moveTo>
                  <a:pt x="0" y="0"/>
                </a:moveTo>
                <a:lnTo>
                  <a:pt x="5537788" y="0"/>
                </a:lnTo>
                <a:lnTo>
                  <a:pt x="5537788" y="5265933"/>
                </a:lnTo>
                <a:lnTo>
                  <a:pt x="0" y="52659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-759399" y="-485545"/>
            <a:ext cx="20205916" cy="11258090"/>
            <a:chOff x="0" y="0"/>
            <a:chExt cx="5321723" cy="296509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321723" cy="2965094"/>
            </a:xfrm>
            <a:custGeom>
              <a:avLst/>
              <a:gdLst/>
              <a:ahLst/>
              <a:cxnLst/>
              <a:rect l="l" t="t" r="r" b="b"/>
              <a:pathLst>
                <a:path w="5321723" h="2965094">
                  <a:moveTo>
                    <a:pt x="19541" y="0"/>
                  </a:moveTo>
                  <a:lnTo>
                    <a:pt x="5302182" y="0"/>
                  </a:lnTo>
                  <a:cubicBezTo>
                    <a:pt x="5307365" y="0"/>
                    <a:pt x="5312335" y="2059"/>
                    <a:pt x="5316000" y="5723"/>
                  </a:cubicBezTo>
                  <a:cubicBezTo>
                    <a:pt x="5319664" y="9388"/>
                    <a:pt x="5321723" y="14358"/>
                    <a:pt x="5321723" y="19541"/>
                  </a:cubicBezTo>
                  <a:lnTo>
                    <a:pt x="5321723" y="2945553"/>
                  </a:lnTo>
                  <a:cubicBezTo>
                    <a:pt x="5321723" y="2950736"/>
                    <a:pt x="5319664" y="2955706"/>
                    <a:pt x="5316000" y="2959371"/>
                  </a:cubicBezTo>
                  <a:cubicBezTo>
                    <a:pt x="5312335" y="2963035"/>
                    <a:pt x="5307365" y="2965094"/>
                    <a:pt x="5302182" y="2965094"/>
                  </a:cubicBezTo>
                  <a:lnTo>
                    <a:pt x="19541" y="2965094"/>
                  </a:lnTo>
                  <a:cubicBezTo>
                    <a:pt x="8749" y="2965094"/>
                    <a:pt x="0" y="2956345"/>
                    <a:pt x="0" y="2945553"/>
                  </a:cubicBezTo>
                  <a:lnTo>
                    <a:pt x="0" y="19541"/>
                  </a:lnTo>
                  <a:cubicBezTo>
                    <a:pt x="0" y="8749"/>
                    <a:pt x="8749" y="0"/>
                    <a:pt x="19541" y="0"/>
                  </a:cubicBezTo>
                  <a:close/>
                </a:path>
              </a:pathLst>
            </a:custGeom>
            <a:solidFill>
              <a:srgbClr val="D9D9D9"/>
            </a:solidFill>
            <a:ln cap="rnd">
              <a:noFill/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5321723" cy="30127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64210" y="741764"/>
            <a:ext cx="17523790" cy="507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69"/>
              </a:lnSpc>
            </a:pPr>
            <a:r>
              <a:rPr lang="en-US" sz="2906" b="1">
                <a:solidFill>
                  <a:srgbClr val="593EA1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РЕАКЦИЯ МЕХАНИЗМІНІҢ САТЫЛАРЫ: ИНДУКЦИЯЛЫҚ, ИНИЦИРЛЕУ, ИНТЕРМЕДИАТТАР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1877168"/>
            <a:ext cx="15749294" cy="7588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39"/>
              </a:lnSpc>
            </a:pPr>
            <a:r>
              <a:rPr lang="en-US" sz="3099">
                <a:solidFill>
                  <a:srgbClr val="0C0C0C"/>
                </a:solidFill>
                <a:latin typeface="Raleway 1"/>
                <a:ea typeface="Raleway 1"/>
                <a:cs typeface="Raleway 1"/>
                <a:sym typeface="Raleway 1"/>
              </a:rPr>
              <a:t> </a:t>
            </a:r>
            <a:r>
              <a:rPr lang="en-US" sz="3099" b="1">
                <a:solidFill>
                  <a:srgbClr val="0C0C0C"/>
                </a:solidFill>
                <a:latin typeface="Raleway 1 Bold"/>
                <a:ea typeface="Raleway 1 Bold"/>
                <a:cs typeface="Raleway 1 Bold"/>
                <a:sym typeface="Raleway 1 Bold"/>
              </a:rPr>
              <a:t>в) Интермедиаттар түзілуі (аралық өнімдер)</a:t>
            </a:r>
          </a:p>
          <a:p>
            <a:pPr algn="l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C0C0C"/>
                </a:solidFill>
                <a:latin typeface="Raleway 1"/>
                <a:ea typeface="Raleway 1"/>
                <a:cs typeface="Raleway 1"/>
                <a:sym typeface="Raleway 1"/>
              </a:rPr>
              <a:t> Реакция барысында тұрақсыз, қысқа өмір сүретін бөлшектер (интермедиаттар) түзіледі. Интермедиаттар:</a:t>
            </a:r>
          </a:p>
          <a:p>
            <a:pPr algn="l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C0C0C"/>
                </a:solidFill>
                <a:latin typeface="Raleway 1"/>
                <a:ea typeface="Raleway 1"/>
                <a:cs typeface="Raleway 1"/>
                <a:sym typeface="Raleway 1"/>
              </a:rPr>
              <a:t> -Карбкатиондар (R–C⁺H₂) – электрофильдік орынбасу реакцияларында.</a:t>
            </a:r>
          </a:p>
          <a:p>
            <a:pPr algn="l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C0C0C"/>
                </a:solidFill>
                <a:latin typeface="Raleway 1"/>
                <a:ea typeface="Raleway 1"/>
                <a:cs typeface="Raleway 1"/>
                <a:sym typeface="Raleway 1"/>
              </a:rPr>
              <a:t> -Карбаниондар (R–C⁻H₂) – нуклеофильдік реакцияларда.</a:t>
            </a:r>
          </a:p>
          <a:p>
            <a:pPr algn="l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C0C0C"/>
                </a:solidFill>
                <a:latin typeface="Raleway 1"/>
                <a:ea typeface="Raleway 1"/>
                <a:cs typeface="Raleway 1"/>
                <a:sym typeface="Raleway 1"/>
              </a:rPr>
              <a:t> -Радикалдар (R·) – еркін радикалдық реакцияларда.</a:t>
            </a:r>
          </a:p>
          <a:p>
            <a:pPr algn="l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C0C0C"/>
                </a:solidFill>
                <a:latin typeface="Raleway 1"/>
                <a:ea typeface="Raleway 1"/>
                <a:cs typeface="Raleway 1"/>
                <a:sym typeface="Raleway 1"/>
              </a:rPr>
              <a:t> Қасиеттері: өмір сүру уақыты өте қысқа; реакцияның бағыты мен жылдамдығына әсер етеді; әдетте реакция механизмін анықтауда негізгі рөл атқарады.</a:t>
            </a:r>
          </a:p>
          <a:p>
            <a:pPr algn="l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C0C0C"/>
                </a:solidFill>
                <a:latin typeface="Raleway 1"/>
                <a:ea typeface="Raleway 1"/>
                <a:cs typeface="Raleway 1"/>
                <a:sym typeface="Raleway 1"/>
              </a:rPr>
              <a:t> Қосымша саты: Тізбекті үзу (терминация)</a:t>
            </a:r>
          </a:p>
          <a:p>
            <a:pPr algn="l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C0C0C"/>
                </a:solidFill>
                <a:latin typeface="Raleway 1"/>
                <a:ea typeface="Raleway 1"/>
                <a:cs typeface="Raleway 1"/>
                <a:sym typeface="Raleway 1"/>
              </a:rPr>
              <a:t> Аралық белсенді бөлшектер тұрақты өнімдерге айналып, реакция тоқтайды.</a:t>
            </a:r>
          </a:p>
          <a:p>
            <a:pPr algn="l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C0C0C"/>
                </a:solidFill>
                <a:latin typeface="Raleway 1"/>
                <a:ea typeface="Raleway 1"/>
                <a:cs typeface="Raleway 1"/>
                <a:sym typeface="Raleway 1"/>
              </a:rPr>
              <a:t> Мысалы: </a:t>
            </a:r>
          </a:p>
          <a:p>
            <a:pPr algn="l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C0C0C"/>
                </a:solidFill>
                <a:latin typeface="Raleway 1"/>
                <a:ea typeface="Raleway 1"/>
                <a:cs typeface="Raleway 1"/>
                <a:sym typeface="Raleway 1"/>
              </a:rPr>
              <a:t> Cl· + CH₃· → CH₃Cl (тұрақты өнім)</a:t>
            </a:r>
          </a:p>
          <a:p>
            <a:pPr algn="l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C0C0C"/>
                </a:solidFill>
                <a:latin typeface="Raleway 1"/>
                <a:ea typeface="Raleway 1"/>
                <a:cs typeface="Raleway 1"/>
                <a:sym typeface="Raleway 1"/>
              </a:rPr>
              <a:t> Cl· + Cl· → Cl₂</a:t>
            </a:r>
          </a:p>
          <a:p>
            <a:pPr algn="l">
              <a:lnSpc>
                <a:spcPts val="4339"/>
              </a:lnSpc>
              <a:spcBef>
                <a:spcPct val="0"/>
              </a:spcBef>
            </a:pPr>
            <a:endParaRPr lang="en-US" sz="3099">
              <a:solidFill>
                <a:srgbClr val="0C0C0C"/>
              </a:solidFill>
              <a:latin typeface="Raleway 1"/>
              <a:ea typeface="Raleway 1"/>
              <a:cs typeface="Raleway 1"/>
              <a:sym typeface="Raleway 1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920540"/>
              </p:ext>
            </p:extLst>
          </p:nvPr>
        </p:nvGraphicFramePr>
        <p:xfrm>
          <a:off x="1219200" y="2247899"/>
          <a:ext cx="15316199" cy="4800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74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80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23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0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Саты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Мазмұны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Қажетті шарттар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02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Иницирлеу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Реакция басталады, белсенді бөлшектер түзіледі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Жарық, қыздыру, катализ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Индукциялық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Негізгі өнімдер түзіледі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Интермедиаттардың қатысуы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Интермедиат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Аралық тұрақсыз бөлшектер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Тез әрекеттесіп кетеді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Терминация (қосымша)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Белсенді бөлшектер жойылады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Реакция </a:t>
                      </a:r>
                      <a:r>
                        <a:rPr lang="ru-RU" sz="2800" dirty="0" err="1">
                          <a:effectLst/>
                        </a:rPr>
                        <a:t>тоқтайды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60869" y="2666987"/>
            <a:ext cx="4047467" cy="4114800"/>
          </a:xfrm>
          <a:custGeom>
            <a:avLst/>
            <a:gdLst/>
            <a:ahLst/>
            <a:cxnLst/>
            <a:rect l="l" t="t" r="r" b="b"/>
            <a:pathLst>
              <a:path w="4047467" h="4114800">
                <a:moveTo>
                  <a:pt x="0" y="0"/>
                </a:moveTo>
                <a:lnTo>
                  <a:pt x="4047467" y="0"/>
                </a:lnTo>
                <a:lnTo>
                  <a:pt x="40474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-182186" y="6530414"/>
            <a:ext cx="5333576" cy="3943015"/>
          </a:xfrm>
          <a:custGeom>
            <a:avLst/>
            <a:gdLst/>
            <a:ahLst/>
            <a:cxnLst/>
            <a:rect l="l" t="t" r="r" b="b"/>
            <a:pathLst>
              <a:path w="5333576" h="3943015">
                <a:moveTo>
                  <a:pt x="0" y="3943014"/>
                </a:moveTo>
                <a:lnTo>
                  <a:pt x="5333577" y="3943014"/>
                </a:lnTo>
                <a:lnTo>
                  <a:pt x="5333577" y="0"/>
                </a:lnTo>
                <a:lnTo>
                  <a:pt x="0" y="0"/>
                </a:lnTo>
                <a:lnTo>
                  <a:pt x="0" y="3943014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320809" y="-3346710"/>
            <a:ext cx="5528989" cy="5237460"/>
          </a:xfrm>
          <a:custGeom>
            <a:avLst/>
            <a:gdLst/>
            <a:ahLst/>
            <a:cxnLst/>
            <a:rect l="l" t="t" r="r" b="b"/>
            <a:pathLst>
              <a:path w="5528989" h="5237460">
                <a:moveTo>
                  <a:pt x="0" y="0"/>
                </a:moveTo>
                <a:lnTo>
                  <a:pt x="5528989" y="0"/>
                </a:lnTo>
                <a:lnTo>
                  <a:pt x="5528989" y="5237461"/>
                </a:lnTo>
                <a:lnTo>
                  <a:pt x="0" y="52374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7085303" y="648064"/>
            <a:ext cx="1892798" cy="1892798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F5F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543583">
            <a:off x="13727803" y="4190284"/>
            <a:ext cx="4655176" cy="6454316"/>
          </a:xfrm>
          <a:custGeom>
            <a:avLst/>
            <a:gdLst/>
            <a:ahLst/>
            <a:cxnLst/>
            <a:rect l="l" t="t" r="r" b="b"/>
            <a:pathLst>
              <a:path w="4655176" h="6454316">
                <a:moveTo>
                  <a:pt x="0" y="0"/>
                </a:moveTo>
                <a:lnTo>
                  <a:pt x="4655175" y="0"/>
                </a:lnTo>
                <a:lnTo>
                  <a:pt x="4655175" y="6454317"/>
                </a:lnTo>
                <a:lnTo>
                  <a:pt x="0" y="64543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11958499" y="1981242"/>
            <a:ext cx="40023819" cy="7277058"/>
          </a:xfrm>
          <a:custGeom>
            <a:avLst/>
            <a:gdLst/>
            <a:ahLst/>
            <a:cxnLst/>
            <a:rect l="l" t="t" r="r" b="b"/>
            <a:pathLst>
              <a:path w="40023819" h="7277058">
                <a:moveTo>
                  <a:pt x="0" y="0"/>
                </a:moveTo>
                <a:lnTo>
                  <a:pt x="40023819" y="0"/>
                </a:lnTo>
                <a:lnTo>
                  <a:pt x="40023819" y="7277058"/>
                </a:lnTo>
                <a:lnTo>
                  <a:pt x="0" y="727705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094052" y="2212026"/>
            <a:ext cx="16165248" cy="7184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 Тақырыпты қорытындыласақ: органикалық химиядағы </a:t>
            </a:r>
            <a:r>
              <a:rPr lang="en-US" sz="2900" u="none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реакци</a:t>
            </a:r>
            <a:r>
              <a:rPr lang="en-US" sz="2900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я механ</a:t>
            </a:r>
            <a:r>
              <a:rPr lang="en-US" sz="2900" u="none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и</a:t>
            </a:r>
            <a:r>
              <a:rPr lang="en-US" sz="2900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змдері молекулалар арасындағы химиялық өзгерістердің қалай жүретінін, қандай аралық сатылардан өтетінін түсіндіреді. Реакция ме</a:t>
            </a:r>
            <a:r>
              <a:rPr lang="en-US" sz="2900" u="none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х</a:t>
            </a:r>
            <a:r>
              <a:rPr lang="en-US" sz="2900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ан</a:t>
            </a:r>
            <a:r>
              <a:rPr lang="en-US" sz="2900" u="none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и</a:t>
            </a:r>
            <a:r>
              <a:rPr lang="en-US" sz="2900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з</a:t>
            </a:r>
            <a:r>
              <a:rPr lang="en-US" sz="2900" u="none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м</a:t>
            </a:r>
            <a:r>
              <a:rPr lang="en-US" sz="2900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і – реакц</a:t>
            </a:r>
            <a:r>
              <a:rPr lang="en-US" sz="2900" u="none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и</a:t>
            </a:r>
            <a:r>
              <a:rPr lang="en-US" sz="2900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яны тек өнімдер мен бастапқы заттар арқылы емес, оның ішкі л</a:t>
            </a:r>
            <a:r>
              <a:rPr lang="en-US" sz="2900" u="none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о</a:t>
            </a:r>
            <a:r>
              <a:rPr lang="en-US" sz="2900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г</a:t>
            </a:r>
            <a:r>
              <a:rPr lang="en-US" sz="2900" u="none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ик</a:t>
            </a:r>
            <a:r>
              <a:rPr lang="en-US" sz="2900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а</a:t>
            </a:r>
            <a:r>
              <a:rPr lang="en-US" sz="2900" u="none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с</a:t>
            </a:r>
            <a:r>
              <a:rPr lang="en-US" sz="2900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ы м</a:t>
            </a:r>
            <a:r>
              <a:rPr lang="en-US" sz="2900" u="none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е</a:t>
            </a:r>
            <a:r>
              <a:rPr lang="en-US" sz="2900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н</a:t>
            </a:r>
            <a:r>
              <a:rPr lang="en-US" sz="2900" u="none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 </a:t>
            </a:r>
            <a:r>
              <a:rPr lang="en-US" sz="2900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м</a:t>
            </a:r>
            <a:r>
              <a:rPr lang="en-US" sz="2900" u="none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о</a:t>
            </a:r>
            <a:r>
              <a:rPr lang="en-US" sz="2900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л</a:t>
            </a:r>
            <a:r>
              <a:rPr lang="en-US" sz="2900" u="none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е</a:t>
            </a:r>
            <a:r>
              <a:rPr lang="en-US" sz="2900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кулалық </a:t>
            </a:r>
            <a:r>
              <a:rPr lang="en-US" sz="2900" u="none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дин</a:t>
            </a:r>
            <a:r>
              <a:rPr lang="en-US" sz="2900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ам</a:t>
            </a:r>
            <a:r>
              <a:rPr lang="en-US" sz="2900" u="none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и</a:t>
            </a:r>
            <a:r>
              <a:rPr lang="en-US" sz="2900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касын түсінуге мүмкіндік береді.</a:t>
            </a:r>
          </a:p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 Реакциялар иницирлеу, индукциялық саты және интермедиаттардың түзілуі сияқты бірнеше кезеңмен жүреді. Бұл сатылар реакция жылдамдығына, бағытына және өнімнің түріне әсер етеді.</a:t>
            </a:r>
          </a:p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 Органикалық реакциялар олардың механизміне байланысты бірнеше түрге жіктеледі:</a:t>
            </a:r>
          </a:p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Ø Нуклеофильдік (электрон донорлары шабуылдайды),</a:t>
            </a:r>
          </a:p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Ø Электрофильдік (электрон акцепторлары шабуылдайды),</a:t>
            </a:r>
          </a:p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Ø Еркін радикалды,</a:t>
            </a:r>
          </a:p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Ø Қосылу, орынбасу және ыдырау реакциялары.</a:t>
            </a:r>
          </a:p>
          <a:p>
            <a:pPr algn="ctr">
              <a:lnSpc>
                <a:spcPts val="4060"/>
              </a:lnSpc>
            </a:pPr>
            <a:endParaRPr lang="en-US" sz="2900">
              <a:solidFill>
                <a:srgbClr val="FFFFFF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-1742468" y="-166649"/>
            <a:ext cx="10524863" cy="1719828"/>
          </a:xfrm>
          <a:custGeom>
            <a:avLst/>
            <a:gdLst/>
            <a:ahLst/>
            <a:cxnLst/>
            <a:rect l="l" t="t" r="r" b="b"/>
            <a:pathLst>
              <a:path w="10524863" h="1719828">
                <a:moveTo>
                  <a:pt x="0" y="0"/>
                </a:moveTo>
                <a:lnTo>
                  <a:pt x="10524863" y="0"/>
                </a:lnTo>
                <a:lnTo>
                  <a:pt x="10524863" y="1719828"/>
                </a:lnTo>
                <a:lnTo>
                  <a:pt x="0" y="171982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-1094052" y="-593640"/>
            <a:ext cx="2188103" cy="2188103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89AD3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60869" y="2666987"/>
            <a:ext cx="4047467" cy="4114800"/>
          </a:xfrm>
          <a:custGeom>
            <a:avLst/>
            <a:gdLst/>
            <a:ahLst/>
            <a:cxnLst/>
            <a:rect l="l" t="t" r="r" b="b"/>
            <a:pathLst>
              <a:path w="4047467" h="4114800">
                <a:moveTo>
                  <a:pt x="0" y="0"/>
                </a:moveTo>
                <a:lnTo>
                  <a:pt x="4047467" y="0"/>
                </a:lnTo>
                <a:lnTo>
                  <a:pt x="40474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-182186" y="6530414"/>
            <a:ext cx="5333576" cy="3943015"/>
          </a:xfrm>
          <a:custGeom>
            <a:avLst/>
            <a:gdLst/>
            <a:ahLst/>
            <a:cxnLst/>
            <a:rect l="l" t="t" r="r" b="b"/>
            <a:pathLst>
              <a:path w="5333576" h="3943015">
                <a:moveTo>
                  <a:pt x="0" y="3943014"/>
                </a:moveTo>
                <a:lnTo>
                  <a:pt x="5333577" y="3943014"/>
                </a:lnTo>
                <a:lnTo>
                  <a:pt x="5333577" y="0"/>
                </a:lnTo>
                <a:lnTo>
                  <a:pt x="0" y="0"/>
                </a:lnTo>
                <a:lnTo>
                  <a:pt x="0" y="3943014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320809" y="-3346710"/>
            <a:ext cx="5528989" cy="5237460"/>
          </a:xfrm>
          <a:custGeom>
            <a:avLst/>
            <a:gdLst/>
            <a:ahLst/>
            <a:cxnLst/>
            <a:rect l="l" t="t" r="r" b="b"/>
            <a:pathLst>
              <a:path w="5528989" h="5237460">
                <a:moveTo>
                  <a:pt x="0" y="0"/>
                </a:moveTo>
                <a:lnTo>
                  <a:pt x="5528989" y="0"/>
                </a:lnTo>
                <a:lnTo>
                  <a:pt x="5528989" y="5237461"/>
                </a:lnTo>
                <a:lnTo>
                  <a:pt x="0" y="52374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7085303" y="648064"/>
            <a:ext cx="1892798" cy="1892798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F5F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543583">
            <a:off x="13727803" y="4190284"/>
            <a:ext cx="4655176" cy="6454316"/>
          </a:xfrm>
          <a:custGeom>
            <a:avLst/>
            <a:gdLst/>
            <a:ahLst/>
            <a:cxnLst/>
            <a:rect l="l" t="t" r="r" b="b"/>
            <a:pathLst>
              <a:path w="4655176" h="6454316">
                <a:moveTo>
                  <a:pt x="0" y="0"/>
                </a:moveTo>
                <a:lnTo>
                  <a:pt x="4655175" y="0"/>
                </a:lnTo>
                <a:lnTo>
                  <a:pt x="4655175" y="6454317"/>
                </a:lnTo>
                <a:lnTo>
                  <a:pt x="0" y="64543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11958499" y="1981242"/>
            <a:ext cx="40023819" cy="7277058"/>
          </a:xfrm>
          <a:custGeom>
            <a:avLst/>
            <a:gdLst/>
            <a:ahLst/>
            <a:cxnLst/>
            <a:rect l="l" t="t" r="r" b="b"/>
            <a:pathLst>
              <a:path w="40023819" h="7277058">
                <a:moveTo>
                  <a:pt x="0" y="0"/>
                </a:moveTo>
                <a:lnTo>
                  <a:pt x="40023819" y="0"/>
                </a:lnTo>
                <a:lnTo>
                  <a:pt x="40023819" y="7277058"/>
                </a:lnTo>
                <a:lnTo>
                  <a:pt x="0" y="727705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094052" y="3027702"/>
            <a:ext cx="16165248" cy="5126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 Электрофильде</a:t>
            </a:r>
            <a:r>
              <a:rPr lang="en-US" sz="2900" u="none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р</a:t>
            </a:r>
            <a:r>
              <a:rPr lang="en-US" sz="2900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 – электрон жетіспейтін, көбіне оң зарядты бөлшектер болса, нуклеофильдер – электронға бай, көбіне теріс зарядты немесе бос электрон жұбы бар</a:t>
            </a:r>
            <a:r>
              <a:rPr lang="en-US" sz="2900" u="none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 бө</a:t>
            </a:r>
            <a:r>
              <a:rPr lang="en-US" sz="2900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лш</a:t>
            </a:r>
            <a:r>
              <a:rPr lang="en-US" sz="2900" u="none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е</a:t>
            </a:r>
            <a:r>
              <a:rPr lang="en-US" sz="2900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ктер. Олардың өзара әрекеттесуі көптеген маңызды органикалық реакциялардың негізін қалайды.</a:t>
            </a:r>
          </a:p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 Химиялық процестерді терең түсіну үшін реагенттердің табиғатын, реакция сатыларын және аралық өнімдердің (интермедиаттардың) рөлін дұрыс бағалау қажет. Бұл білім жаңа заттарды синтездеуде, фармацевтикада және өнеркәсіптік химияда маңызды рөл атқарады.</a:t>
            </a:r>
          </a:p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 </a:t>
            </a:r>
          </a:p>
          <a:p>
            <a:pPr algn="ctr">
              <a:lnSpc>
                <a:spcPts val="4060"/>
              </a:lnSpc>
            </a:pPr>
            <a:endParaRPr lang="en-US" sz="2900">
              <a:solidFill>
                <a:srgbClr val="FFFFFF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-1742468" y="-166649"/>
            <a:ext cx="10524863" cy="1719828"/>
          </a:xfrm>
          <a:custGeom>
            <a:avLst/>
            <a:gdLst/>
            <a:ahLst/>
            <a:cxnLst/>
            <a:rect l="l" t="t" r="r" b="b"/>
            <a:pathLst>
              <a:path w="10524863" h="1719828">
                <a:moveTo>
                  <a:pt x="0" y="0"/>
                </a:moveTo>
                <a:lnTo>
                  <a:pt x="10524863" y="0"/>
                </a:lnTo>
                <a:lnTo>
                  <a:pt x="10524863" y="1719828"/>
                </a:lnTo>
                <a:lnTo>
                  <a:pt x="0" y="171982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-1094052" y="-593640"/>
            <a:ext cx="2188103" cy="2188103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89AD3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3E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271267"/>
            <a:ext cx="16230600" cy="6435151"/>
            <a:chOff x="0" y="0"/>
            <a:chExt cx="4274726" cy="16948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1694854"/>
            </a:xfrm>
            <a:custGeom>
              <a:avLst/>
              <a:gdLst/>
              <a:ahLst/>
              <a:cxnLst/>
              <a:rect l="l" t="t" r="r" b="b"/>
              <a:pathLst>
                <a:path w="4274726" h="1694854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70528"/>
                  </a:lnTo>
                  <a:cubicBezTo>
                    <a:pt x="4274726" y="1683963"/>
                    <a:pt x="4263834" y="1694854"/>
                    <a:pt x="4250399" y="1694854"/>
                  </a:cubicBezTo>
                  <a:lnTo>
                    <a:pt x="24327" y="1694854"/>
                  </a:lnTo>
                  <a:cubicBezTo>
                    <a:pt x="10891" y="1694854"/>
                    <a:pt x="0" y="1683963"/>
                    <a:pt x="0" y="167052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6F5F5"/>
            </a:solidFill>
            <a:ln cap="rnd">
              <a:noFill/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274726" cy="17424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3391468"/>
            <a:ext cx="16230600" cy="5314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593EA1"/>
                </a:solidFill>
                <a:latin typeface="Fredoka"/>
                <a:ea typeface="Fredoka"/>
                <a:cs typeface="Fredoka"/>
                <a:sym typeface="Fredoka"/>
              </a:rPr>
              <a:t> БАҚЫЛАУ СҰРАҚТАРЫ: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593EA1"/>
                </a:solidFill>
                <a:latin typeface="Fredoka"/>
                <a:ea typeface="Fredoka"/>
                <a:cs typeface="Fredoka"/>
                <a:sym typeface="Fredoka"/>
              </a:rPr>
              <a:t> 1.ОРГАНИКАЛЫҚ РЕАКЦИЯ МЕХАНИЗМІ ДЕГЕНІМІЗ НЕ?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593EA1"/>
                </a:solidFill>
                <a:latin typeface="Fredoka"/>
                <a:ea typeface="Fredoka"/>
                <a:cs typeface="Fredoka"/>
                <a:sym typeface="Fredoka"/>
              </a:rPr>
              <a:t> 2.ОРГАНИКАЛЫҚ РЕАКЦИЯЛАРДЫ ҚАНДАЙ ТҮРЛЕРГЕ БӨЛУГЕ БОЛАДЫ?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593EA1"/>
                </a:solidFill>
                <a:latin typeface="Fredoka"/>
                <a:ea typeface="Fredoka"/>
                <a:cs typeface="Fredoka"/>
                <a:sym typeface="Fredoka"/>
              </a:rPr>
              <a:t> 3.ЭЛЕКТРОФИЛЬ ДЕГЕНІМІЗ НЕ? МЫСАЛ КЕЛТІРІҢІЗ.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593EA1"/>
                </a:solidFill>
                <a:latin typeface="Fredoka"/>
                <a:ea typeface="Fredoka"/>
                <a:cs typeface="Fredoka"/>
                <a:sym typeface="Fredoka"/>
              </a:rPr>
              <a:t> 4.НУКЛЕОФИЛЬ ДЕГЕНІМІЗ НЕ? МЫСАЛ КЕЛТІРІҢІЗ.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593EA1"/>
                </a:solidFill>
                <a:latin typeface="Fredoka"/>
                <a:ea typeface="Fredoka"/>
                <a:cs typeface="Fredoka"/>
                <a:sym typeface="Fredoka"/>
              </a:rPr>
              <a:t> 5.РЕАКЦИЯ БАРЫСЫНДА ҚАНДАЙ ИНТЕРМЕДИАТТАР ТҮЗІЛЕДІ?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593EA1"/>
                </a:solidFill>
                <a:latin typeface="Fredoka"/>
                <a:ea typeface="Fredoka"/>
                <a:cs typeface="Fredoka"/>
                <a:sym typeface="Fredoka"/>
              </a:rPr>
              <a:t> 6.ГОМОЛИТИКАЛЫҚ ЖӘНЕ ГЕТЕРОЛИТИКАЛЫҚ ҮЗІЛУ АРАСЫНДАҒЫ АЙЫРМАШЫЛЫҚ НЕДЕ?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593EA1"/>
                </a:solidFill>
                <a:latin typeface="Fredoka"/>
                <a:ea typeface="Fredoka"/>
                <a:cs typeface="Fredoka"/>
                <a:sym typeface="Fredoka"/>
              </a:rPr>
              <a:t> </a:t>
            </a:r>
          </a:p>
          <a:p>
            <a:pPr algn="ctr">
              <a:lnSpc>
                <a:spcPts val="4200"/>
              </a:lnSpc>
            </a:pPr>
            <a:endParaRPr lang="en-US" sz="3000">
              <a:solidFill>
                <a:srgbClr val="593EA1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8485" y="3248025"/>
            <a:ext cx="16831031" cy="3724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Raleway 1 Bold"/>
                <a:ea typeface="Raleway 1 Bold"/>
                <a:cs typeface="Raleway 1 Bold"/>
                <a:sym typeface="Raleway 1 Bold"/>
              </a:rPr>
              <a:t>ДӘРІС ЖОСПАРЫ: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endParaRPr lang="en-US" sz="3000" b="1">
              <a:solidFill>
                <a:srgbClr val="000000"/>
              </a:solidFill>
              <a:latin typeface="Raleway 1 Bold"/>
              <a:ea typeface="Raleway 1 Bold"/>
              <a:cs typeface="Raleway 1 Bold"/>
              <a:sym typeface="Raleway 1 Bold"/>
            </a:endParaRP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Raleway 1"/>
                <a:ea typeface="Raleway 1"/>
                <a:cs typeface="Raleway 1"/>
                <a:sym typeface="Raleway 1"/>
              </a:rPr>
              <a:t>1. Органикалық реакциялардың механизмдері туралы жалпы түсінік.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Raleway 1"/>
                <a:ea typeface="Raleway 1"/>
                <a:cs typeface="Raleway 1"/>
                <a:sym typeface="Raleway 1"/>
              </a:rPr>
              <a:t>2. Реакция механизмдерінің жіктелуі (қосылу реакциясы, алмасу (орынбасу) реакциясы, элиминдеу реакциясы, қайта топтасу реакциясы).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Raleway 1"/>
                <a:ea typeface="Raleway 1"/>
                <a:cs typeface="Raleway 1"/>
                <a:sym typeface="Raleway 1"/>
              </a:rPr>
              <a:t>3. Электрофильді және нуклеофильді реагенттер.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Raleway 1"/>
                <a:ea typeface="Raleway 1"/>
                <a:cs typeface="Raleway 1"/>
                <a:sym typeface="Raleway 1"/>
              </a:rPr>
              <a:t>4. Реакция механизмінің сатылары: индукциялық, иницирлеу, интермедиаттар.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3E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211758" y="1028700"/>
            <a:ext cx="10045456" cy="1626070"/>
          </a:xfrm>
          <a:custGeom>
            <a:avLst/>
            <a:gdLst/>
            <a:ahLst/>
            <a:cxnLst/>
            <a:rect l="l" t="t" r="r" b="b"/>
            <a:pathLst>
              <a:path w="10045456" h="1626070">
                <a:moveTo>
                  <a:pt x="0" y="0"/>
                </a:moveTo>
                <a:lnTo>
                  <a:pt x="10045456" y="0"/>
                </a:lnTo>
                <a:lnTo>
                  <a:pt x="10045456" y="1626070"/>
                </a:lnTo>
                <a:lnTo>
                  <a:pt x="0" y="16260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6161" b="-616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599559" y="1357547"/>
            <a:ext cx="9269853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593EA1"/>
                </a:solidFill>
                <a:latin typeface="Fredoka"/>
                <a:ea typeface="Fredoka"/>
                <a:cs typeface="Fredoka"/>
                <a:sym typeface="Fredoka"/>
              </a:rPr>
              <a:t>НАЗАРЛАРЫҢЫЗҒА РАХМЕТ!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28700" y="2823149"/>
            <a:ext cx="16230600" cy="6435151"/>
            <a:chOff x="0" y="0"/>
            <a:chExt cx="4274726" cy="169485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74726" cy="1694854"/>
            </a:xfrm>
            <a:custGeom>
              <a:avLst/>
              <a:gdLst/>
              <a:ahLst/>
              <a:cxnLst/>
              <a:rect l="l" t="t" r="r" b="b"/>
              <a:pathLst>
                <a:path w="4274726" h="1694854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70528"/>
                  </a:lnTo>
                  <a:cubicBezTo>
                    <a:pt x="4274726" y="1683963"/>
                    <a:pt x="4263834" y="1694854"/>
                    <a:pt x="4250399" y="1694854"/>
                  </a:cubicBezTo>
                  <a:lnTo>
                    <a:pt x="24327" y="1694854"/>
                  </a:lnTo>
                  <a:cubicBezTo>
                    <a:pt x="10891" y="1694854"/>
                    <a:pt x="0" y="1683963"/>
                    <a:pt x="0" y="167052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6F5F5"/>
            </a:solidFill>
            <a:ln cap="rnd">
              <a:noFill/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4274726" cy="17424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519966" y="3549946"/>
            <a:ext cx="2830774" cy="2211543"/>
          </a:xfrm>
          <a:custGeom>
            <a:avLst/>
            <a:gdLst/>
            <a:ahLst/>
            <a:cxnLst/>
            <a:rect l="l" t="t" r="r" b="b"/>
            <a:pathLst>
              <a:path w="2830774" h="2211543">
                <a:moveTo>
                  <a:pt x="0" y="0"/>
                </a:moveTo>
                <a:lnTo>
                  <a:pt x="2830775" y="0"/>
                </a:lnTo>
                <a:lnTo>
                  <a:pt x="2830775" y="2211543"/>
                </a:lnTo>
                <a:lnTo>
                  <a:pt x="0" y="22115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504448" y="3549946"/>
            <a:ext cx="1910220" cy="2211543"/>
          </a:xfrm>
          <a:custGeom>
            <a:avLst/>
            <a:gdLst/>
            <a:ahLst/>
            <a:cxnLst/>
            <a:rect l="l" t="t" r="r" b="b"/>
            <a:pathLst>
              <a:path w="1910220" h="2211543">
                <a:moveTo>
                  <a:pt x="0" y="0"/>
                </a:moveTo>
                <a:lnTo>
                  <a:pt x="1910220" y="0"/>
                </a:lnTo>
                <a:lnTo>
                  <a:pt x="1910220" y="2211543"/>
                </a:lnTo>
                <a:lnTo>
                  <a:pt x="0" y="22115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292906" y="6262633"/>
            <a:ext cx="2211543" cy="2211543"/>
          </a:xfrm>
          <a:custGeom>
            <a:avLst/>
            <a:gdLst/>
            <a:ahLst/>
            <a:cxnLst/>
            <a:rect l="l" t="t" r="r" b="b"/>
            <a:pathLst>
              <a:path w="2211543" h="2211543">
                <a:moveTo>
                  <a:pt x="0" y="0"/>
                </a:moveTo>
                <a:lnTo>
                  <a:pt x="2211542" y="0"/>
                </a:lnTo>
                <a:lnTo>
                  <a:pt x="2211542" y="2211543"/>
                </a:lnTo>
                <a:lnTo>
                  <a:pt x="0" y="22115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564561" y="3549946"/>
            <a:ext cx="2764428" cy="2211543"/>
          </a:xfrm>
          <a:custGeom>
            <a:avLst/>
            <a:gdLst/>
            <a:ahLst/>
            <a:cxnLst/>
            <a:rect l="l" t="t" r="r" b="b"/>
            <a:pathLst>
              <a:path w="2764428" h="2211543">
                <a:moveTo>
                  <a:pt x="0" y="0"/>
                </a:moveTo>
                <a:lnTo>
                  <a:pt x="2764429" y="0"/>
                </a:lnTo>
                <a:lnTo>
                  <a:pt x="2764429" y="2211543"/>
                </a:lnTo>
                <a:lnTo>
                  <a:pt x="0" y="221154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459558" y="6040725"/>
            <a:ext cx="2439550" cy="2433451"/>
          </a:xfrm>
          <a:custGeom>
            <a:avLst/>
            <a:gdLst/>
            <a:ahLst/>
            <a:cxnLst/>
            <a:rect l="l" t="t" r="r" b="b"/>
            <a:pathLst>
              <a:path w="2439550" h="2433451">
                <a:moveTo>
                  <a:pt x="0" y="0"/>
                </a:moveTo>
                <a:lnTo>
                  <a:pt x="2439551" y="0"/>
                </a:lnTo>
                <a:lnTo>
                  <a:pt x="2439551" y="2433451"/>
                </a:lnTo>
                <a:lnTo>
                  <a:pt x="0" y="243345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203523" y="6262633"/>
            <a:ext cx="2250934" cy="2211543"/>
          </a:xfrm>
          <a:custGeom>
            <a:avLst/>
            <a:gdLst/>
            <a:ahLst/>
            <a:cxnLst/>
            <a:rect l="l" t="t" r="r" b="b"/>
            <a:pathLst>
              <a:path w="2250934" h="2211543">
                <a:moveTo>
                  <a:pt x="0" y="0"/>
                </a:moveTo>
                <a:lnTo>
                  <a:pt x="2250934" y="0"/>
                </a:lnTo>
                <a:lnTo>
                  <a:pt x="2250934" y="2211543"/>
                </a:lnTo>
                <a:lnTo>
                  <a:pt x="0" y="221154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2478883" y="3549946"/>
            <a:ext cx="2721899" cy="2211543"/>
          </a:xfrm>
          <a:custGeom>
            <a:avLst/>
            <a:gdLst/>
            <a:ahLst/>
            <a:cxnLst/>
            <a:rect l="l" t="t" r="r" b="b"/>
            <a:pathLst>
              <a:path w="2721899" h="2211543">
                <a:moveTo>
                  <a:pt x="0" y="0"/>
                </a:moveTo>
                <a:lnTo>
                  <a:pt x="2721898" y="0"/>
                </a:lnTo>
                <a:lnTo>
                  <a:pt x="2721898" y="2211543"/>
                </a:lnTo>
                <a:lnTo>
                  <a:pt x="0" y="221154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3839832" y="6262633"/>
            <a:ext cx="1595075" cy="2211543"/>
          </a:xfrm>
          <a:custGeom>
            <a:avLst/>
            <a:gdLst/>
            <a:ahLst/>
            <a:cxnLst/>
            <a:rect l="l" t="t" r="r" b="b"/>
            <a:pathLst>
              <a:path w="1595075" h="2211543">
                <a:moveTo>
                  <a:pt x="0" y="0"/>
                </a:moveTo>
                <a:lnTo>
                  <a:pt x="1595075" y="0"/>
                </a:lnTo>
                <a:lnTo>
                  <a:pt x="1595075" y="2211543"/>
                </a:lnTo>
                <a:lnTo>
                  <a:pt x="0" y="221154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DF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289777"/>
            <a:ext cx="16230600" cy="5414523"/>
            <a:chOff x="0" y="0"/>
            <a:chExt cx="4274726" cy="14260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1426047"/>
            </a:xfrm>
            <a:custGeom>
              <a:avLst/>
              <a:gdLst/>
              <a:ahLst/>
              <a:cxnLst/>
              <a:rect l="l" t="t" r="r" b="b"/>
              <a:pathLst>
                <a:path w="4274726" h="142604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401721"/>
                  </a:lnTo>
                  <a:cubicBezTo>
                    <a:pt x="4274726" y="1408172"/>
                    <a:pt x="4272163" y="1414360"/>
                    <a:pt x="4267601" y="1418922"/>
                  </a:cubicBezTo>
                  <a:cubicBezTo>
                    <a:pt x="4263039" y="1423484"/>
                    <a:pt x="4256851" y="1426047"/>
                    <a:pt x="4250399" y="1426047"/>
                  </a:cubicBezTo>
                  <a:lnTo>
                    <a:pt x="24327" y="1426047"/>
                  </a:lnTo>
                  <a:cubicBezTo>
                    <a:pt x="10891" y="1426047"/>
                    <a:pt x="0" y="1415156"/>
                    <a:pt x="0" y="1401721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6F5F5"/>
            </a:solidFill>
            <a:ln cap="rnd">
              <a:noFill/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274726" cy="14736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513971" y="6000115"/>
            <a:ext cx="3554158" cy="4114800"/>
          </a:xfrm>
          <a:custGeom>
            <a:avLst/>
            <a:gdLst/>
            <a:ahLst/>
            <a:cxnLst/>
            <a:rect l="l" t="t" r="r" b="b"/>
            <a:pathLst>
              <a:path w="3554158" h="4114800">
                <a:moveTo>
                  <a:pt x="0" y="0"/>
                </a:moveTo>
                <a:lnTo>
                  <a:pt x="3554159" y="0"/>
                </a:lnTo>
                <a:lnTo>
                  <a:pt x="35541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6416413">
            <a:off x="-399324" y="8057515"/>
            <a:ext cx="3786588" cy="4114800"/>
          </a:xfrm>
          <a:custGeom>
            <a:avLst/>
            <a:gdLst/>
            <a:ahLst/>
            <a:cxnLst/>
            <a:rect l="l" t="t" r="r" b="b"/>
            <a:pathLst>
              <a:path w="3786588" h="4114800">
                <a:moveTo>
                  <a:pt x="0" y="0"/>
                </a:moveTo>
                <a:lnTo>
                  <a:pt x="3786589" y="0"/>
                </a:lnTo>
                <a:lnTo>
                  <a:pt x="378658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4366356">
            <a:off x="15128283" y="-1028700"/>
            <a:ext cx="4262034" cy="4114800"/>
          </a:xfrm>
          <a:custGeom>
            <a:avLst/>
            <a:gdLst/>
            <a:ahLst/>
            <a:cxnLst/>
            <a:rect l="l" t="t" r="r" b="b"/>
            <a:pathLst>
              <a:path w="4262034" h="4114800">
                <a:moveTo>
                  <a:pt x="0" y="0"/>
                </a:moveTo>
                <a:lnTo>
                  <a:pt x="4262034" y="0"/>
                </a:lnTo>
                <a:lnTo>
                  <a:pt x="42620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493971" y="3507740"/>
            <a:ext cx="14839743" cy="3498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593EA1"/>
                </a:solidFill>
                <a:latin typeface="Raleway 2"/>
                <a:ea typeface="Raleway 2"/>
                <a:cs typeface="Raleway 2"/>
                <a:sym typeface="Raleway 2"/>
              </a:rPr>
              <a:t> Органикалық реакция механизмі – бұл химиялық реакцияның нақты қалай жүретінін, яғни бастапқы заттардың аралық өнімдер арқылы ақырғы өнімге қалай айналатынын молекулалық деңгейде сипаттайтын жолы.</a:t>
            </a:r>
          </a:p>
          <a:p>
            <a:pPr algn="l">
              <a:lnSpc>
                <a:spcPts val="5599"/>
              </a:lnSpc>
            </a:pPr>
            <a:endParaRPr lang="en-US" sz="3999">
              <a:solidFill>
                <a:srgbClr val="593EA1"/>
              </a:solidFill>
              <a:latin typeface="Raleway 2"/>
              <a:ea typeface="Raleway 2"/>
              <a:cs typeface="Raleway 2"/>
              <a:sym typeface="Raleway 2"/>
            </a:endParaRPr>
          </a:p>
        </p:txBody>
      </p:sp>
      <p:sp>
        <p:nvSpPr>
          <p:cNvPr id="9" name="Freeform 9"/>
          <p:cNvSpPr/>
          <p:nvPr/>
        </p:nvSpPr>
        <p:spPr>
          <a:xfrm rot="-5540231">
            <a:off x="-2689456" y="-2049494"/>
            <a:ext cx="5089520" cy="4114800"/>
          </a:xfrm>
          <a:custGeom>
            <a:avLst/>
            <a:gdLst/>
            <a:ahLst/>
            <a:cxnLst/>
            <a:rect l="l" t="t" r="r" b="b"/>
            <a:pathLst>
              <a:path w="5089520" h="4114800">
                <a:moveTo>
                  <a:pt x="0" y="0"/>
                </a:moveTo>
                <a:lnTo>
                  <a:pt x="5089520" y="0"/>
                </a:lnTo>
                <a:lnTo>
                  <a:pt x="50895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2948857">
            <a:off x="-2338924" y="-1631360"/>
            <a:ext cx="4728178" cy="3822660"/>
          </a:xfrm>
          <a:custGeom>
            <a:avLst/>
            <a:gdLst/>
            <a:ahLst/>
            <a:cxnLst/>
            <a:rect l="l" t="t" r="r" b="b"/>
            <a:pathLst>
              <a:path w="4728178" h="3822660">
                <a:moveTo>
                  <a:pt x="0" y="0"/>
                </a:moveTo>
                <a:lnTo>
                  <a:pt x="4728178" y="0"/>
                </a:lnTo>
                <a:lnTo>
                  <a:pt x="4728178" y="3822660"/>
                </a:lnTo>
                <a:lnTo>
                  <a:pt x="0" y="38226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856580" y="952500"/>
            <a:ext cx="14839743" cy="208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1">
                <a:solidFill>
                  <a:srgbClr val="FFFFFF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ОРГАНИКАЛЫҚ РЕАКЦИЯЛАРДЫҢ МЕХАНИЗМДЕРІ ТУРАЛЫ ЖАЛПЫ ТҮСІНІК</a:t>
            </a:r>
          </a:p>
          <a:p>
            <a:pPr algn="l">
              <a:lnSpc>
                <a:spcPts val="5599"/>
              </a:lnSpc>
            </a:pPr>
            <a:endParaRPr lang="en-US" sz="3999" b="1">
              <a:solidFill>
                <a:srgbClr val="FFFFFF"/>
              </a:solidFill>
              <a:latin typeface="Raleway 2 Bold"/>
              <a:ea typeface="Raleway 2 Bold"/>
              <a:cs typeface="Raleway 2 Bold"/>
              <a:sym typeface="Raleway 2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D3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25519" y="1892213"/>
            <a:ext cx="9036963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 b="1">
                <a:solidFill>
                  <a:srgbClr val="FFFFFF"/>
                </a:solidFill>
                <a:latin typeface="Raleway 1 Bold"/>
                <a:ea typeface="Raleway 1 Bold"/>
                <a:cs typeface="Raleway 1 Bold"/>
                <a:sym typeface="Raleway 1 Bold"/>
              </a:rPr>
              <a:t>РЕАКЦИЯ МЕХАНИЗМІ КЕЗЕҢДЕРІ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510006" y="3230880"/>
            <a:ext cx="15749294" cy="427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  <a:spcBef>
                <a:spcPct val="0"/>
              </a:spcBef>
            </a:pPr>
            <a:r>
              <a:rPr lang="en-US" sz="2699" b="1">
                <a:solidFill>
                  <a:srgbClr val="FFFFFF"/>
                </a:solidFill>
                <a:latin typeface="Raleway 1 Bold"/>
                <a:ea typeface="Raleway 1 Bold"/>
                <a:cs typeface="Raleway 1 Bold"/>
                <a:sym typeface="Raleway 1 Bold"/>
              </a:rPr>
              <a:t>Көп сатылы органикалық реакциялар бірнеше кезеңнен тұрады. Әр кезеңде химиялық байланыстардың үзілуі мен түзілуі жүреді.</a:t>
            </a:r>
          </a:p>
          <a:p>
            <a:pPr algn="l">
              <a:lnSpc>
                <a:spcPts val="3779"/>
              </a:lnSpc>
              <a:spcBef>
                <a:spcPct val="0"/>
              </a:spcBef>
            </a:pPr>
            <a:endParaRPr lang="en-US" sz="2699" b="1">
              <a:solidFill>
                <a:srgbClr val="FFFFFF"/>
              </a:solidFill>
              <a:latin typeface="Raleway 1 Bold"/>
              <a:ea typeface="Raleway 1 Bold"/>
              <a:cs typeface="Raleway 1 Bold"/>
              <a:sym typeface="Raleway 1 Bold"/>
            </a:endParaRPr>
          </a:p>
          <a:p>
            <a:pPr algn="l">
              <a:lnSpc>
                <a:spcPts val="3779"/>
              </a:lnSpc>
              <a:spcBef>
                <a:spcPct val="0"/>
              </a:spcBef>
            </a:pPr>
            <a:r>
              <a:rPr lang="en-US" sz="2699" b="1">
                <a:solidFill>
                  <a:srgbClr val="FFFFFF"/>
                </a:solidFill>
                <a:latin typeface="Raleway 1 Bold"/>
                <a:ea typeface="Raleway 1 Bold"/>
                <a:cs typeface="Raleway 1 Bold"/>
                <a:sym typeface="Raleway 1 Bold"/>
              </a:rPr>
              <a:t>ТИПТІК САТЫЛАР:</a:t>
            </a:r>
          </a:p>
          <a:p>
            <a:pPr algn="l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FFFFFF"/>
                </a:solidFill>
                <a:latin typeface="Raleway 1"/>
                <a:ea typeface="Raleway 1"/>
                <a:cs typeface="Raleway 1"/>
                <a:sym typeface="Raleway 1"/>
              </a:rPr>
              <a:t>1. Инициация (басталу) - реагенттердің белсенді бөлшектерге (ион, радикал) айналуы</a:t>
            </a:r>
          </a:p>
          <a:p>
            <a:pPr algn="l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FFFFFF"/>
                </a:solidFill>
                <a:latin typeface="Raleway 1"/>
                <a:ea typeface="Raleway 1"/>
                <a:cs typeface="Raleway 1"/>
                <a:sym typeface="Raleway 1"/>
              </a:rPr>
              <a:t>2. Интермедиаттардың түзілуі - аралық өнімдер (мысалы, карбокатиондар, карбаниондар, радикалдар) пайда болады</a:t>
            </a:r>
          </a:p>
          <a:p>
            <a:pPr algn="l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FFFFFF"/>
                </a:solidFill>
                <a:latin typeface="Raleway 1"/>
                <a:ea typeface="Raleway 1"/>
                <a:cs typeface="Raleway 1"/>
                <a:sym typeface="Raleway 1"/>
              </a:rPr>
              <a:t>3. Негізгі әрекеттесу - аралық бөлшектердің бір-бірімен әрекеттесуі</a:t>
            </a:r>
          </a:p>
          <a:p>
            <a:pPr algn="l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FFFFFF"/>
                </a:solidFill>
                <a:latin typeface="Raleway 1"/>
                <a:ea typeface="Raleway 1"/>
                <a:cs typeface="Raleway 1"/>
                <a:sym typeface="Raleway 1"/>
              </a:rPr>
              <a:t>4. Заттың қайта түзілуі немесе аяқталуы — тұрақты соңғы өнімнің түзілуі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748085" y="5828240"/>
            <a:ext cx="3684124" cy="5620401"/>
          </a:xfrm>
          <a:custGeom>
            <a:avLst/>
            <a:gdLst/>
            <a:ahLst/>
            <a:cxnLst/>
            <a:rect l="l" t="t" r="r" b="b"/>
            <a:pathLst>
              <a:path w="3684124" h="5620401">
                <a:moveTo>
                  <a:pt x="0" y="0"/>
                </a:moveTo>
                <a:lnTo>
                  <a:pt x="3684124" y="0"/>
                </a:lnTo>
                <a:lnTo>
                  <a:pt x="3684124" y="5620401"/>
                </a:lnTo>
                <a:lnTo>
                  <a:pt x="0" y="56204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268804" y="3304341"/>
            <a:ext cx="15711380" cy="5776774"/>
            <a:chOff x="0" y="0"/>
            <a:chExt cx="4137977" cy="152145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137976" cy="1521455"/>
            </a:xfrm>
            <a:custGeom>
              <a:avLst/>
              <a:gdLst/>
              <a:ahLst/>
              <a:cxnLst/>
              <a:rect l="l" t="t" r="r" b="b"/>
              <a:pathLst>
                <a:path w="4137976" h="1521455">
                  <a:moveTo>
                    <a:pt x="25131" y="0"/>
                  </a:moveTo>
                  <a:lnTo>
                    <a:pt x="4112846" y="0"/>
                  </a:lnTo>
                  <a:cubicBezTo>
                    <a:pt x="4119511" y="0"/>
                    <a:pt x="4125903" y="2648"/>
                    <a:pt x="4130616" y="7361"/>
                  </a:cubicBezTo>
                  <a:cubicBezTo>
                    <a:pt x="4135329" y="12074"/>
                    <a:pt x="4137976" y="18466"/>
                    <a:pt x="4137976" y="25131"/>
                  </a:cubicBezTo>
                  <a:lnTo>
                    <a:pt x="4137976" y="1496324"/>
                  </a:lnTo>
                  <a:cubicBezTo>
                    <a:pt x="4137976" y="1502989"/>
                    <a:pt x="4135329" y="1509381"/>
                    <a:pt x="4130616" y="1514094"/>
                  </a:cubicBezTo>
                  <a:cubicBezTo>
                    <a:pt x="4125903" y="1518807"/>
                    <a:pt x="4119511" y="1521455"/>
                    <a:pt x="4112846" y="1521455"/>
                  </a:cubicBezTo>
                  <a:lnTo>
                    <a:pt x="25131" y="1521455"/>
                  </a:lnTo>
                  <a:cubicBezTo>
                    <a:pt x="18466" y="1521455"/>
                    <a:pt x="12074" y="1518807"/>
                    <a:pt x="7361" y="1514094"/>
                  </a:cubicBezTo>
                  <a:cubicBezTo>
                    <a:pt x="2648" y="1509381"/>
                    <a:pt x="0" y="1502989"/>
                    <a:pt x="0" y="1496324"/>
                  </a:cubicBezTo>
                  <a:lnTo>
                    <a:pt x="0" y="25131"/>
                  </a:lnTo>
                  <a:cubicBezTo>
                    <a:pt x="0" y="18466"/>
                    <a:pt x="2648" y="12074"/>
                    <a:pt x="7361" y="7361"/>
                  </a:cubicBezTo>
                  <a:cubicBezTo>
                    <a:pt x="12074" y="2648"/>
                    <a:pt x="18466" y="0"/>
                    <a:pt x="25131" y="0"/>
                  </a:cubicBezTo>
                  <a:close/>
                </a:path>
              </a:pathLst>
            </a:custGeom>
            <a:solidFill>
              <a:srgbClr val="F6F5F5"/>
            </a:solidFill>
            <a:ln cap="rnd">
              <a:noFill/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137977" cy="15690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6903934">
            <a:off x="-1787080" y="-1028700"/>
            <a:ext cx="4517246" cy="4114800"/>
          </a:xfrm>
          <a:custGeom>
            <a:avLst/>
            <a:gdLst/>
            <a:ahLst/>
            <a:cxnLst/>
            <a:rect l="l" t="t" r="r" b="b"/>
            <a:pathLst>
              <a:path w="4517246" h="4114800">
                <a:moveTo>
                  <a:pt x="0" y="0"/>
                </a:moveTo>
                <a:lnTo>
                  <a:pt x="4517246" y="0"/>
                </a:lnTo>
                <a:lnTo>
                  <a:pt x="45172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244710" y="8638440"/>
            <a:ext cx="4029180" cy="4114800"/>
          </a:xfrm>
          <a:custGeom>
            <a:avLst/>
            <a:gdLst/>
            <a:ahLst/>
            <a:cxnLst/>
            <a:rect l="l" t="t" r="r" b="b"/>
            <a:pathLst>
              <a:path w="4029180" h="4114800">
                <a:moveTo>
                  <a:pt x="0" y="0"/>
                </a:moveTo>
                <a:lnTo>
                  <a:pt x="4029180" y="0"/>
                </a:lnTo>
                <a:lnTo>
                  <a:pt x="402918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729211" y="3641788"/>
            <a:ext cx="14437362" cy="5427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16"/>
              </a:lnSpc>
            </a:pPr>
            <a:r>
              <a:rPr lang="en-US" sz="3083">
                <a:solidFill>
                  <a:srgbClr val="593EA1"/>
                </a:solidFill>
                <a:latin typeface="Raleway 2"/>
                <a:ea typeface="Raleway 2"/>
                <a:cs typeface="Raleway 2"/>
                <a:sym typeface="Raleway 2"/>
              </a:rPr>
              <a:t> </a:t>
            </a:r>
            <a:r>
              <a:rPr lang="en-US" sz="3083" b="1">
                <a:solidFill>
                  <a:srgbClr val="593EA1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Гомолитикалық үзілу</a:t>
            </a:r>
          </a:p>
          <a:p>
            <a:pPr algn="l">
              <a:lnSpc>
                <a:spcPts val="4316"/>
              </a:lnSpc>
            </a:pPr>
            <a:r>
              <a:rPr lang="en-US" sz="3083">
                <a:solidFill>
                  <a:srgbClr val="593EA1"/>
                </a:solidFill>
                <a:latin typeface="Raleway 2"/>
                <a:ea typeface="Raleway 2"/>
                <a:cs typeface="Raleway 2"/>
                <a:sym typeface="Raleway 2"/>
              </a:rPr>
              <a:t> Байланыс электрондары екі атомға тең бөлінеді, радикалдар түзіледі</a:t>
            </a:r>
          </a:p>
          <a:p>
            <a:pPr algn="l">
              <a:lnSpc>
                <a:spcPts val="4316"/>
              </a:lnSpc>
            </a:pPr>
            <a:r>
              <a:rPr lang="en-US" sz="3083">
                <a:solidFill>
                  <a:srgbClr val="593EA1"/>
                </a:solidFill>
                <a:latin typeface="Raleway 2"/>
                <a:ea typeface="Raleway 2"/>
                <a:cs typeface="Raleway 2"/>
                <a:sym typeface="Raleway 2"/>
              </a:rPr>
              <a:t>Мысал:</a:t>
            </a:r>
          </a:p>
          <a:p>
            <a:pPr algn="l">
              <a:lnSpc>
                <a:spcPts val="4316"/>
              </a:lnSpc>
            </a:pPr>
            <a:r>
              <a:rPr lang="en-US" sz="3083">
                <a:solidFill>
                  <a:srgbClr val="593EA1"/>
                </a:solidFill>
                <a:latin typeface="Raleway 2"/>
                <a:ea typeface="Raleway 2"/>
                <a:cs typeface="Raleway 2"/>
                <a:sym typeface="Raleway 2"/>
              </a:rPr>
              <a:t>Cl2  → Cl· + Cl·</a:t>
            </a:r>
          </a:p>
          <a:p>
            <a:pPr algn="l">
              <a:lnSpc>
                <a:spcPts val="4316"/>
              </a:lnSpc>
            </a:pPr>
            <a:r>
              <a:rPr lang="en-US" sz="3083">
                <a:solidFill>
                  <a:srgbClr val="593EA1"/>
                </a:solidFill>
                <a:latin typeface="Raleway 2"/>
                <a:ea typeface="Raleway 2"/>
                <a:cs typeface="Raleway 2"/>
                <a:sym typeface="Raleway 2"/>
              </a:rPr>
              <a:t> (Хлор молекуласының жарық немесе қызу әсерінен үзілуі)</a:t>
            </a:r>
          </a:p>
          <a:p>
            <a:pPr algn="l">
              <a:lnSpc>
                <a:spcPts val="4316"/>
              </a:lnSpc>
            </a:pPr>
            <a:r>
              <a:rPr lang="en-US" sz="3083">
                <a:solidFill>
                  <a:srgbClr val="593EA1"/>
                </a:solidFill>
                <a:latin typeface="Raleway 2"/>
                <a:ea typeface="Raleway 2"/>
                <a:cs typeface="Raleway 2"/>
                <a:sym typeface="Raleway 2"/>
              </a:rPr>
              <a:t> Гетеролитикалық үзілу</a:t>
            </a:r>
          </a:p>
          <a:p>
            <a:pPr algn="l">
              <a:lnSpc>
                <a:spcPts val="4316"/>
              </a:lnSpc>
            </a:pPr>
            <a:r>
              <a:rPr lang="en-US" sz="3083">
                <a:solidFill>
                  <a:srgbClr val="593EA1"/>
                </a:solidFill>
                <a:latin typeface="Raleway 2"/>
                <a:ea typeface="Raleway 2"/>
                <a:cs typeface="Raleway 2"/>
                <a:sym typeface="Raleway 2"/>
              </a:rPr>
              <a:t> Байланыс электрондары бір атомға толық өтеді, иондар түзіледі</a:t>
            </a:r>
          </a:p>
          <a:p>
            <a:pPr algn="l">
              <a:lnSpc>
                <a:spcPts val="4316"/>
              </a:lnSpc>
            </a:pPr>
            <a:r>
              <a:rPr lang="en-US" sz="3083">
                <a:solidFill>
                  <a:srgbClr val="593EA1"/>
                </a:solidFill>
                <a:latin typeface="Raleway 2"/>
                <a:ea typeface="Raleway 2"/>
                <a:cs typeface="Raleway 2"/>
                <a:sym typeface="Raleway 2"/>
              </a:rPr>
              <a:t>Мысал:</a:t>
            </a:r>
          </a:p>
          <a:p>
            <a:pPr algn="l">
              <a:lnSpc>
                <a:spcPts val="4316"/>
              </a:lnSpc>
            </a:pPr>
            <a:r>
              <a:rPr lang="en-US" sz="3083">
                <a:solidFill>
                  <a:srgbClr val="593EA1"/>
                </a:solidFill>
                <a:latin typeface="Raleway 2"/>
                <a:ea typeface="Raleway 2"/>
                <a:cs typeface="Raleway 2"/>
                <a:sym typeface="Raleway 2"/>
              </a:rPr>
              <a:t>HCl → H+ + Cl−</a:t>
            </a:r>
          </a:p>
          <a:p>
            <a:pPr algn="l">
              <a:lnSpc>
                <a:spcPts val="4316"/>
              </a:lnSpc>
            </a:pPr>
            <a:endParaRPr lang="en-US" sz="3083">
              <a:solidFill>
                <a:srgbClr val="593EA1"/>
              </a:solidFill>
              <a:latin typeface="Raleway 2"/>
              <a:ea typeface="Raleway 2"/>
              <a:cs typeface="Raleway 2"/>
              <a:sym typeface="Raleway 2"/>
            </a:endParaRPr>
          </a:p>
        </p:txBody>
      </p:sp>
      <p:sp>
        <p:nvSpPr>
          <p:cNvPr id="9" name="Freeform 9"/>
          <p:cNvSpPr/>
          <p:nvPr/>
        </p:nvSpPr>
        <p:spPr>
          <a:xfrm rot="-9924958">
            <a:off x="15637246" y="-888012"/>
            <a:ext cx="4466785" cy="3689423"/>
          </a:xfrm>
          <a:custGeom>
            <a:avLst/>
            <a:gdLst/>
            <a:ahLst/>
            <a:cxnLst/>
            <a:rect l="l" t="t" r="r" b="b"/>
            <a:pathLst>
              <a:path w="4466785" h="3689423">
                <a:moveTo>
                  <a:pt x="0" y="0"/>
                </a:moveTo>
                <a:lnTo>
                  <a:pt x="4466785" y="0"/>
                </a:lnTo>
                <a:lnTo>
                  <a:pt x="4466785" y="3689424"/>
                </a:lnTo>
                <a:lnTo>
                  <a:pt x="0" y="36894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b="-126829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308574" y="2044613"/>
            <a:ext cx="9975652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 b="1">
                <a:solidFill>
                  <a:srgbClr val="593EA1"/>
                </a:solidFill>
                <a:latin typeface="Raleway 1 Bold"/>
                <a:ea typeface="Raleway 1 Bold"/>
                <a:cs typeface="Raleway 1 Bold"/>
                <a:sym typeface="Raleway 1 Bold"/>
              </a:rPr>
              <a:t>РЕАКЦИЯНЫҢ ҮЗІЛУ МЕХАНИЗМДЕРІ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D3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448824" y="1892213"/>
            <a:ext cx="11390352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 b="1">
                <a:solidFill>
                  <a:srgbClr val="FFFFFF"/>
                </a:solidFill>
                <a:latin typeface="Raleway 1 Bold"/>
                <a:ea typeface="Raleway 1 Bold"/>
                <a:cs typeface="Raleway 1 Bold"/>
                <a:sym typeface="Raleway 1 Bold"/>
              </a:rPr>
              <a:t> ИНТЕРМЕДИАТТАР (АРАЛЫҚ БӨЛШЕКТЕР)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510006" y="3230880"/>
            <a:ext cx="15749294" cy="941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  <a:spcBef>
                <a:spcPct val="0"/>
              </a:spcBef>
            </a:pPr>
            <a:r>
              <a:rPr lang="en-US" sz="2699" b="1">
                <a:solidFill>
                  <a:srgbClr val="FFFFFF"/>
                </a:solidFill>
                <a:latin typeface="Raleway 1 Bold"/>
                <a:ea typeface="Raleway 1 Bold"/>
                <a:cs typeface="Raleway 1 Bold"/>
                <a:sym typeface="Raleway 1 Bold"/>
              </a:rPr>
              <a:t> Реакция барысында түзілеТІН ТҰРақсыз, бірақ маңызды қосылыстар:</a:t>
            </a:r>
          </a:p>
          <a:p>
            <a:pPr algn="l">
              <a:lnSpc>
                <a:spcPts val="3779"/>
              </a:lnSpc>
              <a:spcBef>
                <a:spcPct val="0"/>
              </a:spcBef>
            </a:pPr>
            <a:endParaRPr lang="en-US" sz="2699" b="1">
              <a:solidFill>
                <a:srgbClr val="FFFFFF"/>
              </a:solidFill>
              <a:latin typeface="Raleway 1 Bold"/>
              <a:ea typeface="Raleway 1 Bold"/>
              <a:cs typeface="Raleway 1 Bold"/>
              <a:sym typeface="Raleway 1 Bold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428476"/>
              </p:ext>
            </p:extLst>
          </p:nvPr>
        </p:nvGraphicFramePr>
        <p:xfrm>
          <a:off x="2362201" y="3873499"/>
          <a:ext cx="12476975" cy="59182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166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0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598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57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effectLst/>
                        </a:rPr>
                        <a:t>Интермедиат</a:t>
                      </a:r>
                      <a:r>
                        <a:rPr lang="ru-RU" sz="2800" dirty="0">
                          <a:effectLst/>
                        </a:rPr>
                        <a:t> </a:t>
                      </a:r>
                      <a:r>
                        <a:rPr lang="ru-RU" sz="2800" dirty="0" err="1">
                          <a:effectLst/>
                        </a:rPr>
                        <a:t>түрі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Сипаттамасы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Мысалдар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57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Карбокатион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Оң зарядталған көміртек атомы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CH</a:t>
                      </a:r>
                      <a:r>
                        <a:rPr lang="ru-RU" sz="2800" baseline="-25000">
                          <a:effectLst/>
                        </a:rPr>
                        <a:t>3</a:t>
                      </a:r>
                      <a:r>
                        <a:rPr lang="ru-RU" sz="2800" baseline="30000">
                          <a:effectLst/>
                        </a:rPr>
                        <a:t>+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89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effectLst/>
                        </a:rPr>
                        <a:t>Карбанион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Теріс зарядталған көміртек атомы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CH</a:t>
                      </a:r>
                      <a:r>
                        <a:rPr lang="ru-RU" sz="2800" baseline="-25000">
                          <a:effectLst/>
                        </a:rPr>
                        <a:t>3</a:t>
                      </a:r>
                      <a:r>
                        <a:rPr lang="ru-RU" sz="2800" baseline="30000">
                          <a:effectLst/>
                        </a:rPr>
                        <a:t>−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89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Радикал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Жұптаспаған электроны бар бөлшек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CH</a:t>
                      </a:r>
                      <a:r>
                        <a:rPr lang="ru-RU" sz="2800" baseline="-25000">
                          <a:effectLst/>
                        </a:rPr>
                        <a:t>3</a:t>
                      </a:r>
                      <a:r>
                        <a:rPr lang="ru-RU" sz="2800">
                          <a:effectLst/>
                        </a:rPr>
                        <a:t>·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89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Нейтрал молекула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Электронды бейтарап қосылыс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H</a:t>
                      </a:r>
                      <a:r>
                        <a:rPr lang="ru-RU" sz="2800" baseline="-25000" dirty="0">
                          <a:effectLst/>
                        </a:rPr>
                        <a:t>2</a:t>
                      </a:r>
                      <a:r>
                        <a:rPr lang="ru-RU" sz="2800" dirty="0">
                          <a:effectLst/>
                        </a:rPr>
                        <a:t>O, NH</a:t>
                      </a:r>
                      <a:r>
                        <a:rPr lang="ru-RU" sz="2800" baseline="-25000" dirty="0">
                          <a:effectLst/>
                        </a:rPr>
                        <a:t>3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9346808" y="3492902"/>
            <a:ext cx="34774476" cy="4627827"/>
          </a:xfrm>
          <a:custGeom>
            <a:avLst/>
            <a:gdLst/>
            <a:ahLst/>
            <a:cxnLst/>
            <a:rect l="l" t="t" r="r" b="b"/>
            <a:pathLst>
              <a:path w="34774476" h="4627827">
                <a:moveTo>
                  <a:pt x="0" y="0"/>
                </a:moveTo>
                <a:lnTo>
                  <a:pt x="34774476" y="0"/>
                </a:lnTo>
                <a:lnTo>
                  <a:pt x="34774476" y="4627827"/>
                </a:lnTo>
                <a:lnTo>
                  <a:pt x="0" y="46278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18311" b="-1831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3915573"/>
            <a:ext cx="17064609" cy="40643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95"/>
              </a:lnSpc>
            </a:pPr>
            <a:r>
              <a:rPr lang="en-US" sz="3282">
                <a:solidFill>
                  <a:srgbClr val="593EA1"/>
                </a:solidFill>
                <a:latin typeface="Fredoka"/>
                <a:ea typeface="Fredoka"/>
                <a:cs typeface="Fredoka"/>
                <a:sym typeface="Fredoka"/>
              </a:rPr>
              <a:t> -Реакцияны басқару: Қай өнім қалай және неге түзіледі – соны білу</a:t>
            </a:r>
          </a:p>
          <a:p>
            <a:pPr algn="ctr">
              <a:lnSpc>
                <a:spcPts val="4595"/>
              </a:lnSpc>
            </a:pPr>
            <a:r>
              <a:rPr lang="en-US" sz="3282">
                <a:solidFill>
                  <a:srgbClr val="593EA1"/>
                </a:solidFill>
                <a:latin typeface="Fredoka"/>
                <a:ea typeface="Fredoka"/>
                <a:cs typeface="Fredoka"/>
                <a:sym typeface="Fredoka"/>
              </a:rPr>
              <a:t> -Жаңа қосылыстар алу: Белгілі механизмдер арқылы жаңа заттарды синтездеу</a:t>
            </a:r>
          </a:p>
          <a:p>
            <a:pPr algn="ctr">
              <a:lnSpc>
                <a:spcPts val="4595"/>
              </a:lnSpc>
            </a:pPr>
            <a:r>
              <a:rPr lang="en-US" sz="3282">
                <a:solidFill>
                  <a:srgbClr val="593EA1"/>
                </a:solidFill>
                <a:latin typeface="Fredoka"/>
                <a:ea typeface="Fredoka"/>
                <a:cs typeface="Fredoka"/>
                <a:sym typeface="Fredoka"/>
              </a:rPr>
              <a:t> -Түсіндіру: Неліктен кейбір реакциялар жүрмейді немесе жанама өнімдер түзіледі – соны түсіндіру</a:t>
            </a:r>
          </a:p>
          <a:p>
            <a:pPr algn="ctr">
              <a:lnSpc>
                <a:spcPts val="4595"/>
              </a:lnSpc>
            </a:pPr>
            <a:r>
              <a:rPr lang="en-US" sz="3282">
                <a:solidFill>
                  <a:srgbClr val="593EA1"/>
                </a:solidFill>
                <a:latin typeface="Fredoka"/>
                <a:ea typeface="Fredoka"/>
                <a:cs typeface="Fredoka"/>
                <a:sym typeface="Fredoka"/>
              </a:rPr>
              <a:t> -Катализаторлар мен жағдайларды таңдау: Қай температура, еріткіш, немесе катализатор қолдану керек екенін анықтау</a:t>
            </a:r>
          </a:p>
          <a:p>
            <a:pPr algn="ctr">
              <a:lnSpc>
                <a:spcPts val="4595"/>
              </a:lnSpc>
            </a:pPr>
            <a:endParaRPr lang="en-US" sz="3282">
              <a:solidFill>
                <a:srgbClr val="593EA1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-1670911" y="7979946"/>
            <a:ext cx="7045928" cy="7163143"/>
          </a:xfrm>
          <a:custGeom>
            <a:avLst/>
            <a:gdLst/>
            <a:ahLst/>
            <a:cxnLst/>
            <a:rect l="l" t="t" r="r" b="b"/>
            <a:pathLst>
              <a:path w="7045928" h="7163143">
                <a:moveTo>
                  <a:pt x="0" y="0"/>
                </a:moveTo>
                <a:lnTo>
                  <a:pt x="7045927" y="0"/>
                </a:lnTo>
                <a:lnTo>
                  <a:pt x="7045927" y="7163142"/>
                </a:lnTo>
                <a:lnTo>
                  <a:pt x="0" y="71631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9924958">
            <a:off x="15637246" y="-888012"/>
            <a:ext cx="4466785" cy="3689423"/>
          </a:xfrm>
          <a:custGeom>
            <a:avLst/>
            <a:gdLst/>
            <a:ahLst/>
            <a:cxnLst/>
            <a:rect l="l" t="t" r="r" b="b"/>
            <a:pathLst>
              <a:path w="4466785" h="3689423">
                <a:moveTo>
                  <a:pt x="0" y="0"/>
                </a:moveTo>
                <a:lnTo>
                  <a:pt x="4466785" y="0"/>
                </a:lnTo>
                <a:lnTo>
                  <a:pt x="4466785" y="3689424"/>
                </a:lnTo>
                <a:lnTo>
                  <a:pt x="0" y="36894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b="-126829"/>
            </a:stretch>
          </a:blipFill>
        </p:spPr>
      </p:sp>
      <p:sp>
        <p:nvSpPr>
          <p:cNvPr id="6" name="Freeform 6"/>
          <p:cNvSpPr/>
          <p:nvPr/>
        </p:nvSpPr>
        <p:spPr>
          <a:xfrm rot="5400000" flipV="1">
            <a:off x="-2062198" y="505205"/>
            <a:ext cx="5333576" cy="3943015"/>
          </a:xfrm>
          <a:custGeom>
            <a:avLst/>
            <a:gdLst/>
            <a:ahLst/>
            <a:cxnLst/>
            <a:rect l="l" t="t" r="r" b="b"/>
            <a:pathLst>
              <a:path w="5333576" h="3943015">
                <a:moveTo>
                  <a:pt x="0" y="3943014"/>
                </a:moveTo>
                <a:lnTo>
                  <a:pt x="5333576" y="3943014"/>
                </a:lnTo>
                <a:lnTo>
                  <a:pt x="5333576" y="0"/>
                </a:lnTo>
                <a:lnTo>
                  <a:pt x="0" y="0"/>
                </a:lnTo>
                <a:lnTo>
                  <a:pt x="0" y="3943014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0125781">
            <a:off x="13142329" y="9307100"/>
            <a:ext cx="8469090" cy="1383902"/>
          </a:xfrm>
          <a:custGeom>
            <a:avLst/>
            <a:gdLst/>
            <a:ahLst/>
            <a:cxnLst/>
            <a:rect l="l" t="t" r="r" b="b"/>
            <a:pathLst>
              <a:path w="8469090" h="1383902">
                <a:moveTo>
                  <a:pt x="0" y="0"/>
                </a:moveTo>
                <a:lnTo>
                  <a:pt x="8469090" y="0"/>
                </a:lnTo>
                <a:lnTo>
                  <a:pt x="8469090" y="1383902"/>
                </a:lnTo>
                <a:lnTo>
                  <a:pt x="0" y="138390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305288" y="2256557"/>
            <a:ext cx="13982224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 b="1">
                <a:solidFill>
                  <a:srgbClr val="593EA1"/>
                </a:solidFill>
                <a:latin typeface="Raleway 1 Bold"/>
                <a:ea typeface="Raleway 1 Bold"/>
                <a:cs typeface="Raleway 1 Bold"/>
                <a:sym typeface="Raleway 1 Bold"/>
              </a:rPr>
              <a:t> НЕЛІКТЕН РЕАКЦИЯ МЕХАНИЗМІН БІЛУ МАҢЫЗДЫ?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D3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0653" y="1772079"/>
            <a:ext cx="18288000" cy="2950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 b="1">
                <a:solidFill>
                  <a:srgbClr val="FFFFFF"/>
                </a:solidFill>
                <a:latin typeface="Raleway 1 Bold"/>
                <a:ea typeface="Raleway 1 Bold"/>
                <a:cs typeface="Raleway 1 Bold"/>
                <a:sym typeface="Raleway 1 Bold"/>
              </a:rPr>
              <a:t> РЕАКЦИЯ МЕХАНИЗМДЕРІНІҢ ЖІКТЕЛУІ (ҚОСЫЛУ РЕАКЦИЯСЫ, АЛМАСУ (ОРЫНБАСУ) РЕАКЦИЯСЫ, ЭЛИМИНДЕУ РЕАКЦИЯСЫ, ҚАЙТА ТОПТАСУ РЕАКЦИЯСЫ).</a:t>
            </a:r>
          </a:p>
          <a:p>
            <a:pPr algn="ctr">
              <a:lnSpc>
                <a:spcPts val="5880"/>
              </a:lnSpc>
              <a:spcBef>
                <a:spcPct val="0"/>
              </a:spcBef>
            </a:pPr>
            <a:endParaRPr lang="en-US" sz="4200" b="1">
              <a:solidFill>
                <a:srgbClr val="FFFFFF"/>
              </a:solidFill>
              <a:latin typeface="Raleway 1 Bold"/>
              <a:ea typeface="Raleway 1 Bold"/>
              <a:cs typeface="Raleway 1 Bold"/>
              <a:sym typeface="Raleway 1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510006" y="5086350"/>
            <a:ext cx="15749294" cy="1893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  <a:spcBef>
                <a:spcPct val="0"/>
              </a:spcBef>
            </a:pPr>
            <a:r>
              <a:rPr lang="en-US" sz="2699" b="1">
                <a:solidFill>
                  <a:srgbClr val="FFFFFF"/>
                </a:solidFill>
                <a:latin typeface="Raleway 1 Bold"/>
                <a:ea typeface="Raleway 1 Bold"/>
                <a:cs typeface="Raleway 1 Bold"/>
                <a:sym typeface="Raleway 1 Bold"/>
              </a:rPr>
              <a:t> Органикалық химияда реакция механизмдері әртүрлі тИПТЕРге жіктеледі. Бұл жіктеу реакцияның қалай жүретініне, қандай атомдар немесе топтар қатысатынына байланысты. Төменде негізгі реакция механизмдерінің түрлері берілген:</a:t>
            </a:r>
          </a:p>
          <a:p>
            <a:pPr algn="l">
              <a:lnSpc>
                <a:spcPts val="3779"/>
              </a:lnSpc>
              <a:spcBef>
                <a:spcPct val="0"/>
              </a:spcBef>
            </a:pPr>
            <a:endParaRPr lang="en-US" sz="2699" b="1">
              <a:solidFill>
                <a:srgbClr val="FFFFFF"/>
              </a:solidFill>
              <a:latin typeface="Raleway 1 Bold"/>
              <a:ea typeface="Raleway 1 Bold"/>
              <a:cs typeface="Raleway 1 Bold"/>
              <a:sym typeface="Raleway 1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2303</Words>
  <Application>Microsoft Office PowerPoint</Application>
  <PresentationFormat>Произвольный</PresentationFormat>
  <Paragraphs>215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9" baseType="lpstr">
      <vt:lpstr>Calibri</vt:lpstr>
      <vt:lpstr>Times New Roman</vt:lpstr>
      <vt:lpstr>Raleway 2 Bold</vt:lpstr>
      <vt:lpstr>Raleway 1 Bold</vt:lpstr>
      <vt:lpstr>Fredoka</vt:lpstr>
      <vt:lpstr>Raleway 1</vt:lpstr>
      <vt:lpstr>Raleway 2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Ганч синтезі</dc:title>
  <dc:creator>user</dc:creator>
  <cp:lastModifiedBy>Админ</cp:lastModifiedBy>
  <cp:revision>2</cp:revision>
  <dcterms:created xsi:type="dcterms:W3CDTF">2006-08-16T00:00:00Z</dcterms:created>
  <dcterms:modified xsi:type="dcterms:W3CDTF">2025-09-22T05:16:09Z</dcterms:modified>
  <dc:identifier>DAGU8XyPHFU</dc:identifier>
</cp:coreProperties>
</file>