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 snapToGrid="0">
      <p:cViewPr varScale="1">
        <p:scale>
          <a:sx n="115" d="100"/>
          <a:sy n="115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3970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5882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1681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6704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00554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933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87034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8447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549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4401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4847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A3B6C1E-9085-484A-AE0F-518B41777A99}" type="datetimeFigureOut">
              <a:rPr lang="ru-KZ" smtClean="0"/>
              <a:t>07.11.2023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9AE5E48-2D64-4EB2-B856-8E9FFF3DA5A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034767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05409-1E0D-488C-B7AC-7DE874F73E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Проведение аудита по существу</a:t>
            </a:r>
            <a:br>
              <a:rPr lang="ru-KZ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15F23E-7324-45CE-9D34-3FE7E60312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13189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ABB6C-119E-4EA8-96AA-1FF38822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3C19616-24C0-417E-BD75-BA75FD799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206240"/>
          </a:xfrm>
        </p:spPr>
        <p:txBody>
          <a:bodyPr>
            <a:normAutofit fontScale="70000" lnSpcReduction="20000"/>
          </a:bodyPr>
          <a:lstStyle/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аудиторской проверки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финансовой отчетности </a:t>
            </a: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привлечен эксперт по правовым вопросам. Ему крайне важно провести проверку ϲᴏᴏᴛʙᴇᴛϲᴛʙия заключенных в отчетном периоде договоров в аудируемой организации требованиям действующего законодательства, включая наличие необходимого перечня условий и реквизитов с № 550 по 650 выборочно. </a:t>
            </a:r>
            <a:endParaRPr lang="ru-K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  <a:spcAft>
                <a:spcPts val="800"/>
              </a:spcAft>
            </a:pP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Стоит сказать, для упрощения число элементов, кᴏᴛᴏᴩ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ое</a:t>
            </a: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следует выбрать, равно </a:t>
            </a:r>
            <a:r>
              <a:rPr lang="uz-Cyrl-UZ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шести</a:t>
            </a:r>
            <a:r>
              <a:rPr lang="uz-Cyrl-U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из совокупности исключены элементы наибольшей стоимости и «ключевые» элементы. Будем исходить из предположения того, что случайное число равно 0,5569. Определить регистрационные номера договоров, кᴏᴛᴏᴩые крайне важно представить эксперту на проверку.</a:t>
            </a:r>
          </a:p>
          <a:p>
            <a:r>
              <a:rPr lang="ru-RU" dirty="0"/>
              <a:t>Интервал выборки = (650-550): 6= 16,67</a:t>
            </a:r>
          </a:p>
          <a:p>
            <a:r>
              <a:rPr lang="ru-RU" dirty="0"/>
              <a:t>СТ= 16б67*0,5569 +550=559</a:t>
            </a:r>
          </a:p>
          <a:p>
            <a:r>
              <a:rPr lang="ru-RU" dirty="0"/>
              <a:t>1- № 559</a:t>
            </a:r>
          </a:p>
          <a:p>
            <a:r>
              <a:rPr lang="ru-RU" dirty="0"/>
              <a:t>2- № 576</a:t>
            </a:r>
          </a:p>
          <a:p>
            <a:r>
              <a:rPr lang="ru-RU" dirty="0"/>
              <a:t>3 </a:t>
            </a:r>
          </a:p>
          <a:p>
            <a:r>
              <a:rPr lang="ru-RU" dirty="0"/>
              <a:t>4</a:t>
            </a:r>
          </a:p>
          <a:p>
            <a:r>
              <a:rPr lang="ru-RU" dirty="0"/>
              <a:t>5</a:t>
            </a:r>
          </a:p>
          <a:p>
            <a:r>
              <a:rPr lang="ru-RU" dirty="0"/>
              <a:t>6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767824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B28498-DF9A-4C5A-955C-60610CD74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000B46-E226-4797-A12E-DD06D41AC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105"/>
            <a:ext cx="10515600" cy="4351338"/>
          </a:xfrm>
        </p:spPr>
        <p:txBody>
          <a:bodyPr/>
          <a:lstStyle/>
          <a:p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Аудиторские доказательства. </a:t>
            </a:r>
          </a:p>
          <a:p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Аудиторские процедуры. </a:t>
            </a:r>
          </a:p>
          <a:p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Аудиторская выборка.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1191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04C12-9207-4F97-BA02-8A7797A6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Аудиторские доказательства – это информация, используемая государственным аудитором с целью формирования мнения.</a:t>
            </a: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6A9001-A4B6-43BB-8F84-C85E02250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Аудиторские доказательства могут включать: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информацию, полученную по результатам предыдущего аудита;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запросы и наблюдения;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договора;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соглашения;</a:t>
            </a:r>
            <a:endParaRPr lang="ru-K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меморандумы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60848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A000D-3195-4F52-B767-D956467CC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Аудитор собирает аудиторские доказательства посредством </a:t>
            </a:r>
            <a:b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выполнения аудиторских процедур. </a:t>
            </a:r>
            <a:b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  <a:t>Все аудиторские процедуры  делятся на 2 блока:</a:t>
            </a:r>
            <a:br>
              <a:rPr lang="ru-RU" sz="2400" dirty="0">
                <a:latin typeface="Bahnschrift Condensed" panose="020B0502040204020203" pitchFamily="34" charset="0"/>
                <a:cs typeface="Times New Roman" panose="02020603050405020304" pitchFamily="18" charset="0"/>
              </a:rPr>
            </a:br>
            <a:endParaRPr lang="ru-KZ" sz="2400" dirty="0">
              <a:latin typeface="Bahnschrift Condensed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0D9004-781D-4124-A1E1-21FB7C3B6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 тесты контроля, которые включают в себя процедуры для </a:t>
            </a:r>
          </a:p>
          <a:p>
            <a:pPr marL="0" indent="0">
              <a:buNone/>
            </a:pPr>
            <a:r>
              <a:rPr lang="ru-RU" dirty="0"/>
              <a:t>достижения понимания СВК (например, устный спрос), а также</a:t>
            </a:r>
          </a:p>
          <a:p>
            <a:pPr marL="0" indent="0">
              <a:buNone/>
            </a:pPr>
            <a:r>
              <a:rPr lang="ru-RU" dirty="0"/>
              <a:t>тестирование средств контроля (например, проверка правильности </a:t>
            </a:r>
          </a:p>
          <a:p>
            <a:pPr marL="0" indent="0">
              <a:buNone/>
            </a:pPr>
            <a:r>
              <a:rPr lang="ru-RU" dirty="0"/>
              <a:t>нумерации счетов-фактур);</a:t>
            </a:r>
          </a:p>
          <a:p>
            <a:pPr marL="0" indent="0">
              <a:buNone/>
            </a:pPr>
            <a:r>
              <a:rPr lang="ru-RU" dirty="0"/>
              <a:t>2) тестирование по существу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72419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4F170E-7D43-49E7-BDAE-0932416EE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Процедуры проверки по существу проводятся с целью получения аудиторских доказательств о наличии или об отсутствии существенных искажений в финансовой отчетности.</a:t>
            </a:r>
            <a:br>
              <a:rPr lang="ru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C63924-1DD2-4D11-AC07-53578D0C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получения достаточных и надлежащих аудиторских доказательств необходимо процедуры проверки по существу выполнять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 существенным классам операций, сальдо счетов и раскрытиям.</a:t>
            </a:r>
            <a:endParaRPr lang="ru-KZ" sz="20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Процедуры проверки по существу включают детальное тестирование и аналитические процедуры.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получения аудиторских доказательств применяются следующие методы аудиторских процедур: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изучение (инспектирование);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наблюдение и осмотр;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запрос и подтверждение;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пересчет;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аналитические процедуры;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внешнее подтверждение;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повторное выполнение</a:t>
            </a: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683744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D6AB6B-2B2D-47D0-A1A7-68A890D29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720" y="325121"/>
            <a:ext cx="10419080" cy="1365568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проверки по существу – аудиторская процедура, предназначенная для выявления существенных искажений на уровне предпосылок</a:t>
            </a:r>
            <a:br>
              <a:rPr lang="ru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CE10C6-DDFC-4BF4-BCD5-FCD958F2B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Процедуры проверки по существу включают: </a:t>
            </a:r>
          </a:p>
          <a:p>
            <a:endParaRPr lang="ru-RU" dirty="0"/>
          </a:p>
          <a:p>
            <a:r>
              <a:rPr lang="ru-RU" dirty="0"/>
              <a:t>(i) детальные тесты видов операций, остатков по счетам и раскрытия информации;  </a:t>
            </a:r>
          </a:p>
          <a:p>
            <a:endParaRPr lang="ru-RU" dirty="0"/>
          </a:p>
          <a:p>
            <a:r>
              <a:rPr lang="ru-RU" dirty="0"/>
              <a:t>(</a:t>
            </a:r>
            <a:r>
              <a:rPr lang="ru-RU" dirty="0" err="1"/>
              <a:t>ii</a:t>
            </a:r>
            <a:r>
              <a:rPr lang="ru-RU" dirty="0"/>
              <a:t>) аналитические процедуры проверки по существу; </a:t>
            </a:r>
            <a:endParaRPr lang="ru-KZ" dirty="0"/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77166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79E757-6C1C-44BD-AEC7-6EFB3AC7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Аудиторская выборка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B68224-14A0-4A83-B2E0-CBB490897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 определения размера аудиторского риска можно определить размера аудиторского риска можно определить уровень надежности </a:t>
            </a:r>
          </a:p>
          <a:p>
            <a:pPr marL="0" indent="0">
              <a:buNone/>
            </a:pPr>
            <a:r>
              <a:rPr lang="ru-RU" dirty="0"/>
              <a:t>УН= 1- </a:t>
            </a:r>
            <a:r>
              <a:rPr lang="en-US" dirty="0"/>
              <a:t>DR </a:t>
            </a:r>
          </a:p>
          <a:p>
            <a:pPr marL="0" indent="0">
              <a:buNone/>
            </a:pPr>
            <a:r>
              <a:rPr lang="en-US" dirty="0"/>
              <a:t>DR-</a:t>
            </a:r>
            <a:r>
              <a:rPr lang="ru-RU" dirty="0"/>
              <a:t>риск </a:t>
            </a:r>
            <a:r>
              <a:rPr lang="ru-RU" dirty="0" err="1"/>
              <a:t>необнаружения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Коэф</a:t>
            </a:r>
            <a:r>
              <a:rPr lang="ru-RU" dirty="0"/>
              <a:t>-т надежности = </a:t>
            </a:r>
            <a:r>
              <a:rPr lang="en-US" dirty="0"/>
              <a:t>Ln (1-</a:t>
            </a:r>
            <a:r>
              <a:rPr lang="ru-RU" dirty="0"/>
              <a:t>УН/100</a:t>
            </a:r>
            <a:r>
              <a:rPr lang="en-US" dirty="0"/>
              <a:t>)</a:t>
            </a: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KZ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1600B5A-2ACE-4ED3-90B0-7770EE97DF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5664248"/>
              </p:ext>
            </p:extLst>
          </p:nvPr>
        </p:nvGraphicFramePr>
        <p:xfrm>
          <a:off x="914399" y="4102946"/>
          <a:ext cx="10363202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0090">
                  <a:extLst>
                    <a:ext uri="{9D8B030D-6E8A-4147-A177-3AD203B41FA5}">
                      <a16:colId xmlns:a16="http://schemas.microsoft.com/office/drawing/2014/main" val="3453253009"/>
                    </a:ext>
                  </a:extLst>
                </a:gridCol>
                <a:gridCol w="642843">
                  <a:extLst>
                    <a:ext uri="{9D8B030D-6E8A-4147-A177-3AD203B41FA5}">
                      <a16:colId xmlns:a16="http://schemas.microsoft.com/office/drawing/2014/main" val="2216679393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2359376104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2253178625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1465843325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3047856177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3296637315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3161589457"/>
                    </a:ext>
                  </a:extLst>
                </a:gridCol>
                <a:gridCol w="1151467">
                  <a:extLst>
                    <a:ext uri="{9D8B030D-6E8A-4147-A177-3AD203B41FA5}">
                      <a16:colId xmlns:a16="http://schemas.microsoft.com/office/drawing/2014/main" val="27681917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Уровень надежности, % УН 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99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98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88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85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80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75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765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Коэффициент надежности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3,9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3,0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2,3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2,1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1,9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1,6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1,4 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5786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70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C9C0E-6E3B-4ABA-BD0C-AA53DA2E0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Для нахождения объема выборки рекомендуется применят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5DE0E1-8063-49BC-B86F-9F01AD02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ОВ= КН   х   КС</a:t>
            </a:r>
          </a:p>
          <a:p>
            <a:r>
              <a:rPr lang="ru-RU" dirty="0"/>
              <a:t>КС= (ОСД- НБ- КЛ)/СТ</a:t>
            </a:r>
          </a:p>
          <a:p>
            <a:endParaRPr lang="ru-RU" dirty="0"/>
          </a:p>
          <a:p>
            <a:r>
              <a:rPr lang="ru-RU" dirty="0"/>
              <a:t>Степень точности –определяется на этапе планирования а именно при  расчете уровня существенности (75 % от уровня существенности )</a:t>
            </a:r>
          </a:p>
        </p:txBody>
      </p:sp>
    </p:spTree>
    <p:extLst>
      <p:ext uri="{BB962C8B-B14F-4D97-AF65-F5344CB8AC3E}">
        <p14:creationId xmlns:p14="http://schemas.microsoft.com/office/powerpoint/2010/main" val="4219528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355CD-5AA5-46B8-9AEA-008C97CA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>
            <a:normAutofit fontScale="90000"/>
          </a:bodyPr>
          <a:lstStyle/>
          <a:p>
            <a:r>
              <a:rPr lang="ru-RU" dirty="0"/>
              <a:t>НТ = 3инт * СЛЧИС+ НЗ</a:t>
            </a:r>
            <a:br>
              <a:rPr lang="ru-RU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6D3C9C-48A1-45C8-9642-6760A54DF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Аудитору необходимо проверить счет- фактуры которые пронумерованы с номером 1 по  1250 . </a:t>
            </a:r>
          </a:p>
          <a:p>
            <a:r>
              <a:rPr lang="ru-RU" dirty="0"/>
              <a:t>Объем выборки равен 100.</a:t>
            </a:r>
          </a:p>
          <a:p>
            <a:r>
              <a:rPr lang="ru-RU" dirty="0"/>
              <a:t>Случайное число равно 0,274644</a:t>
            </a:r>
          </a:p>
          <a:p>
            <a:r>
              <a:rPr lang="ru-RU" dirty="0"/>
              <a:t>Зная значение находим значение интервала и начальную точку</a:t>
            </a:r>
          </a:p>
          <a:p>
            <a:r>
              <a:rPr lang="ru-RU" dirty="0" err="1"/>
              <a:t>Зинт</a:t>
            </a:r>
            <a:r>
              <a:rPr lang="ru-RU" dirty="0"/>
              <a:t>= </a:t>
            </a:r>
            <a:r>
              <a:rPr lang="en-US" dirty="0"/>
              <a:t>(1250-1):100= 12</a:t>
            </a:r>
            <a:endParaRPr lang="ru-RU" dirty="0"/>
          </a:p>
          <a:p>
            <a:r>
              <a:rPr lang="ru-RU" dirty="0"/>
              <a:t>НТ = </a:t>
            </a:r>
            <a:r>
              <a:rPr lang="en-US" dirty="0"/>
              <a:t>12* </a:t>
            </a:r>
            <a:r>
              <a:rPr lang="ru-RU" dirty="0"/>
              <a:t>0,274644</a:t>
            </a:r>
            <a:r>
              <a:rPr lang="en-US" dirty="0"/>
              <a:t>+1= 4 </a:t>
            </a:r>
          </a:p>
          <a:p>
            <a:r>
              <a:rPr lang="ru-RU" dirty="0"/>
              <a:t>1- №4 </a:t>
            </a:r>
          </a:p>
          <a:p>
            <a:r>
              <a:rPr lang="ru-RU" dirty="0"/>
              <a:t>2 – 16</a:t>
            </a:r>
          </a:p>
          <a:p>
            <a:r>
              <a:rPr lang="ru-RU" dirty="0"/>
              <a:t>3- 28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8821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189</TotalTime>
  <Words>548</Words>
  <Application>Microsoft Macintosh PowerPoint</Application>
  <PresentationFormat>Широкоэкранный</PresentationFormat>
  <Paragraphs>86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Bahnschrift Condensed</vt:lpstr>
      <vt:lpstr>Calibri</vt:lpstr>
      <vt:lpstr>Corbel</vt:lpstr>
      <vt:lpstr>Times New Roman</vt:lpstr>
      <vt:lpstr>Wingdings</vt:lpstr>
      <vt:lpstr>Окаймление</vt:lpstr>
      <vt:lpstr>Проведение аудита по существу </vt:lpstr>
      <vt:lpstr>План </vt:lpstr>
      <vt:lpstr>Аудиторские доказательства – это информация, используемая государственным аудитором с целью формирования мнения.</vt:lpstr>
      <vt:lpstr>Аудитор собирает аудиторские доказательства посредством  выполнения аудиторских процедур.  Все аудиторские процедуры  делятся на 2 блока: </vt:lpstr>
      <vt:lpstr>Процедуры проверки по существу проводятся с целью получения аудиторских доказательств о наличии или об отсутствии существенных искажений в финансовой отчетности. </vt:lpstr>
      <vt:lpstr>Процедура проверки по существу – аудиторская процедура, предназначенная для выявления существенных искажений на уровне предпосылок </vt:lpstr>
      <vt:lpstr>Аудиторская выборка </vt:lpstr>
      <vt:lpstr>Для нахождения объема выборки рекомендуется применят </vt:lpstr>
      <vt:lpstr>НТ = 3инт * СЛЧИС+ НЗ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Проведение аудита по существу </dc:title>
  <dc:creator>ASUS</dc:creator>
  <cp:lastModifiedBy>Microsoft Office User</cp:lastModifiedBy>
  <cp:revision>19</cp:revision>
  <dcterms:created xsi:type="dcterms:W3CDTF">2020-10-15T08:21:57Z</dcterms:created>
  <dcterms:modified xsi:type="dcterms:W3CDTF">2023-11-06T18:48:48Z</dcterms:modified>
</cp:coreProperties>
</file>