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346" r:id="rId3"/>
    <p:sldId id="349" r:id="rId4"/>
    <p:sldId id="350" r:id="rId5"/>
    <p:sldId id="355" r:id="rId6"/>
    <p:sldId id="351" r:id="rId7"/>
    <p:sldId id="352" r:id="rId8"/>
    <p:sldId id="358" r:id="rId9"/>
    <p:sldId id="353" r:id="rId10"/>
    <p:sldId id="356" r:id="rId11"/>
    <p:sldId id="357" r:id="rId12"/>
    <p:sldId id="354" r:id="rId13"/>
    <p:sldId id="34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694"/>
  </p:normalViewPr>
  <p:slideViewPr>
    <p:cSldViewPr snapToGrid="0">
      <p:cViewPr varScale="1">
        <p:scale>
          <a:sx n="121" d="100"/>
          <a:sy n="121"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6FCD1-A7F2-B343-B838-D6DDC735DC1F}" type="datetimeFigureOut">
              <a:rPr lang="en-US" smtClean="0"/>
              <a:t>4/21/23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4FAF3-9E0A-E04D-912B-12368954E77A}" type="slidenum">
              <a:rPr lang="en-US" smtClean="0"/>
              <a:t>‹#›</a:t>
            </a:fld>
            <a:endParaRPr lang="en-US"/>
          </a:p>
        </p:txBody>
      </p:sp>
    </p:spTree>
    <p:extLst>
      <p:ext uri="{BB962C8B-B14F-4D97-AF65-F5344CB8AC3E}">
        <p14:creationId xmlns:p14="http://schemas.microsoft.com/office/powerpoint/2010/main" val="341971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4FAF3-9E0A-E04D-912B-12368954E77A}" type="slidenum">
              <a:rPr lang="en-US" smtClean="0"/>
              <a:t>4</a:t>
            </a:fld>
            <a:endParaRPr lang="en-US"/>
          </a:p>
        </p:txBody>
      </p:sp>
    </p:spTree>
    <p:extLst>
      <p:ext uri="{BB962C8B-B14F-4D97-AF65-F5344CB8AC3E}">
        <p14:creationId xmlns:p14="http://schemas.microsoft.com/office/powerpoint/2010/main" val="251411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4FAF3-9E0A-E04D-912B-12368954E77A}" type="slidenum">
              <a:rPr lang="en-US" smtClean="0"/>
              <a:t>6</a:t>
            </a:fld>
            <a:endParaRPr lang="en-US"/>
          </a:p>
        </p:txBody>
      </p:sp>
    </p:spTree>
    <p:extLst>
      <p:ext uri="{BB962C8B-B14F-4D97-AF65-F5344CB8AC3E}">
        <p14:creationId xmlns:p14="http://schemas.microsoft.com/office/powerpoint/2010/main" val="2237522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4FAF3-9E0A-E04D-912B-12368954E77A}" type="slidenum">
              <a:rPr lang="en-US" smtClean="0"/>
              <a:t>7</a:t>
            </a:fld>
            <a:endParaRPr lang="en-US"/>
          </a:p>
        </p:txBody>
      </p:sp>
    </p:spTree>
    <p:extLst>
      <p:ext uri="{BB962C8B-B14F-4D97-AF65-F5344CB8AC3E}">
        <p14:creationId xmlns:p14="http://schemas.microsoft.com/office/powerpoint/2010/main" val="4890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4FAF3-9E0A-E04D-912B-12368954E77A}" type="slidenum">
              <a:rPr lang="en-US" smtClean="0"/>
              <a:t>11</a:t>
            </a:fld>
            <a:endParaRPr lang="en-US"/>
          </a:p>
        </p:txBody>
      </p:sp>
    </p:spTree>
    <p:extLst>
      <p:ext uri="{BB962C8B-B14F-4D97-AF65-F5344CB8AC3E}">
        <p14:creationId xmlns:p14="http://schemas.microsoft.com/office/powerpoint/2010/main" val="2926226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64D2-4789-1B67-093E-F5809573E71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29CE1FC-F393-2764-2E40-1A8689EF3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DA48242-D77D-CDF6-BA46-CC3D788A6D36}"/>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20F706EB-03AC-A1B1-6FFE-D64367250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A24D7-7CB3-1991-390C-EF1F35B783C7}"/>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3891773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C653-CD50-F203-B11A-87AABFE9127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8588A8-5A8E-957E-9C91-86EF4560C64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018E7A-8504-331F-FC1F-8434B910C9BF}"/>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8E6AEE7A-A497-A66E-278B-99B91A629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D523C-6DBC-C8AD-9D58-E658855DA838}"/>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1809292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9C1D7-A27F-5491-C0FC-8A9F1865B02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B65C1A9-EBC2-3AD1-110F-E33A278D6E5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CCC3EF-A972-B4B2-AB6F-89EB7BD2B661}"/>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99B72FDF-6B32-EEAD-E166-D9AF43948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99C97-7983-46B7-54D0-EEEE8E9E9511}"/>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123391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1295584" y="476673"/>
            <a:ext cx="9599065" cy="974072"/>
          </a:xfrm>
        </p:spPr>
        <p:txBody>
          <a:bodyPr/>
          <a:lstStyle>
            <a:lvl1pPr>
              <a:defRPr b="1" i="0">
                <a:solidFill>
                  <a:schemeClr val="tx1"/>
                </a:solidFill>
                <a:latin typeface="Arial" charset="0"/>
                <a:ea typeface="Arial" charset="0"/>
                <a:cs typeface="Arial" charset="0"/>
              </a:defRPr>
            </a:lvl1pPr>
          </a:lstStyle>
          <a:p>
            <a:r>
              <a:rPr lang="en-US" dirty="0"/>
              <a:t>Heading here (Section divider slide)</a:t>
            </a:r>
          </a:p>
        </p:txBody>
      </p:sp>
      <p:sp>
        <p:nvSpPr>
          <p:cNvPr id="13" name="Content Placeholder 2"/>
          <p:cNvSpPr>
            <a:spLocks noGrp="1"/>
          </p:cNvSpPr>
          <p:nvPr>
            <p:ph idx="1" hasCustomPrompt="1"/>
          </p:nvPr>
        </p:nvSpPr>
        <p:spPr>
          <a:xfrm>
            <a:off x="1295580" y="1412778"/>
            <a:ext cx="9601067" cy="4464495"/>
          </a:xfrm>
        </p:spPr>
        <p:txBody>
          <a:bodyPr/>
          <a:lstStyle>
            <a:lvl1pPr marL="239175" indent="-239175">
              <a:buClr>
                <a:srgbClr val="C9122B"/>
              </a:buClr>
              <a:buFont typeface="Wingdings" panose="05000000000000000000" pitchFamily="2" charset="2"/>
              <a:buChar char="§"/>
              <a:defRPr/>
            </a:lvl1pPr>
            <a:lvl2pPr marL="463534" indent="-222242">
              <a:buClr>
                <a:srgbClr val="C9122B"/>
              </a:buClr>
              <a:buFont typeface="Wingdings" panose="05000000000000000000" pitchFamily="2" charset="2"/>
              <a:buChar char="§"/>
              <a:defRPr/>
            </a:lvl2pPr>
            <a:lvl3pPr marL="717526" indent="-251875">
              <a:buClr>
                <a:srgbClr val="C9122B"/>
              </a:buClr>
              <a:buFont typeface="Wingdings" panose="05000000000000000000" pitchFamily="2" charset="2"/>
              <a:buChar char="§"/>
              <a:defRPr/>
            </a:lvl3pPr>
            <a:lvl4pPr marL="950351" indent="-230710">
              <a:buClr>
                <a:srgbClr val="C9122B"/>
              </a:buClr>
              <a:buFont typeface="Wingdings" panose="05000000000000000000" pitchFamily="2" charset="2"/>
              <a:buChar char="§"/>
              <a:defRPr sz="2400"/>
            </a:lvl4pPr>
            <a:lvl5pPr marL="1199958" indent="-244791">
              <a:buClr>
                <a:srgbClr val="C9122B"/>
              </a:buClr>
              <a:buSzPct val="110000"/>
              <a:buFont typeface="Wingdings" panose="05000000000000000000" pitchFamily="2" charset="2"/>
              <a:buChar char="§"/>
              <a:defRPr sz="2400"/>
            </a:lvl5pPr>
          </a:lstStyle>
          <a:p>
            <a:pPr lvl="0"/>
            <a:r>
              <a:rPr lang="en-US" dirty="0"/>
              <a:t>Content or subheading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32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8B48-E54A-3C02-5535-85BE1F1C1A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D0C2B1-2F62-EA86-1B89-673C37D77A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DE4F6E-5AE0-E78C-B5D5-B1FA92FED557}"/>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9E9A0B9E-EACC-7C16-E300-7990EEAB4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7C871-0458-C919-86C5-74570599B410}"/>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224355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8A48-B268-4D3F-81A9-5838EB64A65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AFDEC2-3FE1-7077-237D-E93FDD8D6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2F520A-8921-75B8-A2FD-BAE746C623CD}"/>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9716B669-EC59-9662-E840-F733B6030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706A3-AC57-FB56-C004-8390215EF6D9}"/>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11390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B813-8A5E-20AE-47A7-532752852D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D1B654-4723-97F5-8245-0B714F57FAE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5ECD1DC-7A02-167B-8A4C-2725DED0F4E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45BFB7A-9E50-3F3C-63D2-4ABF2E6014B1}"/>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6" name="Footer Placeholder 5">
            <a:extLst>
              <a:ext uri="{FF2B5EF4-FFF2-40B4-BE49-F238E27FC236}">
                <a16:creationId xmlns:a16="http://schemas.microsoft.com/office/drawing/2014/main" id="{509C972D-7FC3-31BC-C898-65A6E080F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4B298-45D6-8F47-3664-6197071E7447}"/>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44250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F7CD-DE02-655D-D7CA-717EC237931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CD3F47-9F64-D4F2-F9DE-C08CA1FD14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3C4D044-97B2-9684-AE87-5E39677316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98A70C-DC72-7A64-F1CF-80317AB41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3A5948-7EA2-CBF4-AA20-1AD55CA960A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6EDE4A3-53E3-795E-11C2-167E05DDC49F}"/>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8" name="Footer Placeholder 7">
            <a:extLst>
              <a:ext uri="{FF2B5EF4-FFF2-40B4-BE49-F238E27FC236}">
                <a16:creationId xmlns:a16="http://schemas.microsoft.com/office/drawing/2014/main" id="{1DAEDDC2-32E0-36F3-F951-5DBEDA3DED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75A0DA-0E99-6B9B-1F4C-867F44E8445B}"/>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66593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3AB5-0F98-C4D0-4388-DBB52957031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E3631B2-2620-44F8-F34E-E2F6F469A07E}"/>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4" name="Footer Placeholder 3">
            <a:extLst>
              <a:ext uri="{FF2B5EF4-FFF2-40B4-BE49-F238E27FC236}">
                <a16:creationId xmlns:a16="http://schemas.microsoft.com/office/drawing/2014/main" id="{6331C816-F048-3B04-A24C-A5B2FF2F76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F534EC-03E4-38AB-214B-662A61E92DAE}"/>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305691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49FB61-61C6-0ED9-5C1D-6630CBCC0A97}"/>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3" name="Footer Placeholder 2">
            <a:extLst>
              <a:ext uri="{FF2B5EF4-FFF2-40B4-BE49-F238E27FC236}">
                <a16:creationId xmlns:a16="http://schemas.microsoft.com/office/drawing/2014/main" id="{074FFF47-E2AC-CA51-6604-350978DA42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BCC791-8F09-698D-C86E-0BF57E4AAAEF}"/>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300643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AF30-5E41-B6B3-364A-DD4E39EB36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69A545F-1F54-A942-CC4D-6DCEA1F08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8B1B6AC-4340-1591-59E2-CDCCE0C13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3F8275-58C8-7A3F-9C7D-B054EE9E1A50}"/>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6" name="Footer Placeholder 5">
            <a:extLst>
              <a:ext uri="{FF2B5EF4-FFF2-40B4-BE49-F238E27FC236}">
                <a16:creationId xmlns:a16="http://schemas.microsoft.com/office/drawing/2014/main" id="{89BB9BBB-F30E-6795-A62B-02B1A5C12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A0B21-1CE5-9806-5D38-F7ABA79F78DB}"/>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274645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3486-EF00-F030-F89A-E9456B7B5F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25852DB-D911-EB92-0403-F39F589501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60CA00-D40F-E5E4-E4F7-E1682C3E7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A7E7C0-0B34-25CE-C1D8-8C04416908E5}"/>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6" name="Footer Placeholder 5">
            <a:extLst>
              <a:ext uri="{FF2B5EF4-FFF2-40B4-BE49-F238E27FC236}">
                <a16:creationId xmlns:a16="http://schemas.microsoft.com/office/drawing/2014/main" id="{AF97DD4F-409F-92D4-44E5-FBF4F3340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EF625A-2AD7-1A1C-AF00-4B081482C8C9}"/>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238913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A44849-2650-EC8A-0B45-5F165276D5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C27AB2E-6C51-A305-2D3B-2BDF6C17E3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684EF8-4598-CD9E-30E2-F9ED9FF35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70891D86-198F-A112-889C-784A2A3BC5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76EBED-6499-4E73-98F8-6CDCF88A8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F5CA7-16C1-9B4C-8323-B49546A2F390}" type="slidenum">
              <a:rPr lang="en-US" smtClean="0"/>
              <a:t>‹#›</a:t>
            </a:fld>
            <a:endParaRPr lang="en-US"/>
          </a:p>
        </p:txBody>
      </p:sp>
    </p:spTree>
    <p:extLst>
      <p:ext uri="{BB962C8B-B14F-4D97-AF65-F5344CB8AC3E}">
        <p14:creationId xmlns:p14="http://schemas.microsoft.com/office/powerpoint/2010/main" val="91890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B32C-C898-9C5F-70CC-8D5565FFDABD}"/>
              </a:ext>
            </a:extLst>
          </p:cNvPr>
          <p:cNvSpPr>
            <a:spLocks noGrp="1"/>
          </p:cNvSpPr>
          <p:nvPr>
            <p:ph type="ctrTitle"/>
          </p:nvPr>
        </p:nvSpPr>
        <p:spPr/>
        <p:txBody>
          <a:bodyPr/>
          <a:lstStyle/>
          <a:p>
            <a:r>
              <a:rPr lang="en-US" dirty="0"/>
              <a:t>Compressed air energy storage</a:t>
            </a:r>
          </a:p>
        </p:txBody>
      </p:sp>
      <p:sp>
        <p:nvSpPr>
          <p:cNvPr id="3" name="Subtitle 2">
            <a:extLst>
              <a:ext uri="{FF2B5EF4-FFF2-40B4-BE49-F238E27FC236}">
                <a16:creationId xmlns:a16="http://schemas.microsoft.com/office/drawing/2014/main" id="{A8FEE77B-D1E9-3D29-90F4-BDDF12FF133B}"/>
              </a:ext>
            </a:extLst>
          </p:cNvPr>
          <p:cNvSpPr>
            <a:spLocks noGrp="1"/>
          </p:cNvSpPr>
          <p:nvPr>
            <p:ph type="subTitle" idx="1"/>
          </p:nvPr>
        </p:nvSpPr>
        <p:spPr/>
        <p:txBody>
          <a:bodyPr/>
          <a:lstStyle/>
          <a:p>
            <a:r>
              <a:rPr lang="en-US" dirty="0"/>
              <a:t>Abdulnaser Sayma</a:t>
            </a:r>
          </a:p>
          <a:p>
            <a:r>
              <a:rPr lang="en-US" dirty="0"/>
              <a:t>Professor of Energy Engineering</a:t>
            </a:r>
          </a:p>
        </p:txBody>
      </p:sp>
    </p:spTree>
    <p:extLst>
      <p:ext uri="{BB962C8B-B14F-4D97-AF65-F5344CB8AC3E}">
        <p14:creationId xmlns:p14="http://schemas.microsoft.com/office/powerpoint/2010/main" val="3813067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CE16-C778-5395-7EF4-366572C76BBF}"/>
              </a:ext>
            </a:extLst>
          </p:cNvPr>
          <p:cNvSpPr>
            <a:spLocks noGrp="1"/>
          </p:cNvSpPr>
          <p:nvPr>
            <p:ph type="title"/>
          </p:nvPr>
        </p:nvSpPr>
        <p:spPr/>
        <p:txBody>
          <a:bodyPr/>
          <a:lstStyle/>
          <a:p>
            <a:r>
              <a:rPr lang="en-US" dirty="0"/>
              <a:t>Turbine Technology for CAES</a:t>
            </a:r>
          </a:p>
        </p:txBody>
      </p:sp>
      <p:sp>
        <p:nvSpPr>
          <p:cNvPr id="3" name="Content Placeholder 2">
            <a:extLst>
              <a:ext uri="{FF2B5EF4-FFF2-40B4-BE49-F238E27FC236}">
                <a16:creationId xmlns:a16="http://schemas.microsoft.com/office/drawing/2014/main" id="{19F96A5A-1840-2943-F286-09A840F37D20}"/>
              </a:ext>
            </a:extLst>
          </p:cNvPr>
          <p:cNvSpPr>
            <a:spLocks noGrp="1"/>
          </p:cNvSpPr>
          <p:nvPr>
            <p:ph idx="1"/>
          </p:nvPr>
        </p:nvSpPr>
        <p:spPr/>
        <p:txBody>
          <a:bodyPr>
            <a:normAutofit fontScale="92500" lnSpcReduction="20000"/>
          </a:bodyPr>
          <a:lstStyle/>
          <a:p>
            <a:r>
              <a:rPr lang="en-US" dirty="0"/>
              <a:t>Generally, exploits standard gas turbine technology</a:t>
            </a:r>
          </a:p>
          <a:p>
            <a:r>
              <a:rPr lang="en-US" dirty="0"/>
              <a:t>Compressor and turbine can be sized independently as they operate independently, larger compressors are typically used to charge the cavern quickly</a:t>
            </a:r>
          </a:p>
          <a:p>
            <a:r>
              <a:rPr lang="en-US" dirty="0"/>
              <a:t>CAES air pressure in the storage is as high as 70 bar, much higher than design inlet pressure for a typical industrial gas turbine which is about 11 bar. </a:t>
            </a:r>
          </a:p>
          <a:p>
            <a:r>
              <a:rPr lang="en-US" dirty="0"/>
              <a:t>One way of handling this high pressure is to use designs based on steam turbine technology – typically, intermediate steam turbine.</a:t>
            </a:r>
          </a:p>
          <a:p>
            <a:r>
              <a:rPr lang="en-US" dirty="0"/>
              <a:t>Some plants opt to use another turbine based on gas turbine technology when the pressure gets lower, to maximize utilization of the stored compressed air</a:t>
            </a:r>
          </a:p>
        </p:txBody>
      </p:sp>
    </p:spTree>
    <p:extLst>
      <p:ext uri="{BB962C8B-B14F-4D97-AF65-F5344CB8AC3E}">
        <p14:creationId xmlns:p14="http://schemas.microsoft.com/office/powerpoint/2010/main" val="11890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15B83-984D-D366-9393-07730C9C11BC}"/>
              </a:ext>
            </a:extLst>
          </p:cNvPr>
          <p:cNvSpPr>
            <a:spLocks noGrp="1"/>
          </p:cNvSpPr>
          <p:nvPr>
            <p:ph type="title"/>
          </p:nvPr>
        </p:nvSpPr>
        <p:spPr/>
        <p:txBody>
          <a:bodyPr/>
          <a:lstStyle/>
          <a:p>
            <a:r>
              <a:rPr lang="en-US" dirty="0"/>
              <a:t>Typical CAES specifications</a:t>
            </a:r>
          </a:p>
        </p:txBody>
      </p:sp>
      <p:sp>
        <p:nvSpPr>
          <p:cNvPr id="3" name="Content Placeholder 2">
            <a:extLst>
              <a:ext uri="{FF2B5EF4-FFF2-40B4-BE49-F238E27FC236}">
                <a16:creationId xmlns:a16="http://schemas.microsoft.com/office/drawing/2014/main" id="{BA530ACB-841C-ACF8-060F-4D61D7B4074A}"/>
              </a:ext>
            </a:extLst>
          </p:cNvPr>
          <p:cNvSpPr>
            <a:spLocks noGrp="1"/>
          </p:cNvSpPr>
          <p:nvPr>
            <p:ph idx="1"/>
          </p:nvPr>
        </p:nvSpPr>
        <p:spPr/>
        <p:txBody>
          <a:bodyPr/>
          <a:lstStyle/>
          <a:p>
            <a:r>
              <a:rPr lang="en-US" dirty="0"/>
              <a:t>In principle, CAES plants can by of any size. There has been a proposed scheme that has generating capacity of 2400MW</a:t>
            </a:r>
          </a:p>
          <a:p>
            <a:r>
              <a:rPr lang="en-US" dirty="0"/>
              <a:t>In practice most schemes are likely to be in the order of 100’s of MW This is governed by the available cavern storage capacity</a:t>
            </a:r>
          </a:p>
          <a:p>
            <a:r>
              <a:rPr lang="en-US" dirty="0"/>
              <a:t>Round trip efficiency for the two plants that have been in operation are 42% for </a:t>
            </a:r>
            <a:r>
              <a:rPr lang="en-US" dirty="0" err="1"/>
              <a:t>Huntorf</a:t>
            </a:r>
            <a:r>
              <a:rPr lang="en-US" dirty="0"/>
              <a:t> plant and 54% for McIntosh plant. For ACAES plants, round trop efficiency is expected to be 70-75%</a:t>
            </a:r>
          </a:p>
          <a:p>
            <a:r>
              <a:rPr lang="en-US" dirty="0"/>
              <a:t>Start-up times are around 12 minutes.</a:t>
            </a:r>
          </a:p>
          <a:p>
            <a:r>
              <a:rPr lang="en-US" dirty="0"/>
              <a:t>Charging times have been around four hours</a:t>
            </a:r>
          </a:p>
          <a:p>
            <a:endParaRPr lang="en-US" dirty="0"/>
          </a:p>
        </p:txBody>
      </p:sp>
    </p:spTree>
    <p:extLst>
      <p:ext uri="{BB962C8B-B14F-4D97-AF65-F5344CB8AC3E}">
        <p14:creationId xmlns:p14="http://schemas.microsoft.com/office/powerpoint/2010/main" val="32645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02FBB-8B23-78B3-A23F-03B8760F1A4C}"/>
              </a:ext>
            </a:extLst>
          </p:cNvPr>
          <p:cNvSpPr>
            <a:spLocks noGrp="1"/>
          </p:cNvSpPr>
          <p:nvPr>
            <p:ph type="title"/>
          </p:nvPr>
        </p:nvSpPr>
        <p:spPr/>
        <p:txBody>
          <a:bodyPr/>
          <a:lstStyle/>
          <a:p>
            <a:r>
              <a:rPr lang="en-US" dirty="0"/>
              <a:t>Liquid air energy storage</a:t>
            </a:r>
          </a:p>
        </p:txBody>
      </p:sp>
      <p:sp>
        <p:nvSpPr>
          <p:cNvPr id="5" name="Content Placeholder 4">
            <a:extLst>
              <a:ext uri="{FF2B5EF4-FFF2-40B4-BE49-F238E27FC236}">
                <a16:creationId xmlns:a16="http://schemas.microsoft.com/office/drawing/2014/main" id="{958EBDD8-D304-6586-D498-621EFFCFC9BD}"/>
              </a:ext>
            </a:extLst>
          </p:cNvPr>
          <p:cNvSpPr>
            <a:spLocks noGrp="1"/>
          </p:cNvSpPr>
          <p:nvPr>
            <p:ph sz="half" idx="1"/>
          </p:nvPr>
        </p:nvSpPr>
        <p:spPr>
          <a:xfrm>
            <a:off x="331573" y="1788555"/>
            <a:ext cx="5181600" cy="4351338"/>
          </a:xfrm>
        </p:spPr>
        <p:txBody>
          <a:bodyPr/>
          <a:lstStyle/>
          <a:p>
            <a:r>
              <a:rPr lang="en-US" dirty="0"/>
              <a:t>Air stored in liquid form requires about a 10</a:t>
            </a:r>
            <a:r>
              <a:rPr lang="en-US" baseline="30000" dirty="0"/>
              <a:t>th</a:t>
            </a:r>
            <a:r>
              <a:rPr lang="en-US" dirty="0"/>
              <a:t> of the size of the storage chamber compared to gaseous form</a:t>
            </a:r>
          </a:p>
          <a:p>
            <a:r>
              <a:rPr lang="en-US" dirty="0"/>
              <a:t>The system can make use of waste heat to warm evaporate and warm air before expansion</a:t>
            </a:r>
          </a:p>
          <a:p>
            <a:r>
              <a:rPr lang="en-US" dirty="0"/>
              <a:t>Air liquification is a commercially available technology, however, it is expensive.</a:t>
            </a:r>
          </a:p>
        </p:txBody>
      </p:sp>
      <p:pic>
        <p:nvPicPr>
          <p:cNvPr id="4" name="Picture 2" descr="http://www.the-linde-group.com/internet.global.thelindegroup.global/en/images/01_en14_153124.png?v=3.0">
            <a:extLst>
              <a:ext uri="{FF2B5EF4-FFF2-40B4-BE49-F238E27FC236}">
                <a16:creationId xmlns:a16="http://schemas.microsoft.com/office/drawing/2014/main" id="{D8616AD5-E6DF-AA50-E2E7-62B7EF833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266" y="2102068"/>
            <a:ext cx="6529734" cy="312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81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5375-68D2-393D-52DC-60A3F4E7DA3B}"/>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383E54FD-4DF2-EF82-0B3C-A53B6C0976F6}"/>
              </a:ext>
            </a:extLst>
          </p:cNvPr>
          <p:cNvSpPr>
            <a:spLocks noGrp="1"/>
          </p:cNvSpPr>
          <p:nvPr>
            <p:ph idx="1"/>
          </p:nvPr>
        </p:nvSpPr>
        <p:spPr/>
        <p:txBody>
          <a:bodyPr>
            <a:normAutofit fontScale="92500" lnSpcReduction="10000"/>
          </a:bodyPr>
          <a:lstStyle/>
          <a:p>
            <a:r>
              <a:rPr lang="en-US" dirty="0"/>
              <a:t>Compressed air storage uses components from existing gas turbine technology</a:t>
            </a:r>
          </a:p>
          <a:p>
            <a:r>
              <a:rPr lang="en-US" dirty="0"/>
              <a:t>For grid scale storage, compressed air can be stored in underground caverns, using technology that has been already developed for natural gas storage.</a:t>
            </a:r>
          </a:p>
          <a:p>
            <a:r>
              <a:rPr lang="en-US" dirty="0"/>
              <a:t>Adiabatic compressed air storage can reach round trip efficiency of 75%</a:t>
            </a:r>
          </a:p>
          <a:p>
            <a:r>
              <a:rPr lang="en-US" dirty="0"/>
              <a:t>CAES can store energy for several hours making it a suitable grid scale back up for intermittent renewables</a:t>
            </a:r>
          </a:p>
          <a:p>
            <a:r>
              <a:rPr lang="en-US" dirty="0"/>
              <a:t>Despite the long-term operation of two large plants, the technology has not taken-off, but there has been a recent surge in interest to develop these systems.</a:t>
            </a:r>
          </a:p>
        </p:txBody>
      </p:sp>
    </p:spTree>
    <p:extLst>
      <p:ext uri="{BB962C8B-B14F-4D97-AF65-F5344CB8AC3E}">
        <p14:creationId xmlns:p14="http://schemas.microsoft.com/office/powerpoint/2010/main" val="38805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B06D-9E94-DE92-3600-A141E4205237}"/>
              </a:ext>
            </a:extLst>
          </p:cNvPr>
          <p:cNvSpPr>
            <a:spLocks noGrp="1"/>
          </p:cNvSpPr>
          <p:nvPr>
            <p:ph type="title"/>
          </p:nvPr>
        </p:nvSpPr>
        <p:spPr/>
        <p:txBody>
          <a:bodyPr/>
          <a:lstStyle/>
          <a:p>
            <a:r>
              <a:rPr lang="en-US" dirty="0"/>
              <a:t>Consents</a:t>
            </a:r>
          </a:p>
        </p:txBody>
      </p:sp>
      <p:sp>
        <p:nvSpPr>
          <p:cNvPr id="3" name="Content Placeholder 2">
            <a:extLst>
              <a:ext uri="{FF2B5EF4-FFF2-40B4-BE49-F238E27FC236}">
                <a16:creationId xmlns:a16="http://schemas.microsoft.com/office/drawing/2014/main" id="{96BD2D0F-9682-E293-9D36-A7069FCEB3E2}"/>
              </a:ext>
            </a:extLst>
          </p:cNvPr>
          <p:cNvSpPr>
            <a:spLocks noGrp="1"/>
          </p:cNvSpPr>
          <p:nvPr>
            <p:ph idx="1"/>
          </p:nvPr>
        </p:nvSpPr>
        <p:spPr/>
        <p:txBody>
          <a:bodyPr/>
          <a:lstStyle/>
          <a:p>
            <a:r>
              <a:rPr lang="en-US" dirty="0"/>
              <a:t>Introduction</a:t>
            </a:r>
          </a:p>
          <a:p>
            <a:r>
              <a:rPr lang="en-US" dirty="0"/>
              <a:t>The concept of Compressed Air Energy Storage (CAES)</a:t>
            </a:r>
          </a:p>
          <a:p>
            <a:pPr lvl="1"/>
            <a:r>
              <a:rPr lang="en-US" dirty="0"/>
              <a:t>Relevant thermodynamic principles</a:t>
            </a:r>
          </a:p>
          <a:p>
            <a:r>
              <a:rPr lang="en-US" dirty="0"/>
              <a:t>Adiabatic Compressed Air Energy Storage (ACAES)</a:t>
            </a:r>
          </a:p>
          <a:p>
            <a:r>
              <a:rPr lang="en-US" dirty="0"/>
              <a:t>Isothermal compressed Air Energy Storage</a:t>
            </a:r>
          </a:p>
          <a:p>
            <a:r>
              <a:rPr lang="en-US" dirty="0"/>
              <a:t>Liquid Air Energy Storage</a:t>
            </a:r>
          </a:p>
          <a:p>
            <a:r>
              <a:rPr lang="en-US" dirty="0"/>
              <a:t>Conclusions</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08182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3A66-A665-EB4F-1987-6C2239CF5179}"/>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262CDCB5-40B5-6A63-EBF2-230C54F0B806}"/>
              </a:ext>
            </a:extLst>
          </p:cNvPr>
          <p:cNvSpPr>
            <a:spLocks noGrp="1"/>
          </p:cNvSpPr>
          <p:nvPr>
            <p:ph idx="1"/>
          </p:nvPr>
        </p:nvSpPr>
        <p:spPr>
          <a:xfrm>
            <a:off x="838199" y="1544595"/>
            <a:ext cx="10678297" cy="4948280"/>
          </a:xfrm>
        </p:spPr>
        <p:txBody>
          <a:bodyPr>
            <a:normAutofit lnSpcReduction="10000"/>
          </a:bodyPr>
          <a:lstStyle/>
          <a:p>
            <a:r>
              <a:rPr lang="en-US" dirty="0"/>
              <a:t>Compressed Air Energy Storage (CAES): excess electrical energy, mainly from renewables is used to drive an air compressor to increase the pressure of air drawn from ambient. </a:t>
            </a:r>
          </a:p>
          <a:p>
            <a:r>
              <a:rPr lang="en-US" dirty="0"/>
              <a:t>The high-pressure air is stored in a tight reservoir</a:t>
            </a:r>
          </a:p>
          <a:p>
            <a:r>
              <a:rPr lang="en-US" dirty="0"/>
              <a:t>When electrical energy is required, high pressure air is expanded in a turbine to produce shaft power that drives an electricity generator</a:t>
            </a:r>
          </a:p>
          <a:p>
            <a:r>
              <a:rPr lang="en-US" dirty="0"/>
              <a:t>Two grid scale plants have been in operation for several decades, but the technology has not taken-off:</a:t>
            </a:r>
          </a:p>
          <a:p>
            <a:pPr lvl="1">
              <a:buFont typeface="Courier New" panose="02070309020205020404" pitchFamily="49" charset="0"/>
              <a:buChar char="o"/>
            </a:pPr>
            <a:r>
              <a:rPr lang="en-US" dirty="0" err="1"/>
              <a:t>Huntorf</a:t>
            </a:r>
            <a:r>
              <a:rPr lang="en-US" dirty="0"/>
              <a:t>, Germany (1987) Capacity: 290 MW</a:t>
            </a:r>
          </a:p>
          <a:p>
            <a:pPr lvl="1">
              <a:buFont typeface="Courier New" panose="02070309020205020404" pitchFamily="49" charset="0"/>
              <a:buChar char="o"/>
            </a:pPr>
            <a:r>
              <a:rPr lang="en-US" dirty="0"/>
              <a:t>McIntosh, </a:t>
            </a:r>
            <a:r>
              <a:rPr lang="en-US" dirty="0" err="1"/>
              <a:t>Albama</a:t>
            </a:r>
            <a:r>
              <a:rPr lang="en-US" dirty="0"/>
              <a:t>, USA, (1991) Capacity 110 MW</a:t>
            </a:r>
          </a:p>
          <a:p>
            <a:r>
              <a:rPr lang="en-US" dirty="0"/>
              <a:t>Recent interest in grid scale energy storage has increased development efforts in recent years. </a:t>
            </a:r>
          </a:p>
        </p:txBody>
      </p:sp>
    </p:spTree>
    <p:extLst>
      <p:ext uri="{BB962C8B-B14F-4D97-AF65-F5344CB8AC3E}">
        <p14:creationId xmlns:p14="http://schemas.microsoft.com/office/powerpoint/2010/main" val="33404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8D5A-5CD1-A040-723E-A33E34C4FC74}"/>
              </a:ext>
            </a:extLst>
          </p:cNvPr>
          <p:cNvSpPr>
            <a:spLocks noGrp="1"/>
          </p:cNvSpPr>
          <p:nvPr>
            <p:ph type="title"/>
          </p:nvPr>
        </p:nvSpPr>
        <p:spPr>
          <a:xfrm>
            <a:off x="838200" y="0"/>
            <a:ext cx="10515600" cy="1325563"/>
          </a:xfrm>
        </p:spPr>
        <p:txBody>
          <a:bodyPr/>
          <a:lstStyle/>
          <a:p>
            <a:r>
              <a:rPr lang="en-US" dirty="0"/>
              <a:t>The concept of CAES – Based on Gas Turbines</a:t>
            </a:r>
          </a:p>
        </p:txBody>
      </p:sp>
      <p:pic>
        <p:nvPicPr>
          <p:cNvPr id="6" name="Picture 13" descr="Siemens-GT-transparent.png">
            <a:extLst>
              <a:ext uri="{FF2B5EF4-FFF2-40B4-BE49-F238E27FC236}">
                <a16:creationId xmlns:a16="http://schemas.microsoft.com/office/drawing/2014/main" id="{B05638CA-32B0-7273-6C18-78A325FF47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3751" y="1683909"/>
            <a:ext cx="2168010" cy="216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a:extLst>
              <a:ext uri="{FF2B5EF4-FFF2-40B4-BE49-F238E27FC236}">
                <a16:creationId xmlns:a16="http://schemas.microsoft.com/office/drawing/2014/main" id="{15A23A53-F357-1335-BFDC-CC93620AB5E8}"/>
              </a:ext>
            </a:extLst>
          </p:cNvPr>
          <p:cNvPicPr>
            <a:picLocks noChangeAspect="1"/>
          </p:cNvPicPr>
          <p:nvPr/>
        </p:nvPicPr>
        <p:blipFill>
          <a:blip r:embed="rId4"/>
          <a:stretch>
            <a:fillRect/>
          </a:stretch>
        </p:blipFill>
        <p:spPr>
          <a:xfrm>
            <a:off x="6695190" y="1683909"/>
            <a:ext cx="2473058" cy="1648705"/>
          </a:xfrm>
          <a:prstGeom prst="rect">
            <a:avLst/>
          </a:prstGeom>
        </p:spPr>
      </p:pic>
      <p:pic>
        <p:nvPicPr>
          <p:cNvPr id="8" name="Picture 7">
            <a:extLst>
              <a:ext uri="{FF2B5EF4-FFF2-40B4-BE49-F238E27FC236}">
                <a16:creationId xmlns:a16="http://schemas.microsoft.com/office/drawing/2014/main" id="{6563A15F-B344-A32A-BEDF-7E9EB7B54B19}"/>
              </a:ext>
            </a:extLst>
          </p:cNvPr>
          <p:cNvPicPr>
            <a:picLocks noChangeAspect="1"/>
          </p:cNvPicPr>
          <p:nvPr/>
        </p:nvPicPr>
        <p:blipFill>
          <a:blip r:embed="rId5"/>
          <a:stretch>
            <a:fillRect/>
          </a:stretch>
        </p:blipFill>
        <p:spPr>
          <a:xfrm>
            <a:off x="1746284" y="3586445"/>
            <a:ext cx="4722945" cy="2860143"/>
          </a:xfrm>
          <a:prstGeom prst="rect">
            <a:avLst/>
          </a:prstGeom>
        </p:spPr>
      </p:pic>
      <p:pic>
        <p:nvPicPr>
          <p:cNvPr id="9" name="Picture 8">
            <a:extLst>
              <a:ext uri="{FF2B5EF4-FFF2-40B4-BE49-F238E27FC236}">
                <a16:creationId xmlns:a16="http://schemas.microsoft.com/office/drawing/2014/main" id="{1B2BDAD7-CFC9-FBFA-FCBE-C693BD15ABA9}"/>
              </a:ext>
            </a:extLst>
          </p:cNvPr>
          <p:cNvPicPr>
            <a:picLocks noChangeAspect="1"/>
          </p:cNvPicPr>
          <p:nvPr/>
        </p:nvPicPr>
        <p:blipFill>
          <a:blip r:embed="rId6"/>
          <a:stretch>
            <a:fillRect/>
          </a:stretch>
        </p:blipFill>
        <p:spPr>
          <a:xfrm>
            <a:off x="7068629" y="3586445"/>
            <a:ext cx="4199238" cy="3031473"/>
          </a:xfrm>
          <a:prstGeom prst="rect">
            <a:avLst/>
          </a:prstGeom>
        </p:spPr>
      </p:pic>
      <p:sp>
        <p:nvSpPr>
          <p:cNvPr id="46" name="TextBox 45">
            <a:extLst>
              <a:ext uri="{FF2B5EF4-FFF2-40B4-BE49-F238E27FC236}">
                <a16:creationId xmlns:a16="http://schemas.microsoft.com/office/drawing/2014/main" id="{B2725DD7-2D0D-BD44-6FDE-B495DB9488C8}"/>
              </a:ext>
            </a:extLst>
          </p:cNvPr>
          <p:cNvSpPr txBox="1"/>
          <p:nvPr/>
        </p:nvSpPr>
        <p:spPr>
          <a:xfrm>
            <a:off x="5191761" y="1173892"/>
            <a:ext cx="1703309" cy="369332"/>
          </a:xfrm>
          <a:prstGeom prst="rect">
            <a:avLst/>
          </a:prstGeom>
          <a:noFill/>
        </p:spPr>
        <p:txBody>
          <a:bodyPr wrap="square" rtlCol="0">
            <a:spAutoFit/>
          </a:bodyPr>
          <a:lstStyle/>
          <a:p>
            <a:r>
              <a:rPr lang="en-US" dirty="0"/>
              <a:t>Gas Turbine</a:t>
            </a:r>
          </a:p>
        </p:txBody>
      </p:sp>
    </p:spTree>
    <p:extLst>
      <p:ext uri="{BB962C8B-B14F-4D97-AF65-F5344CB8AC3E}">
        <p14:creationId xmlns:p14="http://schemas.microsoft.com/office/powerpoint/2010/main" val="158123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5466-AC85-23BD-57C2-D0EC00FC94FF}"/>
              </a:ext>
            </a:extLst>
          </p:cNvPr>
          <p:cNvSpPr>
            <a:spLocks noGrp="1"/>
          </p:cNvSpPr>
          <p:nvPr>
            <p:ph type="title"/>
          </p:nvPr>
        </p:nvSpPr>
        <p:spPr/>
        <p:txBody>
          <a:bodyPr/>
          <a:lstStyle/>
          <a:p>
            <a:r>
              <a:rPr lang="en-US" dirty="0"/>
              <a:t>Thermodynamic cycle</a:t>
            </a:r>
          </a:p>
        </p:txBody>
      </p:sp>
      <p:pic>
        <p:nvPicPr>
          <p:cNvPr id="4" name="Picture 3">
            <a:extLst>
              <a:ext uri="{FF2B5EF4-FFF2-40B4-BE49-F238E27FC236}">
                <a16:creationId xmlns:a16="http://schemas.microsoft.com/office/drawing/2014/main" id="{EC7236FF-BABA-A235-4C6B-A6ED9DCA800A}"/>
              </a:ext>
            </a:extLst>
          </p:cNvPr>
          <p:cNvPicPr>
            <a:picLocks noChangeAspect="1"/>
          </p:cNvPicPr>
          <p:nvPr/>
        </p:nvPicPr>
        <p:blipFill>
          <a:blip r:embed="rId2"/>
          <a:stretch>
            <a:fillRect/>
          </a:stretch>
        </p:blipFill>
        <p:spPr>
          <a:xfrm>
            <a:off x="2248930" y="1690688"/>
            <a:ext cx="6473445" cy="4673246"/>
          </a:xfrm>
          <a:prstGeom prst="rect">
            <a:avLst/>
          </a:prstGeom>
        </p:spPr>
      </p:pic>
    </p:spTree>
    <p:extLst>
      <p:ext uri="{BB962C8B-B14F-4D97-AF65-F5344CB8AC3E}">
        <p14:creationId xmlns:p14="http://schemas.microsoft.com/office/powerpoint/2010/main" val="819597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D5669-A356-8147-6128-3E82599E52AC}"/>
              </a:ext>
            </a:extLst>
          </p:cNvPr>
          <p:cNvSpPr>
            <a:spLocks noGrp="1"/>
          </p:cNvSpPr>
          <p:nvPr>
            <p:ph type="title"/>
          </p:nvPr>
        </p:nvSpPr>
        <p:spPr>
          <a:xfrm>
            <a:off x="528388" y="-136698"/>
            <a:ext cx="10515600" cy="1325563"/>
          </a:xfrm>
        </p:spPr>
        <p:txBody>
          <a:bodyPr/>
          <a:lstStyle/>
          <a:p>
            <a:r>
              <a:rPr lang="en-US" dirty="0"/>
              <a:t>CAES Concept</a:t>
            </a:r>
          </a:p>
        </p:txBody>
      </p:sp>
      <p:sp>
        <p:nvSpPr>
          <p:cNvPr id="4" name="Trapezoid 3">
            <a:extLst>
              <a:ext uri="{FF2B5EF4-FFF2-40B4-BE49-F238E27FC236}">
                <a16:creationId xmlns:a16="http://schemas.microsoft.com/office/drawing/2014/main" id="{7CC243A7-B435-61D1-5A91-0253DB281DB0}"/>
              </a:ext>
            </a:extLst>
          </p:cNvPr>
          <p:cNvSpPr/>
          <p:nvPr/>
        </p:nvSpPr>
        <p:spPr>
          <a:xfrm rot="5400000">
            <a:off x="3865496" y="3489846"/>
            <a:ext cx="1188132" cy="1188132"/>
          </a:xfrm>
          <a:prstGeom prst="trapezoi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rapezoid 4">
            <a:extLst>
              <a:ext uri="{FF2B5EF4-FFF2-40B4-BE49-F238E27FC236}">
                <a16:creationId xmlns:a16="http://schemas.microsoft.com/office/drawing/2014/main" id="{F1B5C007-F998-1462-607D-0243A1EDECF5}"/>
              </a:ext>
            </a:extLst>
          </p:cNvPr>
          <p:cNvSpPr/>
          <p:nvPr/>
        </p:nvSpPr>
        <p:spPr>
          <a:xfrm rot="16200000">
            <a:off x="6977305" y="3687239"/>
            <a:ext cx="1224136" cy="1224136"/>
          </a:xfrm>
          <a:prstGeom prst="trapezoi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A270BF9F-9111-D17D-D8B1-4449427E9C37}"/>
              </a:ext>
            </a:extLst>
          </p:cNvPr>
          <p:cNvSpPr/>
          <p:nvPr/>
        </p:nvSpPr>
        <p:spPr>
          <a:xfrm>
            <a:off x="2891763" y="4018566"/>
            <a:ext cx="973733" cy="83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42D9598-153C-5037-2BA9-D1542F8048D5}"/>
              </a:ext>
            </a:extLst>
          </p:cNvPr>
          <p:cNvSpPr/>
          <p:nvPr/>
        </p:nvSpPr>
        <p:spPr>
          <a:xfrm>
            <a:off x="8201441" y="4226020"/>
            <a:ext cx="86409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D0C3E08F-A231-6571-0CE9-03150FE22D18}"/>
              </a:ext>
            </a:extLst>
          </p:cNvPr>
          <p:cNvSpPr/>
          <p:nvPr/>
        </p:nvSpPr>
        <p:spPr>
          <a:xfrm>
            <a:off x="9065537" y="3903263"/>
            <a:ext cx="1152128" cy="72008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8F1B877E-AA40-2E3A-6A14-39A674B45731}"/>
              </a:ext>
            </a:extLst>
          </p:cNvPr>
          <p:cNvCxnSpPr>
            <a:cxnSpLocks/>
          </p:cNvCxnSpPr>
          <p:nvPr/>
        </p:nvCxnSpPr>
        <p:spPr>
          <a:xfrm>
            <a:off x="4115301" y="2913782"/>
            <a:ext cx="0" cy="612068"/>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903203-4280-C9C3-9CAF-4F5A726B4AC4}"/>
              </a:ext>
            </a:extLst>
          </p:cNvPr>
          <p:cNvCxnSpPr/>
          <p:nvPr/>
        </p:nvCxnSpPr>
        <p:spPr>
          <a:xfrm rot="5400000" flipH="1" flipV="1">
            <a:off x="7625377" y="5271415"/>
            <a:ext cx="864096" cy="0"/>
          </a:xfrm>
          <a:prstGeom prst="line">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DB4A792-5D07-35EF-4B6B-EF3F7D7E4FA3}"/>
              </a:ext>
            </a:extLst>
          </p:cNvPr>
          <p:cNvSpPr/>
          <p:nvPr/>
        </p:nvSpPr>
        <p:spPr>
          <a:xfrm>
            <a:off x="5670180" y="2897612"/>
            <a:ext cx="936104" cy="57606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1312AAC5-34AC-9863-8004-2F016848385F}"/>
              </a:ext>
            </a:extLst>
          </p:cNvPr>
          <p:cNvCxnSpPr/>
          <p:nvPr/>
        </p:nvCxnSpPr>
        <p:spPr>
          <a:xfrm>
            <a:off x="6617265" y="3183183"/>
            <a:ext cx="57606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F974AB-0E90-9E01-A217-B0C51EBDD692}"/>
              </a:ext>
            </a:extLst>
          </p:cNvPr>
          <p:cNvCxnSpPr/>
          <p:nvPr/>
        </p:nvCxnSpPr>
        <p:spPr>
          <a:xfrm rot="5400000">
            <a:off x="6977305" y="3399207"/>
            <a:ext cx="432048"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42FDB4-877C-3F20-1D86-5F35B8647394}"/>
              </a:ext>
            </a:extLst>
          </p:cNvPr>
          <p:cNvCxnSpPr/>
          <p:nvPr/>
        </p:nvCxnSpPr>
        <p:spPr>
          <a:xfrm rot="5400000">
            <a:off x="7013309" y="3795251"/>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153265B-01C4-153F-811F-427B7DE57035}"/>
              </a:ext>
            </a:extLst>
          </p:cNvPr>
          <p:cNvSpPr txBox="1"/>
          <p:nvPr/>
        </p:nvSpPr>
        <p:spPr>
          <a:xfrm>
            <a:off x="9065537" y="4767359"/>
            <a:ext cx="1368152" cy="369332"/>
          </a:xfrm>
          <a:prstGeom prst="rect">
            <a:avLst/>
          </a:prstGeom>
          <a:noFill/>
        </p:spPr>
        <p:txBody>
          <a:bodyPr wrap="square" rtlCol="0">
            <a:spAutoFit/>
          </a:bodyPr>
          <a:lstStyle/>
          <a:p>
            <a:r>
              <a:rPr lang="en-GB" dirty="0"/>
              <a:t>GENERATOR</a:t>
            </a:r>
          </a:p>
        </p:txBody>
      </p:sp>
      <p:sp>
        <p:nvSpPr>
          <p:cNvPr id="19" name="TextBox 18">
            <a:extLst>
              <a:ext uri="{FF2B5EF4-FFF2-40B4-BE49-F238E27FC236}">
                <a16:creationId xmlns:a16="http://schemas.microsoft.com/office/drawing/2014/main" id="{E74120DE-DC51-10B2-B306-4B06489E8CF6}"/>
              </a:ext>
            </a:extLst>
          </p:cNvPr>
          <p:cNvSpPr txBox="1"/>
          <p:nvPr/>
        </p:nvSpPr>
        <p:spPr>
          <a:xfrm>
            <a:off x="3768814" y="2439437"/>
            <a:ext cx="720080" cy="369332"/>
          </a:xfrm>
          <a:prstGeom prst="rect">
            <a:avLst/>
          </a:prstGeom>
          <a:noFill/>
        </p:spPr>
        <p:txBody>
          <a:bodyPr wrap="square" rtlCol="0">
            <a:spAutoFit/>
          </a:bodyPr>
          <a:lstStyle/>
          <a:p>
            <a:r>
              <a:rPr lang="en-GB" dirty="0"/>
              <a:t>Air in</a:t>
            </a:r>
          </a:p>
        </p:txBody>
      </p:sp>
      <p:cxnSp>
        <p:nvCxnSpPr>
          <p:cNvPr id="22" name="Straight Connector 21">
            <a:extLst>
              <a:ext uri="{FF2B5EF4-FFF2-40B4-BE49-F238E27FC236}">
                <a16:creationId xmlns:a16="http://schemas.microsoft.com/office/drawing/2014/main" id="{F4B4CF4A-29E9-2F5A-DEF7-A5A332A3258B}"/>
              </a:ext>
            </a:extLst>
          </p:cNvPr>
          <p:cNvCxnSpPr>
            <a:cxnSpLocks/>
          </p:cNvCxnSpPr>
          <p:nvPr/>
        </p:nvCxnSpPr>
        <p:spPr>
          <a:xfrm>
            <a:off x="4835279" y="4434167"/>
            <a:ext cx="0" cy="644907"/>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D3F9313E-E5BA-75AE-CB39-9BB6BAB492F4}"/>
              </a:ext>
            </a:extLst>
          </p:cNvPr>
          <p:cNvSpPr/>
          <p:nvPr/>
        </p:nvSpPr>
        <p:spPr>
          <a:xfrm>
            <a:off x="9353569" y="4119287"/>
            <a:ext cx="504056" cy="216024"/>
          </a:xfrm>
          <a:custGeom>
            <a:avLst/>
            <a:gdLst>
              <a:gd name="connsiteX0" fmla="*/ 0 w 771525"/>
              <a:gd name="connsiteY0" fmla="*/ 220662 h 379412"/>
              <a:gd name="connsiteX1" fmla="*/ 85725 w 771525"/>
              <a:gd name="connsiteY1" fmla="*/ 30162 h 379412"/>
              <a:gd name="connsiteX2" fmla="*/ 266700 w 771525"/>
              <a:gd name="connsiteY2" fmla="*/ 39687 h 379412"/>
              <a:gd name="connsiteX3" fmla="*/ 381000 w 771525"/>
              <a:gd name="connsiteY3" fmla="*/ 268287 h 379412"/>
              <a:gd name="connsiteX4" fmla="*/ 523875 w 771525"/>
              <a:gd name="connsiteY4" fmla="*/ 373062 h 379412"/>
              <a:gd name="connsiteX5" fmla="*/ 704850 w 771525"/>
              <a:gd name="connsiteY5" fmla="*/ 306387 h 379412"/>
              <a:gd name="connsiteX6" fmla="*/ 771525 w 771525"/>
              <a:gd name="connsiteY6" fmla="*/ 68262 h 379412"/>
              <a:gd name="connsiteX7" fmla="*/ 771525 w 771525"/>
              <a:gd name="connsiteY7" fmla="*/ 68262 h 3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379412">
                <a:moveTo>
                  <a:pt x="0" y="220662"/>
                </a:moveTo>
                <a:cubicBezTo>
                  <a:pt x="20637" y="140493"/>
                  <a:pt x="41275" y="60324"/>
                  <a:pt x="85725" y="30162"/>
                </a:cubicBezTo>
                <a:cubicBezTo>
                  <a:pt x="130175" y="0"/>
                  <a:pt x="217488" y="0"/>
                  <a:pt x="266700" y="39687"/>
                </a:cubicBezTo>
                <a:cubicBezTo>
                  <a:pt x="315913" y="79375"/>
                  <a:pt x="338138" y="212725"/>
                  <a:pt x="381000" y="268287"/>
                </a:cubicBezTo>
                <a:cubicBezTo>
                  <a:pt x="423863" y="323850"/>
                  <a:pt x="469900" y="366712"/>
                  <a:pt x="523875" y="373062"/>
                </a:cubicBezTo>
                <a:cubicBezTo>
                  <a:pt x="577850" y="379412"/>
                  <a:pt x="663575" y="357187"/>
                  <a:pt x="704850" y="306387"/>
                </a:cubicBezTo>
                <a:cubicBezTo>
                  <a:pt x="746125" y="255587"/>
                  <a:pt x="771525" y="68262"/>
                  <a:pt x="771525" y="68262"/>
                </a:cubicBezTo>
                <a:lnTo>
                  <a:pt x="771525" y="6826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E1B45077-A452-4CA9-A11A-6FDE96ACEA91}"/>
              </a:ext>
            </a:extLst>
          </p:cNvPr>
          <p:cNvSpPr txBox="1"/>
          <p:nvPr/>
        </p:nvSpPr>
        <p:spPr>
          <a:xfrm>
            <a:off x="3811490" y="3890942"/>
            <a:ext cx="1296144" cy="338554"/>
          </a:xfrm>
          <a:prstGeom prst="rect">
            <a:avLst/>
          </a:prstGeom>
          <a:noFill/>
        </p:spPr>
        <p:txBody>
          <a:bodyPr wrap="square" rtlCol="0">
            <a:spAutoFit/>
          </a:bodyPr>
          <a:lstStyle/>
          <a:p>
            <a:r>
              <a:rPr lang="en-GB" sz="1600" dirty="0"/>
              <a:t>compressor</a:t>
            </a:r>
          </a:p>
        </p:txBody>
      </p:sp>
      <p:sp>
        <p:nvSpPr>
          <p:cNvPr id="26" name="TextBox 25">
            <a:extLst>
              <a:ext uri="{FF2B5EF4-FFF2-40B4-BE49-F238E27FC236}">
                <a16:creationId xmlns:a16="http://schemas.microsoft.com/office/drawing/2014/main" id="{3D501E58-048C-B7A9-0901-C44AB908265A}"/>
              </a:ext>
            </a:extLst>
          </p:cNvPr>
          <p:cNvSpPr txBox="1"/>
          <p:nvPr/>
        </p:nvSpPr>
        <p:spPr>
          <a:xfrm>
            <a:off x="7193329" y="4119287"/>
            <a:ext cx="936104" cy="369332"/>
          </a:xfrm>
          <a:prstGeom prst="rect">
            <a:avLst/>
          </a:prstGeom>
          <a:noFill/>
        </p:spPr>
        <p:txBody>
          <a:bodyPr wrap="square" rtlCol="0">
            <a:spAutoFit/>
          </a:bodyPr>
          <a:lstStyle/>
          <a:p>
            <a:r>
              <a:rPr lang="en-GB" dirty="0"/>
              <a:t>turbine</a:t>
            </a:r>
          </a:p>
        </p:txBody>
      </p:sp>
      <p:sp>
        <p:nvSpPr>
          <p:cNvPr id="28" name="TextBox 27">
            <a:extLst>
              <a:ext uri="{FF2B5EF4-FFF2-40B4-BE49-F238E27FC236}">
                <a16:creationId xmlns:a16="http://schemas.microsoft.com/office/drawing/2014/main" id="{52869070-94FB-36BA-AD04-3180A0E731D1}"/>
              </a:ext>
            </a:extLst>
          </p:cNvPr>
          <p:cNvSpPr txBox="1"/>
          <p:nvPr/>
        </p:nvSpPr>
        <p:spPr>
          <a:xfrm>
            <a:off x="7642457" y="5707396"/>
            <a:ext cx="1054356" cy="369332"/>
          </a:xfrm>
          <a:prstGeom prst="rect">
            <a:avLst/>
          </a:prstGeom>
          <a:noFill/>
        </p:spPr>
        <p:txBody>
          <a:bodyPr wrap="square" rtlCol="0">
            <a:spAutoFit/>
          </a:bodyPr>
          <a:lstStyle/>
          <a:p>
            <a:r>
              <a:rPr lang="en-GB" dirty="0"/>
              <a:t>Exhaust</a:t>
            </a:r>
          </a:p>
        </p:txBody>
      </p:sp>
      <p:sp>
        <p:nvSpPr>
          <p:cNvPr id="32" name="Rounded Rectangle 31">
            <a:extLst>
              <a:ext uri="{FF2B5EF4-FFF2-40B4-BE49-F238E27FC236}">
                <a16:creationId xmlns:a16="http://schemas.microsoft.com/office/drawing/2014/main" id="{AC177075-FD6A-1020-1878-8DD3AFCC57B3}"/>
              </a:ext>
            </a:extLst>
          </p:cNvPr>
          <p:cNvSpPr/>
          <p:nvPr/>
        </p:nvSpPr>
        <p:spPr>
          <a:xfrm>
            <a:off x="1742534" y="3686489"/>
            <a:ext cx="1152128" cy="72008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a:extLst>
              <a:ext uri="{FF2B5EF4-FFF2-40B4-BE49-F238E27FC236}">
                <a16:creationId xmlns:a16="http://schemas.microsoft.com/office/drawing/2014/main" id="{FBEC56C0-EBC5-3C8A-CF90-B371862DFA47}"/>
              </a:ext>
            </a:extLst>
          </p:cNvPr>
          <p:cNvSpPr/>
          <p:nvPr/>
        </p:nvSpPr>
        <p:spPr>
          <a:xfrm>
            <a:off x="2044272" y="3938517"/>
            <a:ext cx="504056" cy="216024"/>
          </a:xfrm>
          <a:custGeom>
            <a:avLst/>
            <a:gdLst>
              <a:gd name="connsiteX0" fmla="*/ 0 w 771525"/>
              <a:gd name="connsiteY0" fmla="*/ 220662 h 379412"/>
              <a:gd name="connsiteX1" fmla="*/ 85725 w 771525"/>
              <a:gd name="connsiteY1" fmla="*/ 30162 h 379412"/>
              <a:gd name="connsiteX2" fmla="*/ 266700 w 771525"/>
              <a:gd name="connsiteY2" fmla="*/ 39687 h 379412"/>
              <a:gd name="connsiteX3" fmla="*/ 381000 w 771525"/>
              <a:gd name="connsiteY3" fmla="*/ 268287 h 379412"/>
              <a:gd name="connsiteX4" fmla="*/ 523875 w 771525"/>
              <a:gd name="connsiteY4" fmla="*/ 373062 h 379412"/>
              <a:gd name="connsiteX5" fmla="*/ 704850 w 771525"/>
              <a:gd name="connsiteY5" fmla="*/ 306387 h 379412"/>
              <a:gd name="connsiteX6" fmla="*/ 771525 w 771525"/>
              <a:gd name="connsiteY6" fmla="*/ 68262 h 379412"/>
              <a:gd name="connsiteX7" fmla="*/ 771525 w 771525"/>
              <a:gd name="connsiteY7" fmla="*/ 68262 h 3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379412">
                <a:moveTo>
                  <a:pt x="0" y="220662"/>
                </a:moveTo>
                <a:cubicBezTo>
                  <a:pt x="20637" y="140493"/>
                  <a:pt x="41275" y="60324"/>
                  <a:pt x="85725" y="30162"/>
                </a:cubicBezTo>
                <a:cubicBezTo>
                  <a:pt x="130175" y="0"/>
                  <a:pt x="217488" y="0"/>
                  <a:pt x="266700" y="39687"/>
                </a:cubicBezTo>
                <a:cubicBezTo>
                  <a:pt x="315913" y="79375"/>
                  <a:pt x="338138" y="212725"/>
                  <a:pt x="381000" y="268287"/>
                </a:cubicBezTo>
                <a:cubicBezTo>
                  <a:pt x="423863" y="323850"/>
                  <a:pt x="469900" y="366712"/>
                  <a:pt x="523875" y="373062"/>
                </a:cubicBezTo>
                <a:cubicBezTo>
                  <a:pt x="577850" y="379412"/>
                  <a:pt x="663575" y="357187"/>
                  <a:pt x="704850" y="306387"/>
                </a:cubicBezTo>
                <a:cubicBezTo>
                  <a:pt x="746125" y="255587"/>
                  <a:pt x="771525" y="68262"/>
                  <a:pt x="771525" y="68262"/>
                </a:cubicBezTo>
                <a:lnTo>
                  <a:pt x="771525" y="6826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a:extLst>
              <a:ext uri="{FF2B5EF4-FFF2-40B4-BE49-F238E27FC236}">
                <a16:creationId xmlns:a16="http://schemas.microsoft.com/office/drawing/2014/main" id="{7E968FB6-D18F-192E-933A-DA3F565CF747}"/>
              </a:ext>
            </a:extLst>
          </p:cNvPr>
          <p:cNvSpPr txBox="1"/>
          <p:nvPr/>
        </p:nvSpPr>
        <p:spPr>
          <a:xfrm>
            <a:off x="1864252" y="4597912"/>
            <a:ext cx="1368152" cy="369332"/>
          </a:xfrm>
          <a:prstGeom prst="rect">
            <a:avLst/>
          </a:prstGeom>
          <a:noFill/>
        </p:spPr>
        <p:txBody>
          <a:bodyPr wrap="square" rtlCol="0">
            <a:spAutoFit/>
          </a:bodyPr>
          <a:lstStyle/>
          <a:p>
            <a:r>
              <a:rPr lang="en-GB" dirty="0"/>
              <a:t>Motor</a:t>
            </a:r>
          </a:p>
        </p:txBody>
      </p:sp>
      <p:pic>
        <p:nvPicPr>
          <p:cNvPr id="35" name="Picture 34">
            <a:extLst>
              <a:ext uri="{FF2B5EF4-FFF2-40B4-BE49-F238E27FC236}">
                <a16:creationId xmlns:a16="http://schemas.microsoft.com/office/drawing/2014/main" id="{6F075565-578A-3728-5187-0A91F9E83E88}"/>
              </a:ext>
            </a:extLst>
          </p:cNvPr>
          <p:cNvPicPr>
            <a:picLocks noChangeAspect="1"/>
          </p:cNvPicPr>
          <p:nvPr/>
        </p:nvPicPr>
        <p:blipFill>
          <a:blip r:embed="rId3"/>
          <a:stretch>
            <a:fillRect/>
          </a:stretch>
        </p:blipFill>
        <p:spPr>
          <a:xfrm>
            <a:off x="165337" y="1177401"/>
            <a:ext cx="2257917" cy="1988534"/>
          </a:xfrm>
          <a:prstGeom prst="rect">
            <a:avLst/>
          </a:prstGeom>
        </p:spPr>
      </p:pic>
      <p:cxnSp>
        <p:nvCxnSpPr>
          <p:cNvPr id="40" name="Straight Connector 39">
            <a:extLst>
              <a:ext uri="{FF2B5EF4-FFF2-40B4-BE49-F238E27FC236}">
                <a16:creationId xmlns:a16="http://schemas.microsoft.com/office/drawing/2014/main" id="{EA63F563-1D2E-F759-9BCF-8F7EBD022B67}"/>
              </a:ext>
            </a:extLst>
          </p:cNvPr>
          <p:cNvCxnSpPr>
            <a:cxnSpLocks/>
            <a:endCxn id="32" idx="1"/>
          </p:cNvCxnSpPr>
          <p:nvPr/>
        </p:nvCxnSpPr>
        <p:spPr>
          <a:xfrm>
            <a:off x="827048" y="4046529"/>
            <a:ext cx="91548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15B7E443-61F0-444A-2D8C-E004E0618DDE}"/>
              </a:ext>
            </a:extLst>
          </p:cNvPr>
          <p:cNvSpPr/>
          <p:nvPr/>
        </p:nvSpPr>
        <p:spPr>
          <a:xfrm>
            <a:off x="3567949" y="5079074"/>
            <a:ext cx="973733" cy="108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DD014584-D006-C7D8-0738-9E4969A70BC0}"/>
              </a:ext>
            </a:extLst>
          </p:cNvPr>
          <p:cNvSpPr/>
          <p:nvPr/>
        </p:nvSpPr>
        <p:spPr>
          <a:xfrm>
            <a:off x="5403113" y="5079074"/>
            <a:ext cx="973733" cy="108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B1F66932-CA5A-AAF6-4D75-5727CBF477C1}"/>
              </a:ext>
            </a:extLst>
          </p:cNvPr>
          <p:cNvSpPr/>
          <p:nvPr/>
        </p:nvSpPr>
        <p:spPr>
          <a:xfrm>
            <a:off x="4021799" y="5079074"/>
            <a:ext cx="1894933" cy="1087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Storage</a:t>
            </a:r>
          </a:p>
        </p:txBody>
      </p:sp>
      <p:cxnSp>
        <p:nvCxnSpPr>
          <p:cNvPr id="52" name="Curved Connector 51">
            <a:extLst>
              <a:ext uri="{FF2B5EF4-FFF2-40B4-BE49-F238E27FC236}">
                <a16:creationId xmlns:a16="http://schemas.microsoft.com/office/drawing/2014/main" id="{C06258CF-805E-6CE4-59F4-26FB09CED122}"/>
              </a:ext>
            </a:extLst>
          </p:cNvPr>
          <p:cNvCxnSpPr>
            <a:cxnSpLocks/>
          </p:cNvCxnSpPr>
          <p:nvPr/>
        </p:nvCxnSpPr>
        <p:spPr>
          <a:xfrm rot="10800000" flipV="1">
            <a:off x="3046370" y="6036530"/>
            <a:ext cx="755128" cy="32607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93C094D-75DE-18F9-D75E-0E1B8603F5DA}"/>
              </a:ext>
            </a:extLst>
          </p:cNvPr>
          <p:cNvSpPr txBox="1"/>
          <p:nvPr/>
        </p:nvSpPr>
        <p:spPr>
          <a:xfrm>
            <a:off x="2182274" y="6403030"/>
            <a:ext cx="2925360" cy="369332"/>
          </a:xfrm>
          <a:prstGeom prst="rect">
            <a:avLst/>
          </a:prstGeom>
          <a:noFill/>
        </p:spPr>
        <p:txBody>
          <a:bodyPr wrap="square" rtlCol="0">
            <a:spAutoFit/>
          </a:bodyPr>
          <a:lstStyle/>
          <a:p>
            <a:r>
              <a:rPr lang="en-GB" dirty="0"/>
              <a:t>Heat lost to surroundings</a:t>
            </a:r>
          </a:p>
        </p:txBody>
      </p:sp>
      <p:cxnSp>
        <p:nvCxnSpPr>
          <p:cNvPr id="55" name="Straight Connector 54">
            <a:extLst>
              <a:ext uri="{FF2B5EF4-FFF2-40B4-BE49-F238E27FC236}">
                <a16:creationId xmlns:a16="http://schemas.microsoft.com/office/drawing/2014/main" id="{5D1839B7-3468-0BDF-CE45-B4A315494779}"/>
              </a:ext>
            </a:extLst>
          </p:cNvPr>
          <p:cNvCxnSpPr>
            <a:cxnSpLocks/>
            <a:endCxn id="14" idx="3"/>
          </p:cNvCxnSpPr>
          <p:nvPr/>
        </p:nvCxnSpPr>
        <p:spPr>
          <a:xfrm flipV="1">
            <a:off x="5788342" y="3389313"/>
            <a:ext cx="18927" cy="1689761"/>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142D208-1869-1BF4-0BEC-A5574C536651}"/>
              </a:ext>
            </a:extLst>
          </p:cNvPr>
          <p:cNvSpPr txBox="1"/>
          <p:nvPr/>
        </p:nvSpPr>
        <p:spPr>
          <a:xfrm>
            <a:off x="5786188" y="3049317"/>
            <a:ext cx="806975" cy="369332"/>
          </a:xfrm>
          <a:prstGeom prst="rect">
            <a:avLst/>
          </a:prstGeom>
          <a:noFill/>
        </p:spPr>
        <p:txBody>
          <a:bodyPr wrap="square" rtlCol="0">
            <a:spAutoFit/>
          </a:bodyPr>
          <a:lstStyle/>
          <a:p>
            <a:r>
              <a:rPr lang="en-GB" dirty="0"/>
              <a:t>Heat</a:t>
            </a:r>
          </a:p>
        </p:txBody>
      </p:sp>
      <p:cxnSp>
        <p:nvCxnSpPr>
          <p:cNvPr id="60" name="Straight Connector 59">
            <a:extLst>
              <a:ext uri="{FF2B5EF4-FFF2-40B4-BE49-F238E27FC236}">
                <a16:creationId xmlns:a16="http://schemas.microsoft.com/office/drawing/2014/main" id="{E3F6E764-99EE-C46F-857F-7A8BD883BE62}"/>
              </a:ext>
            </a:extLst>
          </p:cNvPr>
          <p:cNvCxnSpPr/>
          <p:nvPr/>
        </p:nvCxnSpPr>
        <p:spPr>
          <a:xfrm>
            <a:off x="5403113" y="617838"/>
            <a:ext cx="0" cy="416474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1026" name="Picture 2" descr="Electric power to the grid - Energy Education">
            <a:extLst>
              <a:ext uri="{FF2B5EF4-FFF2-40B4-BE49-F238E27FC236}">
                <a16:creationId xmlns:a16="http://schemas.microsoft.com/office/drawing/2014/main" id="{379F4859-A4B3-D954-875A-742B1AD085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43" y="4406569"/>
            <a:ext cx="1013716" cy="2056999"/>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a:extLst>
              <a:ext uri="{FF2B5EF4-FFF2-40B4-BE49-F238E27FC236}">
                <a16:creationId xmlns:a16="http://schemas.microsoft.com/office/drawing/2014/main" id="{531587DF-A808-C3A8-CF4C-67F2C5394FF5}"/>
              </a:ext>
            </a:extLst>
          </p:cNvPr>
          <p:cNvCxnSpPr>
            <a:cxnSpLocks/>
          </p:cNvCxnSpPr>
          <p:nvPr/>
        </p:nvCxnSpPr>
        <p:spPr>
          <a:xfrm>
            <a:off x="827048" y="3049317"/>
            <a:ext cx="0" cy="13300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24" name="TextBox 1023">
            <a:extLst>
              <a:ext uri="{FF2B5EF4-FFF2-40B4-BE49-F238E27FC236}">
                <a16:creationId xmlns:a16="http://schemas.microsoft.com/office/drawing/2014/main" id="{28918166-C586-4F66-1143-19E046B91810}"/>
              </a:ext>
            </a:extLst>
          </p:cNvPr>
          <p:cNvSpPr txBox="1"/>
          <p:nvPr/>
        </p:nvSpPr>
        <p:spPr>
          <a:xfrm>
            <a:off x="1742534" y="1177401"/>
            <a:ext cx="2122962" cy="369332"/>
          </a:xfrm>
          <a:prstGeom prst="rect">
            <a:avLst/>
          </a:prstGeom>
          <a:noFill/>
        </p:spPr>
        <p:txBody>
          <a:bodyPr wrap="square" rtlCol="0">
            <a:spAutoFit/>
          </a:bodyPr>
          <a:lstStyle/>
          <a:p>
            <a:r>
              <a:rPr lang="en-GB" dirty="0"/>
              <a:t>Excess supply</a:t>
            </a:r>
          </a:p>
        </p:txBody>
      </p:sp>
      <p:sp>
        <p:nvSpPr>
          <p:cNvPr id="1025" name="TextBox 1024">
            <a:extLst>
              <a:ext uri="{FF2B5EF4-FFF2-40B4-BE49-F238E27FC236}">
                <a16:creationId xmlns:a16="http://schemas.microsoft.com/office/drawing/2014/main" id="{AA24F325-0275-3576-40E4-ABF098620B60}"/>
              </a:ext>
            </a:extLst>
          </p:cNvPr>
          <p:cNvSpPr txBox="1"/>
          <p:nvPr/>
        </p:nvSpPr>
        <p:spPr>
          <a:xfrm>
            <a:off x="6617265" y="1295274"/>
            <a:ext cx="3047411" cy="369332"/>
          </a:xfrm>
          <a:prstGeom prst="rect">
            <a:avLst/>
          </a:prstGeom>
          <a:noFill/>
        </p:spPr>
        <p:txBody>
          <a:bodyPr wrap="square" rtlCol="0">
            <a:spAutoFit/>
          </a:bodyPr>
          <a:lstStyle/>
          <a:p>
            <a:r>
              <a:rPr lang="en-GB" dirty="0"/>
              <a:t>Higher demand than supply</a:t>
            </a:r>
          </a:p>
        </p:txBody>
      </p:sp>
      <p:pic>
        <p:nvPicPr>
          <p:cNvPr id="1027" name="Picture 2" descr="Electric power to the grid - Energy Education">
            <a:extLst>
              <a:ext uri="{FF2B5EF4-FFF2-40B4-BE49-F238E27FC236}">
                <a16:creationId xmlns:a16="http://schemas.microsoft.com/office/drawing/2014/main" id="{70E9AE6B-63BC-57E3-E521-1515493DA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1511" y="1798139"/>
            <a:ext cx="1013716" cy="2056999"/>
          </a:xfrm>
          <a:prstGeom prst="rect">
            <a:avLst/>
          </a:prstGeom>
          <a:noFill/>
          <a:extLst>
            <a:ext uri="{909E8E84-426E-40DD-AFC4-6F175D3DCCD1}">
              <a14:hiddenFill xmlns:a14="http://schemas.microsoft.com/office/drawing/2010/main">
                <a:solidFill>
                  <a:srgbClr val="FFFFFF"/>
                </a:solidFill>
              </a14:hiddenFill>
            </a:ext>
          </a:extLst>
        </p:spPr>
      </p:pic>
      <p:cxnSp>
        <p:nvCxnSpPr>
          <p:cNvPr id="1028" name="Straight Connector 1027">
            <a:extLst>
              <a:ext uri="{FF2B5EF4-FFF2-40B4-BE49-F238E27FC236}">
                <a16:creationId xmlns:a16="http://schemas.microsoft.com/office/drawing/2014/main" id="{4E6A290E-A16D-4CAF-49D6-8D3838E309CD}"/>
              </a:ext>
            </a:extLst>
          </p:cNvPr>
          <p:cNvCxnSpPr>
            <a:cxnSpLocks/>
          </p:cNvCxnSpPr>
          <p:nvPr/>
        </p:nvCxnSpPr>
        <p:spPr>
          <a:xfrm>
            <a:off x="10217665" y="4298028"/>
            <a:ext cx="9154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D9167D96-FAA2-929F-C3E2-3F753DF29959}"/>
              </a:ext>
            </a:extLst>
          </p:cNvPr>
          <p:cNvCxnSpPr>
            <a:cxnSpLocks/>
          </p:cNvCxnSpPr>
          <p:nvPr/>
        </p:nvCxnSpPr>
        <p:spPr>
          <a:xfrm flipV="1">
            <a:off x="11133151" y="3855138"/>
            <a:ext cx="0" cy="46985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16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D5669-A356-8147-6128-3E82599E52AC}"/>
              </a:ext>
            </a:extLst>
          </p:cNvPr>
          <p:cNvSpPr>
            <a:spLocks noGrp="1"/>
          </p:cNvSpPr>
          <p:nvPr>
            <p:ph type="title"/>
          </p:nvPr>
        </p:nvSpPr>
        <p:spPr>
          <a:xfrm>
            <a:off x="549469" y="-36871"/>
            <a:ext cx="10515600" cy="1325563"/>
          </a:xfrm>
        </p:spPr>
        <p:txBody>
          <a:bodyPr/>
          <a:lstStyle/>
          <a:p>
            <a:r>
              <a:rPr lang="en-US" dirty="0"/>
              <a:t>Adiabatic CAES. (ACAES) Concept</a:t>
            </a:r>
          </a:p>
        </p:txBody>
      </p:sp>
      <p:sp>
        <p:nvSpPr>
          <p:cNvPr id="4" name="Trapezoid 3">
            <a:extLst>
              <a:ext uri="{FF2B5EF4-FFF2-40B4-BE49-F238E27FC236}">
                <a16:creationId xmlns:a16="http://schemas.microsoft.com/office/drawing/2014/main" id="{7CC243A7-B435-61D1-5A91-0253DB281DB0}"/>
              </a:ext>
            </a:extLst>
          </p:cNvPr>
          <p:cNvSpPr/>
          <p:nvPr/>
        </p:nvSpPr>
        <p:spPr>
          <a:xfrm rot="5400000">
            <a:off x="3457025" y="3560475"/>
            <a:ext cx="1188132" cy="1188132"/>
          </a:xfrm>
          <a:prstGeom prst="trapezoi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rapezoid 4">
            <a:extLst>
              <a:ext uri="{FF2B5EF4-FFF2-40B4-BE49-F238E27FC236}">
                <a16:creationId xmlns:a16="http://schemas.microsoft.com/office/drawing/2014/main" id="{F1B5C007-F998-1462-607D-0243A1EDECF5}"/>
              </a:ext>
            </a:extLst>
          </p:cNvPr>
          <p:cNvSpPr/>
          <p:nvPr/>
        </p:nvSpPr>
        <p:spPr>
          <a:xfrm rot="16200000">
            <a:off x="6977305" y="3687239"/>
            <a:ext cx="1224136" cy="1224136"/>
          </a:xfrm>
          <a:prstGeom prst="trapezoi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A270BF9F-9111-D17D-D8B1-4449427E9C37}"/>
              </a:ext>
            </a:extLst>
          </p:cNvPr>
          <p:cNvSpPr/>
          <p:nvPr/>
        </p:nvSpPr>
        <p:spPr>
          <a:xfrm>
            <a:off x="2891763" y="4018566"/>
            <a:ext cx="588505" cy="100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42D9598-153C-5037-2BA9-D1542F8048D5}"/>
              </a:ext>
            </a:extLst>
          </p:cNvPr>
          <p:cNvSpPr/>
          <p:nvPr/>
        </p:nvSpPr>
        <p:spPr>
          <a:xfrm>
            <a:off x="8201441" y="4226020"/>
            <a:ext cx="86409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D0C3E08F-A231-6571-0CE9-03150FE22D18}"/>
              </a:ext>
            </a:extLst>
          </p:cNvPr>
          <p:cNvSpPr/>
          <p:nvPr/>
        </p:nvSpPr>
        <p:spPr>
          <a:xfrm>
            <a:off x="9065537" y="3903263"/>
            <a:ext cx="1152128" cy="72008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8F1B877E-AA40-2E3A-6A14-39A674B45731}"/>
              </a:ext>
            </a:extLst>
          </p:cNvPr>
          <p:cNvCxnSpPr>
            <a:cxnSpLocks/>
          </p:cNvCxnSpPr>
          <p:nvPr/>
        </p:nvCxnSpPr>
        <p:spPr>
          <a:xfrm>
            <a:off x="3664349" y="3003163"/>
            <a:ext cx="0" cy="612068"/>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903203-4280-C9C3-9CAF-4F5A726B4AC4}"/>
              </a:ext>
            </a:extLst>
          </p:cNvPr>
          <p:cNvCxnSpPr/>
          <p:nvPr/>
        </p:nvCxnSpPr>
        <p:spPr>
          <a:xfrm rot="5400000" flipH="1" flipV="1">
            <a:off x="7625377" y="5271415"/>
            <a:ext cx="864096" cy="0"/>
          </a:xfrm>
          <a:prstGeom prst="line">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12AAC5-34AC-9863-8004-2F016848385F}"/>
              </a:ext>
            </a:extLst>
          </p:cNvPr>
          <p:cNvCxnSpPr>
            <a:cxnSpLocks/>
          </p:cNvCxnSpPr>
          <p:nvPr/>
        </p:nvCxnSpPr>
        <p:spPr>
          <a:xfrm>
            <a:off x="5202708" y="3309197"/>
            <a:ext cx="19906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F974AB-0E90-9E01-A217-B0C51EBDD692}"/>
              </a:ext>
            </a:extLst>
          </p:cNvPr>
          <p:cNvCxnSpPr>
            <a:cxnSpLocks/>
          </p:cNvCxnSpPr>
          <p:nvPr/>
        </p:nvCxnSpPr>
        <p:spPr>
          <a:xfrm>
            <a:off x="7193329" y="3309197"/>
            <a:ext cx="0" cy="306034"/>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42FDB4-877C-3F20-1D86-5F35B8647394}"/>
              </a:ext>
            </a:extLst>
          </p:cNvPr>
          <p:cNvCxnSpPr/>
          <p:nvPr/>
        </p:nvCxnSpPr>
        <p:spPr>
          <a:xfrm rot="5400000">
            <a:off x="7013309" y="3795251"/>
            <a:ext cx="3600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153265B-01C4-153F-811F-427B7DE57035}"/>
              </a:ext>
            </a:extLst>
          </p:cNvPr>
          <p:cNvSpPr txBox="1"/>
          <p:nvPr/>
        </p:nvSpPr>
        <p:spPr>
          <a:xfrm>
            <a:off x="9065537" y="4767359"/>
            <a:ext cx="1368152" cy="369332"/>
          </a:xfrm>
          <a:prstGeom prst="rect">
            <a:avLst/>
          </a:prstGeom>
          <a:noFill/>
        </p:spPr>
        <p:txBody>
          <a:bodyPr wrap="square" rtlCol="0">
            <a:spAutoFit/>
          </a:bodyPr>
          <a:lstStyle/>
          <a:p>
            <a:r>
              <a:rPr lang="en-GB" dirty="0"/>
              <a:t>GENERATOR</a:t>
            </a:r>
          </a:p>
        </p:txBody>
      </p:sp>
      <p:sp>
        <p:nvSpPr>
          <p:cNvPr id="19" name="TextBox 18">
            <a:extLst>
              <a:ext uri="{FF2B5EF4-FFF2-40B4-BE49-F238E27FC236}">
                <a16:creationId xmlns:a16="http://schemas.microsoft.com/office/drawing/2014/main" id="{E74120DE-DC51-10B2-B306-4B06489E8CF6}"/>
              </a:ext>
            </a:extLst>
          </p:cNvPr>
          <p:cNvSpPr txBox="1"/>
          <p:nvPr/>
        </p:nvSpPr>
        <p:spPr>
          <a:xfrm>
            <a:off x="3248982" y="2539842"/>
            <a:ext cx="720080" cy="369332"/>
          </a:xfrm>
          <a:prstGeom prst="rect">
            <a:avLst/>
          </a:prstGeom>
          <a:noFill/>
        </p:spPr>
        <p:txBody>
          <a:bodyPr wrap="square" rtlCol="0">
            <a:spAutoFit/>
          </a:bodyPr>
          <a:lstStyle/>
          <a:p>
            <a:r>
              <a:rPr lang="en-GB" dirty="0"/>
              <a:t>Air in</a:t>
            </a:r>
          </a:p>
        </p:txBody>
      </p:sp>
      <p:cxnSp>
        <p:nvCxnSpPr>
          <p:cNvPr id="22" name="Straight Connector 21">
            <a:extLst>
              <a:ext uri="{FF2B5EF4-FFF2-40B4-BE49-F238E27FC236}">
                <a16:creationId xmlns:a16="http://schemas.microsoft.com/office/drawing/2014/main" id="{F4B4CF4A-29E9-2F5A-DEF7-A5A332A3258B}"/>
              </a:ext>
            </a:extLst>
          </p:cNvPr>
          <p:cNvCxnSpPr>
            <a:cxnSpLocks/>
          </p:cNvCxnSpPr>
          <p:nvPr/>
        </p:nvCxnSpPr>
        <p:spPr>
          <a:xfrm>
            <a:off x="4452219" y="4491784"/>
            <a:ext cx="0" cy="460241"/>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D3F9313E-E5BA-75AE-CB39-9BB6BAB492F4}"/>
              </a:ext>
            </a:extLst>
          </p:cNvPr>
          <p:cNvSpPr/>
          <p:nvPr/>
        </p:nvSpPr>
        <p:spPr>
          <a:xfrm>
            <a:off x="9353569" y="4119287"/>
            <a:ext cx="504056" cy="216024"/>
          </a:xfrm>
          <a:custGeom>
            <a:avLst/>
            <a:gdLst>
              <a:gd name="connsiteX0" fmla="*/ 0 w 771525"/>
              <a:gd name="connsiteY0" fmla="*/ 220662 h 379412"/>
              <a:gd name="connsiteX1" fmla="*/ 85725 w 771525"/>
              <a:gd name="connsiteY1" fmla="*/ 30162 h 379412"/>
              <a:gd name="connsiteX2" fmla="*/ 266700 w 771525"/>
              <a:gd name="connsiteY2" fmla="*/ 39687 h 379412"/>
              <a:gd name="connsiteX3" fmla="*/ 381000 w 771525"/>
              <a:gd name="connsiteY3" fmla="*/ 268287 h 379412"/>
              <a:gd name="connsiteX4" fmla="*/ 523875 w 771525"/>
              <a:gd name="connsiteY4" fmla="*/ 373062 h 379412"/>
              <a:gd name="connsiteX5" fmla="*/ 704850 w 771525"/>
              <a:gd name="connsiteY5" fmla="*/ 306387 h 379412"/>
              <a:gd name="connsiteX6" fmla="*/ 771525 w 771525"/>
              <a:gd name="connsiteY6" fmla="*/ 68262 h 379412"/>
              <a:gd name="connsiteX7" fmla="*/ 771525 w 771525"/>
              <a:gd name="connsiteY7" fmla="*/ 68262 h 3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379412">
                <a:moveTo>
                  <a:pt x="0" y="220662"/>
                </a:moveTo>
                <a:cubicBezTo>
                  <a:pt x="20637" y="140493"/>
                  <a:pt x="41275" y="60324"/>
                  <a:pt x="85725" y="30162"/>
                </a:cubicBezTo>
                <a:cubicBezTo>
                  <a:pt x="130175" y="0"/>
                  <a:pt x="217488" y="0"/>
                  <a:pt x="266700" y="39687"/>
                </a:cubicBezTo>
                <a:cubicBezTo>
                  <a:pt x="315913" y="79375"/>
                  <a:pt x="338138" y="212725"/>
                  <a:pt x="381000" y="268287"/>
                </a:cubicBezTo>
                <a:cubicBezTo>
                  <a:pt x="423863" y="323850"/>
                  <a:pt x="469900" y="366712"/>
                  <a:pt x="523875" y="373062"/>
                </a:cubicBezTo>
                <a:cubicBezTo>
                  <a:pt x="577850" y="379412"/>
                  <a:pt x="663575" y="357187"/>
                  <a:pt x="704850" y="306387"/>
                </a:cubicBezTo>
                <a:cubicBezTo>
                  <a:pt x="746125" y="255587"/>
                  <a:pt x="771525" y="68262"/>
                  <a:pt x="771525" y="68262"/>
                </a:cubicBezTo>
                <a:lnTo>
                  <a:pt x="771525" y="6826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E1B45077-A452-4CA9-A11A-6FDE96ACEA91}"/>
              </a:ext>
            </a:extLst>
          </p:cNvPr>
          <p:cNvSpPr txBox="1"/>
          <p:nvPr/>
        </p:nvSpPr>
        <p:spPr>
          <a:xfrm>
            <a:off x="3521951" y="3914148"/>
            <a:ext cx="1296144" cy="338554"/>
          </a:xfrm>
          <a:prstGeom prst="rect">
            <a:avLst/>
          </a:prstGeom>
          <a:noFill/>
        </p:spPr>
        <p:txBody>
          <a:bodyPr wrap="square" rtlCol="0">
            <a:spAutoFit/>
          </a:bodyPr>
          <a:lstStyle/>
          <a:p>
            <a:r>
              <a:rPr lang="en-GB" sz="1600" dirty="0"/>
              <a:t>compressor</a:t>
            </a:r>
          </a:p>
        </p:txBody>
      </p:sp>
      <p:sp>
        <p:nvSpPr>
          <p:cNvPr id="26" name="TextBox 25">
            <a:extLst>
              <a:ext uri="{FF2B5EF4-FFF2-40B4-BE49-F238E27FC236}">
                <a16:creationId xmlns:a16="http://schemas.microsoft.com/office/drawing/2014/main" id="{3D501E58-048C-B7A9-0901-C44AB908265A}"/>
              </a:ext>
            </a:extLst>
          </p:cNvPr>
          <p:cNvSpPr txBox="1"/>
          <p:nvPr/>
        </p:nvSpPr>
        <p:spPr>
          <a:xfrm>
            <a:off x="7193329" y="4119287"/>
            <a:ext cx="936104" cy="369332"/>
          </a:xfrm>
          <a:prstGeom prst="rect">
            <a:avLst/>
          </a:prstGeom>
          <a:noFill/>
        </p:spPr>
        <p:txBody>
          <a:bodyPr wrap="square" rtlCol="0">
            <a:spAutoFit/>
          </a:bodyPr>
          <a:lstStyle/>
          <a:p>
            <a:r>
              <a:rPr lang="en-GB" dirty="0"/>
              <a:t>turbine</a:t>
            </a:r>
          </a:p>
        </p:txBody>
      </p:sp>
      <p:sp>
        <p:nvSpPr>
          <p:cNvPr id="28" name="TextBox 27">
            <a:extLst>
              <a:ext uri="{FF2B5EF4-FFF2-40B4-BE49-F238E27FC236}">
                <a16:creationId xmlns:a16="http://schemas.microsoft.com/office/drawing/2014/main" id="{52869070-94FB-36BA-AD04-3180A0E731D1}"/>
              </a:ext>
            </a:extLst>
          </p:cNvPr>
          <p:cNvSpPr txBox="1"/>
          <p:nvPr/>
        </p:nvSpPr>
        <p:spPr>
          <a:xfrm>
            <a:off x="7642457" y="5707396"/>
            <a:ext cx="1054356" cy="369332"/>
          </a:xfrm>
          <a:prstGeom prst="rect">
            <a:avLst/>
          </a:prstGeom>
          <a:noFill/>
        </p:spPr>
        <p:txBody>
          <a:bodyPr wrap="square" rtlCol="0">
            <a:spAutoFit/>
          </a:bodyPr>
          <a:lstStyle/>
          <a:p>
            <a:r>
              <a:rPr lang="en-GB" dirty="0"/>
              <a:t>Exhaust</a:t>
            </a:r>
          </a:p>
        </p:txBody>
      </p:sp>
      <p:sp>
        <p:nvSpPr>
          <p:cNvPr id="32" name="Rounded Rectangle 31">
            <a:extLst>
              <a:ext uri="{FF2B5EF4-FFF2-40B4-BE49-F238E27FC236}">
                <a16:creationId xmlns:a16="http://schemas.microsoft.com/office/drawing/2014/main" id="{AC177075-FD6A-1020-1878-8DD3AFCC57B3}"/>
              </a:ext>
            </a:extLst>
          </p:cNvPr>
          <p:cNvSpPr/>
          <p:nvPr/>
        </p:nvSpPr>
        <p:spPr>
          <a:xfrm>
            <a:off x="1742534" y="3686489"/>
            <a:ext cx="1152128" cy="72008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a:extLst>
              <a:ext uri="{FF2B5EF4-FFF2-40B4-BE49-F238E27FC236}">
                <a16:creationId xmlns:a16="http://schemas.microsoft.com/office/drawing/2014/main" id="{FBEC56C0-EBC5-3C8A-CF90-B371862DFA47}"/>
              </a:ext>
            </a:extLst>
          </p:cNvPr>
          <p:cNvSpPr/>
          <p:nvPr/>
        </p:nvSpPr>
        <p:spPr>
          <a:xfrm>
            <a:off x="2044272" y="3938517"/>
            <a:ext cx="504056" cy="216024"/>
          </a:xfrm>
          <a:custGeom>
            <a:avLst/>
            <a:gdLst>
              <a:gd name="connsiteX0" fmla="*/ 0 w 771525"/>
              <a:gd name="connsiteY0" fmla="*/ 220662 h 379412"/>
              <a:gd name="connsiteX1" fmla="*/ 85725 w 771525"/>
              <a:gd name="connsiteY1" fmla="*/ 30162 h 379412"/>
              <a:gd name="connsiteX2" fmla="*/ 266700 w 771525"/>
              <a:gd name="connsiteY2" fmla="*/ 39687 h 379412"/>
              <a:gd name="connsiteX3" fmla="*/ 381000 w 771525"/>
              <a:gd name="connsiteY3" fmla="*/ 268287 h 379412"/>
              <a:gd name="connsiteX4" fmla="*/ 523875 w 771525"/>
              <a:gd name="connsiteY4" fmla="*/ 373062 h 379412"/>
              <a:gd name="connsiteX5" fmla="*/ 704850 w 771525"/>
              <a:gd name="connsiteY5" fmla="*/ 306387 h 379412"/>
              <a:gd name="connsiteX6" fmla="*/ 771525 w 771525"/>
              <a:gd name="connsiteY6" fmla="*/ 68262 h 379412"/>
              <a:gd name="connsiteX7" fmla="*/ 771525 w 771525"/>
              <a:gd name="connsiteY7" fmla="*/ 68262 h 3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25" h="379412">
                <a:moveTo>
                  <a:pt x="0" y="220662"/>
                </a:moveTo>
                <a:cubicBezTo>
                  <a:pt x="20637" y="140493"/>
                  <a:pt x="41275" y="60324"/>
                  <a:pt x="85725" y="30162"/>
                </a:cubicBezTo>
                <a:cubicBezTo>
                  <a:pt x="130175" y="0"/>
                  <a:pt x="217488" y="0"/>
                  <a:pt x="266700" y="39687"/>
                </a:cubicBezTo>
                <a:cubicBezTo>
                  <a:pt x="315913" y="79375"/>
                  <a:pt x="338138" y="212725"/>
                  <a:pt x="381000" y="268287"/>
                </a:cubicBezTo>
                <a:cubicBezTo>
                  <a:pt x="423863" y="323850"/>
                  <a:pt x="469900" y="366712"/>
                  <a:pt x="523875" y="373062"/>
                </a:cubicBezTo>
                <a:cubicBezTo>
                  <a:pt x="577850" y="379412"/>
                  <a:pt x="663575" y="357187"/>
                  <a:pt x="704850" y="306387"/>
                </a:cubicBezTo>
                <a:cubicBezTo>
                  <a:pt x="746125" y="255587"/>
                  <a:pt x="771525" y="68262"/>
                  <a:pt x="771525" y="68262"/>
                </a:cubicBezTo>
                <a:lnTo>
                  <a:pt x="771525" y="6826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a:extLst>
              <a:ext uri="{FF2B5EF4-FFF2-40B4-BE49-F238E27FC236}">
                <a16:creationId xmlns:a16="http://schemas.microsoft.com/office/drawing/2014/main" id="{7E968FB6-D18F-192E-933A-DA3F565CF747}"/>
              </a:ext>
            </a:extLst>
          </p:cNvPr>
          <p:cNvSpPr txBox="1"/>
          <p:nvPr/>
        </p:nvSpPr>
        <p:spPr>
          <a:xfrm>
            <a:off x="1945087" y="4486618"/>
            <a:ext cx="1368152" cy="369332"/>
          </a:xfrm>
          <a:prstGeom prst="rect">
            <a:avLst/>
          </a:prstGeom>
          <a:noFill/>
        </p:spPr>
        <p:txBody>
          <a:bodyPr wrap="square" rtlCol="0">
            <a:spAutoFit/>
          </a:bodyPr>
          <a:lstStyle/>
          <a:p>
            <a:r>
              <a:rPr lang="en-GB" dirty="0"/>
              <a:t>Motor</a:t>
            </a:r>
          </a:p>
        </p:txBody>
      </p:sp>
      <p:pic>
        <p:nvPicPr>
          <p:cNvPr id="35" name="Picture 34">
            <a:extLst>
              <a:ext uri="{FF2B5EF4-FFF2-40B4-BE49-F238E27FC236}">
                <a16:creationId xmlns:a16="http://schemas.microsoft.com/office/drawing/2014/main" id="{6F075565-578A-3728-5187-0A91F9E83E88}"/>
              </a:ext>
            </a:extLst>
          </p:cNvPr>
          <p:cNvPicPr>
            <a:picLocks noChangeAspect="1"/>
          </p:cNvPicPr>
          <p:nvPr/>
        </p:nvPicPr>
        <p:blipFill>
          <a:blip r:embed="rId3"/>
          <a:stretch>
            <a:fillRect/>
          </a:stretch>
        </p:blipFill>
        <p:spPr>
          <a:xfrm>
            <a:off x="165337" y="1177401"/>
            <a:ext cx="2257917" cy="1988534"/>
          </a:xfrm>
          <a:prstGeom prst="rect">
            <a:avLst/>
          </a:prstGeom>
        </p:spPr>
      </p:pic>
      <p:cxnSp>
        <p:nvCxnSpPr>
          <p:cNvPr id="40" name="Straight Connector 39">
            <a:extLst>
              <a:ext uri="{FF2B5EF4-FFF2-40B4-BE49-F238E27FC236}">
                <a16:creationId xmlns:a16="http://schemas.microsoft.com/office/drawing/2014/main" id="{EA63F563-1D2E-F759-9BCF-8F7EBD022B67}"/>
              </a:ext>
            </a:extLst>
          </p:cNvPr>
          <p:cNvCxnSpPr>
            <a:cxnSpLocks/>
            <a:endCxn id="32" idx="1"/>
          </p:cNvCxnSpPr>
          <p:nvPr/>
        </p:nvCxnSpPr>
        <p:spPr>
          <a:xfrm>
            <a:off x="827048" y="4046529"/>
            <a:ext cx="91548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15B7E443-61F0-444A-2D8C-E004E0618DDE}"/>
              </a:ext>
            </a:extLst>
          </p:cNvPr>
          <p:cNvSpPr/>
          <p:nvPr/>
        </p:nvSpPr>
        <p:spPr>
          <a:xfrm>
            <a:off x="3197246" y="5622776"/>
            <a:ext cx="973733" cy="108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DD014584-D006-C7D8-0738-9E4969A70BC0}"/>
              </a:ext>
            </a:extLst>
          </p:cNvPr>
          <p:cNvSpPr/>
          <p:nvPr/>
        </p:nvSpPr>
        <p:spPr>
          <a:xfrm>
            <a:off x="5032410" y="5622776"/>
            <a:ext cx="973733" cy="108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B1F66932-CA5A-AAF6-4D75-5727CBF477C1}"/>
              </a:ext>
            </a:extLst>
          </p:cNvPr>
          <p:cNvSpPr/>
          <p:nvPr/>
        </p:nvSpPr>
        <p:spPr>
          <a:xfrm>
            <a:off x="3615344" y="5622776"/>
            <a:ext cx="1894933" cy="1087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Compressed air storage</a:t>
            </a:r>
          </a:p>
        </p:txBody>
      </p:sp>
      <p:cxnSp>
        <p:nvCxnSpPr>
          <p:cNvPr id="55" name="Straight Connector 54">
            <a:extLst>
              <a:ext uri="{FF2B5EF4-FFF2-40B4-BE49-F238E27FC236}">
                <a16:creationId xmlns:a16="http://schemas.microsoft.com/office/drawing/2014/main" id="{5D1839B7-3468-0BDF-CE45-B4A315494779}"/>
              </a:ext>
            </a:extLst>
          </p:cNvPr>
          <p:cNvCxnSpPr>
            <a:cxnSpLocks/>
          </p:cNvCxnSpPr>
          <p:nvPr/>
        </p:nvCxnSpPr>
        <p:spPr>
          <a:xfrm flipV="1">
            <a:off x="5202708" y="5355414"/>
            <a:ext cx="0" cy="267362"/>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3F6E764-99EE-C46F-857F-7A8BD883BE62}"/>
              </a:ext>
            </a:extLst>
          </p:cNvPr>
          <p:cNvCxnSpPr>
            <a:cxnSpLocks/>
          </p:cNvCxnSpPr>
          <p:nvPr/>
        </p:nvCxnSpPr>
        <p:spPr>
          <a:xfrm>
            <a:off x="4818095" y="1050636"/>
            <a:ext cx="0" cy="3671268"/>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1026" name="Picture 2" descr="Electric power to the grid - Energy Education">
            <a:extLst>
              <a:ext uri="{FF2B5EF4-FFF2-40B4-BE49-F238E27FC236}">
                <a16:creationId xmlns:a16="http://schemas.microsoft.com/office/drawing/2014/main" id="{379F4859-A4B3-D954-875A-742B1AD085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43" y="4406569"/>
            <a:ext cx="1013716" cy="2056999"/>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a:extLst>
              <a:ext uri="{FF2B5EF4-FFF2-40B4-BE49-F238E27FC236}">
                <a16:creationId xmlns:a16="http://schemas.microsoft.com/office/drawing/2014/main" id="{531587DF-A808-C3A8-CF4C-67F2C5394FF5}"/>
              </a:ext>
            </a:extLst>
          </p:cNvPr>
          <p:cNvCxnSpPr>
            <a:cxnSpLocks/>
          </p:cNvCxnSpPr>
          <p:nvPr/>
        </p:nvCxnSpPr>
        <p:spPr>
          <a:xfrm>
            <a:off x="827048" y="3049317"/>
            <a:ext cx="0" cy="13300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24" name="TextBox 1023">
            <a:extLst>
              <a:ext uri="{FF2B5EF4-FFF2-40B4-BE49-F238E27FC236}">
                <a16:creationId xmlns:a16="http://schemas.microsoft.com/office/drawing/2014/main" id="{28918166-C586-4F66-1143-19E046B91810}"/>
              </a:ext>
            </a:extLst>
          </p:cNvPr>
          <p:cNvSpPr txBox="1"/>
          <p:nvPr/>
        </p:nvSpPr>
        <p:spPr>
          <a:xfrm>
            <a:off x="1742534" y="1177401"/>
            <a:ext cx="2122962" cy="369332"/>
          </a:xfrm>
          <a:prstGeom prst="rect">
            <a:avLst/>
          </a:prstGeom>
          <a:noFill/>
        </p:spPr>
        <p:txBody>
          <a:bodyPr wrap="square" rtlCol="0">
            <a:spAutoFit/>
          </a:bodyPr>
          <a:lstStyle/>
          <a:p>
            <a:r>
              <a:rPr lang="en-GB" dirty="0"/>
              <a:t>Excess supply</a:t>
            </a:r>
          </a:p>
        </p:txBody>
      </p:sp>
      <p:sp>
        <p:nvSpPr>
          <p:cNvPr id="1025" name="TextBox 1024">
            <a:extLst>
              <a:ext uri="{FF2B5EF4-FFF2-40B4-BE49-F238E27FC236}">
                <a16:creationId xmlns:a16="http://schemas.microsoft.com/office/drawing/2014/main" id="{AA24F325-0275-3576-40E4-ABF098620B60}"/>
              </a:ext>
            </a:extLst>
          </p:cNvPr>
          <p:cNvSpPr txBox="1"/>
          <p:nvPr/>
        </p:nvSpPr>
        <p:spPr>
          <a:xfrm>
            <a:off x="6616444" y="1489240"/>
            <a:ext cx="3047411" cy="369332"/>
          </a:xfrm>
          <a:prstGeom prst="rect">
            <a:avLst/>
          </a:prstGeom>
          <a:noFill/>
        </p:spPr>
        <p:txBody>
          <a:bodyPr wrap="square" rtlCol="0">
            <a:spAutoFit/>
          </a:bodyPr>
          <a:lstStyle/>
          <a:p>
            <a:r>
              <a:rPr lang="en-GB" dirty="0"/>
              <a:t>Higher demand than supply</a:t>
            </a:r>
          </a:p>
        </p:txBody>
      </p:sp>
      <p:pic>
        <p:nvPicPr>
          <p:cNvPr id="1027" name="Picture 2" descr="Electric power to the grid - Energy Education">
            <a:extLst>
              <a:ext uri="{FF2B5EF4-FFF2-40B4-BE49-F238E27FC236}">
                <a16:creationId xmlns:a16="http://schemas.microsoft.com/office/drawing/2014/main" id="{70E9AE6B-63BC-57E3-E521-1515493DA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1511" y="1798139"/>
            <a:ext cx="1013716" cy="2056999"/>
          </a:xfrm>
          <a:prstGeom prst="rect">
            <a:avLst/>
          </a:prstGeom>
          <a:noFill/>
          <a:extLst>
            <a:ext uri="{909E8E84-426E-40DD-AFC4-6F175D3DCCD1}">
              <a14:hiddenFill xmlns:a14="http://schemas.microsoft.com/office/drawing/2010/main">
                <a:solidFill>
                  <a:srgbClr val="FFFFFF"/>
                </a:solidFill>
              </a14:hiddenFill>
            </a:ext>
          </a:extLst>
        </p:spPr>
      </p:pic>
      <p:cxnSp>
        <p:nvCxnSpPr>
          <p:cNvPr id="1028" name="Straight Connector 1027">
            <a:extLst>
              <a:ext uri="{FF2B5EF4-FFF2-40B4-BE49-F238E27FC236}">
                <a16:creationId xmlns:a16="http://schemas.microsoft.com/office/drawing/2014/main" id="{4E6A290E-A16D-4CAF-49D6-8D3838E309CD}"/>
              </a:ext>
            </a:extLst>
          </p:cNvPr>
          <p:cNvCxnSpPr>
            <a:cxnSpLocks/>
          </p:cNvCxnSpPr>
          <p:nvPr/>
        </p:nvCxnSpPr>
        <p:spPr>
          <a:xfrm>
            <a:off x="10217665" y="4298028"/>
            <a:ext cx="9154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D9167D96-FAA2-929F-C3E2-3F753DF29959}"/>
              </a:ext>
            </a:extLst>
          </p:cNvPr>
          <p:cNvCxnSpPr>
            <a:cxnSpLocks/>
          </p:cNvCxnSpPr>
          <p:nvPr/>
        </p:nvCxnSpPr>
        <p:spPr>
          <a:xfrm flipV="1">
            <a:off x="11133151" y="3855138"/>
            <a:ext cx="0" cy="46985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07CFB64-F4D7-7E62-D20D-7E0CA7730C4B}"/>
              </a:ext>
            </a:extLst>
          </p:cNvPr>
          <p:cNvSpPr/>
          <p:nvPr/>
        </p:nvSpPr>
        <p:spPr>
          <a:xfrm>
            <a:off x="3425907" y="4924669"/>
            <a:ext cx="1977206" cy="463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Heat Storage</a:t>
            </a:r>
          </a:p>
        </p:txBody>
      </p:sp>
      <p:cxnSp>
        <p:nvCxnSpPr>
          <p:cNvPr id="20" name="Straight Connector 19">
            <a:extLst>
              <a:ext uri="{FF2B5EF4-FFF2-40B4-BE49-F238E27FC236}">
                <a16:creationId xmlns:a16="http://schemas.microsoft.com/office/drawing/2014/main" id="{6ACDA3DE-5BA8-C76E-0DC9-1D219A9D1868}"/>
              </a:ext>
            </a:extLst>
          </p:cNvPr>
          <p:cNvCxnSpPr>
            <a:cxnSpLocks/>
          </p:cNvCxnSpPr>
          <p:nvPr/>
        </p:nvCxnSpPr>
        <p:spPr>
          <a:xfrm flipH="1">
            <a:off x="4452219" y="5271415"/>
            <a:ext cx="7905" cy="351361"/>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C63867-A5FD-BDCC-2044-45883D28F037}"/>
              </a:ext>
            </a:extLst>
          </p:cNvPr>
          <p:cNvCxnSpPr>
            <a:cxnSpLocks/>
          </p:cNvCxnSpPr>
          <p:nvPr/>
        </p:nvCxnSpPr>
        <p:spPr>
          <a:xfrm flipV="1">
            <a:off x="5202708" y="3309197"/>
            <a:ext cx="0" cy="1602178"/>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228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A72A-0120-1B04-B8CC-87EDAEDDD419}"/>
              </a:ext>
            </a:extLst>
          </p:cNvPr>
          <p:cNvSpPr>
            <a:spLocks noGrp="1"/>
          </p:cNvSpPr>
          <p:nvPr>
            <p:ph type="title"/>
          </p:nvPr>
        </p:nvSpPr>
        <p:spPr/>
        <p:txBody>
          <a:bodyPr/>
          <a:lstStyle/>
          <a:p>
            <a:r>
              <a:rPr lang="en-US" dirty="0"/>
              <a:t>Where is compressed air stored?</a:t>
            </a:r>
          </a:p>
        </p:txBody>
      </p:sp>
      <p:sp>
        <p:nvSpPr>
          <p:cNvPr id="3" name="Content Placeholder 2">
            <a:extLst>
              <a:ext uri="{FF2B5EF4-FFF2-40B4-BE49-F238E27FC236}">
                <a16:creationId xmlns:a16="http://schemas.microsoft.com/office/drawing/2014/main" id="{01068117-7EAC-4061-1977-2584726E2A60}"/>
              </a:ext>
            </a:extLst>
          </p:cNvPr>
          <p:cNvSpPr>
            <a:spLocks noGrp="1"/>
          </p:cNvSpPr>
          <p:nvPr>
            <p:ph idx="1"/>
          </p:nvPr>
        </p:nvSpPr>
        <p:spPr/>
        <p:txBody>
          <a:bodyPr>
            <a:normAutofit fontScale="92500" lnSpcReduction="10000"/>
          </a:bodyPr>
          <a:lstStyle/>
          <a:p>
            <a:r>
              <a:rPr lang="en-US" dirty="0"/>
              <a:t>Small scale plants up to 20 MW can use above ground storage tank made of steel pressure vessel</a:t>
            </a:r>
          </a:p>
          <a:p>
            <a:r>
              <a:rPr lang="en-US" dirty="0"/>
              <a:t>Large scale plants use underground Caverns to store compressed air. The technology used is similar to what has been developed over the years to store natural gas underground.</a:t>
            </a:r>
          </a:p>
          <a:p>
            <a:pPr lvl="1">
              <a:buFont typeface="Courier New" panose="02070309020205020404" pitchFamily="49" charset="0"/>
              <a:buChar char="o"/>
            </a:pPr>
            <a:r>
              <a:rPr lang="en-US" dirty="0"/>
              <a:t>Man made rock cavern excavated in hard rock (most expensive)</a:t>
            </a:r>
          </a:p>
          <a:p>
            <a:pPr lvl="1">
              <a:buFont typeface="Courier New" panose="02070309020205020404" pitchFamily="49" charset="0"/>
              <a:buChar char="o"/>
            </a:pPr>
            <a:r>
              <a:rPr lang="en-US" dirty="0"/>
              <a:t>Salt cavern: created from naturally occurring underground salt domes, created by drilling into the dome and pouring water to dissolve the salt then pumping the water out. </a:t>
            </a:r>
          </a:p>
          <a:p>
            <a:r>
              <a:rPr lang="en-US" dirty="0"/>
              <a:t>Underground porous formations are also possible </a:t>
            </a:r>
          </a:p>
          <a:p>
            <a:r>
              <a:rPr lang="en-US" dirty="0"/>
              <a:t>All types require storage structure that prevents air from escaping. They need to be sufficiently strong to withstand the high pressure</a:t>
            </a:r>
          </a:p>
          <a:p>
            <a:endParaRPr lang="en-US" dirty="0"/>
          </a:p>
        </p:txBody>
      </p:sp>
    </p:spTree>
    <p:extLst>
      <p:ext uri="{BB962C8B-B14F-4D97-AF65-F5344CB8AC3E}">
        <p14:creationId xmlns:p14="http://schemas.microsoft.com/office/powerpoint/2010/main" val="225485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60F78-BB97-B852-E993-BF866C21C08B}"/>
              </a:ext>
            </a:extLst>
          </p:cNvPr>
          <p:cNvSpPr>
            <a:spLocks noGrp="1"/>
          </p:cNvSpPr>
          <p:nvPr>
            <p:ph type="title"/>
          </p:nvPr>
        </p:nvSpPr>
        <p:spPr/>
        <p:txBody>
          <a:bodyPr/>
          <a:lstStyle/>
          <a:p>
            <a:r>
              <a:rPr lang="en-US" dirty="0"/>
              <a:t>Isothermal compressed air energy storage</a:t>
            </a:r>
          </a:p>
        </p:txBody>
      </p:sp>
      <p:sp>
        <p:nvSpPr>
          <p:cNvPr id="3" name="Content Placeholder 2">
            <a:extLst>
              <a:ext uri="{FF2B5EF4-FFF2-40B4-BE49-F238E27FC236}">
                <a16:creationId xmlns:a16="http://schemas.microsoft.com/office/drawing/2014/main" id="{01BB7893-CDD0-8903-F1D1-7365063E80EA}"/>
              </a:ext>
            </a:extLst>
          </p:cNvPr>
          <p:cNvSpPr>
            <a:spLocks noGrp="1"/>
          </p:cNvSpPr>
          <p:nvPr>
            <p:ph idx="1"/>
          </p:nvPr>
        </p:nvSpPr>
        <p:spPr/>
        <p:txBody>
          <a:bodyPr>
            <a:normAutofit fontScale="92500" lnSpcReduction="20000"/>
          </a:bodyPr>
          <a:lstStyle/>
          <a:p>
            <a:r>
              <a:rPr lang="en-US" dirty="0"/>
              <a:t>When air is compressed, it’s temperature rises</a:t>
            </a:r>
          </a:p>
          <a:p>
            <a:r>
              <a:rPr lang="en-US" dirty="0"/>
              <a:t>When air is expanded in a turbine, its temperature drops.</a:t>
            </a:r>
          </a:p>
          <a:p>
            <a:r>
              <a:rPr lang="en-US" dirty="0"/>
              <a:t>We need to heat compressed air before it enters an expander (Turbine). If air is expanded from ambient conditions, it’s temperature drops well below the ambient and it will freeze and block the turbine or downstream pipes.</a:t>
            </a:r>
          </a:p>
          <a:p>
            <a:r>
              <a:rPr lang="en-US" dirty="0"/>
              <a:t>In isothermal CAES, compression is done slowly where air is continuously cooled. This can be done in several ways.</a:t>
            </a:r>
          </a:p>
          <a:p>
            <a:r>
              <a:rPr lang="en-US" dirty="0"/>
              <a:t>If expansion is also done slowly and the lost heat from compression continuously heats air in the expander, there is no external heating required.</a:t>
            </a:r>
          </a:p>
          <a:p>
            <a:r>
              <a:rPr lang="en-US" dirty="0"/>
              <a:t>In practice, Isothermal CAES is difficult to achieve and that explains that there are no commercial plants of this type.</a:t>
            </a:r>
          </a:p>
        </p:txBody>
      </p:sp>
    </p:spTree>
    <p:extLst>
      <p:ext uri="{BB962C8B-B14F-4D97-AF65-F5344CB8AC3E}">
        <p14:creationId xmlns:p14="http://schemas.microsoft.com/office/powerpoint/2010/main" val="23944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851</Words>
  <Application>Microsoft Macintosh PowerPoint</Application>
  <PresentationFormat>Widescreen</PresentationFormat>
  <Paragraphs>87</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Courier New</vt:lpstr>
      <vt:lpstr>Wingdings</vt:lpstr>
      <vt:lpstr>Office Theme</vt:lpstr>
      <vt:lpstr>Compressed air energy storage</vt:lpstr>
      <vt:lpstr>Consents</vt:lpstr>
      <vt:lpstr>Introduction </vt:lpstr>
      <vt:lpstr>The concept of CAES – Based on Gas Turbines</vt:lpstr>
      <vt:lpstr>Thermodynamic cycle</vt:lpstr>
      <vt:lpstr>CAES Concept</vt:lpstr>
      <vt:lpstr>Adiabatic CAES. (ACAES) Concept</vt:lpstr>
      <vt:lpstr>Where is compressed air stored?</vt:lpstr>
      <vt:lpstr>Isothermal compressed air energy storage</vt:lpstr>
      <vt:lpstr>Turbine Technology for CAES</vt:lpstr>
      <vt:lpstr>Typical CAES specifications</vt:lpstr>
      <vt:lpstr>Liquid air energy storage</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Energy Storage Technologies</dc:title>
  <dc:creator>Sayma, Abdulnaser</dc:creator>
  <cp:lastModifiedBy>Sayma, Abdulnaser</cp:lastModifiedBy>
  <cp:revision>19</cp:revision>
  <dcterms:created xsi:type="dcterms:W3CDTF">2023-03-24T08:37:53Z</dcterms:created>
  <dcterms:modified xsi:type="dcterms:W3CDTF">2023-04-21T20:20:40Z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c24981-b6df-48f8-949b-0896357b9b03_Enabled">
    <vt:lpwstr>true</vt:lpwstr>
  </property>
  <property fmtid="{D5CDD505-2E9C-101B-9397-08002B2CF9AE}" pid="3" name="MSIP_Label_06c24981-b6df-48f8-949b-0896357b9b03_SetDate">
    <vt:lpwstr>2023-03-24T14:57:50Z</vt:lpwstr>
  </property>
  <property fmtid="{D5CDD505-2E9C-101B-9397-08002B2CF9AE}" pid="4" name="MSIP_Label_06c24981-b6df-48f8-949b-0896357b9b03_Method">
    <vt:lpwstr>Standard</vt:lpwstr>
  </property>
  <property fmtid="{D5CDD505-2E9C-101B-9397-08002B2CF9AE}" pid="5" name="MSIP_Label_06c24981-b6df-48f8-949b-0896357b9b03_Name">
    <vt:lpwstr>Official</vt:lpwstr>
  </property>
  <property fmtid="{D5CDD505-2E9C-101B-9397-08002B2CF9AE}" pid="6" name="MSIP_Label_06c24981-b6df-48f8-949b-0896357b9b03_SiteId">
    <vt:lpwstr>dd615949-5bd0-4da0-ac52-28ef8d336373</vt:lpwstr>
  </property>
  <property fmtid="{D5CDD505-2E9C-101B-9397-08002B2CF9AE}" pid="7" name="MSIP_Label_06c24981-b6df-48f8-949b-0896357b9b03_ActionId">
    <vt:lpwstr>85395e73-b105-4a01-b775-9b6d891b54b2</vt:lpwstr>
  </property>
  <property fmtid="{D5CDD505-2E9C-101B-9397-08002B2CF9AE}" pid="8" name="MSIP_Label_06c24981-b6df-48f8-949b-0896357b9b03_ContentBits">
    <vt:lpwstr>0</vt:lpwstr>
  </property>
</Properties>
</file>