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x="18288000" cy="10287000"/>
  <p:notesSz cx="6858000" cy="9144000"/>
  <p:embeddedFontLst>
    <p:embeddedFont>
      <p:font typeface="Open Sans Bold" charset="1" panose="020B0806030504020204"/>
      <p:regular r:id="rId25"/>
    </p:embeddedFont>
    <p:embeddedFont>
      <p:font typeface="Open Sans" charset="1" panose="020B0606030504020204"/>
      <p:regular r:id="rId26"/>
    </p:embeddedFont>
    <p:embeddedFont>
      <p:font typeface="Open Sans Italics" charset="1" panose="020B0606030504020204"/>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fonts/font25.fntdata" Type="http://schemas.openxmlformats.org/officeDocument/2006/relationships/font"/><Relationship Id="rId26" Target="fonts/font26.fntdata" Type="http://schemas.openxmlformats.org/officeDocument/2006/relationships/font"/><Relationship Id="rId27" Target="fonts/font27.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0" y="3919855"/>
            <a:ext cx="18288000" cy="2380615"/>
          </a:xfrm>
          <a:prstGeom prst="rect">
            <a:avLst/>
          </a:prstGeom>
        </p:spPr>
        <p:txBody>
          <a:bodyPr anchor="t" rtlCol="false" tIns="0" lIns="0" bIns="0" rIns="0">
            <a:spAutoFit/>
          </a:bodyPr>
          <a:lstStyle/>
          <a:p>
            <a:pPr algn="ctr">
              <a:lnSpc>
                <a:spcPts val="4759"/>
              </a:lnSpc>
              <a:spcBef>
                <a:spcPct val="0"/>
              </a:spcBef>
            </a:pPr>
            <a:r>
              <a:rPr lang="en-US" b="true" sz="3399">
                <a:solidFill>
                  <a:srgbClr val="FFFFFF"/>
                </a:solidFill>
                <a:latin typeface="Open Sans Bold"/>
                <a:ea typeface="Open Sans Bold"/>
                <a:cs typeface="Open Sans Bold"/>
                <a:sym typeface="Open Sans Bold"/>
              </a:rPr>
              <a:t>№7 дәріс</a:t>
            </a:r>
          </a:p>
          <a:p>
            <a:pPr algn="ctr">
              <a:lnSpc>
                <a:spcPts val="4759"/>
              </a:lnSpc>
              <a:spcBef>
                <a:spcPct val="0"/>
              </a:spcBef>
            </a:pPr>
            <a:r>
              <a:rPr lang="en-US" b="true" sz="3399">
                <a:solidFill>
                  <a:srgbClr val="FFFFFF"/>
                </a:solidFill>
                <a:latin typeface="Open Sans Bold"/>
                <a:ea typeface="Open Sans Bold"/>
                <a:cs typeface="Open Sans Bold"/>
                <a:sym typeface="Open Sans Bold"/>
              </a:rPr>
              <a:t>Тақырыбы. Алкандар. Номенклатура және изомерия. Алу жолдары. Физикалық қасиеттері мен құрылымы. Радикалды реакциялар.</a:t>
            </a:r>
          </a:p>
          <a:p>
            <a:pPr algn="ctr">
              <a:lnSpc>
                <a:spcPts val="4759"/>
              </a:lnSpc>
              <a:spcBef>
                <a:spcPct val="0"/>
              </a:spcBef>
            </a:pPr>
            <a:r>
              <a:rPr lang="en-US" b="true" sz="3399">
                <a:solidFill>
                  <a:srgbClr val="FFFFFF"/>
                </a:solidFill>
                <a:latin typeface="Open Sans Bold"/>
                <a:ea typeface="Open Sans Bold"/>
                <a:cs typeface="Open Sans Bold"/>
                <a:sym typeface="Open Sans Bold"/>
              </a:rPr>
              <a:t> </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514350" y="3019742"/>
            <a:ext cx="17259300" cy="4180840"/>
          </a:xfrm>
          <a:prstGeom prst="rect">
            <a:avLst/>
          </a:prstGeom>
        </p:spPr>
        <p:txBody>
          <a:bodyPr anchor="t" rtlCol="false" tIns="0" lIns="0" bIns="0" rIns="0">
            <a:spAutoFit/>
          </a:bodyPr>
          <a:lstStyle/>
          <a:p>
            <a:pPr algn="just">
              <a:lnSpc>
                <a:spcPts val="4759"/>
              </a:lnSpc>
              <a:spcBef>
                <a:spcPct val="0"/>
              </a:spcBef>
            </a:pPr>
            <a:r>
              <a:rPr lang="en-US" sz="3399">
                <a:solidFill>
                  <a:srgbClr val="FFFFFF"/>
                </a:solidFill>
                <a:latin typeface="Open Sans"/>
                <a:ea typeface="Open Sans"/>
                <a:cs typeface="Open Sans"/>
                <a:sym typeface="Open Sans"/>
              </a:rPr>
              <a:t>Алайда алкандардың кең таралуы мен қолданылуы олардың экологияға әсерін де туындатады. Алкандар жанғанда көмірқышқыл газы (CO₂) мен су түзіледі. Көмірқышқыл газы атмосферада жинақталып, парниктік әсер тудырады және жаһандық жылынуға себеп болады. Ал метанның атмосфераға таралуы одан да қауіпті, себебі ол көмірқышқыл газына қарағанда 25 есе артық парниктік әсерге ие. Метан атмосфераға батпақтардан, мал шаруашылығынан, күріш алқаптарынан және биогаз өндірісінен бөлінеді.</a:t>
            </a: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29442" y="619442"/>
            <a:ext cx="17259300" cy="8981440"/>
          </a:xfrm>
          <a:prstGeom prst="rect">
            <a:avLst/>
          </a:prstGeom>
        </p:spPr>
        <p:txBody>
          <a:bodyPr anchor="t" rtlCol="false" tIns="0" lIns="0" bIns="0" rIns="0">
            <a:spAutoFit/>
          </a:bodyPr>
          <a:lstStyle/>
          <a:p>
            <a:pPr algn="just">
              <a:lnSpc>
                <a:spcPts val="4759"/>
              </a:lnSpc>
              <a:spcBef>
                <a:spcPct val="0"/>
              </a:spcBef>
            </a:pPr>
            <a:r>
              <a:rPr lang="en-US" sz="3399">
                <a:solidFill>
                  <a:srgbClr val="57A266"/>
                </a:solidFill>
                <a:latin typeface="Open Sans"/>
                <a:ea typeface="Open Sans"/>
                <a:cs typeface="Open Sans"/>
                <a:sym typeface="Open Sans"/>
              </a:rPr>
              <a:t>Сонымен қатар, мұнай өнімдерінің төгілуі немесе алкандардың сақтау, тасымалдау барысында жер асты суларын ластау қаупі бар. Бұған қоса, алкандардан алынатын полимерлер – пластиктер – табиғатта оңай ыдырамайтындықтан, топырақ пен су экожүйелерін ластайды. Бұл экологиялық тепе-теңдікке айтарлықтай қауіп төндіреді.</a:t>
            </a:r>
          </a:p>
          <a:p>
            <a:pPr algn="just">
              <a:lnSpc>
                <a:spcPts val="4759"/>
              </a:lnSpc>
              <a:spcBef>
                <a:spcPct val="0"/>
              </a:spcBef>
            </a:pPr>
            <a:r>
              <a:rPr lang="en-US" sz="3399">
                <a:solidFill>
                  <a:srgbClr val="57A266"/>
                </a:solidFill>
                <a:latin typeface="Open Sans"/>
                <a:ea typeface="Open Sans"/>
                <a:cs typeface="Open Sans"/>
                <a:sym typeface="Open Sans"/>
              </a:rPr>
              <a:t>Қазіргі таңда алкандарды экологиялық қауіпсіз әрі тиімді жолмен қолдану бағытында заманауи ғылыми зерттеулер жүргізілуде. Катализдік процестер көмегімен алкандарды жұмсақ жағдайда, төмен температурада бағалы өнімдерге (мысалы, метаннан метанол) айналдыру технологиялары жетілдірілуде. Сонымен қатар, биотехнологияда метанотрофты бактериялар арқылы метанды биопластиктерге немесе органикалық қышқылдарға айналдыру жолдары зерттелуде. Мұндай тәсілдер экологияға зиян келтірмей, энергия мен шикізатты тиімді пайдалануға мүмкіндік береді. Сондай-ақ метан гидраттарын қауіпсіз өндіру мен сақтау, және оларды болашақтағы энергия көзі ретінде пайдалану бағытындағы зерттеулер де белсенді жүргізілуде.</a:t>
            </a: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028700" y="2735926"/>
            <a:ext cx="16230600" cy="4781896"/>
            <a:chOff x="0" y="0"/>
            <a:chExt cx="4274726" cy="1259429"/>
          </a:xfrm>
        </p:grpSpPr>
        <p:sp>
          <p:nvSpPr>
            <p:cNvPr name="Freeform 3" id="3"/>
            <p:cNvSpPr/>
            <p:nvPr/>
          </p:nvSpPr>
          <p:spPr>
            <a:xfrm flipH="false" flipV="false" rot="0">
              <a:off x="0" y="0"/>
              <a:ext cx="4274726" cy="1259430"/>
            </a:xfrm>
            <a:custGeom>
              <a:avLst/>
              <a:gdLst/>
              <a:ahLst/>
              <a:cxnLst/>
              <a:rect r="r" b="b" t="t" l="l"/>
              <a:pathLst>
                <a:path h="1259430" w="4274726">
                  <a:moveTo>
                    <a:pt x="0" y="0"/>
                  </a:moveTo>
                  <a:lnTo>
                    <a:pt x="4274726" y="0"/>
                  </a:lnTo>
                  <a:lnTo>
                    <a:pt x="4274726" y="1259430"/>
                  </a:lnTo>
                  <a:lnTo>
                    <a:pt x="0" y="1259430"/>
                  </a:lnTo>
                  <a:close/>
                </a:path>
              </a:pathLst>
            </a:custGeom>
            <a:solidFill>
              <a:srgbClr val="57A266"/>
            </a:solidFill>
          </p:spPr>
        </p:sp>
        <p:sp>
          <p:nvSpPr>
            <p:cNvPr name="TextBox 4" id="4"/>
            <p:cNvSpPr txBox="true"/>
            <p:nvPr/>
          </p:nvSpPr>
          <p:spPr>
            <a:xfrm>
              <a:off x="0" y="-38100"/>
              <a:ext cx="4274726" cy="1297529"/>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028700" y="3019742"/>
            <a:ext cx="16230600" cy="4180840"/>
          </a:xfrm>
          <a:prstGeom prst="rect">
            <a:avLst/>
          </a:prstGeom>
        </p:spPr>
        <p:txBody>
          <a:bodyPr anchor="t" rtlCol="false" tIns="0" lIns="0" bIns="0" rIns="0">
            <a:spAutoFit/>
          </a:bodyPr>
          <a:lstStyle/>
          <a:p>
            <a:pPr algn="ctr">
              <a:lnSpc>
                <a:spcPts val="4759"/>
              </a:lnSpc>
              <a:spcBef>
                <a:spcPct val="0"/>
              </a:spcBef>
            </a:pPr>
            <a:r>
              <a:rPr lang="en-US" sz="3399">
                <a:solidFill>
                  <a:srgbClr val="FFFFFF"/>
                </a:solidFill>
                <a:latin typeface="Open Sans"/>
                <a:ea typeface="Open Sans"/>
                <a:cs typeface="Open Sans"/>
                <a:sym typeface="Open Sans"/>
              </a:rPr>
              <a:t>Қорыта айтқанда, алкандар – энергетика, химия, ауыл шаруашылығы мен өндірісте маңызды рөл атқаратын қосылыстар. Олардың жану өнімдері мен синтетикалық туындылары экологияға белгілі бір деңгейде әсер етсе де, жасыл химия, катализ және биотрансформация сияқты жаңа технологиялар бұл әсерді азайтуға мүмкіндік береді. Алкандардың тиімді әрі жауапты қолданылуы – табиғатты қорғау мен ресурстарды ұтымды пайдаланудың кілті бола алады.</a:t>
            </a:r>
          </a:p>
        </p:txBody>
      </p:sp>
    </p:spTree>
  </p:cSld>
  <p:clrMapOvr>
    <a:masterClrMapping/>
  </p:clrMapOvr>
</p:sld>
</file>

<file path=ppt/slides/slide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080498" y="1893472"/>
            <a:ext cx="16178802" cy="6433381"/>
          </a:xfrm>
          <a:prstGeom prst="rect">
            <a:avLst/>
          </a:prstGeom>
        </p:spPr>
        <p:txBody>
          <a:bodyPr anchor="t" rtlCol="false" tIns="0" lIns="0" bIns="0" rIns="0">
            <a:spAutoFit/>
          </a:bodyPr>
          <a:lstStyle/>
          <a:p>
            <a:pPr algn="ctr">
              <a:lnSpc>
                <a:spcPts val="4667"/>
              </a:lnSpc>
              <a:spcBef>
                <a:spcPct val="0"/>
              </a:spcBef>
            </a:pPr>
            <a:r>
              <a:rPr lang="en-US" b="true" sz="3333">
                <a:solidFill>
                  <a:srgbClr val="57A266"/>
                </a:solidFill>
                <a:latin typeface="Open Sans Bold"/>
                <a:ea typeface="Open Sans Bold"/>
                <a:cs typeface="Open Sans Bold"/>
                <a:sym typeface="Open Sans Bold"/>
              </a:rPr>
              <a:t>5. Заманауи ғылыми жетістіктер мен алкандардың қолдану перспективалары.</a:t>
            </a:r>
          </a:p>
          <a:p>
            <a:pPr algn="ctr">
              <a:lnSpc>
                <a:spcPts val="4667"/>
              </a:lnSpc>
              <a:spcBef>
                <a:spcPct val="0"/>
              </a:spcBef>
            </a:pPr>
          </a:p>
          <a:p>
            <a:pPr algn="ctr">
              <a:lnSpc>
                <a:spcPts val="4667"/>
              </a:lnSpc>
              <a:spcBef>
                <a:spcPct val="0"/>
              </a:spcBef>
            </a:pPr>
            <a:r>
              <a:rPr lang="en-US" sz="3333" i="true">
                <a:solidFill>
                  <a:srgbClr val="57A266"/>
                </a:solidFill>
                <a:latin typeface="Open Sans Italics"/>
                <a:ea typeface="Open Sans Italics"/>
                <a:cs typeface="Open Sans Italics"/>
                <a:sym typeface="Open Sans Italics"/>
              </a:rPr>
              <a:t>1. Алкандардың катализдік трансформациясы</a:t>
            </a:r>
          </a:p>
          <a:p>
            <a:pPr algn="ctr">
              <a:lnSpc>
                <a:spcPts val="4667"/>
              </a:lnSpc>
              <a:spcBef>
                <a:spcPct val="0"/>
              </a:spcBef>
            </a:pPr>
            <a:r>
              <a:rPr lang="en-US" sz="3333">
                <a:solidFill>
                  <a:srgbClr val="57A266"/>
                </a:solidFill>
                <a:latin typeface="Open Sans"/>
                <a:ea typeface="Open Sans"/>
                <a:cs typeface="Open Sans"/>
                <a:sym typeface="Open Sans"/>
              </a:rPr>
              <a:t>- Соңғы жылдары ғалымдар катализаторлардың көмегімен алкандарды жоғары құнды өнімдерге айналдыру бағытында үлкен жетістіктерге жетті.</a:t>
            </a:r>
          </a:p>
          <a:p>
            <a:pPr algn="ctr">
              <a:lnSpc>
                <a:spcPts val="4667"/>
              </a:lnSpc>
              <a:spcBef>
                <a:spcPct val="0"/>
              </a:spcBef>
            </a:pPr>
            <a:r>
              <a:rPr lang="en-US" sz="3333">
                <a:solidFill>
                  <a:srgbClr val="57A266"/>
                </a:solidFill>
                <a:latin typeface="Open Sans"/>
                <a:ea typeface="Open Sans"/>
                <a:cs typeface="Open Sans"/>
                <a:sym typeface="Open Sans"/>
              </a:rPr>
              <a:t>- Мысалы, метанды (CH₄) тікелей метанолға (CH₃OH) жұмсақ жағдайда айналдыру үшін гетерогенді катализаторлар (мысалы, Cu/цеолит) қолданыла бастады.</a:t>
            </a:r>
          </a:p>
          <a:p>
            <a:pPr algn="ctr">
              <a:lnSpc>
                <a:spcPts val="4667"/>
              </a:lnSpc>
              <a:spcBef>
                <a:spcPct val="0"/>
              </a:spcBef>
            </a:pPr>
            <a:r>
              <a:rPr lang="en-US" sz="3333">
                <a:solidFill>
                  <a:srgbClr val="57A266"/>
                </a:solidFill>
                <a:latin typeface="Open Sans"/>
                <a:ea typeface="Open Sans"/>
                <a:cs typeface="Open Sans"/>
                <a:sym typeface="Open Sans"/>
              </a:rPr>
              <a:t>- Бұл бағыт энергияны тиімді пайдалануға және көмірсутекті шикізатты терең өңдеуге мүмкіндік береді.</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693641" y="3293804"/>
            <a:ext cx="16900718" cy="3632718"/>
          </a:xfrm>
          <a:prstGeom prst="rect">
            <a:avLst/>
          </a:prstGeom>
        </p:spPr>
        <p:txBody>
          <a:bodyPr anchor="t" rtlCol="false" tIns="0" lIns="0" bIns="0" rIns="0">
            <a:spAutoFit/>
          </a:bodyPr>
          <a:lstStyle/>
          <a:p>
            <a:pPr algn="ctr">
              <a:lnSpc>
                <a:spcPts val="4822"/>
              </a:lnSpc>
              <a:spcBef>
                <a:spcPct val="0"/>
              </a:spcBef>
            </a:pPr>
            <a:r>
              <a:rPr lang="en-US" b="true" sz="3444">
                <a:solidFill>
                  <a:srgbClr val="FFFFFF"/>
                </a:solidFill>
                <a:latin typeface="Open Sans Bold"/>
                <a:ea typeface="Open Sans Bold"/>
                <a:cs typeface="Open Sans Bold"/>
                <a:sym typeface="Open Sans Bold"/>
              </a:rPr>
              <a:t>2. Жасыл химия және алкандар</a:t>
            </a:r>
          </a:p>
          <a:p>
            <a:pPr algn="ctr">
              <a:lnSpc>
                <a:spcPts val="4822"/>
              </a:lnSpc>
              <a:spcBef>
                <a:spcPct val="0"/>
              </a:spcBef>
            </a:pPr>
          </a:p>
          <a:p>
            <a:pPr algn="ctr">
              <a:lnSpc>
                <a:spcPts val="4822"/>
              </a:lnSpc>
              <a:spcBef>
                <a:spcPct val="0"/>
              </a:spcBef>
            </a:pPr>
            <a:r>
              <a:rPr lang="en-US" sz="3444">
                <a:solidFill>
                  <a:srgbClr val="FFFFFF"/>
                </a:solidFill>
                <a:latin typeface="Open Sans"/>
                <a:ea typeface="Open Sans"/>
                <a:cs typeface="Open Sans"/>
                <a:sym typeface="Open Sans"/>
              </a:rPr>
              <a:t>- Алкандар экологиялық таза өнімдер ретінде қарастырылып, табиғи газ (негізінен метан) жасыл энергетиканың көзі ретінде кеңінен қолданылады.</a:t>
            </a:r>
          </a:p>
          <a:p>
            <a:pPr algn="ctr">
              <a:lnSpc>
                <a:spcPts val="4822"/>
              </a:lnSpc>
              <a:spcBef>
                <a:spcPct val="0"/>
              </a:spcBef>
            </a:pPr>
            <a:r>
              <a:rPr lang="en-US" sz="3444">
                <a:solidFill>
                  <a:srgbClr val="FFFFFF"/>
                </a:solidFill>
                <a:latin typeface="Open Sans"/>
                <a:ea typeface="Open Sans"/>
                <a:cs typeface="Open Sans"/>
                <a:sym typeface="Open Sans"/>
              </a:rPr>
              <a:t>- Соңғы зерттеулерде метанды биологиялық немесе фотохимиялық жолмен метанолға немесе басқа отынға айналдыру мүмкіндіктері зерттеліп жатыр.</a:t>
            </a: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1032054" y="3097265"/>
            <a:ext cx="16227246" cy="3580866"/>
          </a:xfrm>
          <a:prstGeom prst="rect">
            <a:avLst/>
          </a:prstGeom>
        </p:spPr>
        <p:txBody>
          <a:bodyPr anchor="t" rtlCol="false" tIns="0" lIns="0" bIns="0" rIns="0">
            <a:spAutoFit/>
          </a:bodyPr>
          <a:lstStyle/>
          <a:p>
            <a:pPr algn="ctr">
              <a:lnSpc>
                <a:spcPts val="4754"/>
              </a:lnSpc>
              <a:spcBef>
                <a:spcPct val="0"/>
              </a:spcBef>
            </a:pPr>
            <a:r>
              <a:rPr lang="en-US" b="true" sz="3396">
                <a:solidFill>
                  <a:srgbClr val="FFFFFF"/>
                </a:solidFill>
                <a:latin typeface="Open Sans Bold"/>
                <a:ea typeface="Open Sans Bold"/>
                <a:cs typeface="Open Sans Bold"/>
                <a:sym typeface="Open Sans Bold"/>
              </a:rPr>
              <a:t>3. Нанотехнологиядағы қолданыс</a:t>
            </a:r>
          </a:p>
          <a:p>
            <a:pPr algn="ctr">
              <a:lnSpc>
                <a:spcPts val="4754"/>
              </a:lnSpc>
              <a:spcBef>
                <a:spcPct val="0"/>
              </a:spcBef>
            </a:pPr>
          </a:p>
          <a:p>
            <a:pPr algn="ctr">
              <a:lnSpc>
                <a:spcPts val="4754"/>
              </a:lnSpc>
              <a:spcBef>
                <a:spcPct val="0"/>
              </a:spcBef>
            </a:pPr>
            <a:r>
              <a:rPr lang="en-US" sz="3396">
                <a:solidFill>
                  <a:srgbClr val="FFFFFF"/>
                </a:solidFill>
                <a:latin typeface="Open Sans"/>
                <a:ea typeface="Open Sans"/>
                <a:cs typeface="Open Sans"/>
                <a:sym typeface="Open Sans"/>
              </a:rPr>
              <a:t>- Алкандар мен олардың туындылары супергидрофобты беттер жасау үшін қолданылып келеді.</a:t>
            </a:r>
          </a:p>
          <a:p>
            <a:pPr algn="ctr">
              <a:lnSpc>
                <a:spcPts val="4754"/>
              </a:lnSpc>
              <a:spcBef>
                <a:spcPct val="0"/>
              </a:spcBef>
            </a:pPr>
            <a:r>
              <a:rPr lang="en-US" sz="3396">
                <a:solidFill>
                  <a:srgbClr val="FFFFFF"/>
                </a:solidFill>
                <a:latin typeface="Open Sans"/>
                <a:ea typeface="Open Sans"/>
                <a:cs typeface="Open Sans"/>
                <a:sym typeface="Open Sans"/>
              </a:rPr>
              <a:t>- Мысалы, ұзын тізбекті алкандар негізінде жасалған жабындар суды итеретін қасиетке ие материалдар алуға мүмкіндік береді.</a:t>
            </a:r>
          </a:p>
        </p:txBody>
      </p:sp>
      <p:sp>
        <p:nvSpPr>
          <p:cNvPr name="Freeform 3" id="3"/>
          <p:cNvSpPr/>
          <p:nvPr/>
        </p:nvSpPr>
        <p:spPr>
          <a:xfrm flipH="false" flipV="false" rot="0">
            <a:off x="14761315" y="7342216"/>
            <a:ext cx="2497985" cy="2488902"/>
          </a:xfrm>
          <a:custGeom>
            <a:avLst/>
            <a:gdLst/>
            <a:ahLst/>
            <a:cxnLst/>
            <a:rect r="r" b="b" t="t" l="l"/>
            <a:pathLst>
              <a:path h="2488902" w="2497985">
                <a:moveTo>
                  <a:pt x="0" y="0"/>
                </a:moveTo>
                <a:lnTo>
                  <a:pt x="2497985" y="0"/>
                </a:lnTo>
                <a:lnTo>
                  <a:pt x="2497985" y="2488902"/>
                </a:lnTo>
                <a:lnTo>
                  <a:pt x="0" y="248890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16.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896735" y="2570159"/>
            <a:ext cx="16494529" cy="5080007"/>
          </a:xfrm>
          <a:prstGeom prst="rect">
            <a:avLst/>
          </a:prstGeom>
        </p:spPr>
        <p:txBody>
          <a:bodyPr anchor="t" rtlCol="false" tIns="0" lIns="0" bIns="0" rIns="0">
            <a:spAutoFit/>
          </a:bodyPr>
          <a:lstStyle/>
          <a:p>
            <a:pPr algn="ctr">
              <a:lnSpc>
                <a:spcPts val="5074"/>
              </a:lnSpc>
              <a:spcBef>
                <a:spcPct val="0"/>
              </a:spcBef>
            </a:pPr>
            <a:r>
              <a:rPr lang="en-US" b="true" sz="3624">
                <a:solidFill>
                  <a:srgbClr val="FFFFFF"/>
                </a:solidFill>
                <a:latin typeface="Open Sans Bold"/>
                <a:ea typeface="Open Sans Bold"/>
                <a:cs typeface="Open Sans Bold"/>
                <a:sym typeface="Open Sans Bold"/>
              </a:rPr>
              <a:t>4. Энергия сақтау технологиялары</a:t>
            </a:r>
          </a:p>
          <a:p>
            <a:pPr algn="ctr">
              <a:lnSpc>
                <a:spcPts val="5074"/>
              </a:lnSpc>
              <a:spcBef>
                <a:spcPct val="0"/>
              </a:spcBef>
            </a:pPr>
          </a:p>
          <a:p>
            <a:pPr algn="ctr">
              <a:lnSpc>
                <a:spcPts val="5074"/>
              </a:lnSpc>
              <a:spcBef>
                <a:spcPct val="0"/>
              </a:spcBef>
            </a:pPr>
            <a:r>
              <a:rPr lang="en-US" sz="3624">
                <a:solidFill>
                  <a:srgbClr val="FFFFFF"/>
                </a:solidFill>
                <a:latin typeface="Open Sans"/>
                <a:ea typeface="Open Sans"/>
                <a:cs typeface="Open Sans"/>
                <a:sym typeface="Open Sans"/>
              </a:rPr>
              <a:t>- Метан гидраттары (су мен метаннан тұратын кристалдар) – болашақтағы энергия көзі ретінде зерттелуде. Олар мұхит түбінде кездеседі және үлкен көлемде табиғи газ қорын құрайды.</a:t>
            </a:r>
          </a:p>
          <a:p>
            <a:pPr algn="ctr">
              <a:lnSpc>
                <a:spcPts val="5074"/>
              </a:lnSpc>
              <a:spcBef>
                <a:spcPct val="0"/>
              </a:spcBef>
            </a:pPr>
            <a:r>
              <a:rPr lang="en-US" sz="3624">
                <a:solidFill>
                  <a:srgbClr val="FFFFFF"/>
                </a:solidFill>
                <a:latin typeface="Open Sans"/>
                <a:ea typeface="Open Sans"/>
                <a:cs typeface="Open Sans"/>
                <a:sym typeface="Open Sans"/>
              </a:rPr>
              <a:t> -Бұл бағытта қауіпсіз өндіру, сақтау және қолдану әдістері әзірленіп жатыр.</a:t>
            </a:r>
          </a:p>
          <a:p>
            <a:pPr algn="ctr">
              <a:lnSpc>
                <a:spcPts val="5074"/>
              </a:lnSpc>
              <a:spcBef>
                <a:spcPct val="0"/>
              </a:spcBef>
            </a:pP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971115" y="3176056"/>
            <a:ext cx="16345769" cy="4507855"/>
          </a:xfrm>
          <a:prstGeom prst="rect">
            <a:avLst/>
          </a:prstGeom>
        </p:spPr>
        <p:txBody>
          <a:bodyPr anchor="t" rtlCol="false" tIns="0" lIns="0" bIns="0" rIns="0">
            <a:spAutoFit/>
          </a:bodyPr>
          <a:lstStyle/>
          <a:p>
            <a:pPr algn="ctr">
              <a:lnSpc>
                <a:spcPts val="5110"/>
              </a:lnSpc>
              <a:spcBef>
                <a:spcPct val="0"/>
              </a:spcBef>
            </a:pPr>
            <a:r>
              <a:rPr lang="en-US" b="true" sz="3650">
                <a:solidFill>
                  <a:srgbClr val="FFFFFF"/>
                </a:solidFill>
                <a:latin typeface="Open Sans Bold"/>
                <a:ea typeface="Open Sans Bold"/>
                <a:cs typeface="Open Sans Bold"/>
                <a:sym typeface="Open Sans Bold"/>
              </a:rPr>
              <a:t>5. Алкандардың биотрансформациясы</a:t>
            </a:r>
          </a:p>
          <a:p>
            <a:pPr algn="ctr">
              <a:lnSpc>
                <a:spcPts val="5110"/>
              </a:lnSpc>
              <a:spcBef>
                <a:spcPct val="0"/>
              </a:spcBef>
            </a:pPr>
          </a:p>
          <a:p>
            <a:pPr algn="ctr">
              <a:lnSpc>
                <a:spcPts val="5110"/>
              </a:lnSpc>
              <a:spcBef>
                <a:spcPct val="0"/>
              </a:spcBef>
            </a:pPr>
            <a:r>
              <a:rPr lang="en-US" sz="3650">
                <a:solidFill>
                  <a:srgbClr val="FFFFFF"/>
                </a:solidFill>
                <a:latin typeface="Open Sans"/>
                <a:ea typeface="Open Sans"/>
                <a:cs typeface="Open Sans"/>
                <a:sym typeface="Open Sans"/>
              </a:rPr>
              <a:t>- Биотехнология саласында метан мен басқа алкандарды бактериялар арқылы органикалық өнімдерге айналдыру (мысалы, биопластиктер, спирттер) бағытында зерттеулер белсенді жүріп жатыр.</a:t>
            </a:r>
          </a:p>
          <a:p>
            <a:pPr algn="ctr">
              <a:lnSpc>
                <a:spcPts val="5110"/>
              </a:lnSpc>
              <a:spcBef>
                <a:spcPct val="0"/>
              </a:spcBef>
            </a:pPr>
            <a:r>
              <a:rPr lang="en-US" sz="3650">
                <a:solidFill>
                  <a:srgbClr val="FFFFFF"/>
                </a:solidFill>
                <a:latin typeface="Open Sans"/>
                <a:ea typeface="Open Sans"/>
                <a:cs typeface="Open Sans"/>
                <a:sym typeface="Open Sans"/>
              </a:rPr>
              <a:t>- Мұндай бактериялар – метанотрофтар деп аталады және экологиялық тұрғыдан тиімді.</a:t>
            </a:r>
          </a:p>
        </p:txBody>
      </p:sp>
    </p:spTree>
  </p:cSld>
  <p:clrMapOvr>
    <a:masterClrMapping/>
  </p:clrMapOvr>
</p:sld>
</file>

<file path=ppt/slides/slide1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457731" y="2315516"/>
            <a:ext cx="13372538" cy="5598817"/>
          </a:xfrm>
          <a:prstGeom prst="rect">
            <a:avLst/>
          </a:prstGeom>
        </p:spPr>
        <p:txBody>
          <a:bodyPr anchor="t" rtlCol="false" tIns="0" lIns="0" bIns="0" rIns="0">
            <a:spAutoFit/>
          </a:bodyPr>
          <a:lstStyle/>
          <a:p>
            <a:pPr algn="ctr">
              <a:lnSpc>
                <a:spcPts val="4993"/>
              </a:lnSpc>
              <a:spcBef>
                <a:spcPct val="0"/>
              </a:spcBef>
            </a:pPr>
            <a:r>
              <a:rPr lang="en-US" sz="3566">
                <a:solidFill>
                  <a:srgbClr val="57A266"/>
                </a:solidFill>
                <a:latin typeface="Open Sans"/>
                <a:ea typeface="Open Sans"/>
                <a:cs typeface="Open Sans"/>
                <a:sym typeface="Open Sans"/>
              </a:rPr>
              <a:t>Сонымен, алкандар – тек қарапайым көмірсутектер ғана емес, олар қазіргі заманда:</a:t>
            </a:r>
          </a:p>
          <a:p>
            <a:pPr algn="ctr">
              <a:lnSpc>
                <a:spcPts val="4993"/>
              </a:lnSpc>
              <a:spcBef>
                <a:spcPct val="0"/>
              </a:spcBef>
            </a:pPr>
            <a:r>
              <a:rPr lang="en-US" sz="3566">
                <a:solidFill>
                  <a:srgbClr val="57A266"/>
                </a:solidFill>
                <a:latin typeface="Open Sans"/>
                <a:ea typeface="Open Sans"/>
                <a:cs typeface="Open Sans"/>
                <a:sym typeface="Open Sans"/>
              </a:rPr>
              <a:t>- Энергетика,</a:t>
            </a:r>
          </a:p>
          <a:p>
            <a:pPr algn="ctr">
              <a:lnSpc>
                <a:spcPts val="4993"/>
              </a:lnSpc>
              <a:spcBef>
                <a:spcPct val="0"/>
              </a:spcBef>
            </a:pPr>
            <a:r>
              <a:rPr lang="en-US" sz="3566">
                <a:solidFill>
                  <a:srgbClr val="57A266"/>
                </a:solidFill>
                <a:latin typeface="Open Sans"/>
                <a:ea typeface="Open Sans"/>
                <a:cs typeface="Open Sans"/>
                <a:sym typeface="Open Sans"/>
              </a:rPr>
              <a:t>- Катализ,</a:t>
            </a:r>
          </a:p>
          <a:p>
            <a:pPr algn="ctr">
              <a:lnSpc>
                <a:spcPts val="4993"/>
              </a:lnSpc>
              <a:spcBef>
                <a:spcPct val="0"/>
              </a:spcBef>
            </a:pPr>
            <a:r>
              <a:rPr lang="en-US" sz="3566">
                <a:solidFill>
                  <a:srgbClr val="57A266"/>
                </a:solidFill>
                <a:latin typeface="Open Sans"/>
                <a:ea typeface="Open Sans"/>
                <a:cs typeface="Open Sans"/>
                <a:sym typeface="Open Sans"/>
              </a:rPr>
              <a:t>- Жасыл химия,</a:t>
            </a:r>
          </a:p>
          <a:p>
            <a:pPr algn="ctr">
              <a:lnSpc>
                <a:spcPts val="4993"/>
              </a:lnSpc>
              <a:spcBef>
                <a:spcPct val="0"/>
              </a:spcBef>
            </a:pPr>
            <a:r>
              <a:rPr lang="en-US" sz="3566">
                <a:solidFill>
                  <a:srgbClr val="57A266"/>
                </a:solidFill>
                <a:latin typeface="Open Sans"/>
                <a:ea typeface="Open Sans"/>
                <a:cs typeface="Open Sans"/>
                <a:sym typeface="Open Sans"/>
              </a:rPr>
              <a:t>- Нанотехнология,</a:t>
            </a:r>
          </a:p>
          <a:p>
            <a:pPr algn="ctr">
              <a:lnSpc>
                <a:spcPts val="4993"/>
              </a:lnSpc>
              <a:spcBef>
                <a:spcPct val="0"/>
              </a:spcBef>
            </a:pPr>
            <a:r>
              <a:rPr lang="en-US" sz="3566">
                <a:solidFill>
                  <a:srgbClr val="57A266"/>
                </a:solidFill>
                <a:latin typeface="Open Sans"/>
                <a:ea typeface="Open Sans"/>
                <a:cs typeface="Open Sans"/>
                <a:sym typeface="Open Sans"/>
              </a:rPr>
              <a:t>- Биотрансформация</a:t>
            </a:r>
          </a:p>
          <a:p>
            <a:pPr algn="ctr">
              <a:lnSpc>
                <a:spcPts val="4993"/>
              </a:lnSpc>
              <a:spcBef>
                <a:spcPct val="0"/>
              </a:spcBef>
            </a:pPr>
            <a:r>
              <a:rPr lang="en-US" sz="3566">
                <a:solidFill>
                  <a:srgbClr val="57A266"/>
                </a:solidFill>
                <a:latin typeface="Open Sans"/>
                <a:ea typeface="Open Sans"/>
                <a:cs typeface="Open Sans"/>
                <a:sym typeface="Open Sans"/>
              </a:rPr>
              <a:t> сияқты маңызды ғылыми салаларда белсенді зерттеліп, қолданылып келеді.</a:t>
            </a:r>
          </a:p>
        </p:txBody>
      </p:sp>
    </p:spTree>
  </p:cSld>
  <p:clrMapOvr>
    <a:masterClrMapping/>
  </p:clrMapOvr>
</p:sld>
</file>

<file path=ppt/slides/slide1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565265" y="2075621"/>
            <a:ext cx="17722735" cy="7910969"/>
          </a:xfrm>
          <a:prstGeom prst="rect">
            <a:avLst/>
          </a:prstGeom>
        </p:spPr>
        <p:txBody>
          <a:bodyPr anchor="t" rtlCol="false" tIns="0" lIns="0" bIns="0" rIns="0">
            <a:spAutoFit/>
          </a:bodyPr>
          <a:lstStyle/>
          <a:p>
            <a:pPr algn="l">
              <a:lnSpc>
                <a:spcPts val="3912"/>
              </a:lnSpc>
              <a:spcBef>
                <a:spcPct val="0"/>
              </a:spcBef>
            </a:pPr>
            <a:r>
              <a:rPr lang="en-US" b="true" sz="2794">
                <a:solidFill>
                  <a:srgbClr val="57A266"/>
                </a:solidFill>
                <a:latin typeface="Open Sans Bold"/>
                <a:ea typeface="Open Sans Bold"/>
                <a:cs typeface="Open Sans Bold"/>
                <a:sym typeface="Open Sans Bold"/>
              </a:rPr>
              <a:t>Бақылау сұрақтары:</a:t>
            </a:r>
          </a:p>
          <a:p>
            <a:pPr algn="l">
              <a:lnSpc>
                <a:spcPts val="3912"/>
              </a:lnSpc>
              <a:spcBef>
                <a:spcPct val="0"/>
              </a:spcBef>
            </a:pPr>
            <a:r>
              <a:rPr lang="en-US" b="true" sz="2794">
                <a:solidFill>
                  <a:srgbClr val="57A266"/>
                </a:solidFill>
                <a:latin typeface="Open Sans Bold"/>
                <a:ea typeface="Open Sans Bold"/>
                <a:cs typeface="Open Sans Bold"/>
                <a:sym typeface="Open Sans Bold"/>
              </a:rPr>
              <a:t>1. Алкандар дегеніміз не және олардың жалпы формуласы қандай?</a:t>
            </a:r>
          </a:p>
          <a:p>
            <a:pPr algn="l">
              <a:lnSpc>
                <a:spcPts val="3912"/>
              </a:lnSpc>
              <a:spcBef>
                <a:spcPct val="0"/>
              </a:spcBef>
            </a:pPr>
            <a:r>
              <a:rPr lang="en-US" b="true" sz="2794">
                <a:solidFill>
                  <a:srgbClr val="57A266"/>
                </a:solidFill>
                <a:latin typeface="Open Sans Bold"/>
                <a:ea typeface="Open Sans Bold"/>
                <a:cs typeface="Open Sans Bold"/>
                <a:sym typeface="Open Sans Bold"/>
              </a:rPr>
              <a:t>2. Алкандардың атауын қалай дұрыс құрастырамыз (номенклатура ережелері)?</a:t>
            </a:r>
          </a:p>
          <a:p>
            <a:pPr algn="l">
              <a:lnSpc>
                <a:spcPts val="3912"/>
              </a:lnSpc>
              <a:spcBef>
                <a:spcPct val="0"/>
              </a:spcBef>
            </a:pPr>
            <a:r>
              <a:rPr lang="en-US" b="true" sz="2794">
                <a:solidFill>
                  <a:srgbClr val="57A266"/>
                </a:solidFill>
                <a:latin typeface="Open Sans Bold"/>
                <a:ea typeface="Open Sans Bold"/>
                <a:cs typeface="Open Sans Bold"/>
                <a:sym typeface="Open Sans Bold"/>
              </a:rPr>
              <a:t>3. Алкандарда қандай изомерия түрлері кездеседі және олардың мысалдарын келтіріңіз.</a:t>
            </a:r>
          </a:p>
          <a:p>
            <a:pPr algn="l">
              <a:lnSpc>
                <a:spcPts val="3912"/>
              </a:lnSpc>
              <a:spcBef>
                <a:spcPct val="0"/>
              </a:spcBef>
            </a:pPr>
            <a:r>
              <a:rPr lang="en-US" b="true" sz="2794">
                <a:solidFill>
                  <a:srgbClr val="57A266"/>
                </a:solidFill>
                <a:latin typeface="Open Sans Bold"/>
                <a:ea typeface="Open Sans Bold"/>
                <a:cs typeface="Open Sans Bold"/>
                <a:sym typeface="Open Sans Bold"/>
              </a:rPr>
              <a:t>4. Лабораторияда алкандарды қандай реакциялар арқылы алуға болады?</a:t>
            </a:r>
          </a:p>
          <a:p>
            <a:pPr algn="l">
              <a:lnSpc>
                <a:spcPts val="3912"/>
              </a:lnSpc>
              <a:spcBef>
                <a:spcPct val="0"/>
              </a:spcBef>
            </a:pPr>
            <a:r>
              <a:rPr lang="en-US" b="true" sz="2794">
                <a:solidFill>
                  <a:srgbClr val="57A266"/>
                </a:solidFill>
                <a:latin typeface="Open Sans Bold"/>
                <a:ea typeface="Open Sans Bold"/>
                <a:cs typeface="Open Sans Bold"/>
                <a:sym typeface="Open Sans Bold"/>
              </a:rPr>
              <a:t>5. Алкандардың құрылымы қандай гибридтелуге негізделген?</a:t>
            </a:r>
          </a:p>
          <a:p>
            <a:pPr algn="l">
              <a:lnSpc>
                <a:spcPts val="3912"/>
              </a:lnSpc>
              <a:spcBef>
                <a:spcPct val="0"/>
              </a:spcBef>
            </a:pPr>
            <a:r>
              <a:rPr lang="en-US" b="true" sz="2794">
                <a:solidFill>
                  <a:srgbClr val="57A266"/>
                </a:solidFill>
                <a:latin typeface="Open Sans Bold"/>
                <a:ea typeface="Open Sans Bold"/>
                <a:cs typeface="Open Sans Bold"/>
                <a:sym typeface="Open Sans Bold"/>
              </a:rPr>
              <a:t>6. Алкандардың физикалық қасиеттері мен агрегаттық күйлері неге байланысты өзгереді?</a:t>
            </a:r>
          </a:p>
          <a:p>
            <a:pPr algn="l">
              <a:lnSpc>
                <a:spcPts val="3912"/>
              </a:lnSpc>
              <a:spcBef>
                <a:spcPct val="0"/>
              </a:spcBef>
            </a:pPr>
            <a:r>
              <a:rPr lang="en-US" b="true" sz="2794">
                <a:solidFill>
                  <a:srgbClr val="57A266"/>
                </a:solidFill>
                <a:latin typeface="Open Sans Bold"/>
                <a:ea typeface="Open Sans Bold"/>
                <a:cs typeface="Open Sans Bold"/>
                <a:sym typeface="Open Sans Bold"/>
              </a:rPr>
              <a:t>7. Метанның хлорлануы қандай механизммен жүреді және оның негізгі кезеңдерін сипаттаңыз.</a:t>
            </a:r>
          </a:p>
          <a:p>
            <a:pPr algn="l">
              <a:lnSpc>
                <a:spcPts val="3912"/>
              </a:lnSpc>
              <a:spcBef>
                <a:spcPct val="0"/>
              </a:spcBef>
            </a:pPr>
            <a:r>
              <a:rPr lang="en-US" b="true" sz="2794">
                <a:solidFill>
                  <a:srgbClr val="57A266"/>
                </a:solidFill>
                <a:latin typeface="Open Sans Bold"/>
                <a:ea typeface="Open Sans Bold"/>
                <a:cs typeface="Open Sans Bold"/>
                <a:sym typeface="Open Sans Bold"/>
              </a:rPr>
              <a:t>8. Алкандардың жасыл химиядағы рөлі қандай және олардың экологияға әсері қандай?</a:t>
            </a:r>
          </a:p>
          <a:p>
            <a:pPr algn="l">
              <a:lnSpc>
                <a:spcPts val="3912"/>
              </a:lnSpc>
              <a:spcBef>
                <a:spcPct val="0"/>
              </a:spcBef>
            </a:pPr>
            <a:r>
              <a:rPr lang="en-US" b="true" sz="2794">
                <a:solidFill>
                  <a:srgbClr val="57A266"/>
                </a:solidFill>
                <a:latin typeface="Open Sans Bold"/>
                <a:ea typeface="Open Sans Bold"/>
                <a:cs typeface="Open Sans Bold"/>
                <a:sym typeface="Open Sans Bold"/>
              </a:rPr>
              <a:t>9. Метан гидраттарының маңызы неде және олар қандай қауіп-қатерлермен байланысты?</a:t>
            </a:r>
          </a:p>
          <a:p>
            <a:pPr algn="l">
              <a:lnSpc>
                <a:spcPts val="3912"/>
              </a:lnSpc>
              <a:spcBef>
                <a:spcPct val="0"/>
              </a:spcBef>
            </a:pPr>
            <a:r>
              <a:rPr lang="en-US" b="true" sz="2794">
                <a:solidFill>
                  <a:srgbClr val="57A266"/>
                </a:solidFill>
                <a:latin typeface="Open Sans Bold"/>
                <a:ea typeface="Open Sans Bold"/>
                <a:cs typeface="Open Sans Bold"/>
                <a:sym typeface="Open Sans Bold"/>
              </a:rPr>
              <a:t>10. Катализдік жүйелердің алкандарды тікелей отынға айналдыруда қолданылуы қалай жүзеге асады?</a:t>
            </a:r>
          </a:p>
          <a:p>
            <a:pPr algn="l">
              <a:lnSpc>
                <a:spcPts val="3912"/>
              </a:lnSpc>
              <a:spcBef>
                <a:spcPct val="0"/>
              </a:spcBef>
            </a:pPr>
            <a:r>
              <a:rPr lang="en-US" b="true" sz="2794">
                <a:solidFill>
                  <a:srgbClr val="57A266"/>
                </a:solidFill>
                <a:latin typeface="Open Sans Bold"/>
                <a:ea typeface="Open Sans Bold"/>
                <a:cs typeface="Open Sans Bold"/>
                <a:sym typeface="Open Sans Bold"/>
              </a:rPr>
              <a:t>11. Алкандарды биотехнологиялық жолмен қандай өнімдерге айналдыруға болады?</a:t>
            </a:r>
          </a:p>
          <a:p>
            <a:pPr algn="l">
              <a:lnSpc>
                <a:spcPts val="3912"/>
              </a:lnSpc>
              <a:spcBef>
                <a:spcPct val="0"/>
              </a:spcBef>
            </a:pPr>
            <a:r>
              <a:rPr lang="en-US" b="true" sz="2794">
                <a:solidFill>
                  <a:srgbClr val="57A266"/>
                </a:solidFill>
                <a:latin typeface="Open Sans Bold"/>
                <a:ea typeface="Open Sans Bold"/>
                <a:cs typeface="Open Sans Bold"/>
                <a:sym typeface="Open Sans Bold"/>
              </a:rPr>
              <a:t> </a:t>
            </a:r>
          </a:p>
          <a:p>
            <a:pPr algn="l">
              <a:lnSpc>
                <a:spcPts val="3912"/>
              </a:lnSpc>
              <a:spcBef>
                <a:spcPct val="0"/>
              </a:spcBef>
            </a:pPr>
            <a:r>
              <a:rPr lang="en-US" b="true" sz="2794">
                <a:solidFill>
                  <a:srgbClr val="57A266"/>
                </a:solidFill>
                <a:latin typeface="Open Sans Bold"/>
                <a:ea typeface="Open Sans Bold"/>
                <a:cs typeface="Open Sans Bold"/>
                <a:sym typeface="Open Sans Bold"/>
              </a:rPr>
              <a:t> </a:t>
            </a:r>
          </a:p>
        </p:txBody>
      </p:sp>
    </p:spTree>
  </p:cSld>
  <p:clrMapOvr>
    <a:masterClrMapping/>
  </p:clrMapOvr>
</p:sld>
</file>

<file path=ppt/slides/slide2.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1221581" y="1961055"/>
            <a:ext cx="15844837" cy="6298215"/>
          </a:xfrm>
          <a:prstGeom prst="rect">
            <a:avLst/>
          </a:prstGeom>
        </p:spPr>
        <p:txBody>
          <a:bodyPr anchor="t" rtlCol="false" tIns="0" lIns="0" bIns="0" rIns="0">
            <a:spAutoFit/>
          </a:bodyPr>
          <a:lstStyle/>
          <a:p>
            <a:pPr algn="just">
              <a:lnSpc>
                <a:spcPts val="4553"/>
              </a:lnSpc>
              <a:spcBef>
                <a:spcPct val="0"/>
              </a:spcBef>
            </a:pPr>
            <a:r>
              <a:rPr lang="en-US" b="true" sz="3252">
                <a:solidFill>
                  <a:srgbClr val="FFFFFF"/>
                </a:solidFill>
                <a:latin typeface="Open Sans Bold"/>
                <a:ea typeface="Open Sans Bold"/>
                <a:cs typeface="Open Sans Bold"/>
                <a:sym typeface="Open Sans Bold"/>
              </a:rPr>
              <a:t>Дәріс мақсаты:</a:t>
            </a:r>
            <a:r>
              <a:rPr lang="en-US" sz="3252">
                <a:solidFill>
                  <a:srgbClr val="FFFFFF"/>
                </a:solidFill>
                <a:latin typeface="Open Sans"/>
                <a:ea typeface="Open Sans"/>
                <a:cs typeface="Open Sans"/>
                <a:sym typeface="Open Sans"/>
              </a:rPr>
              <a:t> білім алушыларға алкандардың құрылысын, атаулар жүйесін (номенклатура), изомерия түрлерін, алыну әдістерін, физикалық қасиеттерін және олардың радикалды реакцияларға қатысу механизмін терең түсіндіру.</a:t>
            </a:r>
          </a:p>
          <a:p>
            <a:pPr algn="just">
              <a:lnSpc>
                <a:spcPts val="4553"/>
              </a:lnSpc>
              <a:spcBef>
                <a:spcPct val="0"/>
              </a:spcBef>
            </a:pPr>
          </a:p>
          <a:p>
            <a:pPr algn="just">
              <a:lnSpc>
                <a:spcPts val="4553"/>
              </a:lnSpc>
              <a:spcBef>
                <a:spcPct val="0"/>
              </a:spcBef>
            </a:pPr>
            <a:r>
              <a:rPr lang="en-US" b="true" sz="3252">
                <a:solidFill>
                  <a:srgbClr val="FFFFFF"/>
                </a:solidFill>
                <a:latin typeface="Open Sans Bold"/>
                <a:ea typeface="Open Sans Bold"/>
                <a:cs typeface="Open Sans Bold"/>
                <a:sym typeface="Open Sans Bold"/>
              </a:rPr>
              <a:t>Дәріс жоспары:</a:t>
            </a:r>
          </a:p>
          <a:p>
            <a:pPr algn="just">
              <a:lnSpc>
                <a:spcPts val="4553"/>
              </a:lnSpc>
              <a:spcBef>
                <a:spcPct val="0"/>
              </a:spcBef>
            </a:pPr>
            <a:r>
              <a:rPr lang="en-US" sz="3252">
                <a:solidFill>
                  <a:srgbClr val="FFFFFF"/>
                </a:solidFill>
                <a:latin typeface="Open Sans"/>
                <a:ea typeface="Open Sans"/>
                <a:cs typeface="Open Sans"/>
                <a:sym typeface="Open Sans"/>
              </a:rPr>
              <a:t>1. Алкандарға жалпы сипаттама. Номенклатура (атау ережелері). Алкандардың изомериясы. </a:t>
            </a:r>
          </a:p>
          <a:p>
            <a:pPr algn="just">
              <a:lnSpc>
                <a:spcPts val="4553"/>
              </a:lnSpc>
              <a:spcBef>
                <a:spcPct val="0"/>
              </a:spcBef>
            </a:pPr>
            <a:r>
              <a:rPr lang="en-US" sz="3252">
                <a:solidFill>
                  <a:srgbClr val="FFFFFF"/>
                </a:solidFill>
                <a:latin typeface="Open Sans"/>
                <a:ea typeface="Open Sans"/>
                <a:cs typeface="Open Sans"/>
                <a:sym typeface="Open Sans"/>
              </a:rPr>
              <a:t>2. Алыну жолдары. Құрылымы және физикалық қасиеттері</a:t>
            </a:r>
          </a:p>
          <a:p>
            <a:pPr algn="just">
              <a:lnSpc>
                <a:spcPts val="4553"/>
              </a:lnSpc>
              <a:spcBef>
                <a:spcPct val="0"/>
              </a:spcBef>
            </a:pPr>
            <a:r>
              <a:rPr lang="en-US" sz="3252">
                <a:solidFill>
                  <a:srgbClr val="FFFFFF"/>
                </a:solidFill>
                <a:latin typeface="Open Sans"/>
                <a:ea typeface="Open Sans"/>
                <a:cs typeface="Open Sans"/>
                <a:sym typeface="Open Sans"/>
              </a:rPr>
              <a:t>3. Радикалды реакциялар (мысалдары және механизмдері)</a:t>
            </a:r>
          </a:p>
          <a:p>
            <a:pPr algn="just">
              <a:lnSpc>
                <a:spcPts val="4553"/>
              </a:lnSpc>
              <a:spcBef>
                <a:spcPct val="0"/>
              </a:spcBef>
            </a:pPr>
            <a:r>
              <a:rPr lang="en-US" sz="3252">
                <a:solidFill>
                  <a:srgbClr val="FFFFFF"/>
                </a:solidFill>
                <a:latin typeface="Open Sans"/>
                <a:ea typeface="Open Sans"/>
                <a:cs typeface="Open Sans"/>
                <a:sym typeface="Open Sans"/>
              </a:rPr>
              <a:t>4. Алкандардың қолдану салалары мен экологиялық маңызы</a:t>
            </a:r>
          </a:p>
          <a:p>
            <a:pPr algn="just">
              <a:lnSpc>
                <a:spcPts val="4553"/>
              </a:lnSpc>
              <a:spcBef>
                <a:spcPct val="0"/>
              </a:spcBef>
            </a:pPr>
            <a:r>
              <a:rPr lang="en-US" sz="3252">
                <a:solidFill>
                  <a:srgbClr val="FFFFFF"/>
                </a:solidFill>
                <a:latin typeface="Open Sans"/>
                <a:ea typeface="Open Sans"/>
                <a:cs typeface="Open Sans"/>
                <a:sym typeface="Open Sans"/>
              </a:rPr>
              <a:t>5. Заманауи ғылыми жетістіктер мен алкандардың қолдану перспективалары</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192635" y="1756714"/>
            <a:ext cx="15902729" cy="6716423"/>
          </a:xfrm>
          <a:prstGeom prst="rect">
            <a:avLst/>
          </a:prstGeom>
        </p:spPr>
        <p:txBody>
          <a:bodyPr anchor="t" rtlCol="false" tIns="0" lIns="0" bIns="0" rIns="0">
            <a:spAutoFit/>
          </a:bodyPr>
          <a:lstStyle/>
          <a:p>
            <a:pPr algn="ctr">
              <a:lnSpc>
                <a:spcPts val="4157"/>
              </a:lnSpc>
              <a:spcBef>
                <a:spcPct val="0"/>
              </a:spcBef>
            </a:pPr>
            <a:r>
              <a:rPr lang="en-US" b="true" sz="2969">
                <a:solidFill>
                  <a:srgbClr val="57A266"/>
                </a:solidFill>
                <a:latin typeface="Open Sans Bold"/>
                <a:ea typeface="Open Sans Bold"/>
                <a:cs typeface="Open Sans Bold"/>
                <a:sym typeface="Open Sans Bold"/>
              </a:rPr>
              <a:t>1. Алкандарға жалпы сипаттама. Номенклатура (атау ережелері). Алкандардың изомериясы. </a:t>
            </a:r>
          </a:p>
          <a:p>
            <a:pPr algn="ctr">
              <a:lnSpc>
                <a:spcPts val="4157"/>
              </a:lnSpc>
              <a:spcBef>
                <a:spcPct val="0"/>
              </a:spcBef>
            </a:pPr>
          </a:p>
          <a:p>
            <a:pPr algn="ctr">
              <a:lnSpc>
                <a:spcPts val="4157"/>
              </a:lnSpc>
              <a:spcBef>
                <a:spcPct val="0"/>
              </a:spcBef>
            </a:pPr>
            <a:r>
              <a:rPr lang="en-US" sz="2969">
                <a:solidFill>
                  <a:srgbClr val="57A266"/>
                </a:solidFill>
                <a:latin typeface="Open Sans"/>
                <a:ea typeface="Open Sans"/>
                <a:cs typeface="Open Sans"/>
                <a:sym typeface="Open Sans"/>
              </a:rPr>
              <a:t>Алкандар – құрамында тек σ-байланыс бар, көміртек пен сутектен тұратын қаныққан көмірсутектер. Жалпы формуласы: CnH2n+2. Гомологтық қатар: метан, этан, пропан, бутан, пентан және т.б.</a:t>
            </a:r>
          </a:p>
          <a:p>
            <a:pPr algn="ctr">
              <a:lnSpc>
                <a:spcPts val="4157"/>
              </a:lnSpc>
              <a:spcBef>
                <a:spcPct val="0"/>
              </a:spcBef>
            </a:pPr>
          </a:p>
          <a:p>
            <a:pPr algn="ctr">
              <a:lnSpc>
                <a:spcPts val="4157"/>
              </a:lnSpc>
              <a:spcBef>
                <a:spcPct val="0"/>
              </a:spcBef>
            </a:pPr>
            <a:r>
              <a:rPr lang="en-US" sz="2969" i="true">
                <a:solidFill>
                  <a:srgbClr val="57A266"/>
                </a:solidFill>
                <a:latin typeface="Open Sans Italics"/>
                <a:ea typeface="Open Sans Italics"/>
                <a:cs typeface="Open Sans Italics"/>
                <a:sym typeface="Open Sans Italics"/>
              </a:rPr>
              <a:t>Алкандардың номенклатурасы</a:t>
            </a:r>
          </a:p>
          <a:p>
            <a:pPr algn="ctr">
              <a:lnSpc>
                <a:spcPts val="4157"/>
              </a:lnSpc>
              <a:spcBef>
                <a:spcPct val="0"/>
              </a:spcBef>
            </a:pPr>
            <a:r>
              <a:rPr lang="en-US" sz="2969">
                <a:solidFill>
                  <a:srgbClr val="57A266"/>
                </a:solidFill>
                <a:latin typeface="Open Sans"/>
                <a:ea typeface="Open Sans"/>
                <a:cs typeface="Open Sans"/>
                <a:sym typeface="Open Sans"/>
              </a:rPr>
              <a:t>- Атаулар IUPAC жүйесі бойынша жасалады.</a:t>
            </a:r>
          </a:p>
          <a:p>
            <a:pPr algn="ctr">
              <a:lnSpc>
                <a:spcPts val="4157"/>
              </a:lnSpc>
              <a:spcBef>
                <a:spcPct val="0"/>
              </a:spcBef>
            </a:pPr>
            <a:r>
              <a:rPr lang="en-US" sz="2969">
                <a:solidFill>
                  <a:srgbClr val="57A266"/>
                </a:solidFill>
                <a:latin typeface="Open Sans"/>
                <a:ea typeface="Open Sans"/>
                <a:cs typeface="Open Sans"/>
                <a:sym typeface="Open Sans"/>
              </a:rPr>
              <a:t>- Ең ұзын көміртек тізбегі негізгі тізбек ретінде алынады.</a:t>
            </a:r>
          </a:p>
          <a:p>
            <a:pPr algn="ctr">
              <a:lnSpc>
                <a:spcPts val="4157"/>
              </a:lnSpc>
              <a:spcBef>
                <a:spcPct val="0"/>
              </a:spcBef>
            </a:pPr>
            <a:r>
              <a:rPr lang="en-US" sz="2969">
                <a:solidFill>
                  <a:srgbClr val="57A266"/>
                </a:solidFill>
                <a:latin typeface="Open Sans"/>
                <a:ea typeface="Open Sans"/>
                <a:cs typeface="Open Sans"/>
                <a:sym typeface="Open Sans"/>
              </a:rPr>
              <a:t>- Қосалқы топтар (радикалдар) – метил, этил, пропил және т.б. түрінде аталады.</a:t>
            </a:r>
          </a:p>
          <a:p>
            <a:pPr algn="ctr">
              <a:lnSpc>
                <a:spcPts val="4157"/>
              </a:lnSpc>
              <a:spcBef>
                <a:spcPct val="0"/>
              </a:spcBef>
            </a:pPr>
          </a:p>
          <a:p>
            <a:pPr algn="ctr">
              <a:lnSpc>
                <a:spcPts val="4157"/>
              </a:lnSpc>
              <a:spcBef>
                <a:spcPct val="0"/>
              </a:spcBef>
            </a:pPr>
          </a:p>
        </p:txBody>
      </p:sp>
      <p:sp>
        <p:nvSpPr>
          <p:cNvPr name="TextBox 3" id="3"/>
          <p:cNvSpPr txBox="true"/>
          <p:nvPr/>
        </p:nvSpPr>
        <p:spPr>
          <a:xfrm rot="0">
            <a:off x="5302523" y="8077835"/>
            <a:ext cx="7682954" cy="1180465"/>
          </a:xfrm>
          <a:prstGeom prst="rect">
            <a:avLst/>
          </a:prstGeom>
        </p:spPr>
        <p:txBody>
          <a:bodyPr anchor="t" rtlCol="false" tIns="0" lIns="0" bIns="0" rIns="0">
            <a:spAutoFit/>
          </a:bodyPr>
          <a:lstStyle/>
          <a:p>
            <a:pPr algn="ctr">
              <a:lnSpc>
                <a:spcPts val="4759"/>
              </a:lnSpc>
              <a:spcBef>
                <a:spcPct val="0"/>
              </a:spcBef>
            </a:pPr>
            <a:r>
              <a:rPr lang="en-US" sz="3399">
                <a:solidFill>
                  <a:srgbClr val="57A266"/>
                </a:solidFill>
                <a:latin typeface="Open Sans"/>
                <a:ea typeface="Open Sans"/>
                <a:cs typeface="Open Sans"/>
                <a:sym typeface="Open Sans"/>
              </a:rPr>
              <a:t>Мысал:</a:t>
            </a:r>
          </a:p>
          <a:p>
            <a:pPr algn="ctr">
              <a:lnSpc>
                <a:spcPts val="4759"/>
              </a:lnSpc>
              <a:spcBef>
                <a:spcPct val="0"/>
              </a:spcBef>
            </a:pPr>
            <a:r>
              <a:rPr lang="en-US" sz="3399">
                <a:solidFill>
                  <a:srgbClr val="57A266"/>
                </a:solidFill>
                <a:latin typeface="Open Sans"/>
                <a:ea typeface="Open Sans"/>
                <a:cs typeface="Open Sans"/>
                <a:sym typeface="Open Sans"/>
              </a:rPr>
              <a:t>CH₃–CH(CH₃)–CH₂–CH₃ - 2-метилбутан</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1028700" y="1992241"/>
            <a:ext cx="15679882" cy="6235842"/>
          </a:xfrm>
          <a:prstGeom prst="rect">
            <a:avLst/>
          </a:prstGeom>
        </p:spPr>
        <p:txBody>
          <a:bodyPr anchor="t" rtlCol="false" tIns="0" lIns="0" bIns="0" rIns="0">
            <a:spAutoFit/>
          </a:bodyPr>
          <a:lstStyle/>
          <a:p>
            <a:pPr algn="ctr">
              <a:lnSpc>
                <a:spcPts val="4933"/>
              </a:lnSpc>
              <a:spcBef>
                <a:spcPct val="0"/>
              </a:spcBef>
            </a:pPr>
          </a:p>
          <a:p>
            <a:pPr algn="ctr">
              <a:lnSpc>
                <a:spcPts val="5223"/>
              </a:lnSpc>
              <a:spcBef>
                <a:spcPct val="0"/>
              </a:spcBef>
            </a:pPr>
            <a:r>
              <a:rPr lang="en-US" sz="3731" i="true">
                <a:solidFill>
                  <a:srgbClr val="57A266"/>
                </a:solidFill>
                <a:latin typeface="Open Sans Italics"/>
                <a:ea typeface="Open Sans Italics"/>
                <a:cs typeface="Open Sans Italics"/>
                <a:sym typeface="Open Sans Italics"/>
              </a:rPr>
              <a:t>Алкандардың изомериясы</a:t>
            </a:r>
          </a:p>
          <a:p>
            <a:pPr algn="ctr">
              <a:lnSpc>
                <a:spcPts val="4933"/>
              </a:lnSpc>
              <a:spcBef>
                <a:spcPct val="0"/>
              </a:spcBef>
            </a:pPr>
            <a:r>
              <a:rPr lang="en-US" sz="3523">
                <a:solidFill>
                  <a:srgbClr val="57A266"/>
                </a:solidFill>
                <a:latin typeface="Open Sans"/>
                <a:ea typeface="Open Sans"/>
                <a:cs typeface="Open Sans"/>
                <a:sym typeface="Open Sans"/>
              </a:rPr>
              <a:t>- Құрылыстық изомерия:</a:t>
            </a:r>
          </a:p>
          <a:p>
            <a:pPr algn="ctr">
              <a:lnSpc>
                <a:spcPts val="4933"/>
              </a:lnSpc>
              <a:spcBef>
                <a:spcPct val="0"/>
              </a:spcBef>
            </a:pPr>
            <a:r>
              <a:rPr lang="en-US" sz="3523">
                <a:solidFill>
                  <a:srgbClr val="57A266"/>
                </a:solidFill>
                <a:latin typeface="Open Sans"/>
                <a:ea typeface="Open Sans"/>
                <a:cs typeface="Open Sans"/>
                <a:sym typeface="Open Sans"/>
              </a:rPr>
              <a:t>- Тізбектік изомерия: көміртек тізбегі тармақталған болуы мүмкін.</a:t>
            </a:r>
          </a:p>
          <a:p>
            <a:pPr algn="ctr">
              <a:lnSpc>
                <a:spcPts val="4933"/>
              </a:lnSpc>
              <a:spcBef>
                <a:spcPct val="0"/>
              </a:spcBef>
            </a:pPr>
            <a:r>
              <a:rPr lang="en-US" sz="3523">
                <a:solidFill>
                  <a:srgbClr val="57A266"/>
                </a:solidFill>
                <a:latin typeface="Open Sans"/>
                <a:ea typeface="Open Sans"/>
                <a:cs typeface="Open Sans"/>
                <a:sym typeface="Open Sans"/>
              </a:rPr>
              <a:t>- Позициялық изомерия: радикалдардың орналасуы өзгереді (көп жағдайда ұзын тізбектерде).</a:t>
            </a:r>
          </a:p>
          <a:p>
            <a:pPr algn="ctr">
              <a:lnSpc>
                <a:spcPts val="4933"/>
              </a:lnSpc>
              <a:spcBef>
                <a:spcPct val="0"/>
              </a:spcBef>
            </a:pPr>
          </a:p>
          <a:p>
            <a:pPr algn="ctr">
              <a:lnSpc>
                <a:spcPts val="4933"/>
              </a:lnSpc>
              <a:spcBef>
                <a:spcPct val="0"/>
              </a:spcBef>
            </a:pPr>
            <a:r>
              <a:rPr lang="en-US" sz="3523">
                <a:solidFill>
                  <a:srgbClr val="57A266"/>
                </a:solidFill>
                <a:latin typeface="Open Sans"/>
                <a:ea typeface="Open Sans"/>
                <a:cs typeface="Open Sans"/>
                <a:sym typeface="Open Sans"/>
              </a:rPr>
              <a:t>Мысал: Бутанның екі изомері бар:</a:t>
            </a:r>
          </a:p>
          <a:p>
            <a:pPr algn="ctr">
              <a:lnSpc>
                <a:spcPts val="4933"/>
              </a:lnSpc>
              <a:spcBef>
                <a:spcPct val="0"/>
              </a:spcBef>
            </a:pPr>
            <a:r>
              <a:rPr lang="en-US" sz="3523">
                <a:solidFill>
                  <a:srgbClr val="57A266"/>
                </a:solidFill>
                <a:latin typeface="Open Sans"/>
                <a:ea typeface="Open Sans"/>
                <a:cs typeface="Open Sans"/>
                <a:sym typeface="Open Sans"/>
              </a:rPr>
              <a:t>- н-бутан: CH₃–CH₂–CH₂–CH₃</a:t>
            </a:r>
          </a:p>
          <a:p>
            <a:pPr algn="ctr">
              <a:lnSpc>
                <a:spcPts val="4933"/>
              </a:lnSpc>
              <a:spcBef>
                <a:spcPct val="0"/>
              </a:spcBef>
            </a:pPr>
            <a:r>
              <a:rPr lang="en-US" sz="3523">
                <a:solidFill>
                  <a:srgbClr val="57A266"/>
                </a:solidFill>
                <a:latin typeface="Open Sans"/>
                <a:ea typeface="Open Sans"/>
                <a:cs typeface="Open Sans"/>
                <a:sym typeface="Open Sans"/>
              </a:rPr>
              <a:t>- изобутан: CH₃–CH(CH₃)–CH₃</a:t>
            </a:r>
          </a:p>
        </p:txBody>
      </p:sp>
      <p:sp>
        <p:nvSpPr>
          <p:cNvPr name="Freeform 3" id="3"/>
          <p:cNvSpPr/>
          <p:nvPr/>
        </p:nvSpPr>
        <p:spPr>
          <a:xfrm flipH="false" flipV="false" rot="0">
            <a:off x="14034952" y="5879176"/>
            <a:ext cx="2967485" cy="3379124"/>
          </a:xfrm>
          <a:custGeom>
            <a:avLst/>
            <a:gdLst/>
            <a:ahLst/>
            <a:cxnLst/>
            <a:rect r="r" b="b" t="t" l="l"/>
            <a:pathLst>
              <a:path h="3379124" w="2967485">
                <a:moveTo>
                  <a:pt x="0" y="0"/>
                </a:moveTo>
                <a:lnTo>
                  <a:pt x="2967485" y="0"/>
                </a:lnTo>
                <a:lnTo>
                  <a:pt x="2967485" y="3379124"/>
                </a:lnTo>
                <a:lnTo>
                  <a:pt x="0" y="337912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161777" y="1399438"/>
            <a:ext cx="17964447" cy="7421449"/>
          </a:xfrm>
          <a:prstGeom prst="rect">
            <a:avLst/>
          </a:prstGeom>
        </p:spPr>
        <p:txBody>
          <a:bodyPr anchor="t" rtlCol="false" tIns="0" lIns="0" bIns="0" rIns="0">
            <a:spAutoFit/>
          </a:bodyPr>
          <a:lstStyle/>
          <a:p>
            <a:pPr algn="ctr">
              <a:lnSpc>
                <a:spcPts val="5373"/>
              </a:lnSpc>
              <a:spcBef>
                <a:spcPct val="0"/>
              </a:spcBef>
            </a:pPr>
            <a:r>
              <a:rPr lang="en-US" b="true" sz="3838">
                <a:solidFill>
                  <a:srgbClr val="FFFFFF"/>
                </a:solidFill>
                <a:latin typeface="Open Sans Bold"/>
                <a:ea typeface="Open Sans Bold"/>
                <a:cs typeface="Open Sans Bold"/>
                <a:sym typeface="Open Sans Bold"/>
              </a:rPr>
              <a:t>2. Алкандарды алу жолдары. Құрылымы және</a:t>
            </a:r>
          </a:p>
          <a:p>
            <a:pPr algn="ctr">
              <a:lnSpc>
                <a:spcPts val="5373"/>
              </a:lnSpc>
              <a:spcBef>
                <a:spcPct val="0"/>
              </a:spcBef>
            </a:pPr>
            <a:r>
              <a:rPr lang="en-US" b="true" sz="3838">
                <a:solidFill>
                  <a:srgbClr val="FFFFFF"/>
                </a:solidFill>
                <a:latin typeface="Open Sans Bold"/>
                <a:ea typeface="Open Sans Bold"/>
                <a:cs typeface="Open Sans Bold"/>
                <a:sym typeface="Open Sans Bold"/>
              </a:rPr>
              <a:t> физикалық қасиеттері.</a:t>
            </a:r>
          </a:p>
          <a:p>
            <a:pPr algn="ctr">
              <a:lnSpc>
                <a:spcPts val="5373"/>
              </a:lnSpc>
              <a:spcBef>
                <a:spcPct val="0"/>
              </a:spcBef>
            </a:pPr>
          </a:p>
          <a:p>
            <a:pPr algn="ctr">
              <a:lnSpc>
                <a:spcPts val="5373"/>
              </a:lnSpc>
              <a:spcBef>
                <a:spcPct val="0"/>
              </a:spcBef>
            </a:pPr>
            <a:r>
              <a:rPr lang="en-US" sz="3838" i="true">
                <a:solidFill>
                  <a:srgbClr val="FFFFFF"/>
                </a:solidFill>
                <a:latin typeface="Open Sans Italics"/>
                <a:ea typeface="Open Sans Italics"/>
                <a:cs typeface="Open Sans Italics"/>
                <a:sym typeface="Open Sans Italics"/>
              </a:rPr>
              <a:t>а) Лабораториялық жолдар:</a:t>
            </a:r>
          </a:p>
          <a:p>
            <a:pPr algn="ctr">
              <a:lnSpc>
                <a:spcPts val="5373"/>
              </a:lnSpc>
              <a:spcBef>
                <a:spcPct val="0"/>
              </a:spcBef>
            </a:pPr>
            <a:r>
              <a:rPr lang="en-US" sz="3838">
                <a:solidFill>
                  <a:srgbClr val="FFFFFF"/>
                </a:solidFill>
                <a:latin typeface="Open Sans"/>
                <a:ea typeface="Open Sans"/>
                <a:cs typeface="Open Sans"/>
                <a:sym typeface="Open Sans"/>
              </a:rPr>
              <a:t>- Карбон қышқыл тұздарының декарбоксилденуі (CaO, t°):</a:t>
            </a:r>
          </a:p>
          <a:p>
            <a:pPr algn="ctr">
              <a:lnSpc>
                <a:spcPts val="5373"/>
              </a:lnSpc>
              <a:spcBef>
                <a:spcPct val="0"/>
              </a:spcBef>
            </a:pPr>
            <a:r>
              <a:rPr lang="en-US" sz="3838">
                <a:solidFill>
                  <a:srgbClr val="FFFFFF"/>
                </a:solidFill>
                <a:latin typeface="Open Sans"/>
                <a:ea typeface="Open Sans"/>
                <a:cs typeface="Open Sans"/>
                <a:sym typeface="Open Sans"/>
              </a:rPr>
              <a:t>CH3COONa + NaOH → CH4 + Na2CO3</a:t>
            </a:r>
          </a:p>
          <a:p>
            <a:pPr algn="ctr">
              <a:lnSpc>
                <a:spcPts val="5373"/>
              </a:lnSpc>
              <a:spcBef>
                <a:spcPct val="0"/>
              </a:spcBef>
            </a:pPr>
            <a:r>
              <a:rPr lang="en-US" sz="3838">
                <a:solidFill>
                  <a:srgbClr val="FFFFFF"/>
                </a:solidFill>
                <a:latin typeface="Open Sans"/>
                <a:ea typeface="Open Sans"/>
                <a:cs typeface="Open Sans"/>
                <a:sym typeface="Open Sans"/>
              </a:rPr>
              <a:t>- Галогеналкандарды гидрлеу (мысалы, CH₃Cl + H₂ → CH₄ + HCl)</a:t>
            </a:r>
          </a:p>
          <a:p>
            <a:pPr algn="ctr">
              <a:lnSpc>
                <a:spcPts val="5373"/>
              </a:lnSpc>
              <a:spcBef>
                <a:spcPct val="0"/>
              </a:spcBef>
            </a:pPr>
          </a:p>
          <a:p>
            <a:pPr algn="ctr">
              <a:lnSpc>
                <a:spcPts val="5373"/>
              </a:lnSpc>
              <a:spcBef>
                <a:spcPct val="0"/>
              </a:spcBef>
            </a:pPr>
            <a:r>
              <a:rPr lang="en-US" sz="3838" i="true">
                <a:solidFill>
                  <a:srgbClr val="FFFFFF"/>
                </a:solidFill>
                <a:latin typeface="Open Sans Italics"/>
                <a:ea typeface="Open Sans Italics"/>
                <a:cs typeface="Open Sans Italics"/>
                <a:sym typeface="Open Sans Italics"/>
              </a:rPr>
              <a:t>ә) Өнеркәсіптік жолдар:</a:t>
            </a:r>
          </a:p>
          <a:p>
            <a:pPr algn="ctr">
              <a:lnSpc>
                <a:spcPts val="5373"/>
              </a:lnSpc>
              <a:spcBef>
                <a:spcPct val="0"/>
              </a:spcBef>
            </a:pPr>
            <a:r>
              <a:rPr lang="en-US" sz="3838">
                <a:solidFill>
                  <a:srgbClr val="FFFFFF"/>
                </a:solidFill>
                <a:latin typeface="Open Sans"/>
                <a:ea typeface="Open Sans"/>
                <a:cs typeface="Open Sans"/>
                <a:sym typeface="Open Sans"/>
              </a:rPr>
              <a:t>- Табиғи газды өңдеу</a:t>
            </a:r>
          </a:p>
          <a:p>
            <a:pPr algn="ctr">
              <a:lnSpc>
                <a:spcPts val="5373"/>
              </a:lnSpc>
              <a:spcBef>
                <a:spcPct val="0"/>
              </a:spcBef>
            </a:pPr>
            <a:r>
              <a:rPr lang="en-US" sz="3838">
                <a:solidFill>
                  <a:srgbClr val="FFFFFF"/>
                </a:solidFill>
                <a:latin typeface="Open Sans"/>
                <a:ea typeface="Open Sans"/>
                <a:cs typeface="Open Sans"/>
                <a:sym typeface="Open Sans"/>
              </a:rPr>
              <a:t>- Мұнайды крекингтеу</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1206091" y="1614590"/>
            <a:ext cx="15875818" cy="6991145"/>
          </a:xfrm>
          <a:prstGeom prst="rect">
            <a:avLst/>
          </a:prstGeom>
        </p:spPr>
        <p:txBody>
          <a:bodyPr anchor="t" rtlCol="false" tIns="0" lIns="0" bIns="0" rIns="0">
            <a:spAutoFit/>
          </a:bodyPr>
          <a:lstStyle/>
          <a:p>
            <a:pPr algn="ctr">
              <a:lnSpc>
                <a:spcPts val="5059"/>
              </a:lnSpc>
              <a:spcBef>
                <a:spcPct val="0"/>
              </a:spcBef>
            </a:pPr>
            <a:r>
              <a:rPr lang="en-US" b="true" sz="3613">
                <a:solidFill>
                  <a:srgbClr val="FFFFFF"/>
                </a:solidFill>
                <a:latin typeface="Open Sans Bold"/>
                <a:ea typeface="Open Sans Bold"/>
                <a:cs typeface="Open Sans Bold"/>
                <a:sym typeface="Open Sans Bold"/>
              </a:rPr>
              <a:t>Құрылымы және физикалық қасиеттері</a:t>
            </a:r>
          </a:p>
          <a:p>
            <a:pPr algn="ctr">
              <a:lnSpc>
                <a:spcPts val="5059"/>
              </a:lnSpc>
              <a:spcBef>
                <a:spcPct val="0"/>
              </a:spcBef>
            </a:pPr>
          </a:p>
          <a:p>
            <a:pPr algn="ctr">
              <a:lnSpc>
                <a:spcPts val="5059"/>
              </a:lnSpc>
              <a:spcBef>
                <a:spcPct val="0"/>
              </a:spcBef>
            </a:pPr>
            <a:r>
              <a:rPr lang="en-US" sz="3613" i="true">
                <a:solidFill>
                  <a:srgbClr val="FFFFFF"/>
                </a:solidFill>
                <a:latin typeface="Open Sans Italics"/>
                <a:ea typeface="Open Sans Italics"/>
                <a:cs typeface="Open Sans Italics"/>
                <a:sym typeface="Open Sans Italics"/>
              </a:rPr>
              <a:t>Құрылымы</a:t>
            </a:r>
            <a:r>
              <a:rPr lang="en-US" sz="3613">
                <a:solidFill>
                  <a:srgbClr val="FFFFFF"/>
                </a:solidFill>
                <a:latin typeface="Open Sans"/>
                <a:ea typeface="Open Sans"/>
                <a:cs typeface="Open Sans"/>
                <a:sym typeface="Open Sans"/>
              </a:rPr>
              <a:t>: барлық көміртектер sp³-гибридтелген, тетраэдрлік пішінде.</a:t>
            </a:r>
          </a:p>
          <a:p>
            <a:pPr algn="ctr">
              <a:lnSpc>
                <a:spcPts val="5059"/>
              </a:lnSpc>
              <a:spcBef>
                <a:spcPct val="0"/>
              </a:spcBef>
            </a:pPr>
            <a:r>
              <a:rPr lang="en-US" sz="3613">
                <a:solidFill>
                  <a:srgbClr val="FFFFFF"/>
                </a:solidFill>
                <a:latin typeface="Open Sans"/>
                <a:ea typeface="Open Sans"/>
                <a:cs typeface="Open Sans"/>
                <a:sym typeface="Open Sans"/>
              </a:rPr>
              <a:t>- Байланыс бұрышы: ~109.5°</a:t>
            </a:r>
          </a:p>
          <a:p>
            <a:pPr algn="ctr">
              <a:lnSpc>
                <a:spcPts val="5059"/>
              </a:lnSpc>
              <a:spcBef>
                <a:spcPct val="0"/>
              </a:spcBef>
            </a:pPr>
          </a:p>
          <a:p>
            <a:pPr algn="ctr">
              <a:lnSpc>
                <a:spcPts val="5059"/>
              </a:lnSpc>
              <a:spcBef>
                <a:spcPct val="0"/>
              </a:spcBef>
            </a:pPr>
            <a:r>
              <a:rPr lang="en-US" sz="3613" i="true">
                <a:solidFill>
                  <a:srgbClr val="FFFFFF"/>
                </a:solidFill>
                <a:latin typeface="Open Sans Italics"/>
                <a:ea typeface="Open Sans Italics"/>
                <a:cs typeface="Open Sans Italics"/>
                <a:sym typeface="Open Sans Italics"/>
              </a:rPr>
              <a:t>Физикалық қасиеттер:</a:t>
            </a:r>
          </a:p>
          <a:p>
            <a:pPr algn="ctr">
              <a:lnSpc>
                <a:spcPts val="5059"/>
              </a:lnSpc>
              <a:spcBef>
                <a:spcPct val="0"/>
              </a:spcBef>
            </a:pPr>
            <a:r>
              <a:rPr lang="en-US" sz="3613">
                <a:solidFill>
                  <a:srgbClr val="FFFFFF"/>
                </a:solidFill>
                <a:latin typeface="Open Sans"/>
                <a:ea typeface="Open Sans"/>
                <a:cs typeface="Open Sans"/>
                <a:sym typeface="Open Sans"/>
              </a:rPr>
              <a:t>- Төмен молекулалық алкандар – газ (метан, этан, пропан, бутан)</a:t>
            </a:r>
          </a:p>
          <a:p>
            <a:pPr algn="ctr">
              <a:lnSpc>
                <a:spcPts val="5059"/>
              </a:lnSpc>
              <a:spcBef>
                <a:spcPct val="0"/>
              </a:spcBef>
            </a:pPr>
            <a:r>
              <a:rPr lang="en-US" sz="3613">
                <a:solidFill>
                  <a:srgbClr val="FFFFFF"/>
                </a:solidFill>
                <a:latin typeface="Open Sans"/>
                <a:ea typeface="Open Sans"/>
                <a:cs typeface="Open Sans"/>
                <a:sym typeface="Open Sans"/>
              </a:rPr>
              <a:t>- Орташа – сұйық</a:t>
            </a:r>
          </a:p>
          <a:p>
            <a:pPr algn="ctr">
              <a:lnSpc>
                <a:spcPts val="5059"/>
              </a:lnSpc>
              <a:spcBef>
                <a:spcPct val="0"/>
              </a:spcBef>
            </a:pPr>
            <a:r>
              <a:rPr lang="en-US" sz="3613">
                <a:solidFill>
                  <a:srgbClr val="FFFFFF"/>
                </a:solidFill>
                <a:latin typeface="Open Sans"/>
                <a:ea typeface="Open Sans"/>
                <a:cs typeface="Open Sans"/>
                <a:sym typeface="Open Sans"/>
              </a:rPr>
              <a:t>- Жоғары – қатты заттар</a:t>
            </a:r>
          </a:p>
          <a:p>
            <a:pPr algn="ctr">
              <a:lnSpc>
                <a:spcPts val="5059"/>
              </a:lnSpc>
              <a:spcBef>
                <a:spcPct val="0"/>
              </a:spcBef>
            </a:pPr>
            <a:r>
              <a:rPr lang="en-US" sz="3613">
                <a:solidFill>
                  <a:srgbClr val="FFFFFF"/>
                </a:solidFill>
                <a:latin typeface="Open Sans"/>
                <a:ea typeface="Open Sans"/>
                <a:cs typeface="Open Sans"/>
                <a:sym typeface="Open Sans"/>
              </a:rPr>
              <a:t>- Суда ерімейді, себебі полярсыз</a:t>
            </a:r>
          </a:p>
          <a:p>
            <a:pPr algn="ctr">
              <a:lnSpc>
                <a:spcPts val="5059"/>
              </a:lnSpc>
              <a:spcBef>
                <a:spcPct val="0"/>
              </a:spcBef>
            </a:pPr>
            <a:r>
              <a:rPr lang="en-US" sz="3613">
                <a:solidFill>
                  <a:srgbClr val="FFFFFF"/>
                </a:solidFill>
                <a:latin typeface="Open Sans"/>
                <a:ea typeface="Open Sans"/>
                <a:cs typeface="Open Sans"/>
                <a:sym typeface="Open Sans"/>
              </a:rPr>
              <a:t>- Жанғыш, жану кезінде CO₂ және H₂O түзеді</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1520392" y="1146997"/>
            <a:ext cx="15247216" cy="8548696"/>
          </a:xfrm>
          <a:prstGeom prst="rect">
            <a:avLst/>
          </a:prstGeom>
        </p:spPr>
        <p:txBody>
          <a:bodyPr anchor="t" rtlCol="false" tIns="0" lIns="0" bIns="0" rIns="0">
            <a:spAutoFit/>
          </a:bodyPr>
          <a:lstStyle/>
          <a:p>
            <a:pPr algn="ctr">
              <a:lnSpc>
                <a:spcPts val="4861"/>
              </a:lnSpc>
              <a:spcBef>
                <a:spcPct val="0"/>
              </a:spcBef>
            </a:pPr>
            <a:r>
              <a:rPr lang="en-US" b="true" sz="3472">
                <a:solidFill>
                  <a:srgbClr val="57A266"/>
                </a:solidFill>
                <a:latin typeface="Open Sans Bold"/>
                <a:ea typeface="Open Sans Bold"/>
                <a:cs typeface="Open Sans Bold"/>
                <a:sym typeface="Open Sans Bold"/>
              </a:rPr>
              <a:t>3. Радикалды реакциялар.</a:t>
            </a:r>
          </a:p>
          <a:p>
            <a:pPr algn="ctr">
              <a:lnSpc>
                <a:spcPts val="4861"/>
              </a:lnSpc>
              <a:spcBef>
                <a:spcPct val="0"/>
              </a:spcBef>
            </a:pPr>
          </a:p>
          <a:p>
            <a:pPr algn="ctr">
              <a:lnSpc>
                <a:spcPts val="4861"/>
              </a:lnSpc>
              <a:spcBef>
                <a:spcPct val="0"/>
              </a:spcBef>
            </a:pPr>
            <a:r>
              <a:rPr lang="en-US" sz="3472">
                <a:solidFill>
                  <a:srgbClr val="57A266"/>
                </a:solidFill>
                <a:latin typeface="Open Sans"/>
                <a:ea typeface="Open Sans"/>
                <a:cs typeface="Open Sans"/>
                <a:sym typeface="Open Sans"/>
              </a:rPr>
              <a:t>- Ең маңызды реакция: галогендену (мысалы, хлорлау)</a:t>
            </a:r>
          </a:p>
          <a:p>
            <a:pPr algn="ctr">
              <a:lnSpc>
                <a:spcPts val="4861"/>
              </a:lnSpc>
              <a:spcBef>
                <a:spcPct val="0"/>
              </a:spcBef>
            </a:pPr>
            <a:r>
              <a:rPr lang="en-US" sz="3472">
                <a:solidFill>
                  <a:srgbClr val="57A266"/>
                </a:solidFill>
                <a:latin typeface="Open Sans"/>
                <a:ea typeface="Open Sans"/>
                <a:cs typeface="Open Sans"/>
                <a:sym typeface="Open Sans"/>
              </a:rPr>
              <a:t>- Механизмі: радикалды тізбекті реакция</a:t>
            </a:r>
          </a:p>
          <a:p>
            <a:pPr algn="ctr">
              <a:lnSpc>
                <a:spcPts val="4861"/>
              </a:lnSpc>
              <a:spcBef>
                <a:spcPct val="0"/>
              </a:spcBef>
            </a:pPr>
          </a:p>
          <a:p>
            <a:pPr algn="ctr">
              <a:lnSpc>
                <a:spcPts val="4861"/>
              </a:lnSpc>
              <a:spcBef>
                <a:spcPct val="0"/>
              </a:spcBef>
            </a:pPr>
            <a:r>
              <a:rPr lang="en-US" sz="3472" i="true">
                <a:solidFill>
                  <a:srgbClr val="57A266"/>
                </a:solidFill>
                <a:latin typeface="Open Sans Italics"/>
                <a:ea typeface="Open Sans Italics"/>
                <a:cs typeface="Open Sans Italics"/>
                <a:sym typeface="Open Sans Italics"/>
              </a:rPr>
              <a:t>Фазалары:</a:t>
            </a:r>
          </a:p>
          <a:p>
            <a:pPr algn="ctr">
              <a:lnSpc>
                <a:spcPts val="4861"/>
              </a:lnSpc>
              <a:spcBef>
                <a:spcPct val="0"/>
              </a:spcBef>
            </a:pPr>
            <a:r>
              <a:rPr lang="en-US" sz="3472" i="true">
                <a:solidFill>
                  <a:srgbClr val="57A266"/>
                </a:solidFill>
                <a:latin typeface="Open Sans Italics"/>
                <a:ea typeface="Open Sans Italics"/>
                <a:cs typeface="Open Sans Italics"/>
                <a:sym typeface="Open Sans Italics"/>
              </a:rPr>
              <a:t>1. Инициатор: (hv)</a:t>
            </a:r>
          </a:p>
          <a:p>
            <a:pPr algn="ctr">
              <a:lnSpc>
                <a:spcPts val="4861"/>
              </a:lnSpc>
              <a:spcBef>
                <a:spcPct val="0"/>
              </a:spcBef>
            </a:pPr>
            <a:r>
              <a:rPr lang="en-US" sz="3472">
                <a:solidFill>
                  <a:srgbClr val="57A266"/>
                </a:solidFill>
                <a:latin typeface="Open Sans"/>
                <a:ea typeface="Open Sans"/>
                <a:cs typeface="Open Sans"/>
                <a:sym typeface="Open Sans"/>
              </a:rPr>
              <a:t>Cl2→2Cl • </a:t>
            </a:r>
          </a:p>
          <a:p>
            <a:pPr algn="ctr">
              <a:lnSpc>
                <a:spcPts val="4861"/>
              </a:lnSpc>
              <a:spcBef>
                <a:spcPct val="0"/>
              </a:spcBef>
            </a:pPr>
            <a:r>
              <a:rPr lang="en-US" sz="3472" i="true">
                <a:solidFill>
                  <a:srgbClr val="57A266"/>
                </a:solidFill>
                <a:latin typeface="Open Sans Italics"/>
                <a:ea typeface="Open Sans Italics"/>
                <a:cs typeface="Open Sans Italics"/>
                <a:sym typeface="Open Sans Italics"/>
              </a:rPr>
              <a:t>2. Өсу:</a:t>
            </a:r>
          </a:p>
          <a:p>
            <a:pPr algn="ctr">
              <a:lnSpc>
                <a:spcPts val="4861"/>
              </a:lnSpc>
              <a:spcBef>
                <a:spcPct val="0"/>
              </a:spcBef>
            </a:pPr>
            <a:r>
              <a:rPr lang="en-US" sz="3472">
                <a:solidFill>
                  <a:srgbClr val="57A266"/>
                </a:solidFill>
                <a:latin typeface="Open Sans"/>
                <a:ea typeface="Open Sans"/>
                <a:cs typeface="Open Sans"/>
                <a:sym typeface="Open Sans"/>
              </a:rPr>
              <a:t>CH4+Cl• → CH3• + HCl </a:t>
            </a:r>
          </a:p>
          <a:p>
            <a:pPr algn="ctr">
              <a:lnSpc>
                <a:spcPts val="4861"/>
              </a:lnSpc>
              <a:spcBef>
                <a:spcPct val="0"/>
              </a:spcBef>
            </a:pPr>
            <a:r>
              <a:rPr lang="en-US" sz="3472" i="true">
                <a:solidFill>
                  <a:srgbClr val="57A266"/>
                </a:solidFill>
                <a:latin typeface="Open Sans Italics"/>
                <a:ea typeface="Open Sans Italics"/>
                <a:cs typeface="Open Sans Italics"/>
                <a:sym typeface="Open Sans Italics"/>
              </a:rPr>
              <a:t>3. Тізбекті үзу (Termination):</a:t>
            </a:r>
          </a:p>
          <a:p>
            <a:pPr algn="ctr">
              <a:lnSpc>
                <a:spcPts val="4861"/>
              </a:lnSpc>
              <a:spcBef>
                <a:spcPct val="0"/>
              </a:spcBef>
            </a:pPr>
            <a:r>
              <a:rPr lang="en-US" sz="3472">
                <a:solidFill>
                  <a:srgbClr val="57A266"/>
                </a:solidFill>
                <a:latin typeface="Open Sans"/>
                <a:ea typeface="Open Sans"/>
                <a:cs typeface="Open Sans"/>
                <a:sym typeface="Open Sans"/>
              </a:rPr>
              <a:t>Cl• + CH3• → CH3Cl </a:t>
            </a:r>
          </a:p>
          <a:p>
            <a:pPr algn="ctr">
              <a:lnSpc>
                <a:spcPts val="4861"/>
              </a:lnSpc>
              <a:spcBef>
                <a:spcPct val="0"/>
              </a:spcBef>
            </a:pPr>
            <a:r>
              <a:rPr lang="en-US" sz="3472">
                <a:solidFill>
                  <a:srgbClr val="57A266"/>
                </a:solidFill>
                <a:latin typeface="Open Sans"/>
                <a:ea typeface="Open Sans"/>
                <a:cs typeface="Open Sans"/>
                <a:sym typeface="Open Sans"/>
              </a:rPr>
              <a:t>Назар аудару: Радикалдардың реактивтілігіне байланысты жанама өнімдер көп түзіледі.</a:t>
            </a:r>
          </a:p>
        </p:txBody>
      </p:sp>
      <p:sp>
        <p:nvSpPr>
          <p:cNvPr name="Freeform 3" id="3"/>
          <p:cNvSpPr/>
          <p:nvPr/>
        </p:nvSpPr>
        <p:spPr>
          <a:xfrm flipH="false" flipV="false" rot="0">
            <a:off x="1520392" y="4390047"/>
            <a:ext cx="2898525" cy="2872175"/>
          </a:xfrm>
          <a:custGeom>
            <a:avLst/>
            <a:gdLst/>
            <a:ahLst/>
            <a:cxnLst/>
            <a:rect r="r" b="b" t="t" l="l"/>
            <a:pathLst>
              <a:path h="2872175" w="2898525">
                <a:moveTo>
                  <a:pt x="0" y="0"/>
                </a:moveTo>
                <a:lnTo>
                  <a:pt x="2898525" y="0"/>
                </a:lnTo>
                <a:lnTo>
                  <a:pt x="2898525" y="2872174"/>
                </a:lnTo>
                <a:lnTo>
                  <a:pt x="0" y="287217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028700" y="1259315"/>
            <a:ext cx="16230600" cy="7112704"/>
          </a:xfrm>
          <a:prstGeom prst="rect">
            <a:avLst/>
          </a:prstGeom>
        </p:spPr>
        <p:txBody>
          <a:bodyPr anchor="t" rtlCol="false" tIns="0" lIns="0" bIns="0" rIns="0">
            <a:spAutoFit/>
          </a:bodyPr>
          <a:lstStyle/>
          <a:p>
            <a:pPr algn="ctr">
              <a:lnSpc>
                <a:spcPts val="4353"/>
              </a:lnSpc>
              <a:spcBef>
                <a:spcPct val="0"/>
              </a:spcBef>
            </a:pPr>
            <a:r>
              <a:rPr lang="en-US" b="true" sz="3109">
                <a:solidFill>
                  <a:srgbClr val="57A266"/>
                </a:solidFill>
                <a:latin typeface="Open Sans Bold"/>
                <a:ea typeface="Open Sans Bold"/>
                <a:cs typeface="Open Sans Bold"/>
                <a:sym typeface="Open Sans Bold"/>
              </a:rPr>
              <a:t>4. Алкандардың қолдану салалары мен экологиялық маңызы. </a:t>
            </a:r>
          </a:p>
          <a:p>
            <a:pPr algn="ctr">
              <a:lnSpc>
                <a:spcPts val="4353"/>
              </a:lnSpc>
              <a:spcBef>
                <a:spcPct val="0"/>
              </a:spcBef>
            </a:pPr>
          </a:p>
          <a:p>
            <a:pPr algn="just">
              <a:lnSpc>
                <a:spcPts val="4353"/>
              </a:lnSpc>
              <a:spcBef>
                <a:spcPct val="0"/>
              </a:spcBef>
            </a:pPr>
            <a:r>
              <a:rPr lang="en-US" sz="3109">
                <a:solidFill>
                  <a:srgbClr val="57A266"/>
                </a:solidFill>
                <a:latin typeface="Open Sans"/>
                <a:ea typeface="Open Sans"/>
                <a:cs typeface="Open Sans"/>
                <a:sym typeface="Open Sans"/>
              </a:rPr>
              <a:t>    </a:t>
            </a:r>
            <a:r>
              <a:rPr lang="en-US" sz="3109">
                <a:solidFill>
                  <a:srgbClr val="57A266"/>
                </a:solidFill>
                <a:latin typeface="Open Sans"/>
                <a:ea typeface="Open Sans"/>
                <a:cs typeface="Open Sans"/>
                <a:sym typeface="Open Sans"/>
              </a:rPr>
              <a:t>Алкандар – органикалық химиядағы кең таралған және маңызды қаныққан көмірсутектер тобына жатады. Олардың кең қолдану аясы мен экологияға әсері қазіргі заманғы ғылым мен технологияда ерекше рөл атқарады.</a:t>
            </a:r>
          </a:p>
          <a:p>
            <a:pPr algn="just">
              <a:lnSpc>
                <a:spcPts val="4353"/>
              </a:lnSpc>
              <a:spcBef>
                <a:spcPct val="0"/>
              </a:spcBef>
            </a:pPr>
            <a:r>
              <a:rPr lang="en-US" sz="3109">
                <a:solidFill>
                  <a:srgbClr val="57A266"/>
                </a:solidFill>
                <a:latin typeface="Open Sans"/>
                <a:ea typeface="Open Sans"/>
                <a:cs typeface="Open Sans"/>
                <a:sym typeface="Open Sans"/>
              </a:rPr>
              <a:t>   Алкандар ең алдымен энергетика саласында жоғары маңызға ие. Метан табиғи газдың негізгі компоненті болып табылады және электр мен жылу энергиясын өндіруде отын ретінде кеңінен пайдаланылады. Сонымен қатар, пропан мен бутан сияқты төмен молекулалық алкандар сұйытылған газ ретінде тұрмыста, кемпингте, ауыл шаруашылығында және шағын өндірісте отын көзі ретінде қолданылады. Алкандар – мұнай мен газ өңдеу өнеркәсібінің негізі болып саналады. Мұнайды фракциялық айдау нәтижесінде пропан, бутан, пентан, гексан сияқты алкандар бөлініп, түрлі салаларда, әсіресе жанармай ретінде қолданылады.</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57A266"/>
        </a:solidFill>
      </p:bgPr>
    </p:bg>
    <p:spTree>
      <p:nvGrpSpPr>
        <p:cNvPr id="1" name=""/>
        <p:cNvGrpSpPr/>
        <p:nvPr/>
      </p:nvGrpSpPr>
      <p:grpSpPr>
        <a:xfrm>
          <a:off x="0" y="0"/>
          <a:ext cx="0" cy="0"/>
          <a:chOff x="0" y="0"/>
          <a:chExt cx="0" cy="0"/>
        </a:xfrm>
      </p:grpSpPr>
      <p:sp>
        <p:nvSpPr>
          <p:cNvPr name="TextBox 2" id="2"/>
          <p:cNvSpPr txBox="true"/>
          <p:nvPr/>
        </p:nvSpPr>
        <p:spPr>
          <a:xfrm rot="0">
            <a:off x="299258" y="971550"/>
            <a:ext cx="15911591" cy="4403274"/>
          </a:xfrm>
          <a:prstGeom prst="rect">
            <a:avLst/>
          </a:prstGeom>
        </p:spPr>
        <p:txBody>
          <a:bodyPr anchor="t" rtlCol="false" tIns="0" lIns="0" bIns="0" rIns="0">
            <a:spAutoFit/>
          </a:bodyPr>
          <a:lstStyle/>
          <a:p>
            <a:pPr algn="just">
              <a:lnSpc>
                <a:spcPts val="4388"/>
              </a:lnSpc>
              <a:spcBef>
                <a:spcPct val="0"/>
              </a:spcBef>
            </a:pPr>
            <a:r>
              <a:rPr lang="en-US" sz="3134">
                <a:solidFill>
                  <a:srgbClr val="FFFFFF"/>
                </a:solidFill>
                <a:latin typeface="Open Sans"/>
                <a:ea typeface="Open Sans"/>
                <a:cs typeface="Open Sans"/>
                <a:sym typeface="Open Sans"/>
              </a:rPr>
              <a:t>Химиялық өндірісте алкандар бастапқы шикізат ретінде пайдаланылады. Олардан түрлі функционалды топтар қосу арқылы спирттер, галогеналкандар, аминдер, қышқылдар секілді көптеген органикалық қосылыстар алынады. Мысалы, метанды тотықтыру арқылы метанол, ал этанды хлорлау арқылы этилхлорид алуға болады. Сонымен қатар, алкандар полимер өнеркәсібінде маңызды орын алады. Олардан полиэтилен, полипропилен сияқты полимерлер синтезделіп, құрылыс материалдары, қаптама, тұрмыстық заттар, ойыншықтар және басқа да бұйымдар өндірісінде кеңінен қолданылады.</a:t>
            </a:r>
          </a:p>
        </p:txBody>
      </p:sp>
      <p:sp>
        <p:nvSpPr>
          <p:cNvPr name="TextBox 3" id="3"/>
          <p:cNvSpPr txBox="true"/>
          <p:nvPr/>
        </p:nvSpPr>
        <p:spPr>
          <a:xfrm rot="0">
            <a:off x="1959725" y="6277610"/>
            <a:ext cx="16095518" cy="2980690"/>
          </a:xfrm>
          <a:prstGeom prst="rect">
            <a:avLst/>
          </a:prstGeom>
        </p:spPr>
        <p:txBody>
          <a:bodyPr anchor="t" rtlCol="false" tIns="0" lIns="0" bIns="0" rIns="0">
            <a:spAutoFit/>
          </a:bodyPr>
          <a:lstStyle/>
          <a:p>
            <a:pPr algn="just">
              <a:lnSpc>
                <a:spcPts val="4759"/>
              </a:lnSpc>
              <a:spcBef>
                <a:spcPct val="0"/>
              </a:spcBef>
            </a:pPr>
            <a:r>
              <a:rPr lang="en-US" sz="3399">
                <a:solidFill>
                  <a:srgbClr val="FFFFFF"/>
                </a:solidFill>
                <a:latin typeface="Open Sans"/>
                <a:ea typeface="Open Sans"/>
                <a:cs typeface="Open Sans"/>
                <a:sym typeface="Open Sans"/>
              </a:rPr>
              <a:t>Алкандар ауыл шаруашылығында да қолданылады. Олардың негізінде жағармайлар, пестицидтер, тыңайтқыштар және басқа да қосалқы өнімдер жасалады. Метан ауыл шаруашылығы қалдықтарын өңдеу арқылы алынатын биогаздың негізгі компоненті ретінде экологиялық таза энергия көзі ретінде қарастырылады.</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DAGznJ6QK1o</dc:identifier>
  <dcterms:modified xsi:type="dcterms:W3CDTF">2011-08-01T06:04:30Z</dcterms:modified>
  <cp:revision>1</cp:revision>
  <dc:title>№7 дәріс Тақырыбы. Алкандар. Номенклатура және изомерия. Алу жолдары. Физикалық қасиеттері мен құрылымы. Радикалды реакциялар.</dc:title>
</cp:coreProperties>
</file>