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0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3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22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9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2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70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4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52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7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9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E038-55D4-2D4E-94B9-E5D1F673AE9D}" type="datetimeFigureOut">
              <a:rPr lang="ru-RU" smtClean="0"/>
              <a:t>26.01.21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7FC7-9CCD-B04E-864D-B695C1065D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0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err="1" smtClean="0"/>
              <a:t>Угрозы</a:t>
            </a:r>
            <a:r>
              <a:rPr lang="en-US" b="1" dirty="0" smtClean="0"/>
              <a:t> </a:t>
            </a:r>
            <a:r>
              <a:rPr lang="en-US" b="1" dirty="0" err="1" smtClean="0"/>
              <a:t>безопасности</a:t>
            </a:r>
            <a:r>
              <a:rPr lang="en-US" b="1" dirty="0" smtClean="0"/>
              <a:t> </a:t>
            </a:r>
            <a:r>
              <a:rPr lang="en-US" b="1" dirty="0" err="1" smtClean="0"/>
              <a:t>программного</a:t>
            </a:r>
            <a:r>
              <a:rPr lang="en-US" b="1" dirty="0" smtClean="0"/>
              <a:t> </a:t>
            </a:r>
            <a:r>
              <a:rPr lang="en-US" b="1" dirty="0" err="1" smtClean="0"/>
              <a:t>обеспечения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pPr marL="0" indent="0" algn="ctr">
              <a:buNone/>
            </a:pPr>
            <a:r>
              <a:rPr lang="en-US" b="1" dirty="0" err="1" smtClean="0"/>
              <a:t>Виды</a:t>
            </a:r>
            <a:r>
              <a:rPr lang="en-US" b="1" dirty="0" smtClean="0"/>
              <a:t> </a:t>
            </a:r>
            <a:r>
              <a:rPr lang="en-US" b="1" dirty="0" err="1"/>
              <a:t>угроз</a:t>
            </a:r>
            <a:r>
              <a:rPr lang="en-US" b="1" dirty="0"/>
              <a:t> </a:t>
            </a:r>
            <a:r>
              <a:rPr lang="en-US" b="1" dirty="0" err="1"/>
              <a:t>информационной</a:t>
            </a:r>
            <a:r>
              <a:rPr lang="en-US" b="1" dirty="0"/>
              <a:t> </a:t>
            </a:r>
            <a:r>
              <a:rPr lang="en-US" b="1" dirty="0" err="1"/>
              <a:t>безопасности</a:t>
            </a:r>
            <a:r>
              <a:rPr lang="en-US" b="1" dirty="0"/>
              <a:t> </a:t>
            </a:r>
            <a:r>
              <a:rPr lang="en-US" b="1" dirty="0" err="1"/>
              <a:t>и</a:t>
            </a:r>
            <a:r>
              <a:rPr lang="en-US" b="1" dirty="0"/>
              <a:t> </a:t>
            </a:r>
            <a:r>
              <a:rPr lang="en-US" b="1" dirty="0" err="1"/>
              <a:t>классификация</a:t>
            </a:r>
            <a:r>
              <a:rPr lang="en-US" b="1" dirty="0"/>
              <a:t> </a:t>
            </a:r>
            <a:r>
              <a:rPr lang="en-US" b="1" dirty="0" err="1"/>
              <a:t>источников</a:t>
            </a:r>
            <a:r>
              <a:rPr lang="en-US" b="1" dirty="0"/>
              <a:t> </a:t>
            </a:r>
            <a:r>
              <a:rPr lang="en-US" b="1" dirty="0" err="1" smtClean="0"/>
              <a:t>угроз</a:t>
            </a:r>
            <a:endParaRPr lang="ru-RU" b="1" dirty="0" smtClean="0"/>
          </a:p>
          <a:p>
            <a:pPr marL="0" indent="0">
              <a:buNone/>
            </a:pPr>
            <a:r>
              <a:rPr lang="en-US" sz="3300" dirty="0" err="1" smtClean="0"/>
              <a:t>Анализ</a:t>
            </a:r>
            <a:r>
              <a:rPr lang="en-US" sz="3300" dirty="0" smtClean="0"/>
              <a:t> </a:t>
            </a:r>
            <a:r>
              <a:rPr lang="en-US" sz="3300" dirty="0" err="1" smtClean="0"/>
              <a:t>проблем</a:t>
            </a:r>
            <a:r>
              <a:rPr lang="en-US" sz="3300" dirty="0" smtClean="0"/>
              <a:t> </a:t>
            </a:r>
            <a:r>
              <a:rPr lang="en-US" sz="3300" dirty="0" err="1" smtClean="0"/>
              <a:t>экономической</a:t>
            </a:r>
            <a:r>
              <a:rPr lang="en-US" sz="3300" dirty="0" smtClean="0"/>
              <a:t> </a:t>
            </a:r>
            <a:r>
              <a:rPr lang="en-US" sz="3300" dirty="0" err="1"/>
              <a:t>безопасности</a:t>
            </a:r>
            <a:r>
              <a:rPr lang="en-US" sz="3300" dirty="0"/>
              <a:t> </a:t>
            </a:r>
            <a:r>
              <a:rPr lang="en-US" sz="3300" dirty="0" err="1"/>
              <a:t>необходимо</a:t>
            </a:r>
            <a:r>
              <a:rPr lang="en-US" sz="3300" dirty="0"/>
              <a:t> </a:t>
            </a:r>
            <a:r>
              <a:rPr lang="en-US" sz="3300" dirty="0" err="1"/>
              <a:t>проводить</a:t>
            </a:r>
            <a:r>
              <a:rPr lang="en-US" sz="3300" dirty="0"/>
              <a:t>, </a:t>
            </a:r>
            <a:r>
              <a:rPr lang="en-US" sz="3300" dirty="0" err="1"/>
              <a:t>учитывая</a:t>
            </a:r>
            <a:r>
              <a:rPr lang="en-US" sz="3300" dirty="0"/>
              <a:t> </a:t>
            </a:r>
            <a:r>
              <a:rPr lang="en-US" sz="3300" dirty="0" err="1"/>
              <a:t>взаимосвязи</a:t>
            </a:r>
            <a:r>
              <a:rPr lang="en-US" sz="3300" dirty="0"/>
              <a:t> </a:t>
            </a:r>
            <a:r>
              <a:rPr lang="en-US" sz="3300" dirty="0" err="1"/>
              <a:t>экономических</a:t>
            </a:r>
            <a:r>
              <a:rPr lang="en-US" sz="3300" dirty="0"/>
              <a:t> </a:t>
            </a:r>
            <a:r>
              <a:rPr lang="en-US" sz="3300" dirty="0" err="1"/>
              <a:t>противоречий</a:t>
            </a:r>
            <a:r>
              <a:rPr lang="en-US" sz="3300" dirty="0"/>
              <a:t>, </a:t>
            </a:r>
            <a:r>
              <a:rPr lang="en-US" sz="3300" dirty="0" err="1"/>
              <a:t>угроз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dirty="0" err="1"/>
              <a:t>потерь</a:t>
            </a:r>
            <a:r>
              <a:rPr lang="en-US" sz="3300" dirty="0"/>
              <a:t>, </a:t>
            </a:r>
            <a:r>
              <a:rPr lang="en-US" sz="3300" dirty="0" err="1"/>
              <a:t>к</a:t>
            </a:r>
            <a:r>
              <a:rPr lang="en-US" sz="3300" dirty="0"/>
              <a:t> </a:t>
            </a:r>
            <a:r>
              <a:rPr lang="en-US" sz="3300" dirty="0" err="1"/>
              <a:t>которым</a:t>
            </a:r>
            <a:r>
              <a:rPr lang="en-US" sz="3300" dirty="0"/>
              <a:t> </a:t>
            </a:r>
            <a:r>
              <a:rPr lang="en-US" sz="3300" dirty="0" err="1"/>
              <a:t>может</a:t>
            </a:r>
            <a:r>
              <a:rPr lang="en-US" sz="3300" dirty="0"/>
              <a:t> </a:t>
            </a:r>
            <a:r>
              <a:rPr lang="en-US" sz="3300" dirty="0" err="1"/>
              <a:t>приводить</a:t>
            </a:r>
            <a:r>
              <a:rPr lang="en-US" sz="3300" dirty="0"/>
              <a:t> </a:t>
            </a:r>
            <a:r>
              <a:rPr lang="en-US" sz="3300" dirty="0" err="1"/>
              <a:t>реализация</a:t>
            </a:r>
            <a:r>
              <a:rPr lang="en-US" sz="3300" dirty="0"/>
              <a:t> </a:t>
            </a:r>
            <a:r>
              <a:rPr lang="en-US" sz="3300" dirty="0" err="1"/>
              <a:t>угроз</a:t>
            </a:r>
            <a:r>
              <a:rPr lang="en-US" sz="3300" dirty="0"/>
              <a:t>. </a:t>
            </a:r>
            <a:r>
              <a:rPr lang="en-US" sz="3300" dirty="0" err="1"/>
              <a:t>Такой</a:t>
            </a:r>
            <a:r>
              <a:rPr lang="en-US" sz="3300" dirty="0"/>
              <a:t> </a:t>
            </a:r>
            <a:r>
              <a:rPr lang="en-US" sz="3300" dirty="0" err="1"/>
              <a:t>анализ</a:t>
            </a:r>
            <a:r>
              <a:rPr lang="en-US" sz="3300" dirty="0"/>
              <a:t> </a:t>
            </a:r>
            <a:r>
              <a:rPr lang="en-US" sz="3300" dirty="0" err="1"/>
              <a:t>приводит</a:t>
            </a:r>
            <a:r>
              <a:rPr lang="en-US" sz="3300" dirty="0"/>
              <a:t> </a:t>
            </a:r>
            <a:r>
              <a:rPr lang="en-US" sz="3300" dirty="0" err="1"/>
              <a:t>к</a:t>
            </a:r>
            <a:r>
              <a:rPr lang="en-US" sz="3300" dirty="0"/>
              <a:t> </a:t>
            </a:r>
            <a:r>
              <a:rPr lang="en-US" sz="3300" dirty="0" err="1"/>
              <a:t>следующей</a:t>
            </a:r>
            <a:r>
              <a:rPr lang="en-US" sz="3300" dirty="0"/>
              <a:t> </a:t>
            </a:r>
            <a:r>
              <a:rPr lang="en-US" sz="3300" dirty="0" err="1"/>
              <a:t>цепочке</a:t>
            </a:r>
            <a:r>
              <a:rPr lang="en-US" sz="3300" dirty="0"/>
              <a:t>:</a:t>
            </a:r>
            <a:endParaRPr lang="ru-RU" sz="3300" dirty="0"/>
          </a:p>
          <a:p>
            <a:pPr lvl="0"/>
            <a:r>
              <a:rPr lang="en-US" sz="3300" dirty="0" err="1"/>
              <a:t>источник</a:t>
            </a:r>
            <a:r>
              <a:rPr lang="en-US" sz="3300" dirty="0"/>
              <a:t> </a:t>
            </a:r>
            <a:r>
              <a:rPr lang="en-US" sz="3300" dirty="0" err="1"/>
              <a:t>угрозы</a:t>
            </a:r>
            <a:r>
              <a:rPr lang="en-US" sz="3300" dirty="0"/>
              <a:t> (</a:t>
            </a:r>
            <a:r>
              <a:rPr lang="en-US" sz="3300" dirty="0" err="1"/>
              <a:t>внешняя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/</a:t>
            </a:r>
            <a:r>
              <a:rPr lang="en-US" sz="3300" dirty="0" err="1"/>
              <a:t>или</a:t>
            </a:r>
            <a:r>
              <a:rPr lang="en-US" sz="3300" dirty="0"/>
              <a:t> </a:t>
            </a:r>
            <a:r>
              <a:rPr lang="en-US" sz="3300" dirty="0" err="1"/>
              <a:t>внутренняя</a:t>
            </a:r>
            <a:r>
              <a:rPr lang="en-US" sz="3300" dirty="0"/>
              <a:t> </a:t>
            </a:r>
            <a:r>
              <a:rPr lang="en-US" sz="3300" dirty="0" err="1"/>
              <a:t>среда</a:t>
            </a:r>
            <a:r>
              <a:rPr lang="en-US" sz="3300" dirty="0"/>
              <a:t> </a:t>
            </a:r>
            <a:r>
              <a:rPr lang="en-US" sz="3300" dirty="0" err="1"/>
              <a:t>предприятия</a:t>
            </a:r>
            <a:r>
              <a:rPr lang="en-US" sz="3300" dirty="0"/>
              <a:t>)</a:t>
            </a:r>
            <a:endParaRPr lang="ru-RU" sz="3300" dirty="0"/>
          </a:p>
          <a:p>
            <a:pPr lvl="0"/>
            <a:r>
              <a:rPr lang="en-US" sz="3300" dirty="0" err="1"/>
              <a:t>зона</a:t>
            </a:r>
            <a:r>
              <a:rPr lang="en-US" sz="3300" dirty="0"/>
              <a:t> </a:t>
            </a:r>
            <a:r>
              <a:rPr lang="en-US" sz="3300" dirty="0" err="1"/>
              <a:t>риска</a:t>
            </a:r>
            <a:r>
              <a:rPr lang="en-US" sz="3300" dirty="0"/>
              <a:t> (</a:t>
            </a:r>
            <a:r>
              <a:rPr lang="en-US" sz="3300" dirty="0" err="1"/>
              <a:t>сфера</a:t>
            </a:r>
            <a:r>
              <a:rPr lang="en-US" sz="3300" dirty="0"/>
              <a:t> </a:t>
            </a:r>
            <a:r>
              <a:rPr lang="en-US" sz="3300" dirty="0" err="1"/>
              <a:t>экономической</a:t>
            </a:r>
            <a:r>
              <a:rPr lang="en-US" sz="3300" dirty="0"/>
              <a:t> </a:t>
            </a:r>
            <a:r>
              <a:rPr lang="en-US" sz="3300" dirty="0" err="1"/>
              <a:t>деятельности</a:t>
            </a:r>
            <a:r>
              <a:rPr lang="en-US" sz="3300" dirty="0"/>
              <a:t> </a:t>
            </a:r>
            <a:r>
              <a:rPr lang="en-US" sz="3300" dirty="0" err="1"/>
              <a:t>предприятия</a:t>
            </a:r>
            <a:r>
              <a:rPr lang="en-US" sz="3300" dirty="0"/>
              <a:t>, </a:t>
            </a:r>
            <a:r>
              <a:rPr lang="en-US" sz="3300" dirty="0" err="1"/>
              <a:t>способы</a:t>
            </a:r>
            <a:r>
              <a:rPr lang="en-US" sz="3300" dirty="0"/>
              <a:t> </a:t>
            </a:r>
            <a:r>
              <a:rPr lang="en-US" sz="3300" dirty="0" err="1"/>
              <a:t>её</a:t>
            </a:r>
            <a:r>
              <a:rPr lang="en-US" sz="3300" dirty="0"/>
              <a:t> </a:t>
            </a:r>
            <a:r>
              <a:rPr lang="en-US" sz="3300" dirty="0" err="1"/>
              <a:t>реализации</a:t>
            </a:r>
            <a:r>
              <a:rPr lang="en-US" sz="3300" dirty="0"/>
              <a:t>, </a:t>
            </a:r>
            <a:r>
              <a:rPr lang="en-US" sz="3300" dirty="0" err="1"/>
              <a:t>материальные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dirty="0" err="1"/>
              <a:t>информационные</a:t>
            </a:r>
            <a:r>
              <a:rPr lang="en-US" sz="3300" dirty="0"/>
              <a:t> </a:t>
            </a:r>
            <a:r>
              <a:rPr lang="en-US" sz="3300" dirty="0" err="1"/>
              <a:t>ресурсы</a:t>
            </a:r>
            <a:r>
              <a:rPr lang="en-US" sz="3300" dirty="0"/>
              <a:t>)</a:t>
            </a:r>
            <a:endParaRPr lang="ru-RU" sz="3300" dirty="0"/>
          </a:p>
          <a:p>
            <a:pPr lvl="0"/>
            <a:r>
              <a:rPr lang="en-US" sz="3300" dirty="0" err="1"/>
              <a:t>фактор</a:t>
            </a:r>
            <a:r>
              <a:rPr lang="en-US" sz="3300" dirty="0"/>
              <a:t> (</a:t>
            </a:r>
            <a:r>
              <a:rPr lang="en-US" sz="3300" dirty="0" err="1"/>
              <a:t>степень</a:t>
            </a:r>
            <a:r>
              <a:rPr lang="en-US" sz="3300" dirty="0"/>
              <a:t> </a:t>
            </a:r>
            <a:r>
              <a:rPr lang="en-US" sz="3300" dirty="0" err="1"/>
              <a:t>уязвимости</a:t>
            </a:r>
            <a:r>
              <a:rPr lang="en-US" sz="3300" dirty="0"/>
              <a:t> </a:t>
            </a:r>
            <a:r>
              <a:rPr lang="en-US" sz="3300" dirty="0" err="1"/>
              <a:t>данных</a:t>
            </a:r>
            <a:r>
              <a:rPr lang="en-US" sz="3300" dirty="0"/>
              <a:t>, </a:t>
            </a:r>
            <a:r>
              <a:rPr lang="en-US" sz="3300" dirty="0" err="1"/>
              <a:t>информации</a:t>
            </a:r>
            <a:r>
              <a:rPr lang="en-US" sz="3300" dirty="0"/>
              <a:t>, </a:t>
            </a:r>
            <a:r>
              <a:rPr lang="en-US" sz="3300" dirty="0" err="1"/>
              <a:t>программного</a:t>
            </a:r>
            <a:r>
              <a:rPr lang="en-US" sz="3300" dirty="0"/>
              <a:t> </a:t>
            </a:r>
            <a:r>
              <a:rPr lang="en-US" sz="3300" dirty="0" err="1"/>
              <a:t>обеспечения</a:t>
            </a:r>
            <a:r>
              <a:rPr lang="en-US" sz="3300" dirty="0"/>
              <a:t>, </a:t>
            </a:r>
            <a:r>
              <a:rPr lang="en-US" sz="3300" dirty="0" err="1"/>
              <a:t>компьютерных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dirty="0" err="1"/>
              <a:t>телекоммуникационных</a:t>
            </a:r>
            <a:r>
              <a:rPr lang="en-US" sz="3300" dirty="0"/>
              <a:t> </a:t>
            </a:r>
            <a:r>
              <a:rPr lang="en-US" sz="3300" dirty="0" err="1"/>
              <a:t>устройств</a:t>
            </a:r>
            <a:r>
              <a:rPr lang="en-US" sz="3300" dirty="0"/>
              <a:t>, </a:t>
            </a:r>
            <a:r>
              <a:rPr lang="en-US" sz="3300" dirty="0" err="1"/>
              <a:t>материальных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dirty="0" err="1"/>
              <a:t>финансовых</a:t>
            </a:r>
            <a:r>
              <a:rPr lang="en-US" sz="3300" dirty="0"/>
              <a:t> </a:t>
            </a:r>
            <a:r>
              <a:rPr lang="en-US" sz="3300" dirty="0" err="1"/>
              <a:t>ресурсов</a:t>
            </a:r>
            <a:r>
              <a:rPr lang="en-US" sz="3300" dirty="0"/>
              <a:t>, </a:t>
            </a:r>
            <a:r>
              <a:rPr lang="en-US" sz="3300" dirty="0" err="1"/>
              <a:t>персонала</a:t>
            </a:r>
            <a:r>
              <a:rPr lang="en-US" sz="3300" dirty="0"/>
              <a:t>)&gt;</a:t>
            </a:r>
            <a:endParaRPr lang="ru-RU" sz="3300" dirty="0"/>
          </a:p>
          <a:p>
            <a:pPr lvl="0"/>
            <a:r>
              <a:rPr lang="en-US" sz="3300" dirty="0" err="1"/>
              <a:t>угроза</a:t>
            </a:r>
            <a:r>
              <a:rPr lang="en-US" sz="3300" dirty="0"/>
              <a:t> (</a:t>
            </a:r>
            <a:r>
              <a:rPr lang="en-US" sz="3300" dirty="0" err="1"/>
              <a:t>вид</a:t>
            </a:r>
            <a:r>
              <a:rPr lang="en-US" sz="3300" dirty="0"/>
              <a:t>, </a:t>
            </a:r>
            <a:r>
              <a:rPr lang="en-US" sz="3300" dirty="0" err="1"/>
              <a:t>величина</a:t>
            </a:r>
            <a:r>
              <a:rPr lang="en-US" sz="3300" dirty="0"/>
              <a:t>, </a:t>
            </a:r>
            <a:r>
              <a:rPr lang="en-US" sz="3300" dirty="0" err="1"/>
              <a:t>направление</a:t>
            </a:r>
            <a:r>
              <a:rPr lang="en-US" sz="3300" dirty="0"/>
              <a:t>)</a:t>
            </a:r>
            <a:endParaRPr lang="ru-RU" sz="3300" dirty="0"/>
          </a:p>
          <a:p>
            <a:pPr lvl="0"/>
            <a:r>
              <a:rPr lang="en-US" sz="3300" dirty="0" err="1"/>
              <a:t>возможность</a:t>
            </a:r>
            <a:r>
              <a:rPr lang="en-US" sz="3300" dirty="0"/>
              <a:t> </a:t>
            </a:r>
            <a:r>
              <a:rPr lang="en-US" sz="3300" dirty="0" err="1"/>
              <a:t>её</a:t>
            </a:r>
            <a:r>
              <a:rPr lang="en-US" sz="3300" dirty="0"/>
              <a:t> </a:t>
            </a:r>
            <a:r>
              <a:rPr lang="en-US" sz="3300" dirty="0" err="1"/>
              <a:t>реализации</a:t>
            </a:r>
            <a:r>
              <a:rPr lang="en-US" sz="3300" dirty="0"/>
              <a:t> (</a:t>
            </a:r>
            <a:r>
              <a:rPr lang="en-US" sz="3300" dirty="0" err="1"/>
              <a:t>предпосылки</a:t>
            </a:r>
            <a:r>
              <a:rPr lang="en-US" sz="3300" dirty="0"/>
              <a:t>, </a:t>
            </a:r>
            <a:r>
              <a:rPr lang="en-US" sz="3300" dirty="0" err="1"/>
              <a:t>объект</a:t>
            </a:r>
            <a:r>
              <a:rPr lang="en-US" sz="3300" dirty="0"/>
              <a:t>, </a:t>
            </a:r>
            <a:r>
              <a:rPr lang="en-US" sz="3300" dirty="0" err="1"/>
              <a:t>способ</a:t>
            </a:r>
            <a:r>
              <a:rPr lang="en-US" sz="3300" dirty="0"/>
              <a:t> </a:t>
            </a:r>
            <a:r>
              <a:rPr lang="en-US" sz="3300" dirty="0" err="1"/>
              <a:t>действия</a:t>
            </a:r>
            <a:r>
              <a:rPr lang="en-US" sz="3300" dirty="0"/>
              <a:t>, </a:t>
            </a:r>
            <a:r>
              <a:rPr lang="en-US" sz="3300" dirty="0" err="1"/>
              <a:t>скорость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dirty="0" err="1"/>
              <a:t>временной</a:t>
            </a:r>
            <a:r>
              <a:rPr lang="en-US" sz="3300" dirty="0"/>
              <a:t> </a:t>
            </a:r>
            <a:r>
              <a:rPr lang="en-US" sz="3300" dirty="0" err="1"/>
              <a:t>интервал</a:t>
            </a:r>
            <a:r>
              <a:rPr lang="en-US" sz="3300" dirty="0"/>
              <a:t> </a:t>
            </a:r>
            <a:r>
              <a:rPr lang="en-US" sz="3300" dirty="0" err="1"/>
              <a:t>действия</a:t>
            </a:r>
            <a:r>
              <a:rPr lang="en-US" sz="3300" dirty="0"/>
              <a:t>)</a:t>
            </a:r>
            <a:endParaRPr lang="ru-RU" sz="3300" dirty="0"/>
          </a:p>
          <a:p>
            <a:pPr lvl="0"/>
            <a:r>
              <a:rPr lang="en-US" sz="3300" dirty="0" err="1"/>
              <a:t>последствия</a:t>
            </a:r>
            <a:r>
              <a:rPr lang="en-US" sz="3300" dirty="0"/>
              <a:t> (</a:t>
            </a:r>
            <a:r>
              <a:rPr lang="en-US" sz="3300" dirty="0" err="1"/>
              <a:t>материальный</a:t>
            </a:r>
            <a:r>
              <a:rPr lang="en-US" sz="3300" dirty="0"/>
              <a:t> </a:t>
            </a:r>
            <a:r>
              <a:rPr lang="en-US" sz="3300" dirty="0" err="1"/>
              <a:t>ущерб</a:t>
            </a:r>
            <a:r>
              <a:rPr lang="en-US" sz="3300" dirty="0"/>
              <a:t>, </a:t>
            </a:r>
            <a:r>
              <a:rPr lang="en-US" sz="3300" dirty="0" err="1"/>
              <a:t>моральный</a:t>
            </a:r>
            <a:r>
              <a:rPr lang="en-US" sz="3300" dirty="0"/>
              <a:t> </a:t>
            </a:r>
            <a:r>
              <a:rPr lang="en-US" sz="3300" dirty="0" err="1"/>
              <a:t>вред</a:t>
            </a:r>
            <a:r>
              <a:rPr lang="en-US" sz="3300" dirty="0"/>
              <a:t>, </a:t>
            </a:r>
            <a:r>
              <a:rPr lang="en-US" sz="3300" dirty="0" err="1"/>
              <a:t>размер</a:t>
            </a:r>
            <a:r>
              <a:rPr lang="en-US" sz="3300" dirty="0"/>
              <a:t> </a:t>
            </a:r>
            <a:r>
              <a:rPr lang="en-US" sz="3300" dirty="0" err="1"/>
              <a:t>ущерба</a:t>
            </a:r>
            <a:r>
              <a:rPr lang="en-US" sz="3300" dirty="0"/>
              <a:t> </a:t>
            </a:r>
            <a:r>
              <a:rPr lang="en-US" sz="3300" dirty="0" err="1"/>
              <a:t>и</a:t>
            </a:r>
            <a:r>
              <a:rPr lang="en-US" sz="3300" dirty="0"/>
              <a:t> </a:t>
            </a:r>
            <a:r>
              <a:rPr lang="en-US" sz="3300" dirty="0" err="1"/>
              <a:t>вреда</a:t>
            </a:r>
            <a:r>
              <a:rPr lang="en-US" sz="3300" dirty="0"/>
              <a:t>, </a:t>
            </a:r>
            <a:r>
              <a:rPr lang="en-US" sz="3300" dirty="0" err="1"/>
              <a:t>возможность</a:t>
            </a:r>
            <a:r>
              <a:rPr lang="en-US" sz="3300" dirty="0"/>
              <a:t> </a:t>
            </a:r>
            <a:r>
              <a:rPr lang="en-US" sz="3300" dirty="0" err="1"/>
              <a:t>компенсации</a:t>
            </a:r>
            <a:r>
              <a:rPr lang="en-US" sz="3300" dirty="0"/>
              <a:t>)</a:t>
            </a:r>
            <a:r>
              <a:rPr lang="en-US" sz="3300" dirty="0" smtClean="0"/>
              <a:t>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410254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en-US" dirty="0" err="1" smtClean="0"/>
              <a:t>Эффективный</a:t>
            </a:r>
            <a:r>
              <a:rPr lang="en-US" dirty="0" smtClean="0"/>
              <a:t> </a:t>
            </a:r>
            <a:r>
              <a:rPr lang="en-US" dirty="0" err="1" smtClean="0"/>
              <a:t>способ</a:t>
            </a:r>
            <a:r>
              <a:rPr lang="en-US" dirty="0" smtClean="0"/>
              <a:t> </a:t>
            </a:r>
            <a:r>
              <a:rPr lang="en-US" dirty="0" err="1"/>
              <a:t>борьбы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непреднамеренными</a:t>
            </a:r>
            <a:r>
              <a:rPr lang="en-US" dirty="0"/>
              <a:t> </a:t>
            </a:r>
            <a:r>
              <a:rPr lang="en-US" dirty="0" err="1"/>
              <a:t>ошибками</a:t>
            </a:r>
            <a:r>
              <a:rPr lang="en-US" dirty="0"/>
              <a:t> — </a:t>
            </a:r>
            <a:r>
              <a:rPr lang="en-US" dirty="0" err="1"/>
              <a:t>максимальная</a:t>
            </a:r>
            <a:r>
              <a:rPr lang="en-US" dirty="0"/>
              <a:t> </a:t>
            </a:r>
            <a:r>
              <a:rPr lang="en-US" dirty="0" err="1"/>
              <a:t>автоматизация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стандартизация</a:t>
            </a:r>
            <a:r>
              <a:rPr lang="en-US" dirty="0"/>
              <a:t>, </a:t>
            </a:r>
            <a:r>
              <a:rPr lang="en-US" dirty="0" err="1"/>
              <a:t>информационных</a:t>
            </a:r>
            <a:r>
              <a:rPr lang="en-US" dirty="0"/>
              <a:t> </a:t>
            </a:r>
            <a:r>
              <a:rPr lang="en-US" dirty="0" err="1"/>
              <a:t>процессов</a:t>
            </a:r>
            <a:r>
              <a:rPr lang="en-US" dirty="0"/>
              <a:t>, </a:t>
            </a:r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устройств</a:t>
            </a:r>
            <a:r>
              <a:rPr lang="en-US" dirty="0"/>
              <a:t> "</a:t>
            </a:r>
            <a:r>
              <a:rPr lang="en-US" dirty="0" err="1"/>
              <a:t>защита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дурака</a:t>
            </a:r>
            <a:r>
              <a:rPr lang="en-US" dirty="0"/>
              <a:t>" (Fool Proof Device), </a:t>
            </a:r>
            <a:r>
              <a:rPr lang="en-US" dirty="0" err="1"/>
              <a:t>регламентация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строгий</a:t>
            </a:r>
            <a:r>
              <a:rPr lang="en-US" dirty="0"/>
              <a:t> </a:t>
            </a:r>
            <a:r>
              <a:rPr lang="en-US" dirty="0" err="1"/>
              <a:t>контроль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.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следить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увольнении</a:t>
            </a:r>
            <a:r>
              <a:rPr lang="en-US" dirty="0"/>
              <a:t> </a:t>
            </a:r>
            <a:r>
              <a:rPr lang="en-US" dirty="0" err="1"/>
              <a:t>сотрудника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(</a:t>
            </a:r>
            <a:r>
              <a:rPr lang="en-US" dirty="0" err="1"/>
              <a:t>логического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физического</a:t>
            </a:r>
            <a:r>
              <a:rPr lang="en-US" dirty="0"/>
              <a:t>)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информационным</a:t>
            </a:r>
            <a:r>
              <a:rPr lang="en-US" dirty="0"/>
              <a:t> </a:t>
            </a:r>
            <a:r>
              <a:rPr lang="en-US" dirty="0" err="1"/>
              <a:t>ресурсам</a:t>
            </a:r>
            <a:r>
              <a:rPr lang="en-US" dirty="0"/>
              <a:t> </a:t>
            </a:r>
            <a:r>
              <a:rPr lang="en-US" dirty="0" err="1"/>
              <a:t>аннулировались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98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Основными</a:t>
            </a:r>
            <a:r>
              <a:rPr lang="en-US" dirty="0"/>
              <a:t> </a:t>
            </a:r>
            <a:r>
              <a:rPr lang="en-US" dirty="0" err="1"/>
              <a:t>источниками</a:t>
            </a:r>
            <a:r>
              <a:rPr lang="en-US" dirty="0"/>
              <a:t> </a:t>
            </a:r>
            <a:r>
              <a:rPr lang="en-US" dirty="0" err="1"/>
              <a:t>внутренних</a:t>
            </a:r>
            <a:r>
              <a:rPr lang="en-US" dirty="0"/>
              <a:t> </a:t>
            </a:r>
            <a:r>
              <a:rPr lang="en-US" dirty="0" err="1"/>
              <a:t>системных</a:t>
            </a:r>
            <a:r>
              <a:rPr lang="en-US" dirty="0"/>
              <a:t> </a:t>
            </a:r>
            <a:r>
              <a:rPr lang="en-US" dirty="0" err="1"/>
              <a:t>отказов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невозможность</a:t>
            </a:r>
            <a:r>
              <a:rPr lang="en-US" dirty="0"/>
              <a:t> </a:t>
            </a:r>
            <a:r>
              <a:rPr lang="en-US" dirty="0" err="1"/>
              <a:t>работать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системой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силу</a:t>
            </a:r>
            <a:r>
              <a:rPr lang="en-US" dirty="0"/>
              <a:t> </a:t>
            </a:r>
            <a:r>
              <a:rPr lang="en-US" dirty="0" err="1"/>
              <a:t>отсутствия</a:t>
            </a:r>
            <a:r>
              <a:rPr lang="en-US" dirty="0"/>
              <a:t> </a:t>
            </a:r>
            <a:r>
              <a:rPr lang="en-US" dirty="0" err="1"/>
              <a:t>технической</a:t>
            </a:r>
            <a:r>
              <a:rPr lang="en-US" dirty="0"/>
              <a:t> </a:t>
            </a:r>
            <a:r>
              <a:rPr lang="en-US" dirty="0" err="1"/>
              <a:t>поддержки</a:t>
            </a:r>
            <a:r>
              <a:rPr lang="en-US" dirty="0"/>
              <a:t> (</a:t>
            </a:r>
            <a:r>
              <a:rPr lang="en-US" dirty="0" err="1"/>
              <a:t>неполнота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, </a:t>
            </a:r>
            <a:r>
              <a:rPr lang="en-US" dirty="0" err="1"/>
              <a:t>недостаток</a:t>
            </a:r>
            <a:r>
              <a:rPr lang="en-US" dirty="0"/>
              <a:t> </a:t>
            </a:r>
            <a:r>
              <a:rPr lang="en-US" dirty="0" err="1"/>
              <a:t>справочной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</a:t>
            </a:r>
            <a:r>
              <a:rPr lang="en-US" dirty="0"/>
              <a:t>. </a:t>
            </a:r>
            <a:r>
              <a:rPr lang="en-US" dirty="0" err="1"/>
              <a:t>п</a:t>
            </a:r>
            <a:r>
              <a:rPr lang="en-US" dirty="0"/>
              <a:t>.);</a:t>
            </a:r>
            <a:endParaRPr lang="ru-RU" dirty="0"/>
          </a:p>
          <a:p>
            <a:pPr lvl="0"/>
            <a:r>
              <a:rPr lang="en-US" dirty="0" err="1"/>
              <a:t>отступление</a:t>
            </a:r>
            <a:r>
              <a:rPr lang="en-US" dirty="0"/>
              <a:t> (</a:t>
            </a:r>
            <a:r>
              <a:rPr lang="en-US" dirty="0" err="1"/>
              <a:t>случайное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умышленное</a:t>
            </a:r>
            <a:r>
              <a:rPr lang="en-US" dirty="0"/>
              <a:t>)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установленных</a:t>
            </a:r>
            <a:r>
              <a:rPr lang="en-US" dirty="0"/>
              <a:t> </a:t>
            </a:r>
            <a:r>
              <a:rPr lang="en-US" dirty="0" err="1"/>
              <a:t>правил</a:t>
            </a:r>
            <a:r>
              <a:rPr lang="en-US" dirty="0"/>
              <a:t> </a:t>
            </a:r>
            <a:r>
              <a:rPr lang="en-US" dirty="0" err="1"/>
              <a:t>эксплуатации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выход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штатного</a:t>
            </a:r>
            <a:r>
              <a:rPr lang="en-US" dirty="0"/>
              <a:t> </a:t>
            </a:r>
            <a:r>
              <a:rPr lang="en-US" dirty="0" err="1"/>
              <a:t>режима</a:t>
            </a:r>
            <a:r>
              <a:rPr lang="en-US" dirty="0"/>
              <a:t> </a:t>
            </a:r>
            <a:r>
              <a:rPr lang="en-US" dirty="0" err="1"/>
              <a:t>эксплуатации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силу</a:t>
            </a:r>
            <a:r>
              <a:rPr lang="en-US" dirty="0"/>
              <a:t> </a:t>
            </a:r>
            <a:r>
              <a:rPr lang="en-US" dirty="0" err="1"/>
              <a:t>случайных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преднамеренных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обслуживающего</a:t>
            </a:r>
            <a:r>
              <a:rPr lang="en-US" dirty="0"/>
              <a:t> </a:t>
            </a:r>
            <a:r>
              <a:rPr lang="en-US" dirty="0" err="1"/>
              <a:t>персонала</a:t>
            </a:r>
            <a:r>
              <a:rPr lang="en-US" dirty="0"/>
              <a:t> (</a:t>
            </a:r>
            <a:r>
              <a:rPr lang="en-US" dirty="0" err="1"/>
              <a:t>превышение</a:t>
            </a:r>
            <a:r>
              <a:rPr lang="en-US" dirty="0"/>
              <a:t> </a:t>
            </a:r>
            <a:r>
              <a:rPr lang="en-US" dirty="0" err="1"/>
              <a:t>расчетного</a:t>
            </a:r>
            <a:r>
              <a:rPr lang="en-US" dirty="0"/>
              <a:t> </a:t>
            </a:r>
            <a:r>
              <a:rPr lang="en-US" dirty="0" err="1"/>
              <a:t>числа</a:t>
            </a:r>
            <a:r>
              <a:rPr lang="en-US" dirty="0"/>
              <a:t> </a:t>
            </a:r>
            <a:r>
              <a:rPr lang="en-US" dirty="0" err="1"/>
              <a:t>запросов</a:t>
            </a:r>
            <a:r>
              <a:rPr lang="en-US" dirty="0"/>
              <a:t>, </a:t>
            </a:r>
            <a:r>
              <a:rPr lang="en-US" dirty="0" err="1"/>
              <a:t>чрезмерный</a:t>
            </a:r>
            <a:r>
              <a:rPr lang="en-US" dirty="0"/>
              <a:t> </a:t>
            </a:r>
            <a:r>
              <a:rPr lang="en-US" dirty="0" err="1"/>
              <a:t>объем</a:t>
            </a:r>
            <a:r>
              <a:rPr lang="en-US" dirty="0"/>
              <a:t> </a:t>
            </a:r>
            <a:r>
              <a:rPr lang="en-US" dirty="0" err="1"/>
              <a:t>обрабатываемой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</a:t>
            </a:r>
            <a:r>
              <a:rPr lang="en-US" dirty="0"/>
              <a:t>. </a:t>
            </a:r>
            <a:r>
              <a:rPr lang="en-US" dirty="0" err="1"/>
              <a:t>п</a:t>
            </a:r>
            <a:r>
              <a:rPr lang="en-US" dirty="0"/>
              <a:t>.);</a:t>
            </a:r>
            <a:endParaRPr lang="ru-RU" dirty="0"/>
          </a:p>
          <a:p>
            <a:pPr lvl="0"/>
            <a:r>
              <a:rPr lang="en-US" dirty="0" err="1"/>
              <a:t>ошибки</a:t>
            </a:r>
            <a:r>
              <a:rPr lang="en-US" dirty="0"/>
              <a:t> </a:t>
            </a:r>
            <a:r>
              <a:rPr lang="en-US" dirty="0" err="1"/>
              <a:t>конфигурирования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отказы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аппаратного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разрушение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разрушение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повреждение</a:t>
            </a:r>
            <a:r>
              <a:rPr lang="en-US" dirty="0"/>
              <a:t> </a:t>
            </a:r>
            <a:r>
              <a:rPr lang="en-US" dirty="0" err="1"/>
              <a:t>аппаратуры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14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отношению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поддерживающей</a:t>
            </a:r>
            <a:r>
              <a:rPr lang="en-US" dirty="0"/>
              <a:t> </a:t>
            </a:r>
            <a:r>
              <a:rPr lang="en-US" dirty="0" err="1"/>
              <a:t>инфраструктуре</a:t>
            </a:r>
            <a:r>
              <a:rPr lang="en-US" dirty="0"/>
              <a:t> </a:t>
            </a:r>
            <a:r>
              <a:rPr lang="en-US" dirty="0" err="1"/>
              <a:t>рекомендуется</a:t>
            </a:r>
            <a:r>
              <a:rPr lang="en-US" dirty="0"/>
              <a:t> </a:t>
            </a:r>
            <a:r>
              <a:rPr lang="en-US" dirty="0" err="1"/>
              <a:t>рассматривать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угрозы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нарушение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(</a:t>
            </a:r>
            <a:r>
              <a:rPr lang="en-US" dirty="0" err="1"/>
              <a:t>случайное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умышленное</a:t>
            </a:r>
            <a:r>
              <a:rPr lang="en-US" dirty="0"/>
              <a:t>)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, </a:t>
            </a:r>
            <a:r>
              <a:rPr lang="en-US" dirty="0" err="1"/>
              <a:t>электропитания</a:t>
            </a:r>
            <a:r>
              <a:rPr lang="en-US" dirty="0"/>
              <a:t>, </a:t>
            </a:r>
            <a:r>
              <a:rPr lang="en-US" dirty="0" err="1"/>
              <a:t>водо</a:t>
            </a:r>
            <a:r>
              <a:rPr lang="en-US" dirty="0"/>
              <a:t>- </a:t>
            </a:r>
            <a:r>
              <a:rPr lang="en-US" dirty="0" err="1"/>
              <a:t>и</a:t>
            </a:r>
            <a:r>
              <a:rPr lang="en-US" dirty="0"/>
              <a:t>/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теплоснабжения</a:t>
            </a:r>
            <a:r>
              <a:rPr lang="en-US" dirty="0"/>
              <a:t>, </a:t>
            </a:r>
            <a:r>
              <a:rPr lang="en-US" dirty="0" err="1"/>
              <a:t>кондиционирования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разрушение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повреждение</a:t>
            </a:r>
            <a:r>
              <a:rPr lang="en-US" dirty="0"/>
              <a:t> </a:t>
            </a:r>
            <a:r>
              <a:rPr lang="en-US" dirty="0" err="1"/>
              <a:t>помещений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невозможность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нежелание</a:t>
            </a:r>
            <a:r>
              <a:rPr lang="en-US" dirty="0"/>
              <a:t> </a:t>
            </a:r>
            <a:r>
              <a:rPr lang="en-US" dirty="0" err="1"/>
              <a:t>обслуживающего</a:t>
            </a:r>
            <a:r>
              <a:rPr lang="en-US" dirty="0"/>
              <a:t> </a:t>
            </a:r>
            <a:r>
              <a:rPr lang="en-US" dirty="0" err="1"/>
              <a:t>персонала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/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 </a:t>
            </a:r>
            <a:r>
              <a:rPr lang="en-US" dirty="0" err="1"/>
              <a:t>выполнять</a:t>
            </a:r>
            <a:r>
              <a:rPr lang="en-US" dirty="0"/>
              <a:t> </a:t>
            </a:r>
            <a:r>
              <a:rPr lang="en-US" dirty="0" err="1"/>
              <a:t>свои</a:t>
            </a:r>
            <a:r>
              <a:rPr lang="en-US" dirty="0"/>
              <a:t> </a:t>
            </a:r>
            <a:r>
              <a:rPr lang="en-US" dirty="0" err="1"/>
              <a:t>обязанности</a:t>
            </a:r>
            <a:r>
              <a:rPr lang="en-US" dirty="0"/>
              <a:t> (</a:t>
            </a:r>
            <a:r>
              <a:rPr lang="en-US" dirty="0" err="1"/>
              <a:t>гражданские</a:t>
            </a:r>
            <a:r>
              <a:rPr lang="en-US" dirty="0"/>
              <a:t> </a:t>
            </a:r>
            <a:r>
              <a:rPr lang="en-US" dirty="0" err="1"/>
              <a:t>беспорядки</a:t>
            </a:r>
            <a:r>
              <a:rPr lang="en-US" dirty="0"/>
              <a:t>, </a:t>
            </a:r>
            <a:r>
              <a:rPr lang="en-US" dirty="0" err="1"/>
              <a:t>аварии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транспорте</a:t>
            </a:r>
            <a:r>
              <a:rPr lang="en-US" dirty="0"/>
              <a:t>, </a:t>
            </a:r>
            <a:r>
              <a:rPr lang="en-US" dirty="0" err="1"/>
              <a:t>террористический</a:t>
            </a:r>
            <a:r>
              <a:rPr lang="en-US" dirty="0"/>
              <a:t> </a:t>
            </a:r>
            <a:r>
              <a:rPr lang="en-US" dirty="0" err="1"/>
              <a:t>акт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угроза</a:t>
            </a:r>
            <a:r>
              <a:rPr lang="en-US" dirty="0"/>
              <a:t>, </a:t>
            </a:r>
            <a:r>
              <a:rPr lang="en-US" dirty="0" err="1"/>
              <a:t>забастовка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</a:t>
            </a:r>
            <a:r>
              <a:rPr lang="en-US" dirty="0"/>
              <a:t>. </a:t>
            </a:r>
            <a:r>
              <a:rPr lang="en-US" dirty="0" err="1"/>
              <a:t>п</a:t>
            </a:r>
            <a:r>
              <a:rPr lang="en-US" dirty="0"/>
              <a:t>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408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err="1"/>
              <a:t>Несанкционированное</a:t>
            </a:r>
            <a:r>
              <a:rPr lang="en-US" b="1" dirty="0"/>
              <a:t> </a:t>
            </a:r>
            <a:r>
              <a:rPr lang="en-US" b="1" dirty="0" err="1"/>
              <a:t>копирование</a:t>
            </a:r>
            <a:r>
              <a:rPr lang="en-US" b="1" dirty="0"/>
              <a:t>, </a:t>
            </a:r>
            <a:r>
              <a:rPr lang="en-US" b="1" dirty="0" err="1"/>
              <a:t>распространение</a:t>
            </a:r>
            <a:r>
              <a:rPr lang="en-US" b="1" dirty="0"/>
              <a:t> </a:t>
            </a:r>
            <a:r>
              <a:rPr lang="en-US" b="1" dirty="0" err="1"/>
              <a:t>и</a:t>
            </a:r>
            <a:r>
              <a:rPr lang="en-US" b="1" dirty="0"/>
              <a:t> </a:t>
            </a:r>
            <a:r>
              <a:rPr lang="en-US" b="1" dirty="0" err="1"/>
              <a:t>использование</a:t>
            </a:r>
            <a:r>
              <a:rPr lang="en-US" b="1" dirty="0"/>
              <a:t> </a:t>
            </a:r>
            <a:r>
              <a:rPr lang="en-US" b="1" dirty="0" err="1"/>
              <a:t>программ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предотвращения</a:t>
            </a:r>
            <a:r>
              <a:rPr lang="en-US" dirty="0"/>
              <a:t> </a:t>
            </a:r>
            <a:r>
              <a:rPr lang="en-US" dirty="0" err="1"/>
              <a:t>незаконных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программным</a:t>
            </a:r>
            <a:r>
              <a:rPr lang="en-US" dirty="0"/>
              <a:t> </a:t>
            </a:r>
            <a:r>
              <a:rPr lang="en-US" dirty="0" err="1"/>
              <a:t>обеспечением</a:t>
            </a:r>
            <a:r>
              <a:rPr lang="en-US" dirty="0"/>
              <a:t> </a:t>
            </a:r>
            <a:r>
              <a:rPr lang="en-US" dirty="0" err="1"/>
              <a:t>возможны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сценарии</a:t>
            </a:r>
            <a:r>
              <a:rPr lang="en-US" dirty="0"/>
              <a:t> </a:t>
            </a:r>
            <a:r>
              <a:rPr lang="en-US" dirty="0" err="1"/>
              <a:t>поведения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зарегистрированных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периодическое</a:t>
            </a:r>
            <a:r>
              <a:rPr lang="en-US" dirty="0"/>
              <a:t> </a:t>
            </a:r>
            <a:r>
              <a:rPr lang="en-US" dirty="0" err="1"/>
              <a:t>получение</a:t>
            </a:r>
            <a:r>
              <a:rPr lang="en-US" dirty="0"/>
              <a:t> </a:t>
            </a:r>
            <a:r>
              <a:rPr lang="en-US" dirty="0" err="1"/>
              <a:t>новых</a:t>
            </a:r>
            <a:r>
              <a:rPr lang="en-US" dirty="0"/>
              <a:t> </a:t>
            </a:r>
            <a:r>
              <a:rPr lang="en-US" dirty="0" err="1"/>
              <a:t>версий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продукта</a:t>
            </a:r>
            <a:r>
              <a:rPr lang="en-US" dirty="0"/>
              <a:t>, </a:t>
            </a:r>
            <a:r>
              <a:rPr lang="en-US" dirty="0" err="1"/>
              <a:t>соответствующей</a:t>
            </a:r>
            <a:r>
              <a:rPr lang="en-US" dirty="0"/>
              <a:t> </a:t>
            </a:r>
            <a:r>
              <a:rPr lang="en-US" dirty="0" err="1"/>
              <a:t>документации</a:t>
            </a:r>
            <a:r>
              <a:rPr lang="en-US" dirty="0"/>
              <a:t>, </a:t>
            </a:r>
            <a:r>
              <a:rPr lang="en-US" dirty="0" err="1"/>
              <a:t>специальных</a:t>
            </a:r>
            <a:r>
              <a:rPr lang="en-US" dirty="0"/>
              <a:t> </a:t>
            </a:r>
            <a:r>
              <a:rPr lang="en-US" dirty="0" err="1"/>
              <a:t>журналов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оперативной</a:t>
            </a:r>
            <a:r>
              <a:rPr lang="en-US" dirty="0"/>
              <a:t> </a:t>
            </a:r>
            <a:r>
              <a:rPr lang="en-US" dirty="0" err="1"/>
              <a:t>консультации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проведение</a:t>
            </a:r>
            <a:r>
              <a:rPr lang="en-US" dirty="0"/>
              <a:t> </a:t>
            </a:r>
            <a:r>
              <a:rPr lang="en-US" dirty="0" err="1"/>
              <a:t>семинаров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курсов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обучению</a:t>
            </a:r>
            <a:r>
              <a:rPr lang="en-US" dirty="0"/>
              <a:t> </a:t>
            </a:r>
            <a:r>
              <a:rPr lang="en-US" dirty="0" err="1"/>
              <a:t>использованию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продукта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предоставление</a:t>
            </a:r>
            <a:r>
              <a:rPr lang="en-US" dirty="0"/>
              <a:t> </a:t>
            </a:r>
            <a:r>
              <a:rPr lang="en-US" dirty="0" err="1"/>
              <a:t>скидки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покупке</a:t>
            </a:r>
            <a:r>
              <a:rPr lang="en-US" dirty="0"/>
              <a:t> </a:t>
            </a:r>
            <a:r>
              <a:rPr lang="en-US" dirty="0" err="1"/>
              <a:t>следующей</a:t>
            </a:r>
            <a:r>
              <a:rPr lang="en-US" dirty="0"/>
              <a:t> </a:t>
            </a:r>
            <a:r>
              <a:rPr lang="en-US" dirty="0" err="1"/>
              <a:t>версии</a:t>
            </a:r>
            <a:r>
              <a:rPr lang="en-US" dirty="0"/>
              <a:t> </a:t>
            </a:r>
            <a:r>
              <a:rPr lang="en-US" dirty="0" err="1"/>
              <a:t>продукта</a:t>
            </a:r>
            <a:r>
              <a:rPr lang="en-US" dirty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708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94522" y="161137"/>
            <a:ext cx="8849478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Разрушающие</a:t>
            </a:r>
            <a:r>
              <a:rPr lang="en-US" dirty="0" smtClean="0"/>
              <a:t> </a:t>
            </a:r>
            <a:r>
              <a:rPr lang="en-US" dirty="0" err="1"/>
              <a:t>программные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4522" y="2042906"/>
            <a:ext cx="8849478" cy="48150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i="1" dirty="0" err="1" smtClean="0">
                <a:solidFill>
                  <a:schemeClr val="tx1"/>
                </a:solidFill>
              </a:rPr>
              <a:t>Критическиe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компьютерныe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систем</a:t>
            </a:r>
            <a:r>
              <a:rPr lang="ru-RU" i="1" dirty="0" smtClean="0">
                <a:solidFill>
                  <a:schemeClr val="tx1"/>
                </a:solidFill>
              </a:rPr>
              <a:t>ы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err="1" smtClean="0">
                <a:solidFill>
                  <a:schemeClr val="tx1"/>
                </a:solidFill>
              </a:rPr>
              <a:t>сложные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компьютеризированные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организационно-технические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технические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системы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блокировка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или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нарушение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функционирования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которых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потенциально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приводит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потере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устойчивости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организационных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систем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государственного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управления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контроля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утрате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обороноспособности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государства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разрушению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системы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финансового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обращения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дезорганизации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систем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энергетического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коммуникационно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транспортного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обеспечения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государства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глобальным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экологическим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техногенным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катастрофам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17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i="1" dirty="0" err="1"/>
              <a:t>компьютерным</a:t>
            </a:r>
            <a:r>
              <a:rPr lang="en-US" i="1" dirty="0"/>
              <a:t> </a:t>
            </a:r>
            <a:r>
              <a:rPr lang="en-US" i="1" dirty="0" err="1"/>
              <a:t>вирусом</a:t>
            </a:r>
            <a:r>
              <a:rPr lang="en-US" i="1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понимать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, </a:t>
            </a:r>
            <a:r>
              <a:rPr lang="en-US" dirty="0" err="1"/>
              <a:t>способные</a:t>
            </a:r>
            <a:r>
              <a:rPr lang="en-US" dirty="0"/>
              <a:t> </a:t>
            </a:r>
            <a:r>
              <a:rPr lang="en-US" dirty="0" err="1"/>
              <a:t>размножаться</a:t>
            </a:r>
            <a:r>
              <a:rPr lang="en-US" dirty="0"/>
              <a:t>, </a:t>
            </a:r>
            <a:r>
              <a:rPr lang="en-US" dirty="0" err="1"/>
              <a:t>прикрепляться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программам</a:t>
            </a:r>
            <a:r>
              <a:rPr lang="en-US" dirty="0"/>
              <a:t>, </a:t>
            </a:r>
            <a:r>
              <a:rPr lang="en-US" dirty="0" err="1"/>
              <a:t>передаваться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телекоммуникационным</a:t>
            </a:r>
            <a:r>
              <a:rPr lang="en-US" dirty="0"/>
              <a:t> </a:t>
            </a:r>
            <a:r>
              <a:rPr lang="en-US" dirty="0" err="1"/>
              <a:t>каналам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i="1" dirty="0" err="1"/>
              <a:t>алгоритмической</a:t>
            </a:r>
            <a:r>
              <a:rPr lang="en-US" i="1" dirty="0"/>
              <a:t> </a:t>
            </a:r>
            <a:r>
              <a:rPr lang="en-US" i="1" dirty="0" err="1"/>
              <a:t>закладкой</a:t>
            </a:r>
            <a:r>
              <a:rPr lang="en-US" i="1" dirty="0"/>
              <a:t>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en-US" dirty="0" err="1"/>
              <a:t>понимать</a:t>
            </a:r>
            <a:r>
              <a:rPr lang="en-US" dirty="0"/>
              <a:t> </a:t>
            </a:r>
            <a:r>
              <a:rPr lang="en-US" dirty="0" err="1"/>
              <a:t>преднамеренное</a:t>
            </a:r>
            <a:r>
              <a:rPr lang="en-US" dirty="0"/>
              <a:t> </a:t>
            </a:r>
            <a:r>
              <a:rPr lang="en-US" dirty="0" err="1"/>
              <a:t>завуалированное</a:t>
            </a:r>
            <a:r>
              <a:rPr lang="en-US" dirty="0"/>
              <a:t> </a:t>
            </a:r>
            <a:r>
              <a:rPr lang="en-US" dirty="0" err="1"/>
              <a:t>искажение</a:t>
            </a:r>
            <a:r>
              <a:rPr lang="en-US" dirty="0"/>
              <a:t> </a:t>
            </a:r>
            <a:r>
              <a:rPr lang="en-US" dirty="0" err="1"/>
              <a:t>какой-либо</a:t>
            </a:r>
            <a:r>
              <a:rPr lang="en-US" dirty="0"/>
              <a:t> </a:t>
            </a: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построение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конечной</a:t>
            </a:r>
            <a:r>
              <a:rPr lang="en-US" dirty="0"/>
              <a:t> </a:t>
            </a:r>
            <a:r>
              <a:rPr lang="en-US" dirty="0" err="1"/>
              <a:t>программной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составе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компонента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комплекса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, </a:t>
            </a:r>
            <a:r>
              <a:rPr lang="en-US" dirty="0" err="1"/>
              <a:t>последние</a:t>
            </a:r>
            <a:r>
              <a:rPr lang="en-US" dirty="0"/>
              <a:t> </a:t>
            </a:r>
            <a:r>
              <a:rPr lang="en-US" dirty="0" err="1"/>
              <a:t>будут</a:t>
            </a:r>
            <a:r>
              <a:rPr lang="en-US" dirty="0"/>
              <a:t> </a:t>
            </a:r>
            <a:r>
              <a:rPr lang="en-US" dirty="0" err="1"/>
              <a:t>иметь</a:t>
            </a:r>
            <a:r>
              <a:rPr lang="en-US" dirty="0"/>
              <a:t> </a:t>
            </a:r>
            <a:r>
              <a:rPr lang="en-US" dirty="0" err="1"/>
              <a:t>ограничения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требуемых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, </a:t>
            </a:r>
            <a:r>
              <a:rPr lang="en-US" dirty="0" err="1"/>
              <a:t>заданных</a:t>
            </a:r>
            <a:r>
              <a:rPr lang="en-US" dirty="0"/>
              <a:t> </a:t>
            </a:r>
            <a:r>
              <a:rPr lang="en-US" dirty="0" err="1"/>
              <a:t>спецификацией</a:t>
            </a:r>
            <a:r>
              <a:rPr lang="en-US" dirty="0"/>
              <a:t>,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вовсе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выполнять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протекания</a:t>
            </a:r>
            <a:r>
              <a:rPr lang="en-US" dirty="0"/>
              <a:t> </a:t>
            </a:r>
            <a:r>
              <a:rPr lang="en-US" dirty="0" err="1"/>
              <a:t>вычислительного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, </a:t>
            </a:r>
            <a:r>
              <a:rPr lang="en-US" dirty="0" err="1"/>
              <a:t>задаваемого</a:t>
            </a:r>
            <a:r>
              <a:rPr lang="en-US" dirty="0"/>
              <a:t> </a:t>
            </a:r>
            <a:r>
              <a:rPr lang="en-US" dirty="0" err="1"/>
              <a:t>семантикой</a:t>
            </a:r>
            <a:r>
              <a:rPr lang="en-US" dirty="0"/>
              <a:t> </a:t>
            </a:r>
            <a:r>
              <a:rPr lang="en-US" dirty="0" err="1"/>
              <a:t>перерабатываемых</a:t>
            </a:r>
            <a:r>
              <a:rPr lang="en-US" dirty="0"/>
              <a:t> </a:t>
            </a:r>
            <a:r>
              <a:rPr lang="en-US" dirty="0" err="1"/>
              <a:t>программой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817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i="1" dirty="0" err="1"/>
              <a:t>программной</a:t>
            </a:r>
            <a:r>
              <a:rPr lang="en-US" i="1" dirty="0"/>
              <a:t> </a:t>
            </a:r>
            <a:r>
              <a:rPr lang="en-US" i="1" dirty="0" err="1"/>
              <a:t>закладкой</a:t>
            </a:r>
            <a:r>
              <a:rPr lang="en-US" i="1" dirty="0"/>
              <a:t>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en-US" dirty="0" err="1"/>
              <a:t>понимать</a:t>
            </a:r>
            <a:r>
              <a:rPr lang="en-US" dirty="0"/>
              <a:t> </a:t>
            </a:r>
            <a:r>
              <a:rPr lang="en-US" dirty="0" err="1"/>
              <a:t>совокупность</a:t>
            </a:r>
            <a:r>
              <a:rPr lang="en-US" dirty="0"/>
              <a:t> </a:t>
            </a:r>
            <a:r>
              <a:rPr lang="en-US" dirty="0" err="1"/>
              <a:t>операторов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) </a:t>
            </a:r>
            <a:r>
              <a:rPr lang="en-US" dirty="0" err="1"/>
              <a:t>операндов</a:t>
            </a:r>
            <a:r>
              <a:rPr lang="en-US" dirty="0"/>
              <a:t>, </a:t>
            </a:r>
            <a:r>
              <a:rPr lang="en-US" dirty="0" err="1"/>
              <a:t>преднамеренно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завуалированной</a:t>
            </a:r>
            <a:r>
              <a:rPr lang="en-US" dirty="0"/>
              <a:t>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включаемую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состав</a:t>
            </a:r>
            <a:r>
              <a:rPr lang="en-US" dirty="0"/>
              <a:t> </a:t>
            </a:r>
            <a:r>
              <a:rPr lang="en-US" dirty="0" err="1"/>
              <a:t>выполняемого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компонента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любом</a:t>
            </a:r>
            <a:r>
              <a:rPr lang="en-US" dirty="0"/>
              <a:t> </a:t>
            </a:r>
            <a:r>
              <a:rPr lang="en-US" dirty="0" err="1"/>
              <a:t>этапе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. </a:t>
            </a:r>
            <a:r>
              <a:rPr lang="en-US" dirty="0" err="1"/>
              <a:t>Программная</a:t>
            </a:r>
            <a:r>
              <a:rPr lang="en-US" dirty="0"/>
              <a:t> </a:t>
            </a:r>
            <a:r>
              <a:rPr lang="en-US" dirty="0" err="1"/>
              <a:t>закладка</a:t>
            </a:r>
            <a:r>
              <a:rPr lang="en-US" dirty="0"/>
              <a:t> </a:t>
            </a:r>
            <a:r>
              <a:rPr lang="en-US" dirty="0" err="1"/>
              <a:t>реализует</a:t>
            </a:r>
            <a:r>
              <a:rPr lang="en-US" dirty="0"/>
              <a:t> </a:t>
            </a:r>
            <a:r>
              <a:rPr lang="en-US" dirty="0" err="1"/>
              <a:t>определенный</a:t>
            </a:r>
            <a:r>
              <a:rPr lang="en-US" dirty="0"/>
              <a:t> </a:t>
            </a:r>
            <a:r>
              <a:rPr lang="en-US" dirty="0" err="1"/>
              <a:t>несанкционированный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ограничения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блокирования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программным</a:t>
            </a:r>
            <a:r>
              <a:rPr lang="en-US" dirty="0"/>
              <a:t> </a:t>
            </a:r>
            <a:r>
              <a:rPr lang="en-US" dirty="0" err="1"/>
              <a:t>компонентом</a:t>
            </a:r>
            <a:r>
              <a:rPr lang="en-US" dirty="0"/>
              <a:t> </a:t>
            </a:r>
            <a:r>
              <a:rPr lang="en-US" dirty="0" err="1"/>
              <a:t>требуемых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протекания</a:t>
            </a:r>
            <a:r>
              <a:rPr lang="en-US" dirty="0"/>
              <a:t> </a:t>
            </a:r>
            <a:r>
              <a:rPr lang="en-US" dirty="0" err="1"/>
              <a:t>вычислительного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, </a:t>
            </a:r>
            <a:r>
              <a:rPr lang="en-US" dirty="0" err="1"/>
              <a:t>задаваемого</a:t>
            </a:r>
            <a:r>
              <a:rPr lang="en-US" dirty="0"/>
              <a:t> </a:t>
            </a:r>
            <a:r>
              <a:rPr lang="en-US" dirty="0" err="1"/>
              <a:t>семантикой</a:t>
            </a:r>
            <a:r>
              <a:rPr lang="en-US" dirty="0"/>
              <a:t> </a:t>
            </a:r>
            <a:r>
              <a:rPr lang="en-US" dirty="0" err="1"/>
              <a:t>перерабатываемых</a:t>
            </a:r>
            <a:r>
              <a:rPr lang="en-US" dirty="0"/>
              <a:t> </a:t>
            </a:r>
            <a:r>
              <a:rPr lang="en-US" dirty="0" err="1"/>
              <a:t>программным</a:t>
            </a:r>
            <a:r>
              <a:rPr lang="en-US" dirty="0"/>
              <a:t> </a:t>
            </a:r>
            <a:r>
              <a:rPr lang="en-US" dirty="0" err="1"/>
              <a:t>компонентом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снабжения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компонента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предусмотренными</a:t>
            </a:r>
            <a:r>
              <a:rPr lang="en-US" dirty="0"/>
              <a:t> </a:t>
            </a:r>
            <a:r>
              <a:rPr lang="en-US" dirty="0" err="1"/>
              <a:t>спецификацией</a:t>
            </a:r>
            <a:r>
              <a:rPr lang="en-US" dirty="0"/>
              <a:t> </a:t>
            </a:r>
            <a:r>
              <a:rPr lang="en-US" dirty="0" err="1"/>
              <a:t>функциями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выполнены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строго</a:t>
            </a:r>
            <a:r>
              <a:rPr lang="en-US" dirty="0"/>
              <a:t>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протекания</a:t>
            </a:r>
            <a:r>
              <a:rPr lang="en-US" dirty="0"/>
              <a:t> </a:t>
            </a:r>
            <a:r>
              <a:rPr lang="en-US" dirty="0" err="1"/>
              <a:t>вычислительного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программной</a:t>
            </a:r>
            <a:r>
              <a:rPr lang="en-US" dirty="0"/>
              <a:t> </a:t>
            </a:r>
            <a:r>
              <a:rPr lang="en-US" dirty="0" err="1"/>
              <a:t>закладкой</a:t>
            </a:r>
            <a:r>
              <a:rPr lang="en-US" dirty="0"/>
              <a:t>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en-US" dirty="0" err="1"/>
              <a:t>понимать</a:t>
            </a:r>
            <a:r>
              <a:rPr lang="en-US" dirty="0"/>
              <a:t> </a:t>
            </a:r>
            <a:r>
              <a:rPr lang="en-US" dirty="0" err="1"/>
              <a:t>совокупность</a:t>
            </a:r>
            <a:r>
              <a:rPr lang="en-US" dirty="0"/>
              <a:t> </a:t>
            </a:r>
            <a:r>
              <a:rPr lang="en-US" dirty="0" err="1"/>
              <a:t>операторов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) </a:t>
            </a:r>
            <a:r>
              <a:rPr lang="en-US" dirty="0" err="1"/>
              <a:t>операндов</a:t>
            </a:r>
            <a:r>
              <a:rPr lang="en-US" dirty="0"/>
              <a:t>, </a:t>
            </a:r>
            <a:r>
              <a:rPr lang="en-US" dirty="0" err="1"/>
              <a:t>преднамеренно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завуалированной</a:t>
            </a:r>
            <a:r>
              <a:rPr lang="en-US" dirty="0"/>
              <a:t> </a:t>
            </a:r>
            <a:r>
              <a:rPr lang="en-US" dirty="0" err="1"/>
              <a:t>форме</a:t>
            </a:r>
            <a:r>
              <a:rPr lang="en-US" dirty="0"/>
              <a:t> </a:t>
            </a:r>
            <a:r>
              <a:rPr lang="en-US" dirty="0" err="1"/>
              <a:t>включаемую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состав</a:t>
            </a:r>
            <a:r>
              <a:rPr lang="en-US" dirty="0"/>
              <a:t> </a:t>
            </a:r>
            <a:r>
              <a:rPr lang="en-US" dirty="0" err="1"/>
              <a:t>выполняемого</a:t>
            </a:r>
            <a:r>
              <a:rPr lang="en-US" dirty="0"/>
              <a:t> </a:t>
            </a:r>
            <a:r>
              <a:rPr lang="en-US" dirty="0" err="1"/>
              <a:t>кода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компонента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любом</a:t>
            </a:r>
            <a:r>
              <a:rPr lang="en-US" dirty="0"/>
              <a:t> </a:t>
            </a:r>
            <a:r>
              <a:rPr lang="en-US" dirty="0" err="1"/>
              <a:t>этапе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. </a:t>
            </a:r>
            <a:r>
              <a:rPr lang="en-US" dirty="0" err="1"/>
              <a:t>Программная</a:t>
            </a:r>
            <a:r>
              <a:rPr lang="en-US" dirty="0"/>
              <a:t> </a:t>
            </a:r>
            <a:r>
              <a:rPr lang="en-US" dirty="0" err="1"/>
              <a:t>закладка</a:t>
            </a:r>
            <a:r>
              <a:rPr lang="en-US" dirty="0"/>
              <a:t> </a:t>
            </a:r>
            <a:r>
              <a:rPr lang="en-US" dirty="0" err="1"/>
              <a:t>реализует</a:t>
            </a:r>
            <a:r>
              <a:rPr lang="en-US" dirty="0"/>
              <a:t> </a:t>
            </a:r>
            <a:r>
              <a:rPr lang="en-US" dirty="0" err="1"/>
              <a:t>определенный</a:t>
            </a:r>
            <a:r>
              <a:rPr lang="en-US" dirty="0"/>
              <a:t> </a:t>
            </a:r>
            <a:r>
              <a:rPr lang="en-US" dirty="0" err="1"/>
              <a:t>несанкционированный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ограничения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блокирования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программным</a:t>
            </a:r>
            <a:r>
              <a:rPr lang="en-US" dirty="0"/>
              <a:t> </a:t>
            </a:r>
            <a:r>
              <a:rPr lang="en-US" dirty="0" err="1"/>
              <a:t>компонентом</a:t>
            </a:r>
            <a:r>
              <a:rPr lang="en-US" dirty="0"/>
              <a:t> </a:t>
            </a:r>
            <a:r>
              <a:rPr lang="en-US" dirty="0" err="1"/>
              <a:t>требуемых</a:t>
            </a:r>
            <a:r>
              <a:rPr lang="en-US" dirty="0"/>
              <a:t> </a:t>
            </a:r>
            <a:r>
              <a:rPr lang="en-US" dirty="0" err="1"/>
              <a:t>функций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протекания</a:t>
            </a:r>
            <a:r>
              <a:rPr lang="en-US" dirty="0"/>
              <a:t> </a:t>
            </a:r>
            <a:r>
              <a:rPr lang="en-US" dirty="0" err="1"/>
              <a:t>вычислительного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, </a:t>
            </a:r>
            <a:r>
              <a:rPr lang="en-US" dirty="0" err="1"/>
              <a:t>задаваемого</a:t>
            </a:r>
            <a:r>
              <a:rPr lang="en-US" dirty="0"/>
              <a:t> </a:t>
            </a:r>
            <a:r>
              <a:rPr lang="en-US" dirty="0" err="1"/>
              <a:t>семантикой</a:t>
            </a:r>
            <a:r>
              <a:rPr lang="en-US" dirty="0"/>
              <a:t> </a:t>
            </a:r>
            <a:r>
              <a:rPr lang="en-US" dirty="0" err="1"/>
              <a:t>перерабатываемых</a:t>
            </a:r>
            <a:r>
              <a:rPr lang="en-US" dirty="0"/>
              <a:t> </a:t>
            </a:r>
            <a:r>
              <a:rPr lang="en-US" dirty="0" err="1"/>
              <a:t>программным</a:t>
            </a:r>
            <a:r>
              <a:rPr lang="en-US" dirty="0"/>
              <a:t> </a:t>
            </a:r>
            <a:r>
              <a:rPr lang="en-US" dirty="0" err="1"/>
              <a:t>компонентом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снабжения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компонента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предусмотренными</a:t>
            </a:r>
            <a:r>
              <a:rPr lang="en-US" dirty="0"/>
              <a:t> </a:t>
            </a:r>
            <a:r>
              <a:rPr lang="en-US" dirty="0" err="1"/>
              <a:t>спецификацией</a:t>
            </a:r>
            <a:r>
              <a:rPr lang="en-US" dirty="0"/>
              <a:t> </a:t>
            </a:r>
            <a:r>
              <a:rPr lang="en-US" dirty="0" err="1"/>
              <a:t>функциями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выполнены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строго</a:t>
            </a:r>
            <a:r>
              <a:rPr lang="en-US" dirty="0"/>
              <a:t>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протекания</a:t>
            </a:r>
            <a:r>
              <a:rPr lang="en-US" dirty="0"/>
              <a:t> </a:t>
            </a:r>
            <a:r>
              <a:rPr lang="en-US" dirty="0" err="1"/>
              <a:t>вычислительного</a:t>
            </a:r>
            <a:r>
              <a:rPr lang="en-US" dirty="0"/>
              <a:t> </a:t>
            </a:r>
            <a:r>
              <a:rPr lang="en-US" dirty="0" err="1"/>
              <a:t>процесса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462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err="1" smtClean="0"/>
              <a:t>Действия</a:t>
            </a:r>
            <a:r>
              <a:rPr lang="en-US" dirty="0" smtClean="0"/>
              <a:t> </a:t>
            </a:r>
            <a:r>
              <a:rPr lang="en-US" dirty="0" err="1"/>
              <a:t>алгоритмических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 </a:t>
            </a:r>
            <a:r>
              <a:rPr lang="en-US" dirty="0" err="1"/>
              <a:t>условно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разделить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класса</a:t>
            </a:r>
            <a:r>
              <a:rPr lang="en-US" dirty="0"/>
              <a:t>: </a:t>
            </a:r>
            <a:endParaRPr lang="ru-RU" dirty="0" smtClean="0"/>
          </a:p>
          <a:p>
            <a:r>
              <a:rPr lang="en-US" dirty="0" err="1" smtClean="0"/>
              <a:t>изменение</a:t>
            </a:r>
            <a:r>
              <a:rPr lang="en-US" dirty="0" smtClean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вычислительной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(</a:t>
            </a:r>
            <a:r>
              <a:rPr lang="en-US" dirty="0" err="1"/>
              <a:t>сети</a:t>
            </a:r>
            <a:r>
              <a:rPr lang="en-US" dirty="0" smtClean="0"/>
              <a:t>) </a:t>
            </a:r>
            <a:endParaRPr lang="ru-RU" dirty="0" smtClean="0"/>
          </a:p>
          <a:p>
            <a:r>
              <a:rPr lang="en-US" dirty="0" err="1" smtClean="0"/>
              <a:t>несанкционированное</a:t>
            </a:r>
            <a:r>
              <a:rPr lang="en-US" dirty="0" smtClean="0"/>
              <a:t> </a:t>
            </a:r>
            <a:r>
              <a:rPr lang="en-US" dirty="0" err="1"/>
              <a:t>считывание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endParaRPr lang="ru-RU" dirty="0" err="1" smtClean="0"/>
          </a:p>
          <a:p>
            <a:r>
              <a:rPr lang="en-US" dirty="0" smtClean="0"/>
              <a:t> </a:t>
            </a:r>
            <a:r>
              <a:rPr lang="en-US" dirty="0" err="1"/>
              <a:t>несанкционированная</a:t>
            </a:r>
            <a:r>
              <a:rPr lang="en-US" dirty="0"/>
              <a:t> </a:t>
            </a:r>
            <a:r>
              <a:rPr lang="en-US" dirty="0" err="1"/>
              <a:t>модификация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вплоть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уничтожения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38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первом</a:t>
            </a:r>
            <a:r>
              <a:rPr lang="en-US" dirty="0"/>
              <a:t> </a:t>
            </a:r>
            <a:r>
              <a:rPr lang="en-US" dirty="0" err="1"/>
              <a:t>классе</a:t>
            </a:r>
            <a:r>
              <a:rPr lang="en-US" dirty="0"/>
              <a:t> </a:t>
            </a:r>
            <a:r>
              <a:rPr lang="en-US" dirty="0" err="1"/>
              <a:t>воздействий</a:t>
            </a:r>
            <a:r>
              <a:rPr lang="en-US" dirty="0"/>
              <a:t> </a:t>
            </a:r>
            <a:r>
              <a:rPr lang="en-US" dirty="0" err="1"/>
              <a:t>выделим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уменьшение</a:t>
            </a:r>
            <a:r>
              <a:rPr lang="en-US" dirty="0"/>
              <a:t> </a:t>
            </a:r>
            <a:r>
              <a:rPr lang="en-US" dirty="0" err="1"/>
              <a:t>скорости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вычислительной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(</a:t>
            </a:r>
            <a:r>
              <a:rPr lang="en-US" dirty="0" err="1"/>
              <a:t>сети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частичное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полное</a:t>
            </a:r>
            <a:r>
              <a:rPr lang="en-US" dirty="0"/>
              <a:t> </a:t>
            </a:r>
            <a:r>
              <a:rPr lang="en-US" dirty="0" err="1"/>
              <a:t>блокирование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(</a:t>
            </a:r>
            <a:r>
              <a:rPr lang="en-US" dirty="0" err="1"/>
              <a:t>сети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имитация</a:t>
            </a:r>
            <a:r>
              <a:rPr lang="en-US" dirty="0"/>
              <a:t> </a:t>
            </a:r>
            <a:r>
              <a:rPr lang="en-US" dirty="0" err="1"/>
              <a:t>физических</a:t>
            </a:r>
            <a:r>
              <a:rPr lang="en-US" dirty="0"/>
              <a:t> (</a:t>
            </a:r>
            <a:r>
              <a:rPr lang="en-US" dirty="0" err="1"/>
              <a:t>аппаратурных</a:t>
            </a:r>
            <a:r>
              <a:rPr lang="en-US" dirty="0"/>
              <a:t>) </a:t>
            </a:r>
            <a:r>
              <a:rPr lang="en-US" dirty="0" err="1"/>
              <a:t>сбоев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вычислительных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периферийных</a:t>
            </a:r>
            <a:r>
              <a:rPr lang="en-US" dirty="0"/>
              <a:t> </a:t>
            </a:r>
            <a:r>
              <a:rPr lang="en-US" dirty="0" err="1"/>
              <a:t>устройств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переадресация</a:t>
            </a:r>
            <a:r>
              <a:rPr lang="en-US" dirty="0"/>
              <a:t> </a:t>
            </a:r>
            <a:r>
              <a:rPr lang="en-US" dirty="0" err="1"/>
              <a:t>сообщений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обход</a:t>
            </a:r>
            <a:r>
              <a:rPr lang="en-US" dirty="0"/>
              <a:t> </a:t>
            </a:r>
            <a:r>
              <a:rPr lang="en-US" dirty="0" err="1"/>
              <a:t>программно-аппаратных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криптографического</a:t>
            </a:r>
            <a:r>
              <a:rPr lang="en-US" dirty="0"/>
              <a:t> </a:t>
            </a:r>
            <a:r>
              <a:rPr lang="en-US" dirty="0" err="1"/>
              <a:t>преобразования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обеспечение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систему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непредусмотренных</a:t>
            </a:r>
            <a:r>
              <a:rPr lang="en-US" dirty="0"/>
              <a:t> </a:t>
            </a:r>
            <a:r>
              <a:rPr lang="en-US" dirty="0" err="1"/>
              <a:t>периферийных</a:t>
            </a:r>
            <a:r>
              <a:rPr lang="en-US" dirty="0"/>
              <a:t> </a:t>
            </a:r>
            <a:r>
              <a:rPr lang="en-US" dirty="0" err="1"/>
              <a:t>устройств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951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Несанкционированное</a:t>
            </a:r>
            <a:r>
              <a:rPr lang="en-US" dirty="0"/>
              <a:t> </a:t>
            </a:r>
            <a:r>
              <a:rPr lang="en-US" dirty="0" err="1"/>
              <a:t>считывание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осуществляемое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автоматизированных</a:t>
            </a:r>
            <a:r>
              <a:rPr lang="en-US" dirty="0"/>
              <a:t> </a:t>
            </a:r>
            <a:r>
              <a:rPr lang="en-US" dirty="0" err="1"/>
              <a:t>системах</a:t>
            </a:r>
            <a:r>
              <a:rPr lang="en-US" dirty="0"/>
              <a:t>, </a:t>
            </a:r>
            <a:r>
              <a:rPr lang="en-US" dirty="0" err="1"/>
              <a:t>направлено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считывание</a:t>
            </a:r>
            <a:r>
              <a:rPr lang="en-US" dirty="0"/>
              <a:t> </a:t>
            </a:r>
            <a:r>
              <a:rPr lang="en-US" dirty="0" err="1"/>
              <a:t>паролей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отождествление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конкретными</a:t>
            </a:r>
            <a:r>
              <a:rPr lang="en-US" dirty="0"/>
              <a:t> </a:t>
            </a:r>
            <a:r>
              <a:rPr lang="en-US" dirty="0" err="1"/>
              <a:t>пользователями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получение</a:t>
            </a:r>
            <a:r>
              <a:rPr lang="en-US" dirty="0"/>
              <a:t> </a:t>
            </a:r>
            <a:r>
              <a:rPr lang="en-US" dirty="0" err="1"/>
              <a:t>секретной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идентификацию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запрашиваемой</a:t>
            </a:r>
            <a:r>
              <a:rPr lang="en-US" dirty="0"/>
              <a:t> </a:t>
            </a:r>
            <a:r>
              <a:rPr lang="en-US" dirty="0" err="1"/>
              <a:t>пользователями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подмену</a:t>
            </a:r>
            <a:r>
              <a:rPr lang="en-US" dirty="0"/>
              <a:t> </a:t>
            </a:r>
            <a:r>
              <a:rPr lang="en-US" dirty="0" err="1"/>
              <a:t>паролей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контроль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 </a:t>
            </a:r>
            <a:r>
              <a:rPr lang="en-US" dirty="0" err="1"/>
              <a:t>абонентов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получения</a:t>
            </a:r>
            <a:r>
              <a:rPr lang="en-US" dirty="0"/>
              <a:t> </a:t>
            </a:r>
            <a:r>
              <a:rPr lang="en-US" dirty="0" err="1"/>
              <a:t>косвеннои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взаимодействии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характере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обмениваются</a:t>
            </a:r>
            <a:r>
              <a:rPr lang="en-US" dirty="0"/>
              <a:t> </a:t>
            </a:r>
            <a:r>
              <a:rPr lang="en-US" dirty="0" err="1"/>
              <a:t>абоненты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66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5103" y="267412"/>
            <a:ext cx="8441697" cy="623961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Предварительн</a:t>
            </a:r>
            <a:r>
              <a:rPr lang="ru-RU" dirty="0" err="1" smtClean="0"/>
              <a:t>ый</a:t>
            </a:r>
            <a:r>
              <a:rPr lang="en-US" dirty="0" smtClean="0"/>
              <a:t> </a:t>
            </a:r>
            <a:r>
              <a:rPr lang="en-US" dirty="0" err="1" smtClean="0"/>
              <a:t>анализ</a:t>
            </a:r>
            <a:r>
              <a:rPr lang="en-US" dirty="0" smtClean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 smtClean="0"/>
              <a:t>систем</a:t>
            </a:r>
            <a:r>
              <a:rPr lang="en-US" dirty="0" smtClean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включать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себя</a:t>
            </a:r>
            <a:r>
              <a:rPr lang="en-US" dirty="0"/>
              <a:t>:</a:t>
            </a:r>
            <a:endParaRPr lang="ru-RU" dirty="0"/>
          </a:p>
          <a:p>
            <a:pPr algn="just"/>
            <a:r>
              <a:rPr lang="en-US" dirty="0" err="1" smtClean="0"/>
              <a:t>выявление</a:t>
            </a:r>
            <a:r>
              <a:rPr lang="en-US" dirty="0" smtClean="0"/>
              <a:t> </a:t>
            </a:r>
            <a:r>
              <a:rPr lang="en-US" dirty="0" err="1"/>
              <a:t>характера</a:t>
            </a:r>
            <a:r>
              <a:rPr lang="en-US" dirty="0"/>
              <a:t> </a:t>
            </a:r>
            <a:r>
              <a:rPr lang="en-US" dirty="0" err="1"/>
              <a:t>хранящейся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системе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выделение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опасных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(</a:t>
            </a:r>
            <a:r>
              <a:rPr lang="en-US" dirty="0" err="1"/>
              <a:t>несанкционированное</a:t>
            </a:r>
            <a:r>
              <a:rPr lang="en-US" dirty="0"/>
              <a:t> </a:t>
            </a:r>
            <a:r>
              <a:rPr lang="en-US" dirty="0" err="1"/>
              <a:t>чтение</a:t>
            </a:r>
            <a:r>
              <a:rPr lang="en-US" dirty="0"/>
              <a:t>, </a:t>
            </a:r>
            <a:r>
              <a:rPr lang="en-US" dirty="0" err="1"/>
              <a:t>несанкционированное</a:t>
            </a:r>
            <a:r>
              <a:rPr lang="en-US" dirty="0"/>
              <a:t> </a:t>
            </a:r>
            <a:r>
              <a:rPr lang="en-US" dirty="0" err="1"/>
              <a:t>изменение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т.д</a:t>
            </a:r>
            <a:r>
              <a:rPr lang="en-US" dirty="0"/>
              <a:t>.);</a:t>
            </a:r>
            <a:endParaRPr lang="ru-RU" dirty="0"/>
          </a:p>
          <a:p>
            <a:pPr algn="just"/>
            <a:r>
              <a:rPr lang="en-US" dirty="0" err="1" smtClean="0"/>
              <a:t>оценку</a:t>
            </a:r>
            <a:r>
              <a:rPr lang="en-US" dirty="0" smtClean="0"/>
              <a:t> </a:t>
            </a:r>
            <a:r>
              <a:rPr lang="en-US" dirty="0" err="1"/>
              <a:t>затрат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вскрытие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en-US" dirty="0" err="1"/>
              <a:t>допустимых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злоумышленников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en-US" dirty="0" err="1" smtClean="0"/>
              <a:t>оценку</a:t>
            </a:r>
            <a:r>
              <a:rPr lang="en-US" dirty="0" smtClean="0"/>
              <a:t> </a:t>
            </a:r>
            <a:r>
              <a:rPr lang="en-US" dirty="0" err="1"/>
              <a:t>ценности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хранящейся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системе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en-US" dirty="0" err="1" smtClean="0"/>
              <a:t>построение</a:t>
            </a:r>
            <a:r>
              <a:rPr lang="en-US" dirty="0" smtClean="0"/>
              <a:t> </a:t>
            </a:r>
            <a:r>
              <a:rPr lang="en-US" dirty="0" err="1"/>
              <a:t>модели</a:t>
            </a:r>
            <a:r>
              <a:rPr lang="en-US" dirty="0"/>
              <a:t> </a:t>
            </a:r>
            <a:r>
              <a:rPr lang="en-US" dirty="0" err="1"/>
              <a:t>злоумышленника</a:t>
            </a:r>
            <a:r>
              <a:rPr lang="en-US" dirty="0"/>
              <a:t> (</a:t>
            </a:r>
            <a:r>
              <a:rPr lang="en-US" dirty="0" err="1"/>
              <a:t>другими</a:t>
            </a:r>
            <a:r>
              <a:rPr lang="en-US" dirty="0"/>
              <a:t> </a:t>
            </a:r>
            <a:r>
              <a:rPr lang="en-US" dirty="0" err="1"/>
              <a:t>словами</a:t>
            </a:r>
            <a:r>
              <a:rPr lang="en-US" dirty="0"/>
              <a:t>,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кого</a:t>
            </a:r>
            <a:r>
              <a:rPr lang="en-US" dirty="0"/>
              <a:t> </a:t>
            </a:r>
            <a:r>
              <a:rPr lang="en-US" dirty="0" err="1"/>
              <a:t>нужно</a:t>
            </a:r>
            <a:r>
              <a:rPr lang="en-US" dirty="0"/>
              <a:t> </a:t>
            </a:r>
            <a:r>
              <a:rPr lang="en-US" dirty="0" err="1"/>
              <a:t>защищаться</a:t>
            </a:r>
            <a:r>
              <a:rPr lang="en-US" dirty="0"/>
              <a:t> -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постороннего</a:t>
            </a:r>
            <a:r>
              <a:rPr lang="en-US" dirty="0"/>
              <a:t> </a:t>
            </a:r>
            <a:r>
              <a:rPr lang="en-US" dirty="0" err="1"/>
              <a:t>лица</a:t>
            </a:r>
            <a:r>
              <a:rPr lang="en-US" dirty="0"/>
              <a:t>, </a:t>
            </a:r>
            <a:r>
              <a:rPr lang="en-US" dirty="0" err="1"/>
              <a:t>пользователя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en-US" dirty="0" err="1"/>
              <a:t>администратора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т.д</a:t>
            </a:r>
            <a:r>
              <a:rPr lang="en-US" dirty="0"/>
              <a:t>.);</a:t>
            </a:r>
            <a:endParaRPr lang="ru-RU" dirty="0"/>
          </a:p>
          <a:p>
            <a:pPr algn="just"/>
            <a:r>
              <a:rPr lang="en-US" dirty="0" err="1" smtClean="0"/>
              <a:t>оценку</a:t>
            </a:r>
            <a:r>
              <a:rPr lang="en-US" dirty="0" smtClean="0"/>
              <a:t> </a:t>
            </a:r>
            <a:r>
              <a:rPr lang="en-US" dirty="0" err="1"/>
              <a:t>допустимых</a:t>
            </a:r>
            <a:r>
              <a:rPr lang="en-US" dirty="0"/>
              <a:t> </a:t>
            </a:r>
            <a:r>
              <a:rPr lang="en-US" dirty="0" err="1"/>
              <a:t>затрат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,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ресурсов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организацию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193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Несанкционированная</a:t>
            </a:r>
            <a:r>
              <a:rPr lang="en-US" dirty="0"/>
              <a:t> </a:t>
            </a:r>
            <a:r>
              <a:rPr lang="en-US" dirty="0" err="1"/>
              <a:t>модификация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опасной</a:t>
            </a:r>
            <a:r>
              <a:rPr lang="en-US" dirty="0"/>
              <a:t> </a:t>
            </a:r>
            <a:r>
              <a:rPr lang="en-US" dirty="0" err="1"/>
              <a:t>разновидностью</a:t>
            </a:r>
            <a:r>
              <a:rPr lang="en-US" dirty="0"/>
              <a:t> </a:t>
            </a:r>
            <a:r>
              <a:rPr lang="en-US" dirty="0" err="1"/>
              <a:t>воздействий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приводит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опасным</a:t>
            </a:r>
            <a:r>
              <a:rPr lang="en-US" dirty="0"/>
              <a:t> </a:t>
            </a:r>
            <a:r>
              <a:rPr lang="en-US" dirty="0" err="1"/>
              <a:t>последствиям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классе</a:t>
            </a:r>
            <a:r>
              <a:rPr lang="en-US" dirty="0"/>
              <a:t> </a:t>
            </a:r>
            <a:r>
              <a:rPr lang="en-US" dirty="0" err="1"/>
              <a:t>воздействий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выделить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разрушение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кодов</a:t>
            </a:r>
            <a:r>
              <a:rPr lang="en-US" dirty="0"/>
              <a:t> </a:t>
            </a:r>
            <a:r>
              <a:rPr lang="en-US" dirty="0" err="1"/>
              <a:t>исполняемых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</a:t>
            </a:r>
            <a:r>
              <a:rPr lang="en-US" dirty="0" err="1"/>
              <a:t>внесение</a:t>
            </a:r>
            <a:r>
              <a:rPr lang="en-US" dirty="0"/>
              <a:t> </a:t>
            </a:r>
            <a:r>
              <a:rPr lang="en-US" dirty="0" err="1"/>
              <a:t>тонких</a:t>
            </a:r>
            <a:r>
              <a:rPr lang="en-US" dirty="0"/>
              <a:t>, </a:t>
            </a:r>
            <a:r>
              <a:rPr lang="en-US" dirty="0" err="1"/>
              <a:t>трудно</a:t>
            </a:r>
            <a:r>
              <a:rPr lang="en-US" dirty="0"/>
              <a:t> </a:t>
            </a:r>
            <a:r>
              <a:rPr lang="en-US" dirty="0" err="1"/>
              <a:t>обнаруживаемых</a:t>
            </a:r>
            <a:r>
              <a:rPr lang="en-US" dirty="0"/>
              <a:t> </a:t>
            </a:r>
            <a:r>
              <a:rPr lang="en-US" dirty="0" err="1"/>
              <a:t>изменений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информационные</a:t>
            </a:r>
            <a:r>
              <a:rPr lang="en-US" dirty="0"/>
              <a:t> </a:t>
            </a:r>
            <a:r>
              <a:rPr lang="en-US" dirty="0" err="1"/>
              <a:t>массивы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внедрение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другие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подпрограммы</a:t>
            </a:r>
            <a:r>
              <a:rPr lang="en-US" dirty="0"/>
              <a:t> (</a:t>
            </a:r>
            <a:r>
              <a:rPr lang="en-US" dirty="0" err="1"/>
              <a:t>вирусный</a:t>
            </a:r>
            <a:r>
              <a:rPr lang="en-US" dirty="0"/>
              <a:t> </a:t>
            </a:r>
            <a:r>
              <a:rPr lang="en-US" dirty="0" err="1"/>
              <a:t>механизм</a:t>
            </a:r>
            <a:r>
              <a:rPr lang="en-US" dirty="0"/>
              <a:t> </a:t>
            </a:r>
            <a:r>
              <a:rPr lang="en-US" dirty="0" err="1"/>
              <a:t>воздействий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искажение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уничтожение</a:t>
            </a:r>
            <a:r>
              <a:rPr lang="en-US" dirty="0"/>
              <a:t> </a:t>
            </a:r>
            <a:r>
              <a:rPr lang="en-US" dirty="0" err="1"/>
              <a:t>собственной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 </a:t>
            </a:r>
            <a:r>
              <a:rPr lang="en-US" dirty="0" err="1"/>
              <a:t>сервера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тем</a:t>
            </a:r>
            <a:r>
              <a:rPr lang="en-US" dirty="0"/>
              <a:t> </a:t>
            </a:r>
            <a:r>
              <a:rPr lang="en-US" dirty="0" err="1"/>
              <a:t>самым</a:t>
            </a:r>
            <a:r>
              <a:rPr lang="en-US" dirty="0"/>
              <a:t> </a:t>
            </a:r>
            <a:r>
              <a:rPr lang="en-US" dirty="0" err="1"/>
              <a:t>нарушение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сети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модификация</a:t>
            </a:r>
            <a:r>
              <a:rPr lang="en-US" dirty="0"/>
              <a:t> </a:t>
            </a:r>
            <a:r>
              <a:rPr lang="en-US" dirty="0" err="1"/>
              <a:t>пакетов</a:t>
            </a:r>
            <a:r>
              <a:rPr lang="en-US" dirty="0"/>
              <a:t> </a:t>
            </a:r>
            <a:r>
              <a:rPr lang="en-US" dirty="0" err="1"/>
              <a:t>сообщений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226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зрения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внесения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разделить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категории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err="1"/>
              <a:t>априорные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закладки</a:t>
            </a:r>
            <a:r>
              <a:rPr lang="en-US" dirty="0" smtClean="0"/>
              <a:t>, </a:t>
            </a:r>
            <a:r>
              <a:rPr lang="en-US" dirty="0" err="1" smtClean="0"/>
              <a:t>внесенные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разработке</a:t>
            </a:r>
            <a:r>
              <a:rPr lang="en-US" dirty="0" smtClean="0"/>
              <a:t> ПО (</a:t>
            </a:r>
            <a:r>
              <a:rPr lang="en-US" dirty="0" err="1" smtClean="0"/>
              <a:t>или</a:t>
            </a:r>
            <a:r>
              <a:rPr lang="en-US" dirty="0" smtClean="0"/>
              <a:t> «</a:t>
            </a:r>
            <a:r>
              <a:rPr lang="en-US" dirty="0" err="1" smtClean="0"/>
              <a:t>врожденные</a:t>
            </a:r>
            <a:r>
              <a:rPr lang="en-US" dirty="0" smtClean="0"/>
              <a:t>») 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апостериорные</a:t>
            </a:r>
            <a:r>
              <a:rPr lang="ru-RU" dirty="0" smtClean="0"/>
              <a:t> - </a:t>
            </a:r>
            <a:r>
              <a:rPr lang="en-US" dirty="0" smtClean="0"/>
              <a:t> </a:t>
            </a:r>
            <a:r>
              <a:rPr lang="en-US" dirty="0" err="1" smtClean="0"/>
              <a:t>закладки</a:t>
            </a:r>
            <a:r>
              <a:rPr lang="en-US" dirty="0"/>
              <a:t>, </a:t>
            </a:r>
            <a:r>
              <a:rPr lang="en-US" dirty="0" err="1"/>
              <a:t>внесенные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испытаниях</a:t>
            </a:r>
            <a:r>
              <a:rPr lang="en-US" dirty="0"/>
              <a:t>, </a:t>
            </a:r>
            <a:r>
              <a:rPr lang="en-US" dirty="0" err="1"/>
              <a:t>эксплуатации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модернизации</a:t>
            </a:r>
            <a:r>
              <a:rPr lang="en-US" dirty="0"/>
              <a:t> ПО (</a:t>
            </a:r>
            <a:r>
              <a:rPr lang="en-US" dirty="0" err="1"/>
              <a:t>или</a:t>
            </a:r>
            <a:r>
              <a:rPr lang="en-US" dirty="0"/>
              <a:t> «</a:t>
            </a:r>
            <a:r>
              <a:rPr lang="en-US" dirty="0" err="1"/>
              <a:t>приобретенные</a:t>
            </a:r>
            <a:r>
              <a:rPr lang="en-US" dirty="0"/>
              <a:t>») </a:t>
            </a:r>
            <a:r>
              <a:rPr lang="en-US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89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рассмотренные</a:t>
            </a:r>
            <a:r>
              <a:rPr lang="en-US" dirty="0"/>
              <a:t> </a:t>
            </a:r>
            <a:r>
              <a:rPr lang="en-US" dirty="0" err="1"/>
              <a:t>программные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деструктивного</a:t>
            </a:r>
            <a:r>
              <a:rPr lang="en-US" dirty="0"/>
              <a:t> </a:t>
            </a:r>
            <a:r>
              <a:rPr lang="en-US" dirty="0" err="1"/>
              <a:t>воздействия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природе</a:t>
            </a:r>
            <a:r>
              <a:rPr lang="en-US" dirty="0"/>
              <a:t> </a:t>
            </a:r>
            <a:r>
              <a:rPr lang="en-US" dirty="0" err="1"/>
              <a:t>носят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правило</a:t>
            </a:r>
            <a:r>
              <a:rPr lang="en-US" dirty="0"/>
              <a:t>, </a:t>
            </a:r>
            <a:r>
              <a:rPr lang="en-US" dirty="0" err="1"/>
              <a:t>разрушительный</a:t>
            </a:r>
            <a:r>
              <a:rPr lang="en-US" dirty="0"/>
              <a:t>, </a:t>
            </a:r>
            <a:r>
              <a:rPr lang="en-US" dirty="0" err="1"/>
              <a:t>вредоносный</a:t>
            </a:r>
            <a:r>
              <a:rPr lang="en-US" dirty="0"/>
              <a:t> </a:t>
            </a:r>
            <a:r>
              <a:rPr lang="en-US" dirty="0" err="1"/>
              <a:t>характер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последствия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активизации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применения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привести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значительному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даже</a:t>
            </a:r>
            <a:r>
              <a:rPr lang="en-US" dirty="0"/>
              <a:t> </a:t>
            </a:r>
            <a:r>
              <a:rPr lang="en-US" dirty="0" err="1"/>
              <a:t>непоправимому</a:t>
            </a:r>
            <a:r>
              <a:rPr lang="en-US" dirty="0"/>
              <a:t> </a:t>
            </a:r>
            <a:r>
              <a:rPr lang="en-US" dirty="0" err="1"/>
              <a:t>ущербу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тех</a:t>
            </a:r>
            <a:r>
              <a:rPr lang="en-US" dirty="0"/>
              <a:t> </a:t>
            </a:r>
            <a:r>
              <a:rPr lang="en-US" dirty="0" err="1"/>
              <a:t>областях</a:t>
            </a:r>
            <a:r>
              <a:rPr lang="en-US" dirty="0"/>
              <a:t> </a:t>
            </a:r>
            <a:r>
              <a:rPr lang="en-US" dirty="0" err="1"/>
              <a:t>человеческой</a:t>
            </a:r>
            <a:r>
              <a:rPr lang="en-US" dirty="0"/>
              <a:t> </a:t>
            </a:r>
            <a:r>
              <a:rPr lang="en-US" dirty="0" err="1"/>
              <a:t>деятельности</a:t>
            </a:r>
            <a:r>
              <a:rPr lang="en-US" dirty="0"/>
              <a:t>, </a:t>
            </a:r>
            <a:r>
              <a:rPr lang="en-US" dirty="0" err="1"/>
              <a:t>где</a:t>
            </a:r>
            <a:r>
              <a:rPr lang="en-US" dirty="0"/>
              <a:t> </a:t>
            </a:r>
            <a:r>
              <a:rPr lang="en-US" dirty="0" err="1"/>
              <a:t>применение</a:t>
            </a:r>
            <a:r>
              <a:rPr lang="en-US" dirty="0"/>
              <a:t>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жизненно</a:t>
            </a:r>
            <a:r>
              <a:rPr lang="en-US" dirty="0"/>
              <a:t> </a:t>
            </a:r>
            <a:r>
              <a:rPr lang="en-US" dirty="0" err="1"/>
              <a:t>необходимым</a:t>
            </a:r>
            <a:r>
              <a:rPr lang="en-US" dirty="0"/>
              <a:t>.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этим</a:t>
            </a:r>
            <a:r>
              <a:rPr lang="en-US" dirty="0"/>
              <a:t> </a:t>
            </a:r>
            <a:r>
              <a:rPr lang="en-US" dirty="0" err="1"/>
              <a:t>такие</a:t>
            </a:r>
            <a:r>
              <a:rPr lang="en-US" dirty="0"/>
              <a:t> </a:t>
            </a:r>
            <a:r>
              <a:rPr lang="en-US" dirty="0" err="1"/>
              <a:t>вредоносные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будем</a:t>
            </a:r>
            <a:r>
              <a:rPr lang="en-US" dirty="0"/>
              <a:t> </a:t>
            </a:r>
            <a:r>
              <a:rPr lang="en-US" dirty="0" err="1"/>
              <a:t>называть</a:t>
            </a:r>
            <a:r>
              <a:rPr lang="en-US" dirty="0"/>
              <a:t> </a:t>
            </a:r>
            <a:r>
              <a:rPr lang="en-US" dirty="0" err="1"/>
              <a:t>разрушающими</a:t>
            </a:r>
            <a:r>
              <a:rPr lang="en-US" dirty="0"/>
              <a:t> </a:t>
            </a:r>
            <a:r>
              <a:rPr lang="en-US" dirty="0" err="1"/>
              <a:t>программными</a:t>
            </a:r>
            <a:r>
              <a:rPr lang="en-US" dirty="0"/>
              <a:t> </a:t>
            </a:r>
            <a:r>
              <a:rPr lang="en-US" dirty="0" err="1"/>
              <a:t>средствами</a:t>
            </a:r>
            <a:r>
              <a:rPr lang="en-US" dirty="0"/>
              <a:t> (РПС),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обобщенная</a:t>
            </a:r>
            <a:r>
              <a:rPr lang="en-US" dirty="0"/>
              <a:t> </a:t>
            </a:r>
            <a:r>
              <a:rPr lang="en-US" dirty="0" err="1"/>
              <a:t>классификация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выглядеть</a:t>
            </a:r>
            <a:r>
              <a:rPr lang="en-US" dirty="0"/>
              <a:t> </a:t>
            </a:r>
            <a:r>
              <a:rPr lang="en-US" dirty="0" err="1"/>
              <a:t>следующим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компьютерные</a:t>
            </a:r>
            <a:r>
              <a:rPr lang="en-US" dirty="0"/>
              <a:t> </a:t>
            </a:r>
            <a:r>
              <a:rPr lang="en-US" dirty="0" err="1"/>
              <a:t>вирусы</a:t>
            </a:r>
            <a:r>
              <a:rPr lang="en-US" dirty="0"/>
              <a:t> - </a:t>
            </a:r>
            <a:r>
              <a:rPr lang="en-US" dirty="0" err="1"/>
              <a:t>программы</a:t>
            </a:r>
            <a:r>
              <a:rPr lang="en-US" dirty="0"/>
              <a:t>, </a:t>
            </a:r>
            <a:r>
              <a:rPr lang="en-US" dirty="0" err="1"/>
              <a:t>способные</a:t>
            </a:r>
            <a:r>
              <a:rPr lang="en-US" dirty="0"/>
              <a:t> </a:t>
            </a:r>
            <a:r>
              <a:rPr lang="en-US" dirty="0" err="1"/>
              <a:t>размножаться</a:t>
            </a:r>
            <a:r>
              <a:rPr lang="en-US" dirty="0"/>
              <a:t>, </a:t>
            </a:r>
            <a:r>
              <a:rPr lang="en-US" dirty="0" err="1"/>
              <a:t>прикрепляться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другим</a:t>
            </a:r>
            <a:r>
              <a:rPr lang="en-US" dirty="0"/>
              <a:t> </a:t>
            </a:r>
            <a:r>
              <a:rPr lang="en-US" dirty="0" err="1"/>
              <a:t>программам</a:t>
            </a:r>
            <a:r>
              <a:rPr lang="en-US" dirty="0"/>
              <a:t>, </a:t>
            </a:r>
            <a:r>
              <a:rPr lang="en-US" dirty="0" err="1"/>
              <a:t>передаваться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линиям</a:t>
            </a:r>
            <a:r>
              <a:rPr lang="en-US" dirty="0"/>
              <a:t> </a:t>
            </a:r>
            <a:r>
              <a:rPr lang="en-US" dirty="0" err="1"/>
              <a:t>связи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сетям</a:t>
            </a:r>
            <a:r>
              <a:rPr lang="en-US" dirty="0"/>
              <a:t> </a:t>
            </a:r>
            <a:r>
              <a:rPr lang="en-US" dirty="0" err="1"/>
              <a:t>передачи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проникать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электронные</a:t>
            </a:r>
            <a:r>
              <a:rPr lang="en-US" dirty="0"/>
              <a:t> </a:t>
            </a:r>
            <a:r>
              <a:rPr lang="en-US" dirty="0" err="1"/>
              <a:t>телефонные</a:t>
            </a:r>
            <a:r>
              <a:rPr lang="en-US" dirty="0"/>
              <a:t> </a:t>
            </a:r>
            <a:r>
              <a:rPr lang="en-US" dirty="0" err="1"/>
              <a:t>станции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выводить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строя</a:t>
            </a:r>
            <a:r>
              <a:rPr lang="en-US" dirty="0"/>
              <a:t>; </a:t>
            </a:r>
            <a:endParaRPr lang="ru-RU" dirty="0"/>
          </a:p>
          <a:p>
            <a:pPr lvl="0"/>
            <a:r>
              <a:rPr lang="en-US" dirty="0" err="1"/>
              <a:t>программные</a:t>
            </a:r>
            <a:r>
              <a:rPr lang="en-US" dirty="0"/>
              <a:t> </a:t>
            </a:r>
            <a:r>
              <a:rPr lang="en-US" dirty="0" err="1"/>
              <a:t>закладки</a:t>
            </a:r>
            <a:r>
              <a:rPr lang="en-US" dirty="0"/>
              <a:t> </a:t>
            </a:r>
            <a:r>
              <a:rPr lang="en-US" dirty="0" err="1"/>
              <a:t>программные</a:t>
            </a:r>
            <a:r>
              <a:rPr lang="en-US" dirty="0"/>
              <a:t> </a:t>
            </a:r>
            <a:r>
              <a:rPr lang="en-US" dirty="0" err="1"/>
              <a:t>компоненты</a:t>
            </a:r>
            <a:r>
              <a:rPr lang="en-US" dirty="0"/>
              <a:t>, </a:t>
            </a:r>
            <a:r>
              <a:rPr lang="en-US" dirty="0" err="1"/>
              <a:t>заранее</a:t>
            </a:r>
            <a:r>
              <a:rPr lang="en-US" dirty="0"/>
              <a:t> </a:t>
            </a:r>
            <a:r>
              <a:rPr lang="en-US" dirty="0" err="1"/>
              <a:t>внедряемые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компьютерные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сигналу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установленное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приводятся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действие</a:t>
            </a:r>
            <a:r>
              <a:rPr lang="en-US" dirty="0"/>
              <a:t>, </a:t>
            </a:r>
            <a:r>
              <a:rPr lang="en-US" dirty="0" err="1"/>
              <a:t>уничтожая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искажая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,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дезорганизуя</a:t>
            </a:r>
            <a:r>
              <a:rPr lang="en-US" dirty="0"/>
              <a:t> </a:t>
            </a:r>
            <a:r>
              <a:rPr lang="en-US" dirty="0" err="1"/>
              <a:t>работу</a:t>
            </a:r>
            <a:r>
              <a:rPr lang="en-US" dirty="0"/>
              <a:t> </a:t>
            </a:r>
            <a:r>
              <a:rPr lang="en-US" dirty="0" err="1"/>
              <a:t>программнотехнических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способы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, </a:t>
            </a:r>
            <a:r>
              <a:rPr lang="en-US" dirty="0" err="1"/>
              <a:t>позволяющие</a:t>
            </a:r>
            <a:r>
              <a:rPr lang="en-US" dirty="0"/>
              <a:t> </a:t>
            </a:r>
            <a:r>
              <a:rPr lang="en-US" dirty="0" err="1"/>
              <a:t>внедрять</a:t>
            </a:r>
            <a:r>
              <a:rPr lang="en-US" dirty="0"/>
              <a:t> </a:t>
            </a:r>
            <a:r>
              <a:rPr lang="en-US" dirty="0" err="1"/>
              <a:t>компьютерные</a:t>
            </a:r>
            <a:r>
              <a:rPr lang="en-US" dirty="0"/>
              <a:t> </a:t>
            </a:r>
            <a:r>
              <a:rPr lang="en-US" dirty="0" err="1"/>
              <a:t>вирусы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программные</a:t>
            </a:r>
            <a:r>
              <a:rPr lang="en-US" dirty="0"/>
              <a:t> </a:t>
            </a:r>
            <a:r>
              <a:rPr lang="en-US" dirty="0" err="1"/>
              <a:t>закладки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компьютерные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управлять</a:t>
            </a:r>
            <a:r>
              <a:rPr lang="en-US" dirty="0"/>
              <a:t> </a:t>
            </a:r>
            <a:r>
              <a:rPr lang="en-US" dirty="0" err="1"/>
              <a:t>ими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расстоянии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051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Необходимым</a:t>
            </a:r>
            <a:r>
              <a:rPr lang="en-US" dirty="0"/>
              <a:t> </a:t>
            </a:r>
            <a:r>
              <a:rPr lang="en-US" dirty="0" err="1"/>
              <a:t>условием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отнесения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классу</a:t>
            </a:r>
            <a:r>
              <a:rPr lang="en-US" dirty="0"/>
              <a:t> </a:t>
            </a:r>
            <a:r>
              <a:rPr lang="en-US" dirty="0" err="1"/>
              <a:t>разрушающих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ней</a:t>
            </a:r>
            <a:r>
              <a:rPr lang="en-US" dirty="0"/>
              <a:t> </a:t>
            </a:r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нападения</a:t>
            </a:r>
            <a:r>
              <a:rPr lang="en-US" dirty="0"/>
              <a:t>, </a:t>
            </a:r>
            <a:r>
              <a:rPr lang="en-US" dirty="0" err="1"/>
              <a:t>которую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определить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процедуру</a:t>
            </a:r>
            <a:r>
              <a:rPr lang="en-US" dirty="0"/>
              <a:t> </a:t>
            </a:r>
            <a:r>
              <a:rPr lang="en-US" dirty="0" err="1"/>
              <a:t>нарушения</a:t>
            </a:r>
            <a:r>
              <a:rPr lang="en-US" dirty="0"/>
              <a:t> </a:t>
            </a:r>
            <a:r>
              <a:rPr lang="en-US" dirty="0" err="1"/>
              <a:t>целостности</a:t>
            </a:r>
            <a:r>
              <a:rPr lang="en-US" dirty="0"/>
              <a:t> </a:t>
            </a:r>
            <a:r>
              <a:rPr lang="en-US" dirty="0" err="1"/>
              <a:t>вычислительной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, </a:t>
            </a:r>
            <a:r>
              <a:rPr lang="en-US" dirty="0" err="1"/>
              <a:t>поскольку</a:t>
            </a:r>
            <a:r>
              <a:rPr lang="en-US" dirty="0"/>
              <a:t> </a:t>
            </a:r>
            <a:r>
              <a:rPr lang="en-US" dirty="0" err="1"/>
              <a:t>объектом</a:t>
            </a:r>
            <a:r>
              <a:rPr lang="en-US" dirty="0"/>
              <a:t> </a:t>
            </a:r>
            <a:r>
              <a:rPr lang="en-US" dirty="0" err="1"/>
              <a:t>нападения</a:t>
            </a:r>
            <a:r>
              <a:rPr lang="en-US" dirty="0"/>
              <a:t> </a:t>
            </a:r>
            <a:r>
              <a:rPr lang="en-US" dirty="0" err="1"/>
              <a:t>разрушающего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(ПС) </a:t>
            </a:r>
            <a:r>
              <a:rPr lang="en-US" dirty="0" err="1"/>
              <a:t>всегда</a:t>
            </a:r>
            <a:r>
              <a:rPr lang="en-US" dirty="0"/>
              <a:t> </a:t>
            </a:r>
            <a:r>
              <a:rPr lang="en-US" dirty="0" err="1"/>
              <a:t>выступает</a:t>
            </a:r>
            <a:r>
              <a:rPr lang="en-US" dirty="0"/>
              <a:t> </a:t>
            </a:r>
            <a:r>
              <a:rPr lang="en-US" dirty="0" err="1"/>
              <a:t>элемент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учитывать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фактора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любая</a:t>
            </a:r>
            <a:r>
              <a:rPr lang="en-US" dirty="0"/>
              <a:t> </a:t>
            </a:r>
            <a:r>
              <a:rPr lang="en-US" dirty="0" err="1"/>
              <a:t>прикладная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относящаяся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числу</a:t>
            </a:r>
            <a:r>
              <a:rPr lang="en-US" dirty="0"/>
              <a:t> РПС, </a:t>
            </a:r>
            <a:r>
              <a:rPr lang="en-US" dirty="0" err="1"/>
              <a:t>потенциально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содержать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себе</a:t>
            </a:r>
            <a:r>
              <a:rPr lang="en-US" dirty="0"/>
              <a:t> </a:t>
            </a:r>
            <a:r>
              <a:rPr lang="en-US" dirty="0" err="1"/>
              <a:t>алгоритмические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, </a:t>
            </a:r>
            <a:r>
              <a:rPr lang="en-US" dirty="0" err="1"/>
              <a:t>появление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/>
              <a:t>функционировании</a:t>
            </a:r>
            <a:r>
              <a:rPr lang="en-US" dirty="0"/>
              <a:t> </a:t>
            </a:r>
            <a:r>
              <a:rPr lang="en-US" dirty="0" err="1"/>
              <a:t>приведет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непреднамеренному</a:t>
            </a:r>
            <a:r>
              <a:rPr lang="en-US" dirty="0"/>
              <a:t> </a:t>
            </a:r>
            <a:r>
              <a:rPr lang="en-US" dirty="0" err="1"/>
              <a:t>разрушению</a:t>
            </a:r>
            <a:r>
              <a:rPr lang="en-US" dirty="0"/>
              <a:t> </a:t>
            </a:r>
            <a:r>
              <a:rPr lang="en-US" dirty="0" err="1"/>
              <a:t>элементов</a:t>
            </a:r>
            <a:r>
              <a:rPr lang="en-US" dirty="0"/>
              <a:t> </a:t>
            </a:r>
            <a:r>
              <a:rPr lang="en-US" dirty="0" err="1"/>
              <a:t>вычислительнои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любая</a:t>
            </a:r>
            <a:r>
              <a:rPr lang="en-US" dirty="0"/>
              <a:t> </a:t>
            </a:r>
            <a:r>
              <a:rPr lang="en-US" dirty="0" err="1"/>
              <a:t>прикладная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сервисная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, </a:t>
            </a:r>
            <a:r>
              <a:rPr lang="en-US" dirty="0" err="1"/>
              <a:t>ориентированная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работу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конкретными</a:t>
            </a:r>
            <a:r>
              <a:rPr lang="en-US" dirty="0"/>
              <a:t> </a:t>
            </a:r>
            <a:r>
              <a:rPr lang="en-US" dirty="0" err="1"/>
              <a:t>входными</a:t>
            </a:r>
            <a:r>
              <a:rPr lang="en-US" dirty="0"/>
              <a:t> </a:t>
            </a:r>
            <a:r>
              <a:rPr lang="en-US" dirty="0" err="1"/>
              <a:t>данными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нанести</a:t>
            </a:r>
            <a:r>
              <a:rPr lang="en-US" dirty="0"/>
              <a:t> </a:t>
            </a:r>
            <a:r>
              <a:rPr lang="en-US" dirty="0" err="1"/>
              <a:t>непреднамеренный</a:t>
            </a:r>
            <a:r>
              <a:rPr lang="en-US" dirty="0"/>
              <a:t> </a:t>
            </a:r>
            <a:r>
              <a:rPr lang="en-US" dirty="0" err="1"/>
              <a:t>ущерб</a:t>
            </a:r>
            <a:r>
              <a:rPr lang="en-US" dirty="0"/>
              <a:t> </a:t>
            </a:r>
            <a:r>
              <a:rPr lang="en-US" dirty="0" err="1"/>
              <a:t>элементам</a:t>
            </a:r>
            <a:r>
              <a:rPr lang="en-US" dirty="0"/>
              <a:t> </a:t>
            </a:r>
            <a:r>
              <a:rPr lang="en-US" dirty="0" err="1"/>
              <a:t>операционной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вычислительной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случае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входные</a:t>
            </a:r>
            <a:r>
              <a:rPr lang="en-US" dirty="0"/>
              <a:t> 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отсутствуют</a:t>
            </a:r>
            <a:r>
              <a:rPr lang="en-US" dirty="0"/>
              <a:t>,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соответствуют</a:t>
            </a:r>
            <a:r>
              <a:rPr lang="en-US" dirty="0"/>
              <a:t> </a:t>
            </a:r>
            <a:r>
              <a:rPr lang="en-US" dirty="0" err="1"/>
              <a:t>заданным</a:t>
            </a:r>
            <a:r>
              <a:rPr lang="en-US" dirty="0"/>
              <a:t> </a:t>
            </a:r>
            <a:r>
              <a:rPr lang="en-US" dirty="0" err="1"/>
              <a:t>форматам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ввода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программу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18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Условия</a:t>
            </a:r>
            <a:r>
              <a:rPr lang="en-US" dirty="0" smtClean="0"/>
              <a:t> </a:t>
            </a:r>
            <a:r>
              <a:rPr lang="en-US" dirty="0" err="1" smtClean="0"/>
              <a:t>достаточности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обеспечат</a:t>
            </a:r>
            <a:r>
              <a:rPr lang="en-US" dirty="0"/>
              <a:t> </a:t>
            </a:r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описания</a:t>
            </a:r>
            <a:r>
              <a:rPr lang="en-US" dirty="0"/>
              <a:t> РПС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классов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достаточным</a:t>
            </a:r>
            <a:r>
              <a:rPr lang="en-US" dirty="0"/>
              <a:t> </a:t>
            </a:r>
            <a:r>
              <a:rPr lang="en-US" dirty="0" err="1"/>
              <a:t>условием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отнесения</a:t>
            </a:r>
            <a:r>
              <a:rPr lang="en-US" dirty="0"/>
              <a:t> РПС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классу</a:t>
            </a:r>
            <a:r>
              <a:rPr lang="en-US" dirty="0"/>
              <a:t>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вирусов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составе</a:t>
            </a:r>
            <a:r>
              <a:rPr lang="en-US" dirty="0"/>
              <a:t> </a:t>
            </a:r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саморепродукции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достаточным</a:t>
            </a:r>
            <a:r>
              <a:rPr lang="en-US" dirty="0"/>
              <a:t> </a:t>
            </a:r>
            <a:r>
              <a:rPr lang="en-US" dirty="0" err="1"/>
              <a:t>условием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отнесения</a:t>
            </a:r>
            <a:r>
              <a:rPr lang="en-US" dirty="0"/>
              <a:t> РПС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классу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несанкционированного</a:t>
            </a:r>
            <a:r>
              <a:rPr lang="en-US" dirty="0"/>
              <a:t> </a:t>
            </a:r>
            <a:r>
              <a:rPr lang="en-US" dirty="0" err="1"/>
              <a:t>доступа</a:t>
            </a:r>
            <a:r>
              <a:rPr lang="en-US" dirty="0"/>
              <a:t> </a:t>
            </a:r>
            <a:r>
              <a:rPr lang="en-US" dirty="0" err="1"/>
              <a:t>являются</a:t>
            </a:r>
            <a:r>
              <a:rPr lang="en-US" dirty="0"/>
              <a:t>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составе</a:t>
            </a:r>
            <a:r>
              <a:rPr lang="en-US" dirty="0"/>
              <a:t> </a:t>
            </a:r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преодоления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отсутствия</a:t>
            </a:r>
            <a:r>
              <a:rPr lang="en-US" dirty="0"/>
              <a:t> </a:t>
            </a:r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саморепродукции</a:t>
            </a:r>
            <a:r>
              <a:rPr lang="en-US" dirty="0"/>
              <a:t>;  </a:t>
            </a:r>
            <a:r>
              <a:rPr lang="en-US" dirty="0" err="1"/>
              <a:t>достаточным</a:t>
            </a:r>
            <a:r>
              <a:rPr lang="en-US" dirty="0"/>
              <a:t> </a:t>
            </a:r>
            <a:r>
              <a:rPr lang="en-US" dirty="0" err="1"/>
              <a:t>условием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отнесения</a:t>
            </a:r>
            <a:r>
              <a:rPr lang="en-US" dirty="0"/>
              <a:t> РПС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классу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отсутствие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составе</a:t>
            </a:r>
            <a:r>
              <a:rPr lang="en-US" dirty="0"/>
              <a:t> </a:t>
            </a:r>
            <a:r>
              <a:rPr lang="en-US" dirty="0" err="1"/>
              <a:t>процедур</a:t>
            </a:r>
            <a:r>
              <a:rPr lang="en-US" dirty="0"/>
              <a:t> </a:t>
            </a:r>
            <a:r>
              <a:rPr lang="en-US" dirty="0" err="1"/>
              <a:t>саморепродукции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преодоления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187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err="1" smtClean="0"/>
              <a:t>Предполагается</a:t>
            </a:r>
            <a:r>
              <a:rPr lang="en-US" dirty="0" smtClean="0"/>
              <a:t> </a:t>
            </a:r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РПС </a:t>
            </a:r>
            <a:r>
              <a:rPr lang="en-US" dirty="0" err="1"/>
              <a:t>следующего</a:t>
            </a:r>
            <a:r>
              <a:rPr lang="en-US" dirty="0"/>
              <a:t> </a:t>
            </a:r>
            <a:r>
              <a:rPr lang="en-US" dirty="0" err="1"/>
              <a:t>набора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функциональных</a:t>
            </a:r>
            <a:r>
              <a:rPr lang="en-US" dirty="0"/>
              <a:t> </a:t>
            </a:r>
            <a:r>
              <a:rPr lang="en-US" dirty="0" err="1"/>
              <a:t>элементов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захвата</a:t>
            </a:r>
            <a:r>
              <a:rPr lang="en-US" dirty="0"/>
              <a:t> (</a:t>
            </a:r>
            <a:r>
              <a:rPr lang="en-US" dirty="0" err="1"/>
              <a:t>получения</a:t>
            </a:r>
            <a:r>
              <a:rPr lang="en-US" dirty="0"/>
              <a:t>) </a:t>
            </a:r>
            <a:r>
              <a:rPr lang="en-US" dirty="0" err="1"/>
              <a:t>управления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самомодификации</a:t>
            </a:r>
            <a:r>
              <a:rPr lang="en-US" dirty="0"/>
              <a:t> («</a:t>
            </a:r>
            <a:r>
              <a:rPr lang="en-US" dirty="0" err="1"/>
              <a:t>мутации</a:t>
            </a:r>
            <a:r>
              <a:rPr lang="en-US" dirty="0"/>
              <a:t>»);</a:t>
            </a:r>
            <a:endParaRPr lang="ru-RU" dirty="0"/>
          </a:p>
          <a:p>
            <a:pPr lvl="0"/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порождения</a:t>
            </a:r>
            <a:r>
              <a:rPr lang="en-US" dirty="0"/>
              <a:t> (</a:t>
            </a:r>
            <a:r>
              <a:rPr lang="en-US" dirty="0" err="1"/>
              <a:t>синтеза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процедуры</a:t>
            </a:r>
            <a:r>
              <a:rPr lang="en-US" dirty="0"/>
              <a:t> </a:t>
            </a:r>
            <a:r>
              <a:rPr lang="en-US" dirty="0" err="1"/>
              <a:t>маскировки</a:t>
            </a:r>
            <a:r>
              <a:rPr lang="en-US" dirty="0"/>
              <a:t> (</a:t>
            </a:r>
            <a:r>
              <a:rPr lang="en-US" dirty="0" err="1"/>
              <a:t>шифрования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099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2821" y="334266"/>
            <a:ext cx="8623156" cy="6306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Принципы</a:t>
            </a:r>
            <a:r>
              <a:rPr lang="en-US" sz="2400" b="1" dirty="0"/>
              <a:t> </a:t>
            </a:r>
            <a:r>
              <a:rPr lang="en-US" sz="2400" b="1" dirty="0" err="1"/>
              <a:t>обеспечения</a:t>
            </a:r>
            <a:r>
              <a:rPr lang="en-US" sz="2400" b="1" dirty="0"/>
              <a:t> </a:t>
            </a:r>
            <a:r>
              <a:rPr lang="en-US" sz="2400" b="1" dirty="0" err="1"/>
              <a:t>безопасности</a:t>
            </a:r>
            <a:r>
              <a:rPr lang="en-US" sz="2400" b="1" dirty="0"/>
              <a:t> </a:t>
            </a:r>
            <a:r>
              <a:rPr lang="en-US" sz="2400" b="1" dirty="0" err="1"/>
              <a:t>программного</a:t>
            </a:r>
            <a:r>
              <a:rPr lang="en-US" sz="2400" b="1" dirty="0"/>
              <a:t> </a:t>
            </a:r>
            <a:r>
              <a:rPr lang="en-US" sz="2400" b="1" dirty="0" err="1"/>
              <a:t>обеспечения</a:t>
            </a:r>
            <a:endParaRPr lang="ru-RU" sz="2400" dirty="0"/>
          </a:p>
          <a:p>
            <a:pPr marL="0" indent="0">
              <a:buNone/>
            </a:pPr>
            <a:r>
              <a:rPr lang="ru-RU" dirty="0" smtClean="0"/>
              <a:t>Создание м</a:t>
            </a:r>
            <a:r>
              <a:rPr lang="en-US" dirty="0" err="1" smtClean="0"/>
              <a:t>одел</a:t>
            </a:r>
            <a:r>
              <a:rPr lang="ru-RU" dirty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технологической</a:t>
            </a:r>
            <a:r>
              <a:rPr lang="en-US" dirty="0" smtClean="0"/>
              <a:t> </a:t>
            </a:r>
            <a:r>
              <a:rPr lang="en-US" dirty="0" err="1"/>
              <a:t>безопасности</a:t>
            </a:r>
            <a:r>
              <a:rPr lang="en-US" dirty="0"/>
              <a:t> ПО </a:t>
            </a:r>
            <a:r>
              <a:rPr lang="en-US" dirty="0" err="1" smtClean="0"/>
              <a:t>направленн</a:t>
            </a:r>
            <a:r>
              <a:rPr lang="ru-RU" dirty="0" smtClean="0"/>
              <a:t>а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решени</a:t>
            </a:r>
            <a:r>
              <a:rPr lang="ru-RU" dirty="0" smtClean="0"/>
              <a:t>е </a:t>
            </a:r>
            <a:r>
              <a:rPr lang="en-US" dirty="0" err="1" smtClean="0"/>
              <a:t>следующих</a:t>
            </a:r>
            <a:r>
              <a:rPr lang="en-US" dirty="0" smtClean="0"/>
              <a:t> </a:t>
            </a:r>
            <a:r>
              <a:rPr lang="en-US" dirty="0" err="1" smtClean="0"/>
              <a:t>задач</a:t>
            </a:r>
            <a:r>
              <a:rPr lang="en-US" dirty="0"/>
              <a:t>: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создания</a:t>
            </a:r>
            <a:r>
              <a:rPr lang="en-US" dirty="0"/>
              <a:t> </a:t>
            </a:r>
            <a:r>
              <a:rPr lang="en-US" dirty="0" err="1"/>
              <a:t>теоретических</a:t>
            </a:r>
            <a:r>
              <a:rPr lang="en-US" dirty="0"/>
              <a:t> </a:t>
            </a:r>
            <a:r>
              <a:rPr lang="en-US" dirty="0" err="1"/>
              <a:t>основ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практического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 </a:t>
            </a:r>
            <a:r>
              <a:rPr lang="en-US" dirty="0" err="1"/>
              <a:t>проблемы</a:t>
            </a:r>
            <a:r>
              <a:rPr lang="en-US" dirty="0"/>
              <a:t> </a:t>
            </a:r>
            <a:r>
              <a:rPr lang="en-US" dirty="0" err="1"/>
              <a:t>технологической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ПО;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создания</a:t>
            </a:r>
            <a:r>
              <a:rPr lang="en-US" dirty="0"/>
              <a:t> </a:t>
            </a:r>
            <a:r>
              <a:rPr lang="en-US" dirty="0" err="1"/>
              <a:t>безопасных</a:t>
            </a:r>
            <a:r>
              <a:rPr lang="en-US" dirty="0"/>
              <a:t> </a:t>
            </a:r>
            <a:r>
              <a:rPr lang="en-US" dirty="0" err="1"/>
              <a:t>информационных</a:t>
            </a:r>
            <a:r>
              <a:rPr lang="en-US" dirty="0"/>
              <a:t> </a:t>
            </a:r>
            <a:r>
              <a:rPr lang="en-US" dirty="0" err="1"/>
              <a:t>технологий</a:t>
            </a:r>
            <a:r>
              <a:rPr lang="en-US" dirty="0"/>
              <a:t>;</a:t>
            </a:r>
            <a:endParaRPr lang="ru-RU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развертывания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контроля</a:t>
            </a:r>
            <a:r>
              <a:rPr lang="en-US" dirty="0"/>
              <a:t> </a:t>
            </a:r>
            <a:r>
              <a:rPr lang="en-US" dirty="0" err="1"/>
              <a:t>технологической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компьютерной</a:t>
            </a:r>
            <a:r>
              <a:rPr lang="en-US" dirty="0"/>
              <a:t> </a:t>
            </a:r>
            <a:r>
              <a:rPr lang="en-US" dirty="0" err="1"/>
              <a:t>инфосферы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9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9667" y="0"/>
            <a:ext cx="8854333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Модель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включать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полный</a:t>
            </a:r>
            <a:r>
              <a:rPr lang="en-US" dirty="0"/>
              <a:t> </a:t>
            </a:r>
            <a:r>
              <a:rPr lang="en-US" dirty="0" err="1"/>
              <a:t>реестр</a:t>
            </a:r>
            <a:r>
              <a:rPr lang="en-US" dirty="0"/>
              <a:t> </a:t>
            </a:r>
            <a:r>
              <a:rPr lang="en-US" dirty="0" err="1"/>
              <a:t>типов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технологически</a:t>
            </a:r>
            <a:r>
              <a:rPr lang="en-US" dirty="0"/>
              <a:t> </a:t>
            </a:r>
            <a:r>
              <a:rPr lang="en-US" dirty="0" err="1"/>
              <a:t>уязвимых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en-US" dirty="0"/>
              <a:t>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(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зрения</a:t>
            </a:r>
            <a:r>
              <a:rPr lang="en-US" dirty="0"/>
              <a:t> </a:t>
            </a:r>
            <a:r>
              <a:rPr lang="en-US" dirty="0" err="1"/>
              <a:t>важности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наличия</a:t>
            </a:r>
            <a:r>
              <a:rPr lang="en-US" dirty="0"/>
              <a:t> </a:t>
            </a:r>
            <a:r>
              <a:rPr lang="en-US" dirty="0" err="1"/>
              <a:t>условий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скрытого</a:t>
            </a:r>
            <a:r>
              <a:rPr lang="en-US" dirty="0"/>
              <a:t> </a:t>
            </a:r>
            <a:r>
              <a:rPr lang="en-US" dirty="0" err="1"/>
              <a:t>внедрения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/>
              <a:t>мест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технологические</a:t>
            </a:r>
            <a:r>
              <a:rPr lang="en-US" dirty="0"/>
              <a:t> </a:t>
            </a:r>
            <a:r>
              <a:rPr lang="en-US" dirty="0" err="1"/>
              <a:t>карты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критических</a:t>
            </a:r>
            <a:r>
              <a:rPr lang="en-US" dirty="0"/>
              <a:t> </a:t>
            </a:r>
            <a:r>
              <a:rPr lang="en-US" dirty="0" err="1"/>
              <a:t>этапов</a:t>
            </a:r>
            <a:r>
              <a:rPr lang="en-US" dirty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вероятно</a:t>
            </a:r>
            <a:r>
              <a:rPr lang="en-US" dirty="0"/>
              <a:t> </a:t>
            </a:r>
            <a:r>
              <a:rPr lang="en-US" dirty="0" err="1"/>
              <a:t>скрытое</a:t>
            </a:r>
            <a:r>
              <a:rPr lang="en-US" dirty="0"/>
              <a:t> </a:t>
            </a:r>
            <a:r>
              <a:rPr lang="en-US" dirty="0" err="1"/>
              <a:t>внедрение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реконструкцию</a:t>
            </a:r>
            <a:r>
              <a:rPr lang="en-US" dirty="0"/>
              <a:t> </a:t>
            </a:r>
            <a:r>
              <a:rPr lang="en-US" dirty="0" err="1"/>
              <a:t>замысла</a:t>
            </a:r>
            <a:r>
              <a:rPr lang="en-US" dirty="0"/>
              <a:t> </a:t>
            </a:r>
            <a:r>
              <a:rPr lang="en-US" dirty="0" err="1"/>
              <a:t>структур</a:t>
            </a:r>
            <a:r>
              <a:rPr lang="en-US" dirty="0"/>
              <a:t>, </a:t>
            </a:r>
            <a:r>
              <a:rPr lang="en-US" dirty="0" err="1"/>
              <a:t>имеющих</a:t>
            </a:r>
            <a:r>
              <a:rPr lang="en-US" dirty="0"/>
              <a:t> </a:t>
            </a:r>
            <a:r>
              <a:rPr lang="en-US" dirty="0" err="1"/>
              <a:t>своей</a:t>
            </a:r>
            <a:r>
              <a:rPr lang="en-US" dirty="0"/>
              <a:t> </a:t>
            </a:r>
            <a:r>
              <a:rPr lang="en-US" dirty="0" err="1"/>
              <a:t>целью</a:t>
            </a:r>
            <a:r>
              <a:rPr lang="en-US" dirty="0"/>
              <a:t> </a:t>
            </a:r>
            <a:r>
              <a:rPr lang="en-US" dirty="0" err="1"/>
              <a:t>внедрение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ПО </a:t>
            </a:r>
            <a:r>
              <a:rPr lang="en-US" dirty="0" err="1"/>
              <a:t>заданного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(</a:t>
            </a:r>
            <a:r>
              <a:rPr lang="en-US" dirty="0" err="1"/>
              <a:t>класса</a:t>
            </a:r>
            <a:r>
              <a:rPr lang="en-US" dirty="0"/>
              <a:t>, </a:t>
            </a:r>
            <a:r>
              <a:rPr lang="en-US" dirty="0" err="1"/>
              <a:t>вида</a:t>
            </a:r>
            <a:r>
              <a:rPr lang="en-US" dirty="0"/>
              <a:t>)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закладок</a:t>
            </a:r>
            <a:r>
              <a:rPr lang="en-US" dirty="0"/>
              <a:t> </a:t>
            </a:r>
            <a:r>
              <a:rPr lang="en-US" dirty="0" err="1"/>
              <a:t>диверсионного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психологическии</a:t>
            </a:r>
            <a:r>
              <a:rPr lang="en-US" dirty="0"/>
              <a:t> </a:t>
            </a:r>
            <a:r>
              <a:rPr lang="en-US" dirty="0" err="1"/>
              <a:t>портрет</a:t>
            </a:r>
            <a:r>
              <a:rPr lang="en-US" dirty="0"/>
              <a:t> </a:t>
            </a:r>
            <a:r>
              <a:rPr lang="en-US" dirty="0" err="1"/>
              <a:t>потенциального</a:t>
            </a:r>
            <a:r>
              <a:rPr lang="en-US" dirty="0"/>
              <a:t> </a:t>
            </a:r>
            <a:r>
              <a:rPr lang="en-US" dirty="0" err="1"/>
              <a:t>диверсанта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компьютерных</a:t>
            </a:r>
            <a:r>
              <a:rPr lang="en-US" dirty="0"/>
              <a:t> </a:t>
            </a:r>
            <a:r>
              <a:rPr lang="en-US" dirty="0" err="1"/>
              <a:t>системах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664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256" y="289696"/>
            <a:ext cx="8712286" cy="628417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2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90" y="292100"/>
            <a:ext cx="6259160" cy="627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066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47" b="30947"/>
          <a:stretch>
            <a:fillRect/>
          </a:stretch>
        </p:blipFill>
        <p:spPr bwMode="auto">
          <a:xfrm>
            <a:off x="177800" y="288925"/>
            <a:ext cx="8712200" cy="6284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615950"/>
            <a:ext cx="2971800" cy="5626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69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6549"/>
            <a:ext cx="8229600" cy="619504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400" dirty="0" err="1" smtClean="0"/>
              <a:t>Основные</a:t>
            </a:r>
            <a:r>
              <a:rPr lang="en-US" sz="3400" dirty="0" smtClean="0"/>
              <a:t> </a:t>
            </a:r>
            <a:r>
              <a:rPr lang="en-US" sz="3400" dirty="0" err="1" smtClean="0"/>
              <a:t>классы</a:t>
            </a:r>
            <a:r>
              <a:rPr lang="en-US" sz="3400" dirty="0" smtClean="0"/>
              <a:t> </a:t>
            </a:r>
            <a:r>
              <a:rPr lang="en-US" sz="3400" dirty="0" err="1"/>
              <a:t>угроз</a:t>
            </a:r>
            <a:r>
              <a:rPr lang="en-US" sz="3400" dirty="0"/>
              <a:t> </a:t>
            </a:r>
            <a:r>
              <a:rPr lang="en-US" sz="3400" dirty="0" err="1" smtClean="0"/>
              <a:t>безопасности</a:t>
            </a:r>
            <a:r>
              <a:rPr lang="ru-RU" sz="3400" dirty="0" smtClean="0"/>
              <a:t> </a:t>
            </a:r>
            <a:r>
              <a:rPr lang="en-US" sz="3400" dirty="0" smtClean="0"/>
              <a:t>:</a:t>
            </a:r>
            <a:endParaRPr lang="ru-RU" sz="3400" dirty="0"/>
          </a:p>
          <a:p>
            <a:pPr algn="just"/>
            <a:r>
              <a:rPr lang="en-US" sz="3400" dirty="0" err="1" smtClean="0"/>
              <a:t>угрозы</a:t>
            </a:r>
            <a:r>
              <a:rPr lang="en-US" sz="3400" dirty="0"/>
              <a:t>, </a:t>
            </a:r>
            <a:r>
              <a:rPr lang="en-US" sz="3400" dirty="0" err="1"/>
              <a:t>реализуемые</a:t>
            </a:r>
            <a:r>
              <a:rPr lang="en-US" sz="3400" dirty="0"/>
              <a:t> </a:t>
            </a:r>
            <a:r>
              <a:rPr lang="en-US" sz="3400" dirty="0" err="1"/>
              <a:t>либо</a:t>
            </a:r>
            <a:r>
              <a:rPr lang="en-US" sz="3400" dirty="0"/>
              <a:t> </a:t>
            </a:r>
            <a:r>
              <a:rPr lang="en-US" sz="3400" dirty="0" err="1"/>
              <a:t>воздействием</a:t>
            </a:r>
            <a:r>
              <a:rPr lang="en-US" sz="3400" dirty="0"/>
              <a:t> </a:t>
            </a:r>
            <a:r>
              <a:rPr lang="en-US" sz="3400" dirty="0" err="1"/>
              <a:t>на</a:t>
            </a:r>
            <a:r>
              <a:rPr lang="en-US" sz="3400" dirty="0"/>
              <a:t> </a:t>
            </a:r>
            <a:r>
              <a:rPr lang="en-US" sz="3400" dirty="0" err="1"/>
              <a:t>программное</a:t>
            </a:r>
            <a:r>
              <a:rPr lang="en-US" sz="3400" dirty="0"/>
              <a:t> </a:t>
            </a:r>
            <a:r>
              <a:rPr lang="en-US" sz="3400" dirty="0" err="1"/>
              <a:t>обеспечение</a:t>
            </a:r>
            <a:r>
              <a:rPr lang="en-US" sz="3400" dirty="0"/>
              <a:t>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dirty="0" err="1"/>
              <a:t>конфигурационную</a:t>
            </a:r>
            <a:r>
              <a:rPr lang="en-US" sz="3400" dirty="0"/>
              <a:t> </a:t>
            </a:r>
            <a:r>
              <a:rPr lang="en-US" sz="3400" dirty="0" err="1"/>
              <a:t>информацию</a:t>
            </a:r>
            <a:r>
              <a:rPr lang="en-US" sz="3400" dirty="0"/>
              <a:t> </a:t>
            </a:r>
            <a:r>
              <a:rPr lang="en-US" sz="3400" dirty="0" err="1"/>
              <a:t>системы</a:t>
            </a:r>
            <a:r>
              <a:rPr lang="en-US" sz="3400" dirty="0"/>
              <a:t>, </a:t>
            </a:r>
            <a:r>
              <a:rPr lang="en-US" sz="3400" dirty="0" err="1"/>
              <a:t>либо</a:t>
            </a:r>
            <a:r>
              <a:rPr lang="en-US" sz="3400" dirty="0"/>
              <a:t> </a:t>
            </a:r>
            <a:r>
              <a:rPr lang="en-US" sz="3400" dirty="0" err="1"/>
              <a:t>посредством</a:t>
            </a:r>
            <a:r>
              <a:rPr lang="en-US" sz="3400" dirty="0"/>
              <a:t> </a:t>
            </a:r>
            <a:r>
              <a:rPr lang="en-US" sz="3400" dirty="0" err="1"/>
              <a:t>некорректного</a:t>
            </a:r>
            <a:r>
              <a:rPr lang="en-US" sz="3400" dirty="0"/>
              <a:t> </a:t>
            </a:r>
            <a:r>
              <a:rPr lang="en-US" sz="3400" dirty="0" err="1"/>
              <a:t>использования</a:t>
            </a:r>
            <a:r>
              <a:rPr lang="en-US" sz="3400" dirty="0"/>
              <a:t> </a:t>
            </a:r>
            <a:r>
              <a:rPr lang="en-US" sz="3400" dirty="0" err="1"/>
              <a:t>системного</a:t>
            </a:r>
            <a:r>
              <a:rPr lang="en-US" sz="3400" dirty="0"/>
              <a:t>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dirty="0" err="1"/>
              <a:t>прикладного</a:t>
            </a:r>
            <a:r>
              <a:rPr lang="en-US" sz="3400" dirty="0"/>
              <a:t> </a:t>
            </a:r>
            <a:r>
              <a:rPr lang="en-US" sz="3400" dirty="0" err="1"/>
              <a:t>программного</a:t>
            </a:r>
            <a:r>
              <a:rPr lang="en-US" sz="3400" dirty="0"/>
              <a:t> </a:t>
            </a:r>
            <a:r>
              <a:rPr lang="en-US" sz="3400" dirty="0" err="1"/>
              <a:t>обеспечения</a:t>
            </a:r>
            <a:r>
              <a:rPr lang="en-US" sz="3400" dirty="0"/>
              <a:t>;</a:t>
            </a:r>
            <a:endParaRPr lang="ru-RU" sz="3400" dirty="0"/>
          </a:p>
          <a:p>
            <a:pPr algn="just"/>
            <a:r>
              <a:rPr lang="en-US" sz="3400" dirty="0" err="1" smtClean="0"/>
              <a:t>угрозы</a:t>
            </a:r>
            <a:r>
              <a:rPr lang="en-US" sz="3400" dirty="0"/>
              <a:t>, </a:t>
            </a:r>
            <a:r>
              <a:rPr lang="en-US" sz="3400" dirty="0" err="1"/>
              <a:t>связанные</a:t>
            </a:r>
            <a:r>
              <a:rPr lang="en-US" sz="3400" dirty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выходом</a:t>
            </a:r>
            <a:r>
              <a:rPr lang="en-US" sz="3400" dirty="0"/>
              <a:t> </a:t>
            </a:r>
            <a:r>
              <a:rPr lang="en-US" sz="3400" dirty="0" err="1"/>
              <a:t>из</a:t>
            </a:r>
            <a:r>
              <a:rPr lang="en-US" sz="3400" dirty="0"/>
              <a:t> </a:t>
            </a:r>
            <a:r>
              <a:rPr lang="en-US" sz="3400" dirty="0" err="1"/>
              <a:t>строя</a:t>
            </a:r>
            <a:r>
              <a:rPr lang="en-US" sz="3400" dirty="0"/>
              <a:t> </a:t>
            </a:r>
            <a:r>
              <a:rPr lang="en-US" sz="3400" dirty="0" err="1"/>
              <a:t>технических</a:t>
            </a:r>
            <a:r>
              <a:rPr lang="en-US" sz="3400" dirty="0"/>
              <a:t> </a:t>
            </a:r>
            <a:r>
              <a:rPr lang="en-US" sz="3400" dirty="0" err="1"/>
              <a:t>средств</a:t>
            </a:r>
            <a:r>
              <a:rPr lang="en-US" sz="3400" dirty="0"/>
              <a:t> </a:t>
            </a:r>
            <a:r>
              <a:rPr lang="en-US" sz="3400" dirty="0" err="1"/>
              <a:t>системы</a:t>
            </a:r>
            <a:r>
              <a:rPr lang="en-US" sz="3400" dirty="0"/>
              <a:t>, </a:t>
            </a:r>
            <a:r>
              <a:rPr lang="en-US" sz="3400" dirty="0" err="1"/>
              <a:t>приводящим</a:t>
            </a:r>
            <a:r>
              <a:rPr lang="en-US" sz="3400" dirty="0"/>
              <a:t> </a:t>
            </a:r>
            <a:r>
              <a:rPr lang="en-US" sz="3400" dirty="0" err="1"/>
              <a:t>к</a:t>
            </a:r>
            <a:r>
              <a:rPr lang="en-US" sz="3400" dirty="0"/>
              <a:t> </a:t>
            </a:r>
            <a:r>
              <a:rPr lang="en-US" sz="3400" dirty="0" err="1"/>
              <a:t>полному</a:t>
            </a:r>
            <a:r>
              <a:rPr lang="en-US" sz="3400" dirty="0"/>
              <a:t> </a:t>
            </a:r>
            <a:r>
              <a:rPr lang="en-US" sz="3400" dirty="0" err="1"/>
              <a:t>или</a:t>
            </a:r>
            <a:r>
              <a:rPr lang="en-US" sz="3400" dirty="0"/>
              <a:t> </a:t>
            </a:r>
            <a:r>
              <a:rPr lang="en-US" sz="3400" dirty="0" err="1"/>
              <a:t>частичному</a:t>
            </a:r>
            <a:r>
              <a:rPr lang="en-US" sz="3400" dirty="0"/>
              <a:t> </a:t>
            </a:r>
            <a:r>
              <a:rPr lang="en-US" sz="3400" dirty="0" err="1"/>
              <a:t>разрушению</a:t>
            </a:r>
            <a:r>
              <a:rPr lang="en-US" sz="3400" dirty="0"/>
              <a:t> </a:t>
            </a:r>
            <a:r>
              <a:rPr lang="en-US" sz="3400" dirty="0" err="1"/>
              <a:t>информации</a:t>
            </a:r>
            <a:r>
              <a:rPr lang="en-US" sz="3400" dirty="0"/>
              <a:t>, </a:t>
            </a:r>
            <a:r>
              <a:rPr lang="en-US" sz="3400" dirty="0" err="1"/>
              <a:t>хранящейся</a:t>
            </a:r>
            <a:r>
              <a:rPr lang="en-US" sz="3400" dirty="0"/>
              <a:t>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dirty="0" err="1"/>
              <a:t>обрабатываемой</a:t>
            </a:r>
            <a:r>
              <a:rPr lang="en-US" sz="3400" dirty="0"/>
              <a:t> </a:t>
            </a:r>
            <a:r>
              <a:rPr lang="en-US" sz="3400" dirty="0" err="1"/>
              <a:t>в</a:t>
            </a:r>
            <a:r>
              <a:rPr lang="en-US" sz="3400" dirty="0"/>
              <a:t> </a:t>
            </a:r>
            <a:r>
              <a:rPr lang="en-US" sz="3400" dirty="0" err="1"/>
              <a:t>системе</a:t>
            </a:r>
            <a:r>
              <a:rPr lang="en-US" sz="3400" dirty="0"/>
              <a:t>;</a:t>
            </a:r>
            <a:endParaRPr lang="ru-RU" sz="3400" dirty="0"/>
          </a:p>
          <a:p>
            <a:pPr algn="just"/>
            <a:r>
              <a:rPr lang="en-US" sz="3400" dirty="0" err="1" smtClean="0"/>
              <a:t>угрозы</a:t>
            </a:r>
            <a:r>
              <a:rPr lang="en-US" sz="3400" dirty="0"/>
              <a:t>, </a:t>
            </a:r>
            <a:r>
              <a:rPr lang="en-US" sz="3400" dirty="0" err="1"/>
              <a:t>обусловленные</a:t>
            </a:r>
            <a:r>
              <a:rPr lang="en-US" sz="3400" dirty="0"/>
              <a:t> </a:t>
            </a:r>
            <a:r>
              <a:rPr lang="en-US" sz="3400" dirty="0" err="1"/>
              <a:t>человеческим</a:t>
            </a:r>
            <a:r>
              <a:rPr lang="en-US" sz="3400" dirty="0"/>
              <a:t> </a:t>
            </a:r>
            <a:r>
              <a:rPr lang="en-US" sz="3400" dirty="0" err="1"/>
              <a:t>фактором</a:t>
            </a:r>
            <a:r>
              <a:rPr lang="en-US" sz="3400" dirty="0"/>
              <a:t> </a:t>
            </a:r>
            <a:r>
              <a:rPr lang="en-US" sz="3400" dirty="0" err="1"/>
              <a:t>и</a:t>
            </a:r>
            <a:r>
              <a:rPr lang="en-US" sz="3400" dirty="0"/>
              <a:t> </a:t>
            </a:r>
            <a:r>
              <a:rPr lang="en-US" sz="3400" dirty="0" err="1"/>
              <a:t>связанные</a:t>
            </a:r>
            <a:r>
              <a:rPr lang="en-US" sz="3400" dirty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некорректным</a:t>
            </a:r>
            <a:r>
              <a:rPr lang="en-US" sz="3400" dirty="0"/>
              <a:t> </a:t>
            </a:r>
            <a:r>
              <a:rPr lang="en-US" sz="3400" dirty="0" err="1"/>
              <a:t>использованием</a:t>
            </a:r>
            <a:r>
              <a:rPr lang="en-US" sz="3400" dirty="0"/>
              <a:t> </a:t>
            </a:r>
            <a:r>
              <a:rPr lang="en-US" sz="3400" dirty="0" err="1"/>
              <a:t>сотрудниками</a:t>
            </a:r>
            <a:r>
              <a:rPr lang="en-US" sz="3400" dirty="0"/>
              <a:t> </a:t>
            </a:r>
            <a:r>
              <a:rPr lang="en-US" sz="3400" dirty="0" err="1"/>
              <a:t>программного</a:t>
            </a:r>
            <a:r>
              <a:rPr lang="en-US" sz="3400" dirty="0"/>
              <a:t> </a:t>
            </a:r>
            <a:r>
              <a:rPr lang="en-US" sz="3400" dirty="0" err="1"/>
              <a:t>обеспечения</a:t>
            </a:r>
            <a:r>
              <a:rPr lang="en-US" sz="3400" dirty="0"/>
              <a:t> </a:t>
            </a:r>
            <a:r>
              <a:rPr lang="en-US" sz="3400" dirty="0" err="1"/>
              <a:t>или</a:t>
            </a:r>
            <a:r>
              <a:rPr lang="en-US" sz="3400" dirty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воздействием</a:t>
            </a:r>
            <a:r>
              <a:rPr lang="en-US" sz="3400" dirty="0"/>
              <a:t> </a:t>
            </a:r>
            <a:r>
              <a:rPr lang="en-US" sz="3400" dirty="0" err="1"/>
              <a:t>на</a:t>
            </a:r>
            <a:r>
              <a:rPr lang="en-US" sz="3400" dirty="0"/>
              <a:t> </a:t>
            </a:r>
            <a:r>
              <a:rPr lang="en-US" sz="3400" dirty="0" err="1"/>
              <a:t>технические</a:t>
            </a:r>
            <a:r>
              <a:rPr lang="en-US" sz="3400" dirty="0"/>
              <a:t> </a:t>
            </a:r>
            <a:r>
              <a:rPr lang="en-US" sz="3400" dirty="0" err="1"/>
              <a:t>средства</a:t>
            </a:r>
            <a:r>
              <a:rPr lang="en-US" sz="3400" dirty="0"/>
              <a:t>, </a:t>
            </a:r>
            <a:r>
              <a:rPr lang="en-US" sz="3400" dirty="0" err="1"/>
              <a:t>в</a:t>
            </a:r>
            <a:r>
              <a:rPr lang="en-US" sz="3400" dirty="0"/>
              <a:t> </a:t>
            </a:r>
            <a:r>
              <a:rPr lang="en-US" sz="3400" dirty="0" err="1"/>
              <a:t>большей</a:t>
            </a:r>
            <a:r>
              <a:rPr lang="en-US" sz="3400" dirty="0"/>
              <a:t> </a:t>
            </a:r>
            <a:r>
              <a:rPr lang="en-US" sz="3400" dirty="0" err="1"/>
              <a:t>степени</a:t>
            </a:r>
            <a:r>
              <a:rPr lang="en-US" sz="3400" dirty="0"/>
              <a:t> </a:t>
            </a:r>
            <a:r>
              <a:rPr lang="en-US" sz="3400" dirty="0" err="1"/>
              <a:t>зависят</a:t>
            </a:r>
            <a:r>
              <a:rPr lang="en-US" sz="3400" dirty="0"/>
              <a:t> </a:t>
            </a:r>
            <a:r>
              <a:rPr lang="en-US" sz="3400" dirty="0" err="1"/>
              <a:t>от</a:t>
            </a:r>
            <a:r>
              <a:rPr lang="en-US" sz="3400" dirty="0"/>
              <a:t> </a:t>
            </a:r>
            <a:r>
              <a:rPr lang="en-US" sz="3400" dirty="0" err="1"/>
              <a:t>действий</a:t>
            </a:r>
            <a:r>
              <a:rPr lang="en-US" sz="3400" dirty="0"/>
              <a:t> </a:t>
            </a:r>
            <a:r>
              <a:rPr lang="en-US" sz="3400" dirty="0" err="1"/>
              <a:t>и</a:t>
            </a:r>
            <a:r>
              <a:rPr lang="en-US" sz="3400" dirty="0"/>
              <a:t> "</a:t>
            </a:r>
            <a:r>
              <a:rPr lang="en-US" sz="3400" dirty="0" err="1"/>
              <a:t>особенностей</a:t>
            </a:r>
            <a:r>
              <a:rPr lang="en-US" sz="3400" dirty="0"/>
              <a:t>" </a:t>
            </a:r>
            <a:r>
              <a:rPr lang="en-US" sz="3400" dirty="0" err="1"/>
              <a:t>морального</a:t>
            </a:r>
            <a:r>
              <a:rPr lang="en-US" sz="3400" dirty="0"/>
              <a:t> </a:t>
            </a:r>
            <a:r>
              <a:rPr lang="en-US" sz="3400" dirty="0" err="1"/>
              <a:t>поведения</a:t>
            </a:r>
            <a:r>
              <a:rPr lang="en-US" sz="3400" dirty="0"/>
              <a:t> </a:t>
            </a:r>
            <a:r>
              <a:rPr lang="en-US" sz="3400" dirty="0" err="1"/>
              <a:t>сотрудников</a:t>
            </a:r>
            <a:r>
              <a:rPr lang="en-US" sz="3400" dirty="0"/>
              <a:t>;</a:t>
            </a:r>
            <a:endParaRPr lang="ru-RU" sz="3400" dirty="0"/>
          </a:p>
          <a:p>
            <a:pPr algn="just"/>
            <a:r>
              <a:rPr lang="en-US" sz="3400" dirty="0" err="1" smtClean="0"/>
              <a:t>Угрозы</a:t>
            </a:r>
            <a:r>
              <a:rPr lang="en-US" sz="3400" dirty="0" smtClean="0"/>
              <a:t> </a:t>
            </a:r>
            <a:r>
              <a:rPr lang="en-US" sz="3400" dirty="0" err="1"/>
              <a:t>с</a:t>
            </a:r>
            <a:r>
              <a:rPr lang="en-US" sz="3400" dirty="0"/>
              <a:t> </a:t>
            </a:r>
            <a:r>
              <a:rPr lang="en-US" sz="3400" dirty="0" err="1"/>
              <a:t>использованием</a:t>
            </a:r>
            <a:r>
              <a:rPr lang="en-US" sz="3400" dirty="0"/>
              <a:t> </a:t>
            </a:r>
            <a:r>
              <a:rPr lang="en-US" sz="3400" dirty="0" err="1"/>
              <a:t>программных</a:t>
            </a:r>
            <a:r>
              <a:rPr lang="en-US" sz="3400" dirty="0"/>
              <a:t> </a:t>
            </a:r>
            <a:r>
              <a:rPr lang="en-US" sz="3400" dirty="0" err="1"/>
              <a:t>средств</a:t>
            </a:r>
            <a:r>
              <a:rPr lang="en-US" sz="3400" i="1" dirty="0"/>
              <a:t>.</a:t>
            </a:r>
            <a:r>
              <a:rPr lang="en-US" sz="3400" dirty="0"/>
              <a:t> </a:t>
            </a:r>
            <a:endParaRPr lang="ru-RU" sz="3400" dirty="0" smtClean="0"/>
          </a:p>
          <a:p>
            <a:pPr algn="just"/>
            <a:r>
              <a:rPr lang="en-US" sz="3400" dirty="0" err="1" smtClean="0"/>
              <a:t>Угроз</a:t>
            </a:r>
            <a:r>
              <a:rPr lang="ru-RU" sz="3400" dirty="0" smtClean="0"/>
              <a:t>ы</a:t>
            </a:r>
            <a:r>
              <a:rPr lang="en-US" sz="3400" dirty="0" smtClean="0"/>
              <a:t> </a:t>
            </a:r>
            <a:r>
              <a:rPr lang="en-US" sz="3400" dirty="0" err="1" smtClean="0"/>
              <a:t>конфиденциальности</a:t>
            </a:r>
            <a:r>
              <a:rPr lang="en-US" sz="3400" dirty="0" smtClean="0"/>
              <a:t>, </a:t>
            </a:r>
            <a:r>
              <a:rPr lang="en-US" sz="3400" dirty="0" err="1" smtClean="0"/>
              <a:t>целостности</a:t>
            </a:r>
            <a:r>
              <a:rPr lang="en-US" sz="3400" dirty="0" smtClean="0"/>
              <a:t> </a:t>
            </a:r>
            <a:r>
              <a:rPr lang="en-US" sz="3400" dirty="0" err="1" smtClean="0"/>
              <a:t>и</a:t>
            </a:r>
            <a:r>
              <a:rPr lang="en-US" sz="3400" dirty="0" smtClean="0"/>
              <a:t> </a:t>
            </a:r>
            <a:r>
              <a:rPr lang="en-US" sz="3400" dirty="0" err="1" smtClean="0"/>
              <a:t>доступности</a:t>
            </a:r>
            <a:r>
              <a:rPr lang="en-US" sz="3400" dirty="0" smtClean="0"/>
              <a:t> </a:t>
            </a:r>
            <a:r>
              <a:rPr lang="en-US" sz="3400" dirty="0" err="1" smtClean="0"/>
              <a:t>информационных</a:t>
            </a:r>
            <a:r>
              <a:rPr lang="en-US" sz="3400" dirty="0" smtClean="0"/>
              <a:t> </a:t>
            </a:r>
            <a:r>
              <a:rPr lang="en-US" sz="3400" dirty="0" err="1" smtClean="0"/>
              <a:t>ресурсов</a:t>
            </a:r>
            <a:r>
              <a:rPr lang="ru-RU" sz="3400" dirty="0" smtClean="0">
                <a:effectLst/>
              </a:rPr>
              <a:t> </a:t>
            </a:r>
            <a:endParaRPr lang="ru-RU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636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256" y="289696"/>
            <a:ext cx="8712286" cy="62841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err="1"/>
              <a:t>Принципы</a:t>
            </a:r>
            <a:r>
              <a:rPr lang="en-US" i="1" dirty="0"/>
              <a:t> </a:t>
            </a:r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en-US" i="1" dirty="0" err="1"/>
              <a:t>технологической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en-US" i="1" dirty="0"/>
              <a:t> </a:t>
            </a:r>
            <a:r>
              <a:rPr lang="en-US" i="1" dirty="0" err="1"/>
              <a:t>при</a:t>
            </a:r>
            <a:r>
              <a:rPr lang="en-US" i="1" dirty="0"/>
              <a:t> </a:t>
            </a:r>
            <a:r>
              <a:rPr lang="en-US" i="1" dirty="0" err="1"/>
              <a:t>обосновании</a:t>
            </a:r>
            <a:r>
              <a:rPr lang="en-US" i="1" dirty="0"/>
              <a:t>, </a:t>
            </a:r>
            <a:r>
              <a:rPr lang="en-US" i="1" dirty="0" err="1"/>
              <a:t>планировании</a:t>
            </a:r>
            <a:r>
              <a:rPr lang="en-US" i="1" dirty="0"/>
              <a:t> </a:t>
            </a:r>
            <a:r>
              <a:rPr lang="en-US" i="1" dirty="0" err="1"/>
              <a:t>работ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проектном</a:t>
            </a:r>
            <a:r>
              <a:rPr lang="en-US" i="1" dirty="0"/>
              <a:t> </a:t>
            </a:r>
            <a:r>
              <a:rPr lang="en-US" i="1" dirty="0" err="1"/>
              <a:t>анализе</a:t>
            </a:r>
            <a:r>
              <a:rPr lang="en-US" i="1" dirty="0"/>
              <a:t> </a:t>
            </a:r>
            <a:r>
              <a:rPr lang="en-US" i="1" dirty="0" smtClean="0"/>
              <a:t>ПО</a:t>
            </a:r>
            <a:r>
              <a:rPr lang="ru-RU" dirty="0" smtClean="0"/>
              <a:t>:</a:t>
            </a:r>
            <a:endParaRPr lang="ru-RU" dirty="0"/>
          </a:p>
          <a:p>
            <a:r>
              <a:rPr lang="en-US" i="1" dirty="0" err="1"/>
              <a:t>Комплексности</a:t>
            </a:r>
            <a:r>
              <a:rPr lang="en-US" i="1" dirty="0"/>
              <a:t> </a:t>
            </a:r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en-US" i="1" dirty="0"/>
              <a:t> </a:t>
            </a:r>
            <a:r>
              <a:rPr lang="en-US" dirty="0" smtClean="0"/>
              <a:t>ПО</a:t>
            </a:r>
            <a:endParaRPr lang="ru-RU" dirty="0"/>
          </a:p>
          <a:p>
            <a:r>
              <a:rPr lang="en-US" i="1" dirty="0" err="1"/>
              <a:t>Планируемости</a:t>
            </a:r>
            <a:r>
              <a:rPr lang="en-US" i="1" dirty="0"/>
              <a:t> </a:t>
            </a:r>
            <a:r>
              <a:rPr lang="en-US" i="1" dirty="0" err="1"/>
              <a:t>применения</a:t>
            </a:r>
            <a:r>
              <a:rPr lang="en-US" i="1" dirty="0"/>
              <a:t> </a:t>
            </a:r>
            <a:r>
              <a:rPr lang="en-US" i="1" dirty="0" err="1"/>
              <a:t>средств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Обоснованности</a:t>
            </a:r>
            <a:r>
              <a:rPr lang="en-US" i="1" dirty="0"/>
              <a:t> </a:t>
            </a:r>
            <a:r>
              <a:rPr lang="en-US" i="1" dirty="0" err="1"/>
              <a:t>средств</a:t>
            </a:r>
            <a:r>
              <a:rPr lang="en-US" i="1" dirty="0"/>
              <a:t> </a:t>
            </a:r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en-US" dirty="0"/>
              <a:t> ПО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Достаточности</a:t>
            </a:r>
            <a:r>
              <a:rPr lang="en-US" i="1" dirty="0"/>
              <a:t> </a:t>
            </a:r>
            <a:r>
              <a:rPr lang="en-US" i="1" dirty="0" err="1"/>
              <a:t>защищенности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Гибкости</a:t>
            </a:r>
            <a:r>
              <a:rPr lang="en-US" i="1" dirty="0"/>
              <a:t> </a:t>
            </a:r>
            <a:r>
              <a:rPr lang="en-US" i="1" dirty="0" err="1"/>
              <a:t>управления</a:t>
            </a:r>
            <a:r>
              <a:rPr lang="en-US" i="1" dirty="0"/>
              <a:t> </a:t>
            </a:r>
            <a:r>
              <a:rPr lang="en-US" i="1" dirty="0" err="1"/>
              <a:t>защитой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Заблаговременности</a:t>
            </a:r>
            <a:r>
              <a:rPr lang="en-US" i="1" dirty="0"/>
              <a:t> </a:t>
            </a:r>
            <a:r>
              <a:rPr lang="en-US" i="1" dirty="0" err="1"/>
              <a:t>разработки</a:t>
            </a:r>
            <a:r>
              <a:rPr lang="en-US" i="1" dirty="0"/>
              <a:t> </a:t>
            </a:r>
            <a:r>
              <a:rPr lang="en-US" i="1" dirty="0" err="1"/>
              <a:t>средств</a:t>
            </a:r>
            <a:r>
              <a:rPr lang="en-US" i="1" dirty="0"/>
              <a:t> </a:t>
            </a:r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контроля</a:t>
            </a:r>
            <a:r>
              <a:rPr lang="en-US" i="1" dirty="0"/>
              <a:t> </a:t>
            </a:r>
            <a:r>
              <a:rPr lang="en-US" i="1" dirty="0" err="1"/>
              <a:t>производства</a:t>
            </a:r>
            <a:r>
              <a:rPr lang="en-US" dirty="0"/>
              <a:t> </a:t>
            </a:r>
            <a:r>
              <a:rPr lang="en-US" dirty="0" smtClean="0"/>
              <a:t>ПО</a:t>
            </a:r>
            <a:endParaRPr lang="ru-RU" dirty="0" smtClean="0"/>
          </a:p>
          <a:p>
            <a:r>
              <a:rPr lang="en-US" i="1" dirty="0" err="1"/>
              <a:t>Документируемости</a:t>
            </a:r>
            <a:r>
              <a:rPr lang="en-US" i="1" dirty="0"/>
              <a:t> </a:t>
            </a:r>
            <a:r>
              <a:rPr lang="en-US" i="1" dirty="0" err="1"/>
              <a:t>технологии</a:t>
            </a:r>
            <a:r>
              <a:rPr lang="en-US" i="1" dirty="0"/>
              <a:t> </a:t>
            </a:r>
            <a:r>
              <a:rPr lang="en-US" i="1" dirty="0" err="1"/>
              <a:t>создания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ru-RU" dirty="0" smtClean="0">
                <a:effectLst/>
              </a:rPr>
              <a:t> </a:t>
            </a:r>
          </a:p>
          <a:p>
            <a:endParaRPr lang="ru-RU" dirty="0"/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97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256" y="289696"/>
            <a:ext cx="8712286" cy="628417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 err="1"/>
              <a:t>Принципы</a:t>
            </a:r>
            <a:r>
              <a:rPr lang="en-US" b="1" i="1" dirty="0"/>
              <a:t> </a:t>
            </a:r>
            <a:r>
              <a:rPr lang="en-US" b="1" i="1" dirty="0" err="1"/>
              <a:t>достижения</a:t>
            </a:r>
            <a:r>
              <a:rPr lang="en-US" b="1" i="1" dirty="0"/>
              <a:t> </a:t>
            </a:r>
            <a:r>
              <a:rPr lang="en-US" b="1" i="1" dirty="0" err="1"/>
              <a:t>технологической</a:t>
            </a:r>
            <a:r>
              <a:rPr lang="en-US" b="1" i="1" dirty="0"/>
              <a:t> </a:t>
            </a:r>
            <a:r>
              <a:rPr lang="en-US" b="1" i="1" dirty="0" err="1"/>
              <a:t>безопасности</a:t>
            </a:r>
            <a:r>
              <a:rPr lang="en-US" b="1" i="1" dirty="0"/>
              <a:t> ПО </a:t>
            </a:r>
            <a:r>
              <a:rPr lang="en-US" b="1" i="1" dirty="0" err="1"/>
              <a:t>в</a:t>
            </a:r>
            <a:r>
              <a:rPr lang="en-US" b="1" i="1" dirty="0"/>
              <a:t> </a:t>
            </a:r>
            <a:r>
              <a:rPr lang="en-US" b="1" i="1" dirty="0" err="1"/>
              <a:t>процессе</a:t>
            </a:r>
            <a:r>
              <a:rPr lang="en-US" b="1" i="1" dirty="0"/>
              <a:t> </a:t>
            </a:r>
            <a:r>
              <a:rPr lang="en-US" b="1" i="1" dirty="0" err="1"/>
              <a:t>его</a:t>
            </a:r>
            <a:r>
              <a:rPr lang="en-US" b="1" i="1" dirty="0"/>
              <a:t> </a:t>
            </a:r>
            <a:r>
              <a:rPr lang="en-US" b="1" i="1" dirty="0" err="1"/>
              <a:t>разработки</a:t>
            </a:r>
            <a:r>
              <a:rPr lang="en-US" dirty="0"/>
              <a:t> </a:t>
            </a:r>
            <a:endParaRPr lang="ru-RU" dirty="0"/>
          </a:p>
          <a:p>
            <a:r>
              <a:rPr lang="en-US" i="1" dirty="0" err="1"/>
              <a:t>Регламентации</a:t>
            </a:r>
            <a:r>
              <a:rPr lang="en-US" i="1" dirty="0"/>
              <a:t> </a:t>
            </a:r>
            <a:r>
              <a:rPr lang="en-US" i="1" dirty="0" err="1"/>
              <a:t>технологических</a:t>
            </a:r>
            <a:r>
              <a:rPr lang="en-US" i="1" dirty="0"/>
              <a:t> </a:t>
            </a:r>
            <a:r>
              <a:rPr lang="en-US" i="1" dirty="0" err="1"/>
              <a:t>этапов</a:t>
            </a:r>
            <a:r>
              <a:rPr lang="en-US" i="1" dirty="0"/>
              <a:t> </a:t>
            </a:r>
            <a:r>
              <a:rPr lang="en-US" i="1" dirty="0" err="1"/>
              <a:t>разработки</a:t>
            </a:r>
            <a:r>
              <a:rPr lang="en-US" dirty="0"/>
              <a:t> ПО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Автоматизации</a:t>
            </a:r>
            <a:r>
              <a:rPr lang="en-US" i="1" dirty="0"/>
              <a:t> </a:t>
            </a:r>
            <a:r>
              <a:rPr lang="en-US" i="1" dirty="0" err="1"/>
              <a:t>средств</a:t>
            </a:r>
            <a:r>
              <a:rPr lang="en-US" i="1" dirty="0"/>
              <a:t> </a:t>
            </a:r>
            <a:r>
              <a:rPr lang="en-US" i="1" dirty="0" err="1"/>
              <a:t>контроля</a:t>
            </a:r>
            <a:r>
              <a:rPr lang="en-US" i="1" dirty="0"/>
              <a:t> </a:t>
            </a:r>
            <a:r>
              <a:rPr lang="en-US" i="1" dirty="0" err="1"/>
              <a:t>управляющих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вычислительных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Создания</a:t>
            </a:r>
            <a:r>
              <a:rPr lang="en-US" i="1" dirty="0"/>
              <a:t> </a:t>
            </a:r>
            <a:r>
              <a:rPr lang="en-US" i="1" dirty="0" err="1"/>
              <a:t>типовой</a:t>
            </a:r>
            <a:r>
              <a:rPr lang="en-US" i="1" dirty="0"/>
              <a:t> </a:t>
            </a:r>
            <a:r>
              <a:rPr lang="en-US" i="1" dirty="0" err="1"/>
              <a:t>общей</a:t>
            </a:r>
            <a:r>
              <a:rPr lang="en-US" i="1" dirty="0"/>
              <a:t> </a:t>
            </a:r>
            <a:r>
              <a:rPr lang="en-US" i="1" dirty="0" err="1"/>
              <a:t>информационной</a:t>
            </a:r>
            <a:r>
              <a:rPr lang="en-US" i="1" dirty="0"/>
              <a:t> </a:t>
            </a:r>
            <a:r>
              <a:rPr lang="en-US" i="1" dirty="0" err="1"/>
              <a:t>базы</a:t>
            </a:r>
            <a:r>
              <a:rPr lang="en-US" i="1" dirty="0"/>
              <a:t> </a:t>
            </a:r>
            <a:r>
              <a:rPr lang="en-US" i="1" dirty="0" err="1"/>
              <a:t>алгоритмов</a:t>
            </a:r>
            <a:r>
              <a:rPr lang="en-US" i="1" dirty="0"/>
              <a:t>, </a:t>
            </a:r>
            <a:r>
              <a:rPr lang="en-US" i="1" dirty="0" err="1"/>
              <a:t>исходных</a:t>
            </a:r>
            <a:r>
              <a:rPr lang="en-US" i="1" dirty="0"/>
              <a:t> </a:t>
            </a:r>
            <a:r>
              <a:rPr lang="en-US" i="1" dirty="0" err="1"/>
              <a:t>текстов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программных</a:t>
            </a:r>
            <a:r>
              <a:rPr lang="en-US" i="1" dirty="0"/>
              <a:t> </a:t>
            </a:r>
            <a:r>
              <a:rPr lang="en-US" i="1" dirty="0" err="1"/>
              <a:t>средств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Последовательной</a:t>
            </a:r>
            <a:r>
              <a:rPr lang="en-US" i="1" dirty="0"/>
              <a:t> </a:t>
            </a:r>
            <a:r>
              <a:rPr lang="en-US" i="1" dirty="0" err="1"/>
              <a:t>многоуровневой</a:t>
            </a:r>
            <a:r>
              <a:rPr lang="en-US" i="1" dirty="0"/>
              <a:t> </a:t>
            </a:r>
            <a:r>
              <a:rPr lang="en-US" i="1" dirty="0" err="1"/>
              <a:t>фильтрации</a:t>
            </a:r>
            <a:r>
              <a:rPr lang="en-US" i="1" dirty="0"/>
              <a:t> </a:t>
            </a:r>
            <a:r>
              <a:rPr lang="en-US" i="1" dirty="0" err="1"/>
              <a:t>программных</a:t>
            </a:r>
            <a:r>
              <a:rPr lang="en-US" i="1" dirty="0"/>
              <a:t> </a:t>
            </a:r>
            <a:r>
              <a:rPr lang="en-US" i="1" dirty="0" err="1"/>
              <a:t>модулей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Типизации</a:t>
            </a:r>
            <a:r>
              <a:rPr lang="en-US" i="1" dirty="0"/>
              <a:t> </a:t>
            </a:r>
            <a:r>
              <a:rPr lang="en-US" i="1" dirty="0" err="1"/>
              <a:t>алгоритмов</a:t>
            </a:r>
            <a:r>
              <a:rPr lang="en-US" i="1" dirty="0"/>
              <a:t>, </a:t>
            </a:r>
            <a:r>
              <a:rPr lang="en-US" i="1" dirty="0" err="1"/>
              <a:t>программ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средств</a:t>
            </a:r>
            <a:r>
              <a:rPr lang="en-US" i="1" dirty="0"/>
              <a:t> </a:t>
            </a:r>
            <a:r>
              <a:rPr lang="en-US" i="1" dirty="0" err="1"/>
              <a:t>информационной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Централизованного</a:t>
            </a:r>
            <a:r>
              <a:rPr lang="en-US" i="1" dirty="0"/>
              <a:t> </a:t>
            </a:r>
            <a:r>
              <a:rPr lang="en-US" i="1" dirty="0" err="1"/>
              <a:t>управления</a:t>
            </a:r>
            <a:r>
              <a:rPr lang="en-US" i="1" dirty="0"/>
              <a:t> </a:t>
            </a:r>
            <a:r>
              <a:rPr lang="en-US" i="1" dirty="0" err="1"/>
              <a:t>базами</a:t>
            </a:r>
            <a:r>
              <a:rPr lang="en-US" i="1" dirty="0"/>
              <a:t> </a:t>
            </a:r>
            <a:r>
              <a:rPr lang="en-US" i="1" dirty="0" err="1"/>
              <a:t>данных</a:t>
            </a:r>
            <a:r>
              <a:rPr lang="en-US" i="1" dirty="0"/>
              <a:t> </a:t>
            </a:r>
            <a:r>
              <a:rPr lang="en-US" i="1" dirty="0" err="1"/>
              <a:t>проектов</a:t>
            </a:r>
            <a:r>
              <a:rPr lang="en-US" i="1" dirty="0"/>
              <a:t> </a:t>
            </a:r>
            <a:r>
              <a:rPr lang="en-US" dirty="0"/>
              <a:t>ПО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администрирование</a:t>
            </a:r>
            <a:r>
              <a:rPr lang="en-US" i="1" dirty="0"/>
              <a:t> </a:t>
            </a:r>
            <a:r>
              <a:rPr lang="en-US" i="1" dirty="0" err="1"/>
              <a:t>технологии</a:t>
            </a:r>
            <a:r>
              <a:rPr lang="en-US" i="1" dirty="0"/>
              <a:t> </a:t>
            </a:r>
            <a:r>
              <a:rPr lang="en-US" i="1" dirty="0" err="1"/>
              <a:t>их</a:t>
            </a:r>
            <a:r>
              <a:rPr lang="en-US" i="1" dirty="0"/>
              <a:t> </a:t>
            </a:r>
            <a:r>
              <a:rPr lang="en-US" i="1" dirty="0" err="1"/>
              <a:t>разработки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Блокирования</a:t>
            </a:r>
            <a:r>
              <a:rPr lang="en-US" i="1" dirty="0"/>
              <a:t> </a:t>
            </a:r>
            <a:r>
              <a:rPr lang="en-US" i="1" dirty="0" err="1"/>
              <a:t>несанкционированного</a:t>
            </a:r>
            <a:r>
              <a:rPr lang="en-US" i="1" dirty="0"/>
              <a:t> </a:t>
            </a:r>
            <a:r>
              <a:rPr lang="en-US" i="1" dirty="0" err="1"/>
              <a:t>доступа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Статистического</a:t>
            </a:r>
            <a:r>
              <a:rPr lang="en-US" i="1" dirty="0"/>
              <a:t> </a:t>
            </a:r>
            <a:r>
              <a:rPr lang="en-US" i="1" dirty="0" err="1"/>
              <a:t>учета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ведения</a:t>
            </a:r>
            <a:r>
              <a:rPr lang="en-US" i="1" dirty="0"/>
              <a:t> </a:t>
            </a:r>
            <a:r>
              <a:rPr lang="en-US" i="1" dirty="0" err="1"/>
              <a:t>системных</a:t>
            </a:r>
            <a:r>
              <a:rPr lang="en-US" i="1" dirty="0"/>
              <a:t> </a:t>
            </a:r>
            <a:r>
              <a:rPr lang="en-US" i="1" dirty="0" err="1"/>
              <a:t>журналов</a:t>
            </a:r>
            <a:r>
              <a:rPr lang="en-US" i="1" dirty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97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256" y="289696"/>
            <a:ext cx="8712286" cy="6284179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err="1"/>
              <a:t>Принципы</a:t>
            </a:r>
            <a:r>
              <a:rPr lang="en-US" b="1" i="1" dirty="0"/>
              <a:t> </a:t>
            </a:r>
            <a:r>
              <a:rPr lang="en-US" b="1" i="1" dirty="0" err="1"/>
              <a:t>обеспечения</a:t>
            </a:r>
            <a:r>
              <a:rPr lang="en-US" b="1" i="1" dirty="0"/>
              <a:t> </a:t>
            </a:r>
            <a:r>
              <a:rPr lang="en-US" b="1" i="1" dirty="0" err="1"/>
              <a:t>технологической</a:t>
            </a:r>
            <a:r>
              <a:rPr lang="en-US" b="1" i="1" dirty="0"/>
              <a:t> </a:t>
            </a:r>
            <a:r>
              <a:rPr lang="en-US" b="1" i="1" dirty="0" err="1"/>
              <a:t>безопасности</a:t>
            </a:r>
            <a:r>
              <a:rPr lang="en-US" b="1" i="1" dirty="0"/>
              <a:t> </a:t>
            </a:r>
            <a:r>
              <a:rPr lang="en-US" b="1" i="1" dirty="0" err="1"/>
              <a:t>на</a:t>
            </a:r>
            <a:r>
              <a:rPr lang="en-US" b="1" i="1" dirty="0"/>
              <a:t> </a:t>
            </a:r>
            <a:r>
              <a:rPr lang="en-US" b="1" i="1" dirty="0" err="1"/>
              <a:t>этапах</a:t>
            </a:r>
            <a:r>
              <a:rPr lang="en-US" b="1" i="1" dirty="0"/>
              <a:t> </a:t>
            </a:r>
            <a:r>
              <a:rPr lang="en-US" b="1" i="1" dirty="0" err="1"/>
              <a:t>стендовых</a:t>
            </a:r>
            <a:r>
              <a:rPr lang="en-US" b="1" i="1" dirty="0"/>
              <a:t> </a:t>
            </a:r>
            <a:r>
              <a:rPr lang="en-US" b="1" i="1" dirty="0" err="1"/>
              <a:t>и</a:t>
            </a:r>
            <a:r>
              <a:rPr lang="en-US" b="1" i="1" dirty="0"/>
              <a:t> </a:t>
            </a:r>
            <a:r>
              <a:rPr lang="en-US" b="1" i="1" dirty="0" err="1"/>
              <a:t>приемосдаточных</a:t>
            </a:r>
            <a:r>
              <a:rPr lang="en-US" b="1" i="1" dirty="0"/>
              <a:t> </a:t>
            </a:r>
            <a:r>
              <a:rPr lang="en-US" b="1" i="1" dirty="0" err="1"/>
              <a:t>испытаний</a:t>
            </a:r>
            <a:endParaRPr lang="ru-RU" dirty="0"/>
          </a:p>
          <a:p>
            <a:r>
              <a:rPr lang="en-US" i="1" dirty="0" err="1"/>
              <a:t>Тестирования</a:t>
            </a:r>
            <a:r>
              <a:rPr lang="en-US" dirty="0"/>
              <a:t> ПО </a:t>
            </a:r>
            <a:endParaRPr lang="ru-RU" dirty="0" smtClean="0"/>
          </a:p>
          <a:p>
            <a:r>
              <a:rPr lang="en-US" i="1" dirty="0" err="1"/>
              <a:t>Проведения</a:t>
            </a:r>
            <a:r>
              <a:rPr lang="en-US" i="1" dirty="0"/>
              <a:t> </a:t>
            </a:r>
            <a:r>
              <a:rPr lang="en-US" i="1" dirty="0" err="1"/>
              <a:t>натурных</a:t>
            </a:r>
            <a:r>
              <a:rPr lang="en-US" i="1" dirty="0"/>
              <a:t> </a:t>
            </a:r>
            <a:r>
              <a:rPr lang="en-US" i="1" dirty="0" err="1"/>
              <a:t>испытаний</a:t>
            </a:r>
            <a:r>
              <a:rPr lang="en-US" i="1" dirty="0"/>
              <a:t> </a:t>
            </a:r>
            <a:r>
              <a:rPr lang="en-US" i="1" dirty="0" err="1"/>
              <a:t>программ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Осуществления</a:t>
            </a:r>
            <a:r>
              <a:rPr lang="en-US" i="1" dirty="0"/>
              <a:t> «</a:t>
            </a:r>
            <a:r>
              <a:rPr lang="en-US" i="1" dirty="0" err="1"/>
              <a:t>фильтрации</a:t>
            </a:r>
            <a:r>
              <a:rPr lang="en-US" i="1" dirty="0"/>
              <a:t>»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комплексов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Проведения</a:t>
            </a:r>
            <a:r>
              <a:rPr lang="en-US" i="1" dirty="0"/>
              <a:t> </a:t>
            </a:r>
            <a:r>
              <a:rPr lang="en-US" i="1" dirty="0" err="1"/>
              <a:t>стендовых</a:t>
            </a:r>
            <a:r>
              <a:rPr lang="en-US" i="1" dirty="0"/>
              <a:t> </a:t>
            </a:r>
            <a:r>
              <a:rPr lang="en-US" i="1" dirty="0" err="1"/>
              <a:t>испытаний</a:t>
            </a:r>
            <a:r>
              <a:rPr lang="en-US" dirty="0"/>
              <a:t> ПО </a:t>
            </a:r>
            <a:endParaRPr lang="ru-RU" dirty="0" smtClean="0"/>
          </a:p>
          <a:p>
            <a:r>
              <a:rPr lang="en-US" i="1" dirty="0" err="1"/>
              <a:t>Сертификации</a:t>
            </a:r>
            <a:r>
              <a:rPr lang="en-US" i="1" dirty="0"/>
              <a:t> </a:t>
            </a:r>
            <a:r>
              <a:rPr lang="en-US" i="1" dirty="0" err="1"/>
              <a:t>программных</a:t>
            </a:r>
            <a:r>
              <a:rPr lang="en-US" i="1" dirty="0"/>
              <a:t> </a:t>
            </a:r>
            <a:r>
              <a:rPr lang="en-US" i="1" dirty="0" err="1"/>
              <a:t>изделий</a:t>
            </a:r>
            <a:r>
              <a:rPr lang="en-US" i="1" dirty="0"/>
              <a:t> </a:t>
            </a:r>
            <a:r>
              <a:rPr lang="en-US" i="1" dirty="0" err="1"/>
              <a:t>по</a:t>
            </a:r>
            <a:r>
              <a:rPr lang="en-US" i="1" dirty="0"/>
              <a:t> </a:t>
            </a:r>
            <a:r>
              <a:rPr lang="en-US" i="1" dirty="0" err="1"/>
              <a:t>требованиям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en-US" dirty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97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256" y="289696"/>
            <a:ext cx="8712286" cy="6284179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Принципы</a:t>
            </a:r>
            <a:r>
              <a:rPr lang="en-US" i="1" dirty="0"/>
              <a:t> </a:t>
            </a:r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en-US" i="1" dirty="0" err="1"/>
              <a:t>безопасности</a:t>
            </a:r>
            <a:r>
              <a:rPr lang="en-US" i="1" dirty="0"/>
              <a:t> </a:t>
            </a:r>
            <a:r>
              <a:rPr lang="en-US" i="1" dirty="0" err="1"/>
              <a:t>при</a:t>
            </a:r>
            <a:r>
              <a:rPr lang="en-US" i="1" dirty="0"/>
              <a:t> </a:t>
            </a:r>
            <a:r>
              <a:rPr lang="en-US" i="1" dirty="0" err="1"/>
              <a:t>эксплуатации</a:t>
            </a:r>
            <a:r>
              <a:rPr lang="en-US" i="1" dirty="0"/>
              <a:t> </a:t>
            </a:r>
            <a:r>
              <a:rPr lang="en-US" i="1" dirty="0" err="1"/>
              <a:t>программного</a:t>
            </a:r>
            <a:r>
              <a:rPr lang="en-US" i="1" dirty="0"/>
              <a:t> </a:t>
            </a:r>
            <a:r>
              <a:rPr lang="en-US" i="1" dirty="0" err="1"/>
              <a:t>обеспечения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Сохранения</a:t>
            </a:r>
            <a:r>
              <a:rPr lang="en-US" i="1" dirty="0"/>
              <a:t> </a:t>
            </a:r>
            <a:r>
              <a:rPr lang="en-US" i="1" dirty="0" err="1"/>
              <a:t>эталонов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ограничения</a:t>
            </a:r>
            <a:r>
              <a:rPr lang="en-US" i="1" dirty="0"/>
              <a:t> </a:t>
            </a:r>
            <a:r>
              <a:rPr lang="en-US" i="1" dirty="0" err="1"/>
              <a:t>доступа</a:t>
            </a:r>
            <a:r>
              <a:rPr lang="en-US" i="1" dirty="0"/>
              <a:t> </a:t>
            </a:r>
            <a:r>
              <a:rPr lang="en-US" i="1" dirty="0" err="1"/>
              <a:t>к</a:t>
            </a:r>
            <a:r>
              <a:rPr lang="en-US" i="1" dirty="0"/>
              <a:t> </a:t>
            </a:r>
            <a:r>
              <a:rPr lang="en-US" i="1" dirty="0" err="1"/>
              <a:t>ним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ru-RU" dirty="0" smtClean="0">
                <a:effectLst/>
              </a:rPr>
              <a:t> </a:t>
            </a:r>
          </a:p>
          <a:p>
            <a:r>
              <a:rPr lang="en-US" i="1" dirty="0" err="1"/>
              <a:t>Идентификации</a:t>
            </a:r>
            <a:r>
              <a:rPr lang="en-US" dirty="0"/>
              <a:t> ПО </a:t>
            </a:r>
            <a:endParaRPr lang="ru-RU" dirty="0" smtClean="0"/>
          </a:p>
          <a:p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en-US" i="1" dirty="0" err="1"/>
              <a:t>модификации</a:t>
            </a:r>
            <a:r>
              <a:rPr lang="en-US" i="1" dirty="0"/>
              <a:t> </a:t>
            </a:r>
            <a:r>
              <a:rPr lang="en-US" i="1" dirty="0" err="1"/>
              <a:t>программных</a:t>
            </a:r>
            <a:r>
              <a:rPr lang="en-US" i="1" dirty="0"/>
              <a:t> </a:t>
            </a:r>
            <a:r>
              <a:rPr lang="en-US" i="1" dirty="0" err="1"/>
              <a:t>изделий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Строгого</a:t>
            </a:r>
            <a:r>
              <a:rPr lang="en-US" i="1" dirty="0"/>
              <a:t> </a:t>
            </a:r>
            <a:r>
              <a:rPr lang="en-US" i="1" dirty="0" err="1"/>
              <a:t>учета</a:t>
            </a:r>
            <a:r>
              <a:rPr lang="en-US" i="1" dirty="0"/>
              <a:t> </a:t>
            </a:r>
            <a:r>
              <a:rPr lang="en-US" i="1" dirty="0" err="1"/>
              <a:t>и</a:t>
            </a:r>
            <a:r>
              <a:rPr lang="en-US" i="1" dirty="0"/>
              <a:t> </a:t>
            </a:r>
            <a:r>
              <a:rPr lang="en-US" i="1" dirty="0" err="1"/>
              <a:t>каталогизации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Статистического</a:t>
            </a:r>
            <a:r>
              <a:rPr lang="en-US" i="1" dirty="0"/>
              <a:t> </a:t>
            </a:r>
            <a:r>
              <a:rPr lang="en-US" i="1" dirty="0" err="1"/>
              <a:t>анализа</a:t>
            </a:r>
            <a:r>
              <a:rPr lang="en-US" i="1" dirty="0"/>
              <a:t> </a:t>
            </a:r>
            <a:r>
              <a:rPr lang="en-US" i="1" dirty="0" err="1"/>
              <a:t>информации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i="1" dirty="0" err="1"/>
              <a:t>Гибкого</a:t>
            </a:r>
            <a:r>
              <a:rPr lang="en-US" i="1" dirty="0"/>
              <a:t> </a:t>
            </a:r>
            <a:r>
              <a:rPr lang="en-US" i="1" dirty="0" err="1"/>
              <a:t>применения</a:t>
            </a:r>
            <a:r>
              <a:rPr lang="en-US" i="1" dirty="0"/>
              <a:t> </a:t>
            </a:r>
            <a:r>
              <a:rPr lang="en-US" i="1" dirty="0" err="1"/>
              <a:t>дополнительных</a:t>
            </a:r>
            <a:r>
              <a:rPr lang="en-US" i="1" dirty="0"/>
              <a:t> </a:t>
            </a:r>
            <a:r>
              <a:rPr lang="en-US" i="1" dirty="0" err="1"/>
              <a:t>средств</a:t>
            </a:r>
            <a:r>
              <a:rPr lang="en-US" i="1" dirty="0"/>
              <a:t> </a:t>
            </a:r>
            <a:r>
              <a:rPr lang="en-US" i="1" dirty="0" err="1"/>
              <a:t>защиты</a:t>
            </a:r>
            <a:r>
              <a:rPr lang="en-US" dirty="0"/>
              <a:t> ПО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9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Угрозы</a:t>
            </a:r>
            <a:r>
              <a:rPr lang="en-US" dirty="0"/>
              <a:t> </a:t>
            </a:r>
            <a:r>
              <a:rPr lang="en-US" dirty="0" err="1"/>
              <a:t>можно</a:t>
            </a:r>
            <a:r>
              <a:rPr lang="en-US" dirty="0"/>
              <a:t> </a:t>
            </a:r>
            <a:r>
              <a:rPr lang="en-US" dirty="0" err="1"/>
              <a:t>классифицировать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нескольким</a:t>
            </a:r>
            <a:r>
              <a:rPr lang="en-US" dirty="0"/>
              <a:t> </a:t>
            </a:r>
            <a:r>
              <a:rPr lang="en-US" dirty="0" err="1"/>
              <a:t>критериям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важнейшим</a:t>
            </a:r>
            <a:r>
              <a:rPr lang="en-US" dirty="0"/>
              <a:t> </a:t>
            </a:r>
            <a:r>
              <a:rPr lang="en-US" dirty="0" err="1"/>
              <a:t>составляющим</a:t>
            </a:r>
            <a:r>
              <a:rPr lang="en-US" dirty="0"/>
              <a:t> </a:t>
            </a:r>
            <a:r>
              <a:rPr lang="en-US" dirty="0" err="1"/>
              <a:t>информационной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(</a:t>
            </a:r>
            <a:r>
              <a:rPr lang="en-US" dirty="0" err="1"/>
              <a:t>доступность</a:t>
            </a:r>
            <a:r>
              <a:rPr lang="en-US" dirty="0"/>
              <a:t>, </a:t>
            </a:r>
            <a:r>
              <a:rPr lang="en-US" dirty="0" err="1"/>
              <a:t>целостность</a:t>
            </a:r>
            <a:r>
              <a:rPr lang="en-US" dirty="0"/>
              <a:t>, </a:t>
            </a:r>
            <a:r>
              <a:rPr lang="en-US" dirty="0" err="1"/>
              <a:t>конфиденциальность</a:t>
            </a:r>
            <a:r>
              <a:rPr lang="en-US" dirty="0"/>
              <a:t>), </a:t>
            </a:r>
            <a:r>
              <a:rPr lang="en-US" dirty="0" err="1"/>
              <a:t>против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направлены</a:t>
            </a:r>
            <a:r>
              <a:rPr lang="en-US" dirty="0"/>
              <a:t> </a:t>
            </a:r>
            <a:r>
              <a:rPr lang="en-US" dirty="0" err="1"/>
              <a:t>угрозы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первую</a:t>
            </a:r>
            <a:r>
              <a:rPr lang="en-US" dirty="0"/>
              <a:t> </a:t>
            </a:r>
            <a:r>
              <a:rPr lang="en-US" dirty="0" err="1"/>
              <a:t>очередь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компонентам</a:t>
            </a:r>
            <a:r>
              <a:rPr lang="en-US" dirty="0"/>
              <a:t> </a:t>
            </a:r>
            <a:r>
              <a:rPr lang="en-US" dirty="0" err="1"/>
              <a:t>информационных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технологий</a:t>
            </a:r>
            <a:r>
              <a:rPr lang="en-US" dirty="0"/>
              <a:t> (</a:t>
            </a:r>
            <a:r>
              <a:rPr lang="en-US" dirty="0" err="1"/>
              <a:t>данные</a:t>
            </a:r>
            <a:r>
              <a:rPr lang="en-US" dirty="0"/>
              <a:t>, </a:t>
            </a:r>
            <a:r>
              <a:rPr lang="en-US" dirty="0" err="1"/>
              <a:t>программно-аппаратные</a:t>
            </a:r>
            <a:r>
              <a:rPr lang="en-US" dirty="0"/>
              <a:t> </a:t>
            </a:r>
            <a:r>
              <a:rPr lang="en-US" dirty="0" err="1"/>
              <a:t>комплексы</a:t>
            </a:r>
            <a:r>
              <a:rPr lang="en-US" dirty="0"/>
              <a:t>, </a:t>
            </a:r>
            <a:r>
              <a:rPr lang="en-US" dirty="0" err="1"/>
              <a:t>сети</a:t>
            </a:r>
            <a:r>
              <a:rPr lang="en-US" dirty="0"/>
              <a:t>, </a:t>
            </a:r>
            <a:r>
              <a:rPr lang="en-US" dirty="0" err="1"/>
              <a:t>поддерживающая</a:t>
            </a:r>
            <a:r>
              <a:rPr lang="en-US" dirty="0"/>
              <a:t> </a:t>
            </a:r>
            <a:r>
              <a:rPr lang="en-US" dirty="0" err="1"/>
              <a:t>инфраструктура</a:t>
            </a:r>
            <a:r>
              <a:rPr lang="en-US" dirty="0"/>
              <a:t>),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угрозы</a:t>
            </a:r>
            <a:r>
              <a:rPr lang="en-US" dirty="0"/>
              <a:t> </a:t>
            </a:r>
            <a:r>
              <a:rPr lang="en-US" dirty="0" err="1"/>
              <a:t>непосредственно</a:t>
            </a:r>
            <a:r>
              <a:rPr lang="en-US" dirty="0"/>
              <a:t> </a:t>
            </a:r>
            <a:r>
              <a:rPr lang="en-US" dirty="0" err="1"/>
              <a:t>нацелены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способу</a:t>
            </a:r>
            <a:r>
              <a:rPr lang="en-US" dirty="0"/>
              <a:t> </a:t>
            </a:r>
            <a:r>
              <a:rPr lang="en-US" dirty="0" err="1"/>
              <a:t>осуществления</a:t>
            </a:r>
            <a:r>
              <a:rPr lang="en-US" dirty="0"/>
              <a:t> (</a:t>
            </a:r>
            <a:r>
              <a:rPr lang="en-US" dirty="0" err="1"/>
              <a:t>случайные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преднамеренные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, </a:t>
            </a:r>
            <a:r>
              <a:rPr lang="en-US" dirty="0" err="1"/>
              <a:t>события</a:t>
            </a:r>
            <a:r>
              <a:rPr lang="en-US" dirty="0"/>
              <a:t> </a:t>
            </a:r>
            <a:r>
              <a:rPr lang="en-US" dirty="0" err="1"/>
              <a:t>техногенного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природного</a:t>
            </a:r>
            <a:r>
              <a:rPr lang="en-US" dirty="0"/>
              <a:t> </a:t>
            </a:r>
            <a:r>
              <a:rPr lang="en-US" dirty="0" err="1"/>
              <a:t>масштаба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локализации</a:t>
            </a:r>
            <a:r>
              <a:rPr lang="en-US" dirty="0"/>
              <a:t> </a:t>
            </a:r>
            <a:r>
              <a:rPr lang="en-US" dirty="0" err="1"/>
              <a:t>источника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(</a:t>
            </a:r>
            <a:r>
              <a:rPr lang="en-US" dirty="0" err="1"/>
              <a:t>вне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внутри</a:t>
            </a:r>
            <a:r>
              <a:rPr lang="en-US" dirty="0"/>
              <a:t> </a:t>
            </a:r>
            <a:r>
              <a:rPr lang="en-US" dirty="0" err="1"/>
              <a:t>информационной</a:t>
            </a:r>
            <a:r>
              <a:rPr lang="en-US" dirty="0"/>
              <a:t> </a:t>
            </a:r>
            <a:r>
              <a:rPr lang="en-US" dirty="0" err="1"/>
              <a:t>технологии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37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en-US" b="1" dirty="0" err="1"/>
              <a:t>Рис</a:t>
            </a:r>
            <a:r>
              <a:rPr lang="en-US" b="1" dirty="0"/>
              <a:t>. 1. </a:t>
            </a:r>
            <a:r>
              <a:rPr lang="en-US" dirty="0" err="1"/>
              <a:t>Модель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системе</a:t>
            </a:r>
            <a:r>
              <a:rPr lang="en-US" dirty="0"/>
              <a:t> </a:t>
            </a:r>
            <a:r>
              <a:rPr lang="en-US" dirty="0" err="1"/>
              <a:t>информационной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основные</a:t>
            </a:r>
            <a:r>
              <a:rPr lang="en-US" dirty="0"/>
              <a:t> </a:t>
            </a:r>
            <a:r>
              <a:rPr lang="en-US" dirty="0" err="1"/>
              <a:t>классы</a:t>
            </a:r>
            <a:r>
              <a:rPr lang="en-US" dirty="0"/>
              <a:t> </a:t>
            </a:r>
            <a:r>
              <a:rPr lang="en-US" dirty="0" err="1"/>
              <a:t>методов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Изображение 1" descr="Снимок экрана 2020-09-15 в 12.12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9" y="128832"/>
            <a:ext cx="8943101" cy="498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1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убедиться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большинство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уязвимости</a:t>
            </a:r>
            <a:r>
              <a:rPr lang="en-US" dirty="0"/>
              <a:t> </a:t>
            </a:r>
            <a:r>
              <a:rPr lang="en-US" dirty="0" err="1"/>
              <a:t>идентифицированы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сопоставлены</a:t>
            </a:r>
            <a:r>
              <a:rPr lang="en-US" dirty="0"/>
              <a:t> </a:t>
            </a:r>
            <a:r>
              <a:rPr lang="en-US" dirty="0" err="1"/>
              <a:t>друг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другом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всем</a:t>
            </a:r>
            <a:r>
              <a:rPr lang="en-US" dirty="0"/>
              <a:t> </a:t>
            </a:r>
            <a:r>
              <a:rPr lang="en-US" dirty="0" err="1"/>
              <a:t>идентифицированным</a:t>
            </a:r>
            <a:r>
              <a:rPr lang="en-US" dirty="0"/>
              <a:t> </a:t>
            </a:r>
            <a:r>
              <a:rPr lang="en-US" dirty="0" err="1"/>
              <a:t>источникам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уязвимостям</a:t>
            </a:r>
            <a:r>
              <a:rPr lang="en-US" dirty="0"/>
              <a:t> </a:t>
            </a:r>
            <a:r>
              <a:rPr lang="en-US" dirty="0" err="1"/>
              <a:t>сопоставлены</a:t>
            </a:r>
            <a:r>
              <a:rPr lang="en-US" dirty="0"/>
              <a:t> </a:t>
            </a:r>
            <a:r>
              <a:rPr lang="en-US" dirty="0" err="1"/>
              <a:t>методы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нейтрализации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устранения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выявлении</a:t>
            </a:r>
            <a:r>
              <a:rPr lang="en-US" dirty="0"/>
              <a:t> </a:t>
            </a:r>
            <a:r>
              <a:rPr lang="en-US" dirty="0" err="1"/>
              <a:t>актуальных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экспертно-аналитическим</a:t>
            </a:r>
            <a:r>
              <a:rPr lang="en-US" dirty="0"/>
              <a:t> </a:t>
            </a:r>
            <a:r>
              <a:rPr lang="en-US" dirty="0" err="1"/>
              <a:t>методом</a:t>
            </a:r>
            <a:r>
              <a:rPr lang="en-US" dirty="0"/>
              <a:t> </a:t>
            </a:r>
            <a:r>
              <a:rPr lang="en-US" dirty="0" err="1"/>
              <a:t>определяются</a:t>
            </a:r>
            <a:r>
              <a:rPr lang="en-US" dirty="0"/>
              <a:t> </a:t>
            </a:r>
            <a:r>
              <a:rPr lang="en-US" dirty="0" err="1"/>
              <a:t>объекты</a:t>
            </a:r>
            <a:r>
              <a:rPr lang="en-US" dirty="0"/>
              <a:t> </a:t>
            </a:r>
            <a:r>
              <a:rPr lang="en-US" dirty="0" err="1"/>
              <a:t>защиты</a:t>
            </a:r>
            <a:r>
              <a:rPr lang="en-US" dirty="0"/>
              <a:t>, </a:t>
            </a:r>
            <a:r>
              <a:rPr lang="en-US" dirty="0" err="1"/>
              <a:t>подверженные</a:t>
            </a:r>
            <a:r>
              <a:rPr lang="en-US" dirty="0"/>
              <a:t> </a:t>
            </a:r>
            <a:r>
              <a:rPr lang="en-US" dirty="0" err="1"/>
              <a:t>воздействию</a:t>
            </a:r>
            <a:r>
              <a:rPr lang="en-US" dirty="0"/>
              <a:t> </a:t>
            </a:r>
            <a:r>
              <a:rPr lang="en-US" dirty="0" err="1"/>
              <a:t>той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иной</a:t>
            </a:r>
            <a:r>
              <a:rPr lang="en-US" dirty="0"/>
              <a:t> </a:t>
            </a:r>
            <a:r>
              <a:rPr lang="en-US" dirty="0" err="1"/>
              <a:t>угрозы</a:t>
            </a:r>
            <a:r>
              <a:rPr lang="en-US" dirty="0"/>
              <a:t>, </a:t>
            </a:r>
            <a:r>
              <a:rPr lang="en-US" dirty="0" err="1"/>
              <a:t>характерные</a:t>
            </a:r>
            <a:r>
              <a:rPr lang="en-US" dirty="0"/>
              <a:t> </a:t>
            </a:r>
            <a:r>
              <a:rPr lang="en-US" dirty="0" err="1"/>
              <a:t>источники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уязвимости</a:t>
            </a:r>
            <a:r>
              <a:rPr lang="en-US" dirty="0"/>
              <a:t>, </a:t>
            </a:r>
            <a:r>
              <a:rPr lang="en-US" dirty="0" err="1"/>
              <a:t>способствующие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основании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составляется</a:t>
            </a:r>
            <a:r>
              <a:rPr lang="en-US" dirty="0"/>
              <a:t> </a:t>
            </a:r>
            <a:r>
              <a:rPr lang="en-US" dirty="0" err="1"/>
              <a:t>матрица</a:t>
            </a:r>
            <a:r>
              <a:rPr lang="en-US" dirty="0"/>
              <a:t> </a:t>
            </a:r>
            <a:r>
              <a:rPr lang="en-US" dirty="0" err="1"/>
              <a:t>взаимосвязи</a:t>
            </a:r>
            <a:r>
              <a:rPr lang="en-US" dirty="0"/>
              <a:t>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уязвимостей</a:t>
            </a:r>
            <a:r>
              <a:rPr lang="en-US" dirty="0"/>
              <a:t>,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которой</a:t>
            </a:r>
            <a:r>
              <a:rPr lang="en-US" dirty="0"/>
              <a:t> </a:t>
            </a:r>
            <a:r>
              <a:rPr lang="en-US" dirty="0" err="1"/>
              <a:t>определяются</a:t>
            </a:r>
            <a:r>
              <a:rPr lang="en-US" dirty="0"/>
              <a:t> </a:t>
            </a:r>
            <a:r>
              <a:rPr lang="en-US" dirty="0" err="1"/>
              <a:t>возможные</a:t>
            </a:r>
            <a:r>
              <a:rPr lang="en-US" dirty="0"/>
              <a:t> </a:t>
            </a:r>
            <a:r>
              <a:rPr lang="en-US" dirty="0" err="1"/>
              <a:t>последствия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(</a:t>
            </a:r>
            <a:r>
              <a:rPr lang="en-US" dirty="0" err="1"/>
              <a:t>атаки</a:t>
            </a:r>
            <a:r>
              <a:rPr lang="en-US" dirty="0"/>
              <a:t>)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вычисляется</a:t>
            </a:r>
            <a:r>
              <a:rPr lang="en-US" dirty="0"/>
              <a:t> </a:t>
            </a:r>
            <a:r>
              <a:rPr lang="en-US" dirty="0" err="1"/>
              <a:t>коэффициент</a:t>
            </a:r>
            <a:r>
              <a:rPr lang="en-US" dirty="0"/>
              <a:t> </a:t>
            </a:r>
            <a:r>
              <a:rPr lang="en-US" dirty="0" err="1"/>
              <a:t>значимости</a:t>
            </a:r>
            <a:r>
              <a:rPr lang="en-US" dirty="0"/>
              <a:t> (</a:t>
            </a:r>
            <a:r>
              <a:rPr lang="en-US" dirty="0" err="1"/>
              <a:t>степени</a:t>
            </a:r>
            <a:r>
              <a:rPr lang="en-US" dirty="0"/>
              <a:t> </a:t>
            </a:r>
            <a:r>
              <a:rPr lang="en-US" dirty="0" err="1"/>
              <a:t>опасности</a:t>
            </a:r>
            <a:r>
              <a:rPr lang="en-US" dirty="0"/>
              <a:t>)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атак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произведение</a:t>
            </a:r>
            <a:r>
              <a:rPr lang="en-US" dirty="0"/>
              <a:t> </a:t>
            </a:r>
            <a:r>
              <a:rPr lang="en-US" dirty="0" err="1"/>
              <a:t>коэффициентов</a:t>
            </a:r>
            <a:r>
              <a:rPr lang="en-US" dirty="0"/>
              <a:t> </a:t>
            </a:r>
            <a:r>
              <a:rPr lang="en-US" dirty="0" err="1"/>
              <a:t>опасности</a:t>
            </a:r>
            <a:r>
              <a:rPr lang="en-US" dirty="0"/>
              <a:t> </a:t>
            </a:r>
            <a:r>
              <a:rPr lang="en-US" dirty="0" err="1"/>
              <a:t>соответствующих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,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ранее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65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en-US" b="1" dirty="0" err="1" smtClean="0"/>
              <a:t>Рис</a:t>
            </a:r>
            <a:r>
              <a:rPr lang="en-US" b="1" dirty="0"/>
              <a:t>. 2.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проведения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 smtClean="0"/>
              <a:t>угроз</a:t>
            </a:r>
            <a:endParaRPr lang="ru-RU" dirty="0"/>
          </a:p>
        </p:txBody>
      </p:sp>
      <p:pic>
        <p:nvPicPr>
          <p:cNvPr id="2" name="Изображение 1" descr="Снимок экрана 2020-09-15 в 12.16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75" y="128832"/>
            <a:ext cx="8044143" cy="622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8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Благодаря</a:t>
            </a:r>
            <a:r>
              <a:rPr lang="en-US" dirty="0"/>
              <a:t> </a:t>
            </a:r>
            <a:r>
              <a:rPr lang="en-US" dirty="0" err="1"/>
              <a:t>такому</a:t>
            </a:r>
            <a:r>
              <a:rPr lang="en-US" dirty="0"/>
              <a:t> </a:t>
            </a:r>
            <a:r>
              <a:rPr lang="en-US" dirty="0" err="1"/>
              <a:t>подходу</a:t>
            </a:r>
            <a:r>
              <a:rPr lang="en-US" dirty="0"/>
              <a:t> </a:t>
            </a:r>
            <a:r>
              <a:rPr lang="en-US" dirty="0" err="1"/>
              <a:t>возможно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установить</a:t>
            </a:r>
            <a:r>
              <a:rPr lang="en-US" dirty="0"/>
              <a:t> </a:t>
            </a:r>
            <a:r>
              <a:rPr lang="en-US" dirty="0" err="1"/>
              <a:t>приоритеты</a:t>
            </a:r>
            <a:r>
              <a:rPr lang="en-US" dirty="0"/>
              <a:t> </a:t>
            </a:r>
            <a:r>
              <a:rPr lang="en-US" dirty="0" err="1"/>
              <a:t>целей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субъекта</a:t>
            </a:r>
            <a:r>
              <a:rPr lang="en-US" dirty="0"/>
              <a:t> </a:t>
            </a:r>
            <a:r>
              <a:rPr lang="en-US" dirty="0" err="1"/>
              <a:t>отношений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определить</a:t>
            </a:r>
            <a:r>
              <a:rPr lang="en-US" dirty="0"/>
              <a:t> </a:t>
            </a:r>
            <a:r>
              <a:rPr lang="en-US" dirty="0" err="1"/>
              <a:t>перечень</a:t>
            </a:r>
            <a:r>
              <a:rPr lang="en-US" dirty="0"/>
              <a:t> </a:t>
            </a:r>
            <a:r>
              <a:rPr lang="en-US" dirty="0" err="1"/>
              <a:t>актуальных</a:t>
            </a:r>
            <a:r>
              <a:rPr lang="en-US" dirty="0"/>
              <a:t>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определить</a:t>
            </a:r>
            <a:r>
              <a:rPr lang="en-US" dirty="0"/>
              <a:t> </a:t>
            </a:r>
            <a:r>
              <a:rPr lang="en-US" dirty="0" err="1"/>
              <a:t>перечень</a:t>
            </a:r>
            <a:r>
              <a:rPr lang="en-US" dirty="0"/>
              <a:t> </a:t>
            </a:r>
            <a:r>
              <a:rPr lang="en-US" dirty="0" err="1"/>
              <a:t>актуальных</a:t>
            </a:r>
            <a:r>
              <a:rPr lang="en-US" dirty="0"/>
              <a:t> </a:t>
            </a:r>
            <a:r>
              <a:rPr lang="en-US" dirty="0" err="1"/>
              <a:t>уязвимостей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оценить</a:t>
            </a:r>
            <a:r>
              <a:rPr lang="en-US" dirty="0"/>
              <a:t> </a:t>
            </a:r>
            <a:r>
              <a:rPr lang="en-US" dirty="0" err="1"/>
              <a:t>взаимосвязь</a:t>
            </a:r>
            <a:r>
              <a:rPr lang="en-US" dirty="0"/>
              <a:t> </a:t>
            </a:r>
            <a:r>
              <a:rPr lang="en-US" dirty="0" err="1"/>
              <a:t>уязвимостей</a:t>
            </a:r>
            <a:r>
              <a:rPr lang="en-US" dirty="0"/>
              <a:t>,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, </a:t>
            </a:r>
            <a:r>
              <a:rPr lang="en-US" dirty="0" err="1"/>
              <a:t>возможности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осуществления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определить</a:t>
            </a:r>
            <a:r>
              <a:rPr lang="en-US" dirty="0"/>
              <a:t> </a:t>
            </a:r>
            <a:r>
              <a:rPr lang="en-US" dirty="0" err="1"/>
              <a:t>перечень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атак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объект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разработать</a:t>
            </a:r>
            <a:r>
              <a:rPr lang="en-US" dirty="0"/>
              <a:t> </a:t>
            </a:r>
            <a:r>
              <a:rPr lang="en-US" dirty="0" err="1"/>
              <a:t>сценарии</a:t>
            </a:r>
            <a:r>
              <a:rPr lang="en-US" dirty="0"/>
              <a:t> </a:t>
            </a:r>
            <a:r>
              <a:rPr lang="en-US" dirty="0" err="1"/>
              <a:t>возможных</a:t>
            </a:r>
            <a:r>
              <a:rPr lang="en-US" dirty="0"/>
              <a:t> </a:t>
            </a:r>
            <a:r>
              <a:rPr lang="en-US" dirty="0" err="1"/>
              <a:t>атак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описать</a:t>
            </a:r>
            <a:r>
              <a:rPr lang="en-US" dirty="0"/>
              <a:t> </a:t>
            </a:r>
            <a:r>
              <a:rPr lang="en-US" dirty="0" err="1"/>
              <a:t>возможные</a:t>
            </a:r>
            <a:r>
              <a:rPr lang="en-US" dirty="0"/>
              <a:t> </a:t>
            </a:r>
            <a:r>
              <a:rPr lang="en-US" dirty="0" err="1"/>
              <a:t>последствия</a:t>
            </a:r>
            <a:r>
              <a:rPr lang="en-US" dirty="0"/>
              <a:t>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разработать</a:t>
            </a:r>
            <a:r>
              <a:rPr lang="en-US" dirty="0"/>
              <a:t> </a:t>
            </a:r>
            <a:r>
              <a:rPr lang="en-US" dirty="0" err="1"/>
              <a:t>комплекс</a:t>
            </a:r>
            <a:r>
              <a:rPr lang="en-US" dirty="0"/>
              <a:t> </a:t>
            </a:r>
            <a:r>
              <a:rPr lang="en-US" dirty="0" err="1"/>
              <a:t>защитных</a:t>
            </a:r>
            <a:r>
              <a:rPr lang="en-US" dirty="0"/>
              <a:t> </a:t>
            </a:r>
            <a:r>
              <a:rPr lang="en-US" dirty="0" err="1"/>
              <a:t>мер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систему</a:t>
            </a:r>
            <a:r>
              <a:rPr lang="en-US" dirty="0"/>
              <a:t> </a:t>
            </a:r>
            <a:r>
              <a:rPr lang="en-US" dirty="0" err="1"/>
              <a:t>управления</a:t>
            </a:r>
            <a:r>
              <a:rPr lang="en-US" dirty="0"/>
              <a:t> </a:t>
            </a:r>
            <a:r>
              <a:rPr lang="en-US" dirty="0" err="1"/>
              <a:t>экономической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информационной</a:t>
            </a:r>
            <a:r>
              <a:rPr lang="en-US" dirty="0"/>
              <a:t> </a:t>
            </a:r>
            <a:r>
              <a:rPr lang="en-US" dirty="0" err="1"/>
              <a:t>безопасностью</a:t>
            </a:r>
            <a:r>
              <a:rPr lang="en-US" dirty="0"/>
              <a:t> </a:t>
            </a:r>
            <a:r>
              <a:rPr lang="en-US" dirty="0" err="1"/>
              <a:t>предприятия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3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832"/>
            <a:ext cx="9144000" cy="6729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Пользователи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источниками</a:t>
            </a:r>
            <a:r>
              <a:rPr lang="en-US" dirty="0"/>
              <a:t> </a:t>
            </a:r>
            <a:r>
              <a:rPr lang="en-US" dirty="0" err="1"/>
              <a:t>следующих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намеренная</a:t>
            </a:r>
            <a:r>
              <a:rPr lang="en-US" dirty="0"/>
              <a:t> (</a:t>
            </a:r>
            <a:r>
              <a:rPr lang="en-US" dirty="0" err="1"/>
              <a:t>встраивание</a:t>
            </a:r>
            <a:r>
              <a:rPr lang="en-US" dirty="0"/>
              <a:t> </a:t>
            </a:r>
            <a:r>
              <a:rPr lang="en-US" dirty="0" err="1"/>
              <a:t>логической</a:t>
            </a:r>
            <a:r>
              <a:rPr lang="en-US" dirty="0"/>
              <a:t> </a:t>
            </a:r>
            <a:r>
              <a:rPr lang="en-US" dirty="0" err="1"/>
              <a:t>бомбы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временем</a:t>
            </a:r>
            <a:r>
              <a:rPr lang="en-US" dirty="0"/>
              <a:t> </a:t>
            </a:r>
            <a:r>
              <a:rPr lang="en-US" dirty="0" err="1"/>
              <a:t>разрушит</a:t>
            </a:r>
            <a:r>
              <a:rPr lang="en-US" dirty="0"/>
              <a:t> </a:t>
            </a:r>
            <a:r>
              <a:rPr lang="en-US" dirty="0" err="1"/>
              <a:t>программное</a:t>
            </a:r>
            <a:r>
              <a:rPr lang="en-US" dirty="0"/>
              <a:t> </a:t>
            </a:r>
            <a:r>
              <a:rPr lang="en-US" dirty="0" err="1"/>
              <a:t>ядро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приложения</a:t>
            </a:r>
            <a:r>
              <a:rPr lang="en-US" dirty="0"/>
              <a:t>)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непреднамеренная</a:t>
            </a:r>
            <a:r>
              <a:rPr lang="en-US" dirty="0"/>
              <a:t> </a:t>
            </a:r>
            <a:r>
              <a:rPr lang="en-US" dirty="0" err="1"/>
              <a:t>потеря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искажение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"</a:t>
            </a:r>
            <a:r>
              <a:rPr lang="en-US" dirty="0" err="1"/>
              <a:t>взлом</a:t>
            </a:r>
            <a:r>
              <a:rPr lang="en-US" dirty="0"/>
              <a:t>"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администрирования</a:t>
            </a:r>
            <a:r>
              <a:rPr lang="en-US" dirty="0"/>
              <a:t>, </a:t>
            </a:r>
            <a:r>
              <a:rPr lang="en-US" dirty="0" err="1"/>
              <a:t>кража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паролей</a:t>
            </a:r>
            <a:r>
              <a:rPr lang="en-US" dirty="0"/>
              <a:t>, </a:t>
            </a:r>
            <a:r>
              <a:rPr lang="en-US" dirty="0" err="1"/>
              <a:t>передача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посторонним</a:t>
            </a:r>
            <a:r>
              <a:rPr lang="en-US" dirty="0"/>
              <a:t> </a:t>
            </a:r>
            <a:r>
              <a:rPr lang="en-US" dirty="0" err="1"/>
              <a:t>лицам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т.д</a:t>
            </a:r>
            <a:r>
              <a:rPr lang="en-US" dirty="0"/>
              <a:t>.;</a:t>
            </a:r>
            <a:endParaRPr lang="ru-RU" dirty="0"/>
          </a:p>
          <a:p>
            <a:pPr lvl="0"/>
            <a:r>
              <a:rPr lang="en-US" dirty="0" err="1"/>
              <a:t>нежелание</a:t>
            </a:r>
            <a:r>
              <a:rPr lang="en-US" dirty="0"/>
              <a:t> </a:t>
            </a:r>
            <a:r>
              <a:rPr lang="en-US" dirty="0" err="1"/>
              <a:t>пользователя</a:t>
            </a:r>
            <a:r>
              <a:rPr lang="en-US" dirty="0"/>
              <a:t> </a:t>
            </a:r>
            <a:r>
              <a:rPr lang="en-US" dirty="0" err="1"/>
              <a:t>работать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информационной</a:t>
            </a:r>
            <a:r>
              <a:rPr lang="en-US" dirty="0"/>
              <a:t> </a:t>
            </a:r>
            <a:r>
              <a:rPr lang="en-US" dirty="0" err="1"/>
              <a:t>системой</a:t>
            </a:r>
            <a:r>
              <a:rPr lang="en-US" dirty="0"/>
              <a:t> (</a:t>
            </a:r>
            <a:r>
              <a:rPr lang="en-US" dirty="0" err="1"/>
              <a:t>чаще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 </a:t>
            </a:r>
            <a:r>
              <a:rPr lang="en-US" dirty="0" err="1"/>
              <a:t>проявляется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необходимости</a:t>
            </a:r>
            <a:r>
              <a:rPr lang="en-US" dirty="0"/>
              <a:t> </a:t>
            </a:r>
            <a:r>
              <a:rPr lang="en-US" dirty="0" err="1"/>
              <a:t>осваивать</a:t>
            </a:r>
            <a:r>
              <a:rPr lang="en-US" dirty="0"/>
              <a:t> </a:t>
            </a:r>
            <a:r>
              <a:rPr lang="en-US" dirty="0" err="1"/>
              <a:t>новые</a:t>
            </a:r>
            <a:r>
              <a:rPr lang="en-US" dirty="0"/>
              <a:t> </a:t>
            </a:r>
            <a:r>
              <a:rPr lang="en-US" dirty="0" err="1"/>
              <a:t>возможности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расхождении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запросами</a:t>
            </a:r>
            <a:r>
              <a:rPr lang="en-US" dirty="0"/>
              <a:t> </a:t>
            </a:r>
            <a:r>
              <a:rPr lang="en-US" dirty="0" err="1"/>
              <a:t>пользователей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фактическими</a:t>
            </a:r>
            <a:r>
              <a:rPr lang="en-US" dirty="0"/>
              <a:t> </a:t>
            </a:r>
            <a:r>
              <a:rPr lang="en-US" dirty="0" err="1"/>
              <a:t>возможностями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техническими</a:t>
            </a:r>
            <a:r>
              <a:rPr lang="en-US" dirty="0"/>
              <a:t> </a:t>
            </a:r>
            <a:r>
              <a:rPr lang="en-US" dirty="0" err="1"/>
              <a:t>характеристиками</a:t>
            </a:r>
            <a:r>
              <a:rPr lang="en-US" dirty="0"/>
              <a:t>)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намеренный</a:t>
            </a:r>
            <a:r>
              <a:rPr lang="en-US" dirty="0"/>
              <a:t> </a:t>
            </a:r>
            <a:r>
              <a:rPr lang="en-US" dirty="0" err="1"/>
              <a:t>вывод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строя</a:t>
            </a:r>
            <a:r>
              <a:rPr lang="en-US" dirty="0"/>
              <a:t> </a:t>
            </a:r>
            <a:r>
              <a:rPr lang="en-US" dirty="0" err="1"/>
              <a:t>её</a:t>
            </a:r>
            <a:r>
              <a:rPr lang="en-US" dirty="0"/>
              <a:t> </a:t>
            </a:r>
            <a:r>
              <a:rPr lang="en-US" dirty="0" err="1"/>
              <a:t>программно-аппаратных</a:t>
            </a:r>
            <a:r>
              <a:rPr lang="en-US" dirty="0"/>
              <a:t> </a:t>
            </a:r>
            <a:r>
              <a:rPr lang="en-US" dirty="0" err="1"/>
              <a:t>устройств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невозможность</a:t>
            </a:r>
            <a:r>
              <a:rPr lang="en-US" dirty="0"/>
              <a:t> </a:t>
            </a:r>
            <a:r>
              <a:rPr lang="en-US" dirty="0" err="1"/>
              <a:t>работать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системой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силу</a:t>
            </a:r>
            <a:r>
              <a:rPr lang="en-US" dirty="0"/>
              <a:t> </a:t>
            </a:r>
            <a:r>
              <a:rPr lang="en-US" dirty="0" err="1"/>
              <a:t>отсутствия</a:t>
            </a:r>
            <a:r>
              <a:rPr lang="en-US" dirty="0"/>
              <a:t> </a:t>
            </a:r>
            <a:r>
              <a:rPr lang="en-US" dirty="0" err="1"/>
              <a:t>соответствующей</a:t>
            </a:r>
            <a:r>
              <a:rPr lang="en-US" dirty="0"/>
              <a:t> </a:t>
            </a:r>
            <a:r>
              <a:rPr lang="en-US" dirty="0" err="1"/>
              <a:t>подготовки</a:t>
            </a:r>
            <a:r>
              <a:rPr lang="en-US" dirty="0"/>
              <a:t> (</a:t>
            </a:r>
            <a:r>
              <a:rPr lang="en-US" dirty="0" err="1"/>
              <a:t>недостаток</a:t>
            </a:r>
            <a:r>
              <a:rPr lang="en-US" dirty="0"/>
              <a:t> </a:t>
            </a:r>
            <a:r>
              <a:rPr lang="en-US" dirty="0" err="1"/>
              <a:t>общей</a:t>
            </a:r>
            <a:r>
              <a:rPr lang="en-US" dirty="0"/>
              <a:t> </a:t>
            </a:r>
            <a:r>
              <a:rPr lang="en-US" dirty="0" err="1"/>
              <a:t>компьютерной</a:t>
            </a:r>
            <a:r>
              <a:rPr lang="en-US" dirty="0"/>
              <a:t> </a:t>
            </a:r>
            <a:r>
              <a:rPr lang="en-US" dirty="0" err="1"/>
              <a:t>грамотности</a:t>
            </a:r>
            <a:r>
              <a:rPr lang="en-US" dirty="0"/>
              <a:t>, </a:t>
            </a:r>
            <a:r>
              <a:rPr lang="en-US" dirty="0" err="1"/>
              <a:t>неумение</a:t>
            </a:r>
            <a:r>
              <a:rPr lang="en-US" dirty="0"/>
              <a:t> </a:t>
            </a:r>
            <a:r>
              <a:rPr lang="en-US" dirty="0" err="1"/>
              <a:t>интерпретировать</a:t>
            </a:r>
            <a:r>
              <a:rPr lang="en-US" dirty="0"/>
              <a:t> </a:t>
            </a:r>
            <a:r>
              <a:rPr lang="en-US" dirty="0" err="1"/>
              <a:t>диагностические</a:t>
            </a:r>
            <a:r>
              <a:rPr lang="en-US" dirty="0"/>
              <a:t> </a:t>
            </a:r>
            <a:r>
              <a:rPr lang="en-US" dirty="0" err="1"/>
              <a:t>сообщения</a:t>
            </a:r>
            <a:r>
              <a:rPr lang="en-US" dirty="0"/>
              <a:t>, </a:t>
            </a:r>
            <a:r>
              <a:rPr lang="en-US" dirty="0" err="1"/>
              <a:t>неумение</a:t>
            </a:r>
            <a:r>
              <a:rPr lang="en-US" dirty="0"/>
              <a:t> </a:t>
            </a:r>
            <a:r>
              <a:rPr lang="en-US" dirty="0" err="1"/>
              <a:t>работать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документацией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</a:t>
            </a:r>
            <a:r>
              <a:rPr lang="en-US" dirty="0"/>
              <a:t>. </a:t>
            </a:r>
            <a:r>
              <a:rPr lang="en-US" dirty="0" err="1"/>
              <a:t>п</a:t>
            </a:r>
            <a:r>
              <a:rPr lang="en-US" dirty="0"/>
              <a:t>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905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2169</Words>
  <Application>Microsoft Macintosh PowerPoint</Application>
  <PresentationFormat>Экран (4:3)</PresentationFormat>
  <Paragraphs>187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Разрушающие программные средства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Turebayeva Rakhila</dc:creator>
  <cp:lastModifiedBy>Turebayeva Rakhila</cp:lastModifiedBy>
  <cp:revision>5</cp:revision>
  <dcterms:created xsi:type="dcterms:W3CDTF">2021-01-26T04:36:59Z</dcterms:created>
  <dcterms:modified xsi:type="dcterms:W3CDTF">2021-01-26T08:18:57Z</dcterms:modified>
</cp:coreProperties>
</file>