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80" r:id="rId3"/>
    <p:sldId id="28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17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2E038-55D4-2D4E-94B9-E5D1F673AE9D}" type="datetimeFigureOut">
              <a:rPr lang="ru-RU" smtClean="0"/>
              <a:t>26.01.21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7FC7-9CCD-B04E-864D-B695C1065D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535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2E038-55D4-2D4E-94B9-E5D1F673AE9D}" type="datetimeFigureOut">
              <a:rPr lang="ru-RU" smtClean="0"/>
              <a:t>26.01.21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7FC7-9CCD-B04E-864D-B695C1065D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22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2E038-55D4-2D4E-94B9-E5D1F673AE9D}" type="datetimeFigureOut">
              <a:rPr lang="ru-RU" smtClean="0"/>
              <a:t>26.01.21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7FC7-9CCD-B04E-864D-B695C1065D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095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2E038-55D4-2D4E-94B9-E5D1F673AE9D}" type="datetimeFigureOut">
              <a:rPr lang="ru-RU" smtClean="0"/>
              <a:t>26.01.21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7FC7-9CCD-B04E-864D-B695C1065D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226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2E038-55D4-2D4E-94B9-E5D1F673AE9D}" type="datetimeFigureOut">
              <a:rPr lang="ru-RU" smtClean="0"/>
              <a:t>26.01.21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7FC7-9CCD-B04E-864D-B695C1065D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0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2E038-55D4-2D4E-94B9-E5D1F673AE9D}" type="datetimeFigureOut">
              <a:rPr lang="ru-RU" smtClean="0"/>
              <a:t>26.01.21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7FC7-9CCD-B04E-864D-B695C1065D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21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2E038-55D4-2D4E-94B9-E5D1F673AE9D}" type="datetimeFigureOut">
              <a:rPr lang="ru-RU" smtClean="0"/>
              <a:t>26.01.21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7FC7-9CCD-B04E-864D-B695C1065D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703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2E038-55D4-2D4E-94B9-E5D1F673AE9D}" type="datetimeFigureOut">
              <a:rPr lang="ru-RU" smtClean="0"/>
              <a:t>26.01.21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7FC7-9CCD-B04E-864D-B695C1065D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740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2E038-55D4-2D4E-94B9-E5D1F673AE9D}" type="datetimeFigureOut">
              <a:rPr lang="ru-RU" smtClean="0"/>
              <a:t>26.01.21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7FC7-9CCD-B04E-864D-B695C1065D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529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2E038-55D4-2D4E-94B9-E5D1F673AE9D}" type="datetimeFigureOut">
              <a:rPr lang="ru-RU" smtClean="0"/>
              <a:t>26.01.21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7FC7-9CCD-B04E-864D-B695C1065D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37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2E038-55D4-2D4E-94B9-E5D1F673AE9D}" type="datetimeFigureOut">
              <a:rPr lang="ru-RU" smtClean="0"/>
              <a:t>26.01.21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7FC7-9CCD-B04E-864D-B695C1065D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98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2E038-55D4-2D4E-94B9-E5D1F673AE9D}" type="datetimeFigureOut">
              <a:rPr lang="ru-RU" smtClean="0"/>
              <a:t>26.01.21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77FC7-9CCD-B04E-864D-B695C1065D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90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b="1" dirty="0" err="1" smtClean="0"/>
              <a:t>Угрозы</a:t>
            </a:r>
            <a:r>
              <a:rPr lang="en-US" b="1" dirty="0" smtClean="0"/>
              <a:t> </a:t>
            </a:r>
            <a:r>
              <a:rPr lang="en-US" b="1" dirty="0" err="1" smtClean="0"/>
              <a:t>безопасности</a:t>
            </a:r>
            <a:r>
              <a:rPr lang="en-US" b="1" dirty="0" smtClean="0"/>
              <a:t> </a:t>
            </a:r>
            <a:r>
              <a:rPr lang="en-US" b="1" dirty="0" err="1" smtClean="0"/>
              <a:t>программного</a:t>
            </a:r>
            <a:r>
              <a:rPr lang="en-US" b="1" dirty="0" smtClean="0"/>
              <a:t> </a:t>
            </a:r>
            <a:r>
              <a:rPr lang="en-US" b="1" dirty="0" err="1" smtClean="0"/>
              <a:t>обеспечения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dirty="0" smtClean="0"/>
          </a:p>
          <a:p>
            <a:pPr marL="0" indent="0" algn="ctr">
              <a:buNone/>
            </a:pPr>
            <a:r>
              <a:rPr lang="en-US" b="1" dirty="0" err="1" smtClean="0"/>
              <a:t>Виды</a:t>
            </a:r>
            <a:r>
              <a:rPr lang="en-US" b="1" dirty="0" smtClean="0"/>
              <a:t> </a:t>
            </a:r>
            <a:r>
              <a:rPr lang="en-US" b="1" dirty="0" err="1"/>
              <a:t>угроз</a:t>
            </a:r>
            <a:r>
              <a:rPr lang="en-US" b="1" dirty="0"/>
              <a:t> </a:t>
            </a:r>
            <a:r>
              <a:rPr lang="en-US" b="1" dirty="0" err="1"/>
              <a:t>информационной</a:t>
            </a:r>
            <a:r>
              <a:rPr lang="en-US" b="1" dirty="0"/>
              <a:t> </a:t>
            </a:r>
            <a:r>
              <a:rPr lang="en-US" b="1" dirty="0" err="1"/>
              <a:t>безопасности</a:t>
            </a:r>
            <a:r>
              <a:rPr lang="en-US" b="1" dirty="0"/>
              <a:t> </a:t>
            </a:r>
            <a:r>
              <a:rPr lang="en-US" b="1" dirty="0" err="1"/>
              <a:t>и</a:t>
            </a:r>
            <a:r>
              <a:rPr lang="en-US" b="1" dirty="0"/>
              <a:t> </a:t>
            </a:r>
            <a:r>
              <a:rPr lang="en-US" b="1" dirty="0" err="1"/>
              <a:t>классификация</a:t>
            </a:r>
            <a:r>
              <a:rPr lang="en-US" b="1" dirty="0"/>
              <a:t> </a:t>
            </a:r>
            <a:r>
              <a:rPr lang="en-US" b="1" dirty="0" err="1"/>
              <a:t>источников</a:t>
            </a:r>
            <a:r>
              <a:rPr lang="en-US" b="1" dirty="0"/>
              <a:t> </a:t>
            </a:r>
            <a:r>
              <a:rPr lang="en-US" b="1" dirty="0" err="1" smtClean="0"/>
              <a:t>угроз</a:t>
            </a:r>
            <a:endParaRPr lang="ru-RU" b="1" dirty="0" smtClean="0"/>
          </a:p>
          <a:p>
            <a:pPr marL="0" indent="0">
              <a:buNone/>
            </a:pPr>
            <a:r>
              <a:rPr lang="en-US" sz="3300" dirty="0" err="1" smtClean="0"/>
              <a:t>Анализ</a:t>
            </a:r>
            <a:r>
              <a:rPr lang="en-US" sz="3300" dirty="0" smtClean="0"/>
              <a:t> </a:t>
            </a:r>
            <a:r>
              <a:rPr lang="en-US" sz="3300" dirty="0" err="1" smtClean="0"/>
              <a:t>проблем</a:t>
            </a:r>
            <a:r>
              <a:rPr lang="en-US" sz="3300" dirty="0" smtClean="0"/>
              <a:t> </a:t>
            </a:r>
            <a:r>
              <a:rPr lang="en-US" sz="3300" dirty="0" err="1" smtClean="0"/>
              <a:t>экономической</a:t>
            </a:r>
            <a:r>
              <a:rPr lang="en-US" sz="3300" dirty="0" smtClean="0"/>
              <a:t> </a:t>
            </a:r>
            <a:r>
              <a:rPr lang="en-US" sz="3300" dirty="0" err="1"/>
              <a:t>безопасности</a:t>
            </a:r>
            <a:r>
              <a:rPr lang="en-US" sz="3300" dirty="0"/>
              <a:t> </a:t>
            </a:r>
            <a:r>
              <a:rPr lang="en-US" sz="3300" dirty="0" err="1"/>
              <a:t>необходимо</a:t>
            </a:r>
            <a:r>
              <a:rPr lang="en-US" sz="3300" dirty="0"/>
              <a:t> </a:t>
            </a:r>
            <a:r>
              <a:rPr lang="en-US" sz="3300" dirty="0" err="1"/>
              <a:t>проводить</a:t>
            </a:r>
            <a:r>
              <a:rPr lang="en-US" sz="3300" dirty="0"/>
              <a:t>, </a:t>
            </a:r>
            <a:r>
              <a:rPr lang="en-US" sz="3300" dirty="0" err="1"/>
              <a:t>учитывая</a:t>
            </a:r>
            <a:r>
              <a:rPr lang="en-US" sz="3300" dirty="0"/>
              <a:t> </a:t>
            </a:r>
            <a:r>
              <a:rPr lang="en-US" sz="3300" dirty="0" err="1"/>
              <a:t>взаимосвязи</a:t>
            </a:r>
            <a:r>
              <a:rPr lang="en-US" sz="3300" dirty="0"/>
              <a:t> </a:t>
            </a:r>
            <a:r>
              <a:rPr lang="en-US" sz="3300" dirty="0" err="1"/>
              <a:t>экономических</a:t>
            </a:r>
            <a:r>
              <a:rPr lang="en-US" sz="3300" dirty="0"/>
              <a:t> </a:t>
            </a:r>
            <a:r>
              <a:rPr lang="en-US" sz="3300" dirty="0" err="1"/>
              <a:t>противоречий</a:t>
            </a:r>
            <a:r>
              <a:rPr lang="en-US" sz="3300" dirty="0"/>
              <a:t>, </a:t>
            </a:r>
            <a:r>
              <a:rPr lang="en-US" sz="3300" dirty="0" err="1"/>
              <a:t>угроз</a:t>
            </a:r>
            <a:r>
              <a:rPr lang="en-US" sz="3300" dirty="0"/>
              <a:t> </a:t>
            </a:r>
            <a:r>
              <a:rPr lang="en-US" sz="3300" dirty="0" err="1"/>
              <a:t>и</a:t>
            </a:r>
            <a:r>
              <a:rPr lang="en-US" sz="3300" dirty="0"/>
              <a:t> </a:t>
            </a:r>
            <a:r>
              <a:rPr lang="en-US" sz="3300" dirty="0" err="1"/>
              <a:t>потерь</a:t>
            </a:r>
            <a:r>
              <a:rPr lang="en-US" sz="3300" dirty="0"/>
              <a:t>, </a:t>
            </a:r>
            <a:r>
              <a:rPr lang="en-US" sz="3300" dirty="0" err="1"/>
              <a:t>к</a:t>
            </a:r>
            <a:r>
              <a:rPr lang="en-US" sz="3300" dirty="0"/>
              <a:t> </a:t>
            </a:r>
            <a:r>
              <a:rPr lang="en-US" sz="3300" dirty="0" err="1"/>
              <a:t>которым</a:t>
            </a:r>
            <a:r>
              <a:rPr lang="en-US" sz="3300" dirty="0"/>
              <a:t> </a:t>
            </a:r>
            <a:r>
              <a:rPr lang="en-US" sz="3300" dirty="0" err="1"/>
              <a:t>может</a:t>
            </a:r>
            <a:r>
              <a:rPr lang="en-US" sz="3300" dirty="0"/>
              <a:t> </a:t>
            </a:r>
            <a:r>
              <a:rPr lang="en-US" sz="3300" dirty="0" err="1"/>
              <a:t>приводить</a:t>
            </a:r>
            <a:r>
              <a:rPr lang="en-US" sz="3300" dirty="0"/>
              <a:t> </a:t>
            </a:r>
            <a:r>
              <a:rPr lang="en-US" sz="3300" dirty="0" err="1"/>
              <a:t>реализация</a:t>
            </a:r>
            <a:r>
              <a:rPr lang="en-US" sz="3300" dirty="0"/>
              <a:t> </a:t>
            </a:r>
            <a:r>
              <a:rPr lang="en-US" sz="3300" dirty="0" err="1"/>
              <a:t>угроз</a:t>
            </a:r>
            <a:r>
              <a:rPr lang="en-US" sz="3300" dirty="0"/>
              <a:t>. </a:t>
            </a:r>
            <a:r>
              <a:rPr lang="en-US" sz="3300" dirty="0" err="1"/>
              <a:t>Такой</a:t>
            </a:r>
            <a:r>
              <a:rPr lang="en-US" sz="3300" dirty="0"/>
              <a:t> </a:t>
            </a:r>
            <a:r>
              <a:rPr lang="en-US" sz="3300" dirty="0" err="1"/>
              <a:t>анализ</a:t>
            </a:r>
            <a:r>
              <a:rPr lang="en-US" sz="3300" dirty="0"/>
              <a:t> </a:t>
            </a:r>
            <a:r>
              <a:rPr lang="en-US" sz="3300" dirty="0" err="1"/>
              <a:t>приводит</a:t>
            </a:r>
            <a:r>
              <a:rPr lang="en-US" sz="3300" dirty="0"/>
              <a:t> </a:t>
            </a:r>
            <a:r>
              <a:rPr lang="en-US" sz="3300" dirty="0" err="1"/>
              <a:t>к</a:t>
            </a:r>
            <a:r>
              <a:rPr lang="en-US" sz="3300" dirty="0"/>
              <a:t> </a:t>
            </a:r>
            <a:r>
              <a:rPr lang="en-US" sz="3300" dirty="0" err="1"/>
              <a:t>следующей</a:t>
            </a:r>
            <a:r>
              <a:rPr lang="en-US" sz="3300" dirty="0"/>
              <a:t> </a:t>
            </a:r>
            <a:r>
              <a:rPr lang="en-US" sz="3300" dirty="0" err="1"/>
              <a:t>цепочке</a:t>
            </a:r>
            <a:r>
              <a:rPr lang="en-US" sz="3300" dirty="0"/>
              <a:t>:</a:t>
            </a:r>
            <a:endParaRPr lang="ru-RU" sz="3300" dirty="0"/>
          </a:p>
          <a:p>
            <a:pPr lvl="0"/>
            <a:r>
              <a:rPr lang="en-US" sz="3300" dirty="0" err="1"/>
              <a:t>источник</a:t>
            </a:r>
            <a:r>
              <a:rPr lang="en-US" sz="3300" dirty="0"/>
              <a:t> </a:t>
            </a:r>
            <a:r>
              <a:rPr lang="en-US" sz="3300" dirty="0" err="1"/>
              <a:t>угрозы</a:t>
            </a:r>
            <a:r>
              <a:rPr lang="en-US" sz="3300" dirty="0"/>
              <a:t> (</a:t>
            </a:r>
            <a:r>
              <a:rPr lang="en-US" sz="3300" dirty="0" err="1"/>
              <a:t>внешняя</a:t>
            </a:r>
            <a:r>
              <a:rPr lang="en-US" sz="3300" dirty="0"/>
              <a:t> </a:t>
            </a:r>
            <a:r>
              <a:rPr lang="en-US" sz="3300" dirty="0" err="1"/>
              <a:t>и</a:t>
            </a:r>
            <a:r>
              <a:rPr lang="en-US" sz="3300" dirty="0"/>
              <a:t>/</a:t>
            </a:r>
            <a:r>
              <a:rPr lang="en-US" sz="3300" dirty="0" err="1"/>
              <a:t>или</a:t>
            </a:r>
            <a:r>
              <a:rPr lang="en-US" sz="3300" dirty="0"/>
              <a:t> </a:t>
            </a:r>
            <a:r>
              <a:rPr lang="en-US" sz="3300" dirty="0" err="1"/>
              <a:t>внутренняя</a:t>
            </a:r>
            <a:r>
              <a:rPr lang="en-US" sz="3300" dirty="0"/>
              <a:t> </a:t>
            </a:r>
            <a:r>
              <a:rPr lang="en-US" sz="3300" dirty="0" err="1"/>
              <a:t>среда</a:t>
            </a:r>
            <a:r>
              <a:rPr lang="en-US" sz="3300" dirty="0"/>
              <a:t> </a:t>
            </a:r>
            <a:r>
              <a:rPr lang="en-US" sz="3300" dirty="0" err="1"/>
              <a:t>предприятия</a:t>
            </a:r>
            <a:r>
              <a:rPr lang="en-US" sz="3300" dirty="0"/>
              <a:t>)</a:t>
            </a:r>
            <a:endParaRPr lang="ru-RU" sz="3300" dirty="0"/>
          </a:p>
          <a:p>
            <a:pPr lvl="0"/>
            <a:r>
              <a:rPr lang="en-US" sz="3300" dirty="0" err="1"/>
              <a:t>зона</a:t>
            </a:r>
            <a:r>
              <a:rPr lang="en-US" sz="3300" dirty="0"/>
              <a:t> </a:t>
            </a:r>
            <a:r>
              <a:rPr lang="en-US" sz="3300" dirty="0" err="1"/>
              <a:t>риска</a:t>
            </a:r>
            <a:r>
              <a:rPr lang="en-US" sz="3300" dirty="0"/>
              <a:t> (</a:t>
            </a:r>
            <a:r>
              <a:rPr lang="en-US" sz="3300" dirty="0" err="1"/>
              <a:t>сфера</a:t>
            </a:r>
            <a:r>
              <a:rPr lang="en-US" sz="3300" dirty="0"/>
              <a:t> </a:t>
            </a:r>
            <a:r>
              <a:rPr lang="en-US" sz="3300" dirty="0" err="1"/>
              <a:t>экономической</a:t>
            </a:r>
            <a:r>
              <a:rPr lang="en-US" sz="3300" dirty="0"/>
              <a:t> </a:t>
            </a:r>
            <a:r>
              <a:rPr lang="en-US" sz="3300" dirty="0" err="1"/>
              <a:t>деятельности</a:t>
            </a:r>
            <a:r>
              <a:rPr lang="en-US" sz="3300" dirty="0"/>
              <a:t> </a:t>
            </a:r>
            <a:r>
              <a:rPr lang="en-US" sz="3300" dirty="0" err="1"/>
              <a:t>предприятия</a:t>
            </a:r>
            <a:r>
              <a:rPr lang="en-US" sz="3300" dirty="0"/>
              <a:t>, </a:t>
            </a:r>
            <a:r>
              <a:rPr lang="en-US" sz="3300" dirty="0" err="1"/>
              <a:t>способы</a:t>
            </a:r>
            <a:r>
              <a:rPr lang="en-US" sz="3300" dirty="0"/>
              <a:t> </a:t>
            </a:r>
            <a:r>
              <a:rPr lang="en-US" sz="3300" dirty="0" err="1"/>
              <a:t>её</a:t>
            </a:r>
            <a:r>
              <a:rPr lang="en-US" sz="3300" dirty="0"/>
              <a:t> </a:t>
            </a:r>
            <a:r>
              <a:rPr lang="en-US" sz="3300" dirty="0" err="1"/>
              <a:t>реализации</a:t>
            </a:r>
            <a:r>
              <a:rPr lang="en-US" sz="3300" dirty="0"/>
              <a:t>, </a:t>
            </a:r>
            <a:r>
              <a:rPr lang="en-US" sz="3300" dirty="0" err="1"/>
              <a:t>материальные</a:t>
            </a:r>
            <a:r>
              <a:rPr lang="en-US" sz="3300" dirty="0"/>
              <a:t> </a:t>
            </a:r>
            <a:r>
              <a:rPr lang="en-US" sz="3300" dirty="0" err="1"/>
              <a:t>и</a:t>
            </a:r>
            <a:r>
              <a:rPr lang="en-US" sz="3300" dirty="0"/>
              <a:t> </a:t>
            </a:r>
            <a:r>
              <a:rPr lang="en-US" sz="3300" dirty="0" err="1"/>
              <a:t>информационные</a:t>
            </a:r>
            <a:r>
              <a:rPr lang="en-US" sz="3300" dirty="0"/>
              <a:t> </a:t>
            </a:r>
            <a:r>
              <a:rPr lang="en-US" sz="3300" dirty="0" err="1"/>
              <a:t>ресурсы</a:t>
            </a:r>
            <a:r>
              <a:rPr lang="en-US" sz="3300" dirty="0"/>
              <a:t>)</a:t>
            </a:r>
            <a:endParaRPr lang="ru-RU" sz="3300" dirty="0"/>
          </a:p>
          <a:p>
            <a:pPr lvl="0"/>
            <a:r>
              <a:rPr lang="en-US" sz="3300" dirty="0" err="1"/>
              <a:t>фактор</a:t>
            </a:r>
            <a:r>
              <a:rPr lang="en-US" sz="3300" dirty="0"/>
              <a:t> (</a:t>
            </a:r>
            <a:r>
              <a:rPr lang="en-US" sz="3300" dirty="0" err="1"/>
              <a:t>степень</a:t>
            </a:r>
            <a:r>
              <a:rPr lang="en-US" sz="3300" dirty="0"/>
              <a:t> </a:t>
            </a:r>
            <a:r>
              <a:rPr lang="en-US" sz="3300" dirty="0" err="1"/>
              <a:t>уязвимости</a:t>
            </a:r>
            <a:r>
              <a:rPr lang="en-US" sz="3300" dirty="0"/>
              <a:t> </a:t>
            </a:r>
            <a:r>
              <a:rPr lang="en-US" sz="3300" dirty="0" err="1"/>
              <a:t>данных</a:t>
            </a:r>
            <a:r>
              <a:rPr lang="en-US" sz="3300" dirty="0"/>
              <a:t>, </a:t>
            </a:r>
            <a:r>
              <a:rPr lang="en-US" sz="3300" dirty="0" err="1"/>
              <a:t>информации</a:t>
            </a:r>
            <a:r>
              <a:rPr lang="en-US" sz="3300" dirty="0"/>
              <a:t>, </a:t>
            </a:r>
            <a:r>
              <a:rPr lang="en-US" sz="3300" dirty="0" err="1"/>
              <a:t>программного</a:t>
            </a:r>
            <a:r>
              <a:rPr lang="en-US" sz="3300" dirty="0"/>
              <a:t> </a:t>
            </a:r>
            <a:r>
              <a:rPr lang="en-US" sz="3300" dirty="0" err="1"/>
              <a:t>обеспечения</a:t>
            </a:r>
            <a:r>
              <a:rPr lang="en-US" sz="3300" dirty="0"/>
              <a:t>, </a:t>
            </a:r>
            <a:r>
              <a:rPr lang="en-US" sz="3300" dirty="0" err="1"/>
              <a:t>компьютерных</a:t>
            </a:r>
            <a:r>
              <a:rPr lang="en-US" sz="3300" dirty="0"/>
              <a:t> </a:t>
            </a:r>
            <a:r>
              <a:rPr lang="en-US" sz="3300" dirty="0" err="1"/>
              <a:t>и</a:t>
            </a:r>
            <a:r>
              <a:rPr lang="en-US" sz="3300" dirty="0"/>
              <a:t> </a:t>
            </a:r>
            <a:r>
              <a:rPr lang="en-US" sz="3300" dirty="0" err="1"/>
              <a:t>телекоммуникационных</a:t>
            </a:r>
            <a:r>
              <a:rPr lang="en-US" sz="3300" dirty="0"/>
              <a:t> </a:t>
            </a:r>
            <a:r>
              <a:rPr lang="en-US" sz="3300" dirty="0" err="1"/>
              <a:t>устройств</a:t>
            </a:r>
            <a:r>
              <a:rPr lang="en-US" sz="3300" dirty="0"/>
              <a:t>, </a:t>
            </a:r>
            <a:r>
              <a:rPr lang="en-US" sz="3300" dirty="0" err="1"/>
              <a:t>материальных</a:t>
            </a:r>
            <a:r>
              <a:rPr lang="en-US" sz="3300" dirty="0"/>
              <a:t> </a:t>
            </a:r>
            <a:r>
              <a:rPr lang="en-US" sz="3300" dirty="0" err="1"/>
              <a:t>и</a:t>
            </a:r>
            <a:r>
              <a:rPr lang="en-US" sz="3300" dirty="0"/>
              <a:t> </a:t>
            </a:r>
            <a:r>
              <a:rPr lang="en-US" sz="3300" dirty="0" err="1"/>
              <a:t>финансовых</a:t>
            </a:r>
            <a:r>
              <a:rPr lang="en-US" sz="3300" dirty="0"/>
              <a:t> </a:t>
            </a:r>
            <a:r>
              <a:rPr lang="en-US" sz="3300" dirty="0" err="1"/>
              <a:t>ресурсов</a:t>
            </a:r>
            <a:r>
              <a:rPr lang="en-US" sz="3300" dirty="0"/>
              <a:t>, </a:t>
            </a:r>
            <a:r>
              <a:rPr lang="en-US" sz="3300" dirty="0" err="1"/>
              <a:t>персонала</a:t>
            </a:r>
            <a:r>
              <a:rPr lang="en-US" sz="3300" dirty="0"/>
              <a:t>)&gt;</a:t>
            </a:r>
            <a:endParaRPr lang="ru-RU" sz="3300" dirty="0"/>
          </a:p>
          <a:p>
            <a:pPr lvl="0"/>
            <a:r>
              <a:rPr lang="en-US" sz="3300" dirty="0" err="1"/>
              <a:t>угроза</a:t>
            </a:r>
            <a:r>
              <a:rPr lang="en-US" sz="3300" dirty="0"/>
              <a:t> (</a:t>
            </a:r>
            <a:r>
              <a:rPr lang="en-US" sz="3300" dirty="0" err="1"/>
              <a:t>вид</a:t>
            </a:r>
            <a:r>
              <a:rPr lang="en-US" sz="3300" dirty="0"/>
              <a:t>, </a:t>
            </a:r>
            <a:r>
              <a:rPr lang="en-US" sz="3300" dirty="0" err="1"/>
              <a:t>величина</a:t>
            </a:r>
            <a:r>
              <a:rPr lang="en-US" sz="3300" dirty="0"/>
              <a:t>, </a:t>
            </a:r>
            <a:r>
              <a:rPr lang="en-US" sz="3300" dirty="0" err="1"/>
              <a:t>направление</a:t>
            </a:r>
            <a:r>
              <a:rPr lang="en-US" sz="3300" dirty="0"/>
              <a:t>)</a:t>
            </a:r>
            <a:endParaRPr lang="ru-RU" sz="3300" dirty="0"/>
          </a:p>
          <a:p>
            <a:pPr lvl="0"/>
            <a:r>
              <a:rPr lang="en-US" sz="3300" dirty="0" err="1"/>
              <a:t>возможность</a:t>
            </a:r>
            <a:r>
              <a:rPr lang="en-US" sz="3300" dirty="0"/>
              <a:t> </a:t>
            </a:r>
            <a:r>
              <a:rPr lang="en-US" sz="3300" dirty="0" err="1"/>
              <a:t>её</a:t>
            </a:r>
            <a:r>
              <a:rPr lang="en-US" sz="3300" dirty="0"/>
              <a:t> </a:t>
            </a:r>
            <a:r>
              <a:rPr lang="en-US" sz="3300" dirty="0" err="1"/>
              <a:t>реализации</a:t>
            </a:r>
            <a:r>
              <a:rPr lang="en-US" sz="3300" dirty="0"/>
              <a:t> (</a:t>
            </a:r>
            <a:r>
              <a:rPr lang="en-US" sz="3300" dirty="0" err="1"/>
              <a:t>предпосылки</a:t>
            </a:r>
            <a:r>
              <a:rPr lang="en-US" sz="3300" dirty="0"/>
              <a:t>, </a:t>
            </a:r>
            <a:r>
              <a:rPr lang="en-US" sz="3300" dirty="0" err="1"/>
              <a:t>объект</a:t>
            </a:r>
            <a:r>
              <a:rPr lang="en-US" sz="3300" dirty="0"/>
              <a:t>, </a:t>
            </a:r>
            <a:r>
              <a:rPr lang="en-US" sz="3300" dirty="0" err="1"/>
              <a:t>способ</a:t>
            </a:r>
            <a:r>
              <a:rPr lang="en-US" sz="3300" dirty="0"/>
              <a:t> </a:t>
            </a:r>
            <a:r>
              <a:rPr lang="en-US" sz="3300" dirty="0" err="1"/>
              <a:t>действия</a:t>
            </a:r>
            <a:r>
              <a:rPr lang="en-US" sz="3300" dirty="0"/>
              <a:t>, </a:t>
            </a:r>
            <a:r>
              <a:rPr lang="en-US" sz="3300" dirty="0" err="1"/>
              <a:t>скорость</a:t>
            </a:r>
            <a:r>
              <a:rPr lang="en-US" sz="3300" dirty="0"/>
              <a:t> </a:t>
            </a:r>
            <a:r>
              <a:rPr lang="en-US" sz="3300" dirty="0" err="1"/>
              <a:t>и</a:t>
            </a:r>
            <a:r>
              <a:rPr lang="en-US" sz="3300" dirty="0"/>
              <a:t> </a:t>
            </a:r>
            <a:r>
              <a:rPr lang="en-US" sz="3300" dirty="0" err="1"/>
              <a:t>временной</a:t>
            </a:r>
            <a:r>
              <a:rPr lang="en-US" sz="3300" dirty="0"/>
              <a:t> </a:t>
            </a:r>
            <a:r>
              <a:rPr lang="en-US" sz="3300" dirty="0" err="1"/>
              <a:t>интервал</a:t>
            </a:r>
            <a:r>
              <a:rPr lang="en-US" sz="3300" dirty="0"/>
              <a:t> </a:t>
            </a:r>
            <a:r>
              <a:rPr lang="en-US" sz="3300" dirty="0" err="1"/>
              <a:t>действия</a:t>
            </a:r>
            <a:r>
              <a:rPr lang="en-US" sz="3300" dirty="0"/>
              <a:t>)</a:t>
            </a:r>
            <a:endParaRPr lang="ru-RU" sz="3300" dirty="0"/>
          </a:p>
          <a:p>
            <a:pPr lvl="0"/>
            <a:r>
              <a:rPr lang="en-US" sz="3300" dirty="0" err="1"/>
              <a:t>последствия</a:t>
            </a:r>
            <a:r>
              <a:rPr lang="en-US" sz="3300" dirty="0"/>
              <a:t> (</a:t>
            </a:r>
            <a:r>
              <a:rPr lang="en-US" sz="3300" dirty="0" err="1"/>
              <a:t>материальный</a:t>
            </a:r>
            <a:r>
              <a:rPr lang="en-US" sz="3300" dirty="0"/>
              <a:t> </a:t>
            </a:r>
            <a:r>
              <a:rPr lang="en-US" sz="3300" dirty="0" err="1"/>
              <a:t>ущерб</a:t>
            </a:r>
            <a:r>
              <a:rPr lang="en-US" sz="3300" dirty="0"/>
              <a:t>, </a:t>
            </a:r>
            <a:r>
              <a:rPr lang="en-US" sz="3300" dirty="0" err="1"/>
              <a:t>моральный</a:t>
            </a:r>
            <a:r>
              <a:rPr lang="en-US" sz="3300" dirty="0"/>
              <a:t> </a:t>
            </a:r>
            <a:r>
              <a:rPr lang="en-US" sz="3300" dirty="0" err="1"/>
              <a:t>вред</a:t>
            </a:r>
            <a:r>
              <a:rPr lang="en-US" sz="3300" dirty="0"/>
              <a:t>, </a:t>
            </a:r>
            <a:r>
              <a:rPr lang="en-US" sz="3300" dirty="0" err="1"/>
              <a:t>размер</a:t>
            </a:r>
            <a:r>
              <a:rPr lang="en-US" sz="3300" dirty="0"/>
              <a:t> </a:t>
            </a:r>
            <a:r>
              <a:rPr lang="en-US" sz="3300" dirty="0" err="1"/>
              <a:t>ущерба</a:t>
            </a:r>
            <a:r>
              <a:rPr lang="en-US" sz="3300" dirty="0"/>
              <a:t> </a:t>
            </a:r>
            <a:r>
              <a:rPr lang="en-US" sz="3300" dirty="0" err="1"/>
              <a:t>и</a:t>
            </a:r>
            <a:r>
              <a:rPr lang="en-US" sz="3300" dirty="0"/>
              <a:t> </a:t>
            </a:r>
            <a:r>
              <a:rPr lang="en-US" sz="3300" dirty="0" err="1"/>
              <a:t>вреда</a:t>
            </a:r>
            <a:r>
              <a:rPr lang="en-US" sz="3300" dirty="0"/>
              <a:t>, </a:t>
            </a:r>
            <a:r>
              <a:rPr lang="en-US" sz="3300" dirty="0" err="1"/>
              <a:t>возможность</a:t>
            </a:r>
            <a:r>
              <a:rPr lang="en-US" sz="3300" dirty="0"/>
              <a:t> </a:t>
            </a:r>
            <a:r>
              <a:rPr lang="en-US" sz="3300" dirty="0" err="1"/>
              <a:t>компенсации</a:t>
            </a:r>
            <a:r>
              <a:rPr lang="en-US" sz="3300" dirty="0"/>
              <a:t>)</a:t>
            </a:r>
            <a:r>
              <a:rPr lang="en-US" sz="3300" dirty="0" smtClean="0"/>
              <a:t>.</a:t>
            </a:r>
            <a:endParaRPr lang="ru-RU" sz="3300" dirty="0"/>
          </a:p>
        </p:txBody>
      </p:sp>
    </p:spTree>
    <p:extLst>
      <p:ext uri="{BB962C8B-B14F-4D97-AF65-F5344CB8AC3E}">
        <p14:creationId xmlns:p14="http://schemas.microsoft.com/office/powerpoint/2010/main" val="2410254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/>
          <a:lstStyle/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en-US" dirty="0" err="1" smtClean="0"/>
              <a:t>Эффективный</a:t>
            </a:r>
            <a:r>
              <a:rPr lang="en-US" dirty="0" smtClean="0"/>
              <a:t> </a:t>
            </a:r>
            <a:r>
              <a:rPr lang="en-US" dirty="0" err="1" smtClean="0"/>
              <a:t>способ</a:t>
            </a:r>
            <a:r>
              <a:rPr lang="en-US" dirty="0" smtClean="0"/>
              <a:t> </a:t>
            </a:r>
            <a:r>
              <a:rPr lang="en-US" dirty="0" err="1"/>
              <a:t>борьбы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непреднамеренными</a:t>
            </a:r>
            <a:r>
              <a:rPr lang="en-US" dirty="0"/>
              <a:t> </a:t>
            </a:r>
            <a:r>
              <a:rPr lang="en-US" dirty="0" err="1"/>
              <a:t>ошибками</a:t>
            </a:r>
            <a:r>
              <a:rPr lang="en-US" dirty="0"/>
              <a:t> — </a:t>
            </a:r>
            <a:r>
              <a:rPr lang="en-US" dirty="0" err="1"/>
              <a:t>максимальная</a:t>
            </a:r>
            <a:r>
              <a:rPr lang="en-US" dirty="0"/>
              <a:t> </a:t>
            </a:r>
            <a:r>
              <a:rPr lang="en-US" dirty="0" err="1"/>
              <a:t>автоматизация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стандартизация</a:t>
            </a:r>
            <a:r>
              <a:rPr lang="en-US" dirty="0"/>
              <a:t>, </a:t>
            </a:r>
            <a:r>
              <a:rPr lang="en-US" dirty="0" err="1"/>
              <a:t>информационных</a:t>
            </a:r>
            <a:r>
              <a:rPr lang="en-US" dirty="0"/>
              <a:t> </a:t>
            </a:r>
            <a:r>
              <a:rPr lang="en-US" dirty="0" err="1"/>
              <a:t>процессов</a:t>
            </a:r>
            <a:r>
              <a:rPr lang="en-US" dirty="0"/>
              <a:t>, </a:t>
            </a:r>
            <a:r>
              <a:rPr lang="en-US" dirty="0" err="1"/>
              <a:t>использование</a:t>
            </a:r>
            <a:r>
              <a:rPr lang="en-US" dirty="0"/>
              <a:t> </a:t>
            </a:r>
            <a:r>
              <a:rPr lang="en-US" dirty="0" err="1"/>
              <a:t>устройств</a:t>
            </a:r>
            <a:r>
              <a:rPr lang="en-US" dirty="0"/>
              <a:t> "</a:t>
            </a:r>
            <a:r>
              <a:rPr lang="en-US" dirty="0" err="1"/>
              <a:t>защита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дурака</a:t>
            </a:r>
            <a:r>
              <a:rPr lang="en-US" dirty="0"/>
              <a:t>" (Fool Proof Device), </a:t>
            </a:r>
            <a:r>
              <a:rPr lang="en-US" dirty="0" err="1"/>
              <a:t>регламентация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строгий</a:t>
            </a:r>
            <a:r>
              <a:rPr lang="en-US" dirty="0"/>
              <a:t> </a:t>
            </a:r>
            <a:r>
              <a:rPr lang="en-US" dirty="0" err="1"/>
              <a:t>контроль</a:t>
            </a:r>
            <a:r>
              <a:rPr lang="en-US" dirty="0"/>
              <a:t> </a:t>
            </a:r>
            <a:r>
              <a:rPr lang="en-US" dirty="0" err="1"/>
              <a:t>действий</a:t>
            </a:r>
            <a:r>
              <a:rPr lang="en-US" dirty="0"/>
              <a:t> </a:t>
            </a:r>
            <a:r>
              <a:rPr lang="en-US" dirty="0" err="1"/>
              <a:t>пользователей</a:t>
            </a:r>
            <a:r>
              <a:rPr lang="en-US" dirty="0"/>
              <a:t>. </a:t>
            </a:r>
            <a:r>
              <a:rPr lang="en-US" dirty="0" err="1"/>
              <a:t>Необходимо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следить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тем</a:t>
            </a:r>
            <a:r>
              <a:rPr lang="en-US" dirty="0"/>
              <a:t>, </a:t>
            </a:r>
            <a:r>
              <a:rPr lang="en-US" dirty="0" err="1"/>
              <a:t>чтобы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увольнении</a:t>
            </a:r>
            <a:r>
              <a:rPr lang="en-US" dirty="0"/>
              <a:t> </a:t>
            </a:r>
            <a:r>
              <a:rPr lang="en-US" dirty="0" err="1"/>
              <a:t>сотрудника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 </a:t>
            </a:r>
            <a:r>
              <a:rPr lang="en-US" dirty="0" err="1"/>
              <a:t>доступа</a:t>
            </a:r>
            <a:r>
              <a:rPr lang="en-US" dirty="0"/>
              <a:t> (</a:t>
            </a:r>
            <a:r>
              <a:rPr lang="en-US" dirty="0" err="1"/>
              <a:t>логического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физического</a:t>
            </a:r>
            <a:r>
              <a:rPr lang="en-US" dirty="0"/>
              <a:t>)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информационным</a:t>
            </a:r>
            <a:r>
              <a:rPr lang="en-US" dirty="0"/>
              <a:t> </a:t>
            </a:r>
            <a:r>
              <a:rPr lang="en-US" dirty="0" err="1"/>
              <a:t>ресурсам</a:t>
            </a:r>
            <a:r>
              <a:rPr lang="en-US" dirty="0"/>
              <a:t> </a:t>
            </a:r>
            <a:r>
              <a:rPr lang="en-US" dirty="0" err="1"/>
              <a:t>аннулировались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2982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Основными</a:t>
            </a:r>
            <a:r>
              <a:rPr lang="en-US" dirty="0"/>
              <a:t> </a:t>
            </a:r>
            <a:r>
              <a:rPr lang="en-US" dirty="0" err="1"/>
              <a:t>источниками</a:t>
            </a:r>
            <a:r>
              <a:rPr lang="en-US" dirty="0"/>
              <a:t> </a:t>
            </a:r>
            <a:r>
              <a:rPr lang="en-US" dirty="0" err="1"/>
              <a:t>внутренних</a:t>
            </a:r>
            <a:r>
              <a:rPr lang="en-US" dirty="0"/>
              <a:t> </a:t>
            </a:r>
            <a:r>
              <a:rPr lang="en-US" dirty="0" err="1"/>
              <a:t>системных</a:t>
            </a:r>
            <a:r>
              <a:rPr lang="en-US" dirty="0"/>
              <a:t> </a:t>
            </a:r>
            <a:r>
              <a:rPr lang="en-US" dirty="0" err="1"/>
              <a:t>отказов</a:t>
            </a:r>
            <a:r>
              <a:rPr lang="en-US" dirty="0"/>
              <a:t> </a:t>
            </a:r>
            <a:r>
              <a:rPr lang="en-US" dirty="0" err="1"/>
              <a:t>являются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невозможность</a:t>
            </a:r>
            <a:r>
              <a:rPr lang="en-US" dirty="0"/>
              <a:t> </a:t>
            </a:r>
            <a:r>
              <a:rPr lang="en-US" dirty="0" err="1"/>
              <a:t>работать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системой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силу</a:t>
            </a:r>
            <a:r>
              <a:rPr lang="en-US" dirty="0"/>
              <a:t> </a:t>
            </a:r>
            <a:r>
              <a:rPr lang="en-US" dirty="0" err="1"/>
              <a:t>отсутствия</a:t>
            </a:r>
            <a:r>
              <a:rPr lang="en-US" dirty="0"/>
              <a:t> </a:t>
            </a:r>
            <a:r>
              <a:rPr lang="en-US" dirty="0" err="1"/>
              <a:t>технической</a:t>
            </a:r>
            <a:r>
              <a:rPr lang="en-US" dirty="0"/>
              <a:t> </a:t>
            </a:r>
            <a:r>
              <a:rPr lang="en-US" dirty="0" err="1"/>
              <a:t>поддержки</a:t>
            </a:r>
            <a:r>
              <a:rPr lang="en-US" dirty="0"/>
              <a:t> (</a:t>
            </a:r>
            <a:r>
              <a:rPr lang="en-US" dirty="0" err="1"/>
              <a:t>неполнота</a:t>
            </a:r>
            <a:r>
              <a:rPr lang="en-US" dirty="0"/>
              <a:t> </a:t>
            </a:r>
            <a:r>
              <a:rPr lang="en-US" dirty="0" err="1"/>
              <a:t>документации</a:t>
            </a:r>
            <a:r>
              <a:rPr lang="en-US" dirty="0"/>
              <a:t>, </a:t>
            </a:r>
            <a:r>
              <a:rPr lang="en-US" dirty="0" err="1"/>
              <a:t>недостаток</a:t>
            </a:r>
            <a:r>
              <a:rPr lang="en-US" dirty="0"/>
              <a:t> </a:t>
            </a:r>
            <a:r>
              <a:rPr lang="en-US" dirty="0" err="1"/>
              <a:t>справочной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</a:t>
            </a:r>
            <a:r>
              <a:rPr lang="en-US" dirty="0"/>
              <a:t>. </a:t>
            </a:r>
            <a:r>
              <a:rPr lang="en-US" dirty="0" err="1"/>
              <a:t>п</a:t>
            </a:r>
            <a:r>
              <a:rPr lang="en-US" dirty="0"/>
              <a:t>.);</a:t>
            </a:r>
            <a:endParaRPr lang="ru-RU" dirty="0"/>
          </a:p>
          <a:p>
            <a:pPr lvl="0"/>
            <a:r>
              <a:rPr lang="en-US" dirty="0" err="1"/>
              <a:t>отступление</a:t>
            </a:r>
            <a:r>
              <a:rPr lang="en-US" dirty="0"/>
              <a:t> (</a:t>
            </a:r>
            <a:r>
              <a:rPr lang="en-US" dirty="0" err="1"/>
              <a:t>случайное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умышленное</a:t>
            </a:r>
            <a:r>
              <a:rPr lang="en-US" dirty="0"/>
              <a:t>)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установленных</a:t>
            </a:r>
            <a:r>
              <a:rPr lang="en-US" dirty="0"/>
              <a:t> </a:t>
            </a:r>
            <a:r>
              <a:rPr lang="en-US" dirty="0" err="1"/>
              <a:t>правил</a:t>
            </a:r>
            <a:r>
              <a:rPr lang="en-US" dirty="0"/>
              <a:t> </a:t>
            </a:r>
            <a:r>
              <a:rPr lang="en-US" dirty="0" err="1"/>
              <a:t>эксплуатации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выход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штатного</a:t>
            </a:r>
            <a:r>
              <a:rPr lang="en-US" dirty="0"/>
              <a:t> </a:t>
            </a:r>
            <a:r>
              <a:rPr lang="en-US" dirty="0" err="1"/>
              <a:t>режима</a:t>
            </a:r>
            <a:r>
              <a:rPr lang="en-US" dirty="0"/>
              <a:t> </a:t>
            </a:r>
            <a:r>
              <a:rPr lang="en-US" dirty="0" err="1"/>
              <a:t>эксплуатации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силу</a:t>
            </a:r>
            <a:r>
              <a:rPr lang="en-US" dirty="0"/>
              <a:t> </a:t>
            </a:r>
            <a:r>
              <a:rPr lang="en-US" dirty="0" err="1"/>
              <a:t>случайных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преднамеренных</a:t>
            </a:r>
            <a:r>
              <a:rPr lang="en-US" dirty="0"/>
              <a:t> </a:t>
            </a:r>
            <a:r>
              <a:rPr lang="en-US" dirty="0" err="1"/>
              <a:t>действий</a:t>
            </a:r>
            <a:r>
              <a:rPr lang="en-US" dirty="0"/>
              <a:t> </a:t>
            </a:r>
            <a:r>
              <a:rPr lang="en-US" dirty="0" err="1"/>
              <a:t>пользователей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обслуживающего</a:t>
            </a:r>
            <a:r>
              <a:rPr lang="en-US" dirty="0"/>
              <a:t> </a:t>
            </a:r>
            <a:r>
              <a:rPr lang="en-US" dirty="0" err="1"/>
              <a:t>персонала</a:t>
            </a:r>
            <a:r>
              <a:rPr lang="en-US" dirty="0"/>
              <a:t> (</a:t>
            </a:r>
            <a:r>
              <a:rPr lang="en-US" dirty="0" err="1"/>
              <a:t>превышение</a:t>
            </a:r>
            <a:r>
              <a:rPr lang="en-US" dirty="0"/>
              <a:t> </a:t>
            </a:r>
            <a:r>
              <a:rPr lang="en-US" dirty="0" err="1"/>
              <a:t>расчетного</a:t>
            </a:r>
            <a:r>
              <a:rPr lang="en-US" dirty="0"/>
              <a:t> </a:t>
            </a:r>
            <a:r>
              <a:rPr lang="en-US" dirty="0" err="1"/>
              <a:t>числа</a:t>
            </a:r>
            <a:r>
              <a:rPr lang="en-US" dirty="0"/>
              <a:t> </a:t>
            </a:r>
            <a:r>
              <a:rPr lang="en-US" dirty="0" err="1"/>
              <a:t>запросов</a:t>
            </a:r>
            <a:r>
              <a:rPr lang="en-US" dirty="0"/>
              <a:t>, </a:t>
            </a:r>
            <a:r>
              <a:rPr lang="en-US" dirty="0" err="1"/>
              <a:t>чрезмерный</a:t>
            </a:r>
            <a:r>
              <a:rPr lang="en-US" dirty="0"/>
              <a:t> </a:t>
            </a:r>
            <a:r>
              <a:rPr lang="en-US" dirty="0" err="1"/>
              <a:t>объем</a:t>
            </a:r>
            <a:r>
              <a:rPr lang="en-US" dirty="0"/>
              <a:t> </a:t>
            </a:r>
            <a:r>
              <a:rPr lang="en-US" dirty="0" err="1"/>
              <a:t>обрабатываемой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</a:t>
            </a:r>
            <a:r>
              <a:rPr lang="en-US" dirty="0"/>
              <a:t>. </a:t>
            </a:r>
            <a:r>
              <a:rPr lang="en-US" dirty="0" err="1"/>
              <a:t>п</a:t>
            </a:r>
            <a:r>
              <a:rPr lang="en-US" dirty="0"/>
              <a:t>.);</a:t>
            </a:r>
            <a:endParaRPr lang="ru-RU" dirty="0"/>
          </a:p>
          <a:p>
            <a:pPr lvl="0"/>
            <a:r>
              <a:rPr lang="en-US" dirty="0" err="1"/>
              <a:t>ошибки</a:t>
            </a:r>
            <a:r>
              <a:rPr lang="en-US" dirty="0"/>
              <a:t> </a:t>
            </a:r>
            <a:r>
              <a:rPr lang="en-US" dirty="0" err="1"/>
              <a:t>конфигурирования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отказы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аппаратного</a:t>
            </a:r>
            <a:r>
              <a:rPr lang="en-US" dirty="0"/>
              <a:t> </a:t>
            </a:r>
            <a:r>
              <a:rPr lang="en-US" dirty="0" err="1"/>
              <a:t>обеспечения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разрушение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разрушение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повреждение</a:t>
            </a:r>
            <a:r>
              <a:rPr lang="en-US" dirty="0"/>
              <a:t> </a:t>
            </a:r>
            <a:r>
              <a:rPr lang="en-US" dirty="0" err="1"/>
              <a:t>аппаратуры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5142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отношению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поддерживающей</a:t>
            </a:r>
            <a:r>
              <a:rPr lang="en-US" dirty="0"/>
              <a:t> </a:t>
            </a:r>
            <a:r>
              <a:rPr lang="en-US" dirty="0" err="1"/>
              <a:t>инфраструктуре</a:t>
            </a:r>
            <a:r>
              <a:rPr lang="en-US" dirty="0"/>
              <a:t> </a:t>
            </a:r>
            <a:r>
              <a:rPr lang="en-US" dirty="0" err="1"/>
              <a:t>рекомендуется</a:t>
            </a:r>
            <a:r>
              <a:rPr lang="en-US" dirty="0"/>
              <a:t> </a:t>
            </a:r>
            <a:r>
              <a:rPr lang="en-US" dirty="0" err="1"/>
              <a:t>рассматривать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угрозы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нарушение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 (</a:t>
            </a:r>
            <a:r>
              <a:rPr lang="en-US" dirty="0" err="1"/>
              <a:t>случайное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умышленное</a:t>
            </a:r>
            <a:r>
              <a:rPr lang="en-US" dirty="0"/>
              <a:t>) </a:t>
            </a:r>
            <a:r>
              <a:rPr lang="en-US" dirty="0" err="1"/>
              <a:t>систем</a:t>
            </a:r>
            <a:r>
              <a:rPr lang="en-US" dirty="0"/>
              <a:t> </a:t>
            </a:r>
            <a:r>
              <a:rPr lang="en-US" dirty="0" err="1"/>
              <a:t>связи</a:t>
            </a:r>
            <a:r>
              <a:rPr lang="en-US" dirty="0"/>
              <a:t>, </a:t>
            </a:r>
            <a:r>
              <a:rPr lang="en-US" dirty="0" err="1"/>
              <a:t>электропитания</a:t>
            </a:r>
            <a:r>
              <a:rPr lang="en-US" dirty="0"/>
              <a:t>, </a:t>
            </a:r>
            <a:r>
              <a:rPr lang="en-US" dirty="0" err="1"/>
              <a:t>водо</a:t>
            </a:r>
            <a:r>
              <a:rPr lang="en-US" dirty="0"/>
              <a:t>- </a:t>
            </a:r>
            <a:r>
              <a:rPr lang="en-US" dirty="0" err="1"/>
              <a:t>и</a:t>
            </a:r>
            <a:r>
              <a:rPr lang="en-US" dirty="0"/>
              <a:t>/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теплоснабжения</a:t>
            </a:r>
            <a:r>
              <a:rPr lang="en-US" dirty="0"/>
              <a:t>, </a:t>
            </a:r>
            <a:r>
              <a:rPr lang="en-US" dirty="0" err="1"/>
              <a:t>кондиционирования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разрушение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повреждение</a:t>
            </a:r>
            <a:r>
              <a:rPr lang="en-US" dirty="0"/>
              <a:t> </a:t>
            </a:r>
            <a:r>
              <a:rPr lang="en-US" dirty="0" err="1"/>
              <a:t>помещений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невозможность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нежелание</a:t>
            </a:r>
            <a:r>
              <a:rPr lang="en-US" dirty="0"/>
              <a:t> </a:t>
            </a:r>
            <a:r>
              <a:rPr lang="en-US" dirty="0" err="1"/>
              <a:t>обслуживающего</a:t>
            </a:r>
            <a:r>
              <a:rPr lang="en-US" dirty="0"/>
              <a:t> </a:t>
            </a:r>
            <a:r>
              <a:rPr lang="en-US" dirty="0" err="1"/>
              <a:t>персонала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/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пользователей</a:t>
            </a:r>
            <a:r>
              <a:rPr lang="en-US" dirty="0"/>
              <a:t> </a:t>
            </a:r>
            <a:r>
              <a:rPr lang="en-US" dirty="0" err="1"/>
              <a:t>выполнять</a:t>
            </a:r>
            <a:r>
              <a:rPr lang="en-US" dirty="0"/>
              <a:t> </a:t>
            </a:r>
            <a:r>
              <a:rPr lang="en-US" dirty="0" err="1"/>
              <a:t>свои</a:t>
            </a:r>
            <a:r>
              <a:rPr lang="en-US" dirty="0"/>
              <a:t> </a:t>
            </a:r>
            <a:r>
              <a:rPr lang="en-US" dirty="0" err="1"/>
              <a:t>обязанности</a:t>
            </a:r>
            <a:r>
              <a:rPr lang="en-US" dirty="0"/>
              <a:t> (</a:t>
            </a:r>
            <a:r>
              <a:rPr lang="en-US" dirty="0" err="1"/>
              <a:t>гражданские</a:t>
            </a:r>
            <a:r>
              <a:rPr lang="en-US" dirty="0"/>
              <a:t> </a:t>
            </a:r>
            <a:r>
              <a:rPr lang="en-US" dirty="0" err="1"/>
              <a:t>беспорядки</a:t>
            </a:r>
            <a:r>
              <a:rPr lang="en-US" dirty="0"/>
              <a:t>, </a:t>
            </a:r>
            <a:r>
              <a:rPr lang="en-US" dirty="0" err="1"/>
              <a:t>аварии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транспорте</a:t>
            </a:r>
            <a:r>
              <a:rPr lang="en-US" dirty="0"/>
              <a:t>, </a:t>
            </a:r>
            <a:r>
              <a:rPr lang="en-US" dirty="0" err="1"/>
              <a:t>террористический</a:t>
            </a:r>
            <a:r>
              <a:rPr lang="en-US" dirty="0"/>
              <a:t> </a:t>
            </a:r>
            <a:r>
              <a:rPr lang="en-US" dirty="0" err="1"/>
              <a:t>акт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угроза</a:t>
            </a:r>
            <a:r>
              <a:rPr lang="en-US" dirty="0"/>
              <a:t>, </a:t>
            </a:r>
            <a:r>
              <a:rPr lang="en-US" dirty="0" err="1"/>
              <a:t>забастовка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</a:t>
            </a:r>
            <a:r>
              <a:rPr lang="en-US" dirty="0"/>
              <a:t>. </a:t>
            </a:r>
            <a:r>
              <a:rPr lang="en-US" dirty="0" err="1"/>
              <a:t>п</a:t>
            </a:r>
            <a:r>
              <a:rPr lang="en-US" dirty="0"/>
              <a:t>.).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5408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 err="1"/>
              <a:t>Несанкционированное</a:t>
            </a:r>
            <a:r>
              <a:rPr lang="en-US" b="1" dirty="0"/>
              <a:t> </a:t>
            </a:r>
            <a:r>
              <a:rPr lang="en-US" b="1" dirty="0" err="1"/>
              <a:t>копирование</a:t>
            </a:r>
            <a:r>
              <a:rPr lang="en-US" b="1" dirty="0"/>
              <a:t>, </a:t>
            </a:r>
            <a:r>
              <a:rPr lang="en-US" b="1" dirty="0" err="1"/>
              <a:t>распространение</a:t>
            </a:r>
            <a:r>
              <a:rPr lang="en-US" b="1" dirty="0"/>
              <a:t> </a:t>
            </a:r>
            <a:r>
              <a:rPr lang="en-US" b="1" dirty="0" err="1"/>
              <a:t>и</a:t>
            </a:r>
            <a:r>
              <a:rPr lang="en-US" b="1" dirty="0"/>
              <a:t> </a:t>
            </a:r>
            <a:r>
              <a:rPr lang="en-US" b="1" dirty="0" err="1"/>
              <a:t>использование</a:t>
            </a:r>
            <a:r>
              <a:rPr lang="en-US" b="1" dirty="0"/>
              <a:t> </a:t>
            </a:r>
            <a:r>
              <a:rPr lang="en-US" b="1" dirty="0" err="1"/>
              <a:t>программ</a:t>
            </a:r>
            <a:r>
              <a:rPr lang="ru-RU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предотвращения</a:t>
            </a:r>
            <a:r>
              <a:rPr lang="en-US" dirty="0"/>
              <a:t> </a:t>
            </a:r>
            <a:r>
              <a:rPr lang="en-US" dirty="0" err="1"/>
              <a:t>незаконных</a:t>
            </a:r>
            <a:r>
              <a:rPr lang="en-US" dirty="0"/>
              <a:t> </a:t>
            </a:r>
            <a:r>
              <a:rPr lang="en-US" dirty="0" err="1"/>
              <a:t>действий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программным</a:t>
            </a:r>
            <a:r>
              <a:rPr lang="en-US" dirty="0"/>
              <a:t> </a:t>
            </a:r>
            <a:r>
              <a:rPr lang="en-US" dirty="0" err="1"/>
              <a:t>обеспечением</a:t>
            </a:r>
            <a:r>
              <a:rPr lang="en-US" dirty="0"/>
              <a:t> </a:t>
            </a:r>
            <a:r>
              <a:rPr lang="en-US" dirty="0" err="1"/>
              <a:t>возможны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сценарии</a:t>
            </a:r>
            <a:r>
              <a:rPr lang="en-US" dirty="0"/>
              <a:t> </a:t>
            </a:r>
            <a:r>
              <a:rPr lang="en-US" dirty="0" err="1"/>
              <a:t>поведения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зарегистрированных</a:t>
            </a:r>
            <a:r>
              <a:rPr lang="en-US" dirty="0"/>
              <a:t> </a:t>
            </a:r>
            <a:r>
              <a:rPr lang="en-US" dirty="0" err="1"/>
              <a:t>пользователей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периодическое</a:t>
            </a:r>
            <a:r>
              <a:rPr lang="en-US" dirty="0"/>
              <a:t> </a:t>
            </a:r>
            <a:r>
              <a:rPr lang="en-US" dirty="0" err="1"/>
              <a:t>получение</a:t>
            </a:r>
            <a:r>
              <a:rPr lang="en-US" dirty="0"/>
              <a:t> </a:t>
            </a:r>
            <a:r>
              <a:rPr lang="en-US" dirty="0" err="1"/>
              <a:t>новых</a:t>
            </a:r>
            <a:r>
              <a:rPr lang="en-US" dirty="0"/>
              <a:t> </a:t>
            </a:r>
            <a:r>
              <a:rPr lang="en-US" dirty="0" err="1"/>
              <a:t>версий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продукта</a:t>
            </a:r>
            <a:r>
              <a:rPr lang="en-US" dirty="0"/>
              <a:t>, </a:t>
            </a:r>
            <a:r>
              <a:rPr lang="en-US" dirty="0" err="1"/>
              <a:t>соответствующей</a:t>
            </a:r>
            <a:r>
              <a:rPr lang="en-US" dirty="0"/>
              <a:t> </a:t>
            </a:r>
            <a:r>
              <a:rPr lang="en-US" dirty="0" err="1"/>
              <a:t>документации</a:t>
            </a:r>
            <a:r>
              <a:rPr lang="en-US" dirty="0"/>
              <a:t>, </a:t>
            </a:r>
            <a:r>
              <a:rPr lang="en-US" dirty="0" err="1"/>
              <a:t>специальных</a:t>
            </a:r>
            <a:r>
              <a:rPr lang="en-US" dirty="0"/>
              <a:t> </a:t>
            </a:r>
            <a:r>
              <a:rPr lang="en-US" dirty="0" err="1"/>
              <a:t>журналов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возможность</a:t>
            </a:r>
            <a:r>
              <a:rPr lang="en-US" dirty="0"/>
              <a:t> </a:t>
            </a:r>
            <a:r>
              <a:rPr lang="en-US" dirty="0" err="1"/>
              <a:t>получения</a:t>
            </a:r>
            <a:r>
              <a:rPr lang="en-US" dirty="0"/>
              <a:t> </a:t>
            </a:r>
            <a:r>
              <a:rPr lang="en-US" dirty="0" err="1"/>
              <a:t>оперативной</a:t>
            </a:r>
            <a:r>
              <a:rPr lang="en-US" dirty="0"/>
              <a:t> </a:t>
            </a:r>
            <a:r>
              <a:rPr lang="en-US" dirty="0" err="1"/>
              <a:t>консультации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проведение</a:t>
            </a:r>
            <a:r>
              <a:rPr lang="en-US" dirty="0"/>
              <a:t> </a:t>
            </a:r>
            <a:r>
              <a:rPr lang="en-US" dirty="0" err="1"/>
              <a:t>семинаров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курсов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обучению</a:t>
            </a:r>
            <a:r>
              <a:rPr lang="en-US" dirty="0"/>
              <a:t> </a:t>
            </a:r>
            <a:r>
              <a:rPr lang="en-US" dirty="0" err="1"/>
              <a:t>использованию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продукта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предоставление</a:t>
            </a:r>
            <a:r>
              <a:rPr lang="en-US" dirty="0"/>
              <a:t> </a:t>
            </a:r>
            <a:r>
              <a:rPr lang="en-US" dirty="0" err="1"/>
              <a:t>скидки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покупке</a:t>
            </a:r>
            <a:r>
              <a:rPr lang="en-US" dirty="0"/>
              <a:t> </a:t>
            </a:r>
            <a:r>
              <a:rPr lang="en-US" dirty="0" err="1"/>
              <a:t>следующей</a:t>
            </a:r>
            <a:r>
              <a:rPr lang="en-US" dirty="0"/>
              <a:t> </a:t>
            </a:r>
            <a:r>
              <a:rPr lang="en-US" dirty="0" err="1"/>
              <a:t>версии</a:t>
            </a:r>
            <a:r>
              <a:rPr lang="en-US" dirty="0"/>
              <a:t> </a:t>
            </a:r>
            <a:r>
              <a:rPr lang="en-US" dirty="0" err="1"/>
              <a:t>продукта</a:t>
            </a:r>
            <a:r>
              <a:rPr lang="en-US" dirty="0"/>
              <a:t>.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7708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94522" y="161137"/>
            <a:ext cx="8849478" cy="1470025"/>
          </a:xfrm>
        </p:spPr>
        <p:txBody>
          <a:bodyPr>
            <a:normAutofit/>
          </a:bodyPr>
          <a:lstStyle/>
          <a:p>
            <a:r>
              <a:rPr lang="en-US" dirty="0" err="1" smtClean="0"/>
              <a:t>Разрушающие</a:t>
            </a:r>
            <a:r>
              <a:rPr lang="en-US" dirty="0" smtClean="0"/>
              <a:t> </a:t>
            </a:r>
            <a:r>
              <a:rPr lang="en-US" dirty="0" err="1"/>
              <a:t>программные</a:t>
            </a:r>
            <a:r>
              <a:rPr lang="en-US" dirty="0"/>
              <a:t> </a:t>
            </a:r>
            <a:r>
              <a:rPr lang="en-US" dirty="0" err="1"/>
              <a:t>средства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4522" y="2042906"/>
            <a:ext cx="8849478" cy="481509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i="1" dirty="0" err="1" smtClean="0">
                <a:solidFill>
                  <a:schemeClr val="tx1"/>
                </a:solidFill>
              </a:rPr>
              <a:t>Критическиe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компьютерныe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систем</a:t>
            </a:r>
            <a:r>
              <a:rPr lang="ru-RU" i="1" dirty="0" smtClean="0">
                <a:solidFill>
                  <a:schemeClr val="tx1"/>
                </a:solidFill>
              </a:rPr>
              <a:t>ы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en-US" dirty="0" err="1" smtClean="0">
                <a:solidFill>
                  <a:schemeClr val="tx1"/>
                </a:solidFill>
              </a:rPr>
              <a:t>сложные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компьютеризированные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организационно-технические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технические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системы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блокировка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или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нарушение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функционирования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которых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потенциально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приводит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к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потере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устойчивости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организационных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систем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государственного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управления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контроля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утрате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обороноспособности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государства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разрушению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системы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финансового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обращения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дезорганизации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систем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энергетического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коммуникационно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транспортного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обеспечения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государства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глобальным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экологическим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техногенным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катастрофам</a:t>
            </a:r>
            <a:r>
              <a:rPr lang="ru-RU" dirty="0" smtClean="0">
                <a:solidFill>
                  <a:schemeClr val="tx1"/>
                </a:solidFill>
                <a:effectLst/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917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Под</a:t>
            </a:r>
            <a:r>
              <a:rPr lang="en-US" dirty="0"/>
              <a:t> </a:t>
            </a:r>
            <a:r>
              <a:rPr lang="en-US" i="1" dirty="0" err="1"/>
              <a:t>компьютерным</a:t>
            </a:r>
            <a:r>
              <a:rPr lang="en-US" i="1" dirty="0"/>
              <a:t> </a:t>
            </a:r>
            <a:r>
              <a:rPr lang="en-US" i="1" dirty="0" err="1"/>
              <a:t>вирусом</a:t>
            </a:r>
            <a:r>
              <a:rPr lang="en-US" i="1" dirty="0"/>
              <a:t> </a:t>
            </a:r>
            <a:r>
              <a:rPr lang="en-US" dirty="0" err="1"/>
              <a:t>следует</a:t>
            </a:r>
            <a:r>
              <a:rPr lang="en-US" dirty="0"/>
              <a:t> </a:t>
            </a:r>
            <a:r>
              <a:rPr lang="en-US" dirty="0" err="1"/>
              <a:t>понимать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, </a:t>
            </a:r>
            <a:r>
              <a:rPr lang="en-US" dirty="0" err="1"/>
              <a:t>способные</a:t>
            </a:r>
            <a:r>
              <a:rPr lang="en-US" dirty="0"/>
              <a:t> </a:t>
            </a:r>
            <a:r>
              <a:rPr lang="en-US" dirty="0" err="1"/>
              <a:t>размножаться</a:t>
            </a:r>
            <a:r>
              <a:rPr lang="en-US" dirty="0"/>
              <a:t>, </a:t>
            </a:r>
            <a:r>
              <a:rPr lang="en-US" dirty="0" err="1"/>
              <a:t>прикрепляться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другим</a:t>
            </a:r>
            <a:r>
              <a:rPr lang="en-US" dirty="0"/>
              <a:t> </a:t>
            </a:r>
            <a:r>
              <a:rPr lang="en-US" dirty="0" err="1"/>
              <a:t>программам</a:t>
            </a:r>
            <a:r>
              <a:rPr lang="en-US" dirty="0"/>
              <a:t>, </a:t>
            </a:r>
            <a:r>
              <a:rPr lang="en-US" dirty="0" err="1"/>
              <a:t>передаваться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телекоммуникационным</a:t>
            </a:r>
            <a:r>
              <a:rPr lang="en-US" dirty="0"/>
              <a:t> </a:t>
            </a:r>
            <a:r>
              <a:rPr lang="en-US" dirty="0" err="1"/>
              <a:t>каналам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Под</a:t>
            </a:r>
            <a:r>
              <a:rPr lang="en-US" dirty="0"/>
              <a:t> </a:t>
            </a:r>
            <a:r>
              <a:rPr lang="en-US" i="1" dirty="0" err="1"/>
              <a:t>алгоритмической</a:t>
            </a:r>
            <a:r>
              <a:rPr lang="en-US" i="1" dirty="0"/>
              <a:t> </a:t>
            </a:r>
            <a:r>
              <a:rPr lang="en-US" i="1" dirty="0" err="1"/>
              <a:t>закладкой</a:t>
            </a:r>
            <a:r>
              <a:rPr lang="en-US" i="1" dirty="0"/>
              <a:t> </a:t>
            </a:r>
            <a:r>
              <a:rPr lang="en-US" dirty="0" err="1"/>
              <a:t>будем</a:t>
            </a:r>
            <a:r>
              <a:rPr lang="en-US" dirty="0"/>
              <a:t> </a:t>
            </a:r>
            <a:r>
              <a:rPr lang="en-US" dirty="0" err="1"/>
              <a:t>понимать</a:t>
            </a:r>
            <a:r>
              <a:rPr lang="en-US" dirty="0"/>
              <a:t> </a:t>
            </a:r>
            <a:r>
              <a:rPr lang="en-US" dirty="0" err="1"/>
              <a:t>преднамеренное</a:t>
            </a:r>
            <a:r>
              <a:rPr lang="en-US" dirty="0"/>
              <a:t> </a:t>
            </a:r>
            <a:r>
              <a:rPr lang="en-US" dirty="0" err="1"/>
              <a:t>завуалированное</a:t>
            </a:r>
            <a:r>
              <a:rPr lang="en-US" dirty="0"/>
              <a:t> </a:t>
            </a:r>
            <a:r>
              <a:rPr lang="en-US" dirty="0" err="1"/>
              <a:t>искажение</a:t>
            </a:r>
            <a:r>
              <a:rPr lang="en-US" dirty="0"/>
              <a:t> </a:t>
            </a:r>
            <a:r>
              <a:rPr lang="en-US" dirty="0" err="1"/>
              <a:t>какой-либо</a:t>
            </a:r>
            <a:r>
              <a:rPr lang="en-US" dirty="0"/>
              <a:t> </a:t>
            </a:r>
            <a:r>
              <a:rPr lang="en-US" dirty="0" err="1"/>
              <a:t>части</a:t>
            </a:r>
            <a:r>
              <a:rPr lang="en-US" dirty="0"/>
              <a:t> </a:t>
            </a:r>
            <a:r>
              <a:rPr lang="en-US" dirty="0" err="1"/>
              <a:t>алгоритма</a:t>
            </a:r>
            <a:r>
              <a:rPr lang="en-US" dirty="0"/>
              <a:t> </a:t>
            </a:r>
            <a:r>
              <a:rPr lang="en-US" dirty="0" err="1"/>
              <a:t>решения</a:t>
            </a:r>
            <a:r>
              <a:rPr lang="en-US" dirty="0"/>
              <a:t> </a:t>
            </a:r>
            <a:r>
              <a:rPr lang="en-US" dirty="0" err="1"/>
              <a:t>задачи</a:t>
            </a:r>
            <a:r>
              <a:rPr lang="en-US" dirty="0"/>
              <a:t>, </a:t>
            </a:r>
            <a:r>
              <a:rPr lang="en-US" dirty="0" err="1"/>
              <a:t>либо</a:t>
            </a:r>
            <a:r>
              <a:rPr lang="en-US" dirty="0"/>
              <a:t> </a:t>
            </a:r>
            <a:r>
              <a:rPr lang="en-US" dirty="0" err="1"/>
              <a:t>построение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таким</a:t>
            </a:r>
            <a:r>
              <a:rPr lang="en-US" dirty="0"/>
              <a:t> </a:t>
            </a:r>
            <a:r>
              <a:rPr lang="en-US" dirty="0" err="1"/>
              <a:t>образом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результате</a:t>
            </a:r>
            <a:r>
              <a:rPr lang="en-US" dirty="0"/>
              <a:t> </a:t>
            </a:r>
            <a:r>
              <a:rPr lang="en-US" dirty="0" err="1"/>
              <a:t>конечной</a:t>
            </a:r>
            <a:r>
              <a:rPr lang="en-US" dirty="0"/>
              <a:t> </a:t>
            </a:r>
            <a:r>
              <a:rPr lang="en-US" dirty="0" err="1"/>
              <a:t>программной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алгоритма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составе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компонента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комплекса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, </a:t>
            </a:r>
            <a:r>
              <a:rPr lang="en-US" dirty="0" err="1"/>
              <a:t>последние</a:t>
            </a:r>
            <a:r>
              <a:rPr lang="en-US" dirty="0"/>
              <a:t> </a:t>
            </a:r>
            <a:r>
              <a:rPr lang="en-US" dirty="0" err="1"/>
              <a:t>будут</a:t>
            </a:r>
            <a:r>
              <a:rPr lang="en-US" dirty="0"/>
              <a:t> </a:t>
            </a:r>
            <a:r>
              <a:rPr lang="en-US" dirty="0" err="1"/>
              <a:t>иметь</a:t>
            </a:r>
            <a:r>
              <a:rPr lang="en-US" dirty="0"/>
              <a:t> </a:t>
            </a:r>
            <a:r>
              <a:rPr lang="en-US" dirty="0" err="1"/>
              <a:t>ограничения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выполнение</a:t>
            </a:r>
            <a:r>
              <a:rPr lang="en-US" dirty="0"/>
              <a:t> </a:t>
            </a:r>
            <a:r>
              <a:rPr lang="en-US" dirty="0" err="1"/>
              <a:t>требуемых</a:t>
            </a:r>
            <a:r>
              <a:rPr lang="en-US" dirty="0"/>
              <a:t> </a:t>
            </a:r>
            <a:r>
              <a:rPr lang="en-US" dirty="0" err="1"/>
              <a:t>функций</a:t>
            </a:r>
            <a:r>
              <a:rPr lang="en-US" dirty="0"/>
              <a:t>, </a:t>
            </a:r>
            <a:r>
              <a:rPr lang="en-US" dirty="0" err="1"/>
              <a:t>заданных</a:t>
            </a:r>
            <a:r>
              <a:rPr lang="en-US" dirty="0"/>
              <a:t> </a:t>
            </a:r>
            <a:r>
              <a:rPr lang="en-US" dirty="0" err="1"/>
              <a:t>спецификацией</a:t>
            </a:r>
            <a:r>
              <a:rPr lang="en-US" dirty="0"/>
              <a:t>,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вовсе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выполнять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определенных</a:t>
            </a:r>
            <a:r>
              <a:rPr lang="en-US" dirty="0"/>
              <a:t> </a:t>
            </a:r>
            <a:r>
              <a:rPr lang="en-US" dirty="0" err="1"/>
              <a:t>условиях</a:t>
            </a:r>
            <a:r>
              <a:rPr lang="en-US" dirty="0"/>
              <a:t> </a:t>
            </a:r>
            <a:r>
              <a:rPr lang="en-US" dirty="0" err="1"/>
              <a:t>протекания</a:t>
            </a:r>
            <a:r>
              <a:rPr lang="en-US" dirty="0"/>
              <a:t> </a:t>
            </a:r>
            <a:r>
              <a:rPr lang="en-US" dirty="0" err="1"/>
              <a:t>вычислительного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, </a:t>
            </a:r>
            <a:r>
              <a:rPr lang="en-US" dirty="0" err="1"/>
              <a:t>задаваемого</a:t>
            </a:r>
            <a:r>
              <a:rPr lang="en-US" dirty="0"/>
              <a:t> </a:t>
            </a:r>
            <a:r>
              <a:rPr lang="en-US" dirty="0" err="1"/>
              <a:t>семантикой</a:t>
            </a:r>
            <a:r>
              <a:rPr lang="en-US" dirty="0"/>
              <a:t> </a:t>
            </a:r>
            <a:r>
              <a:rPr lang="en-US" dirty="0" err="1"/>
              <a:t>перерабатываемых</a:t>
            </a:r>
            <a:r>
              <a:rPr lang="en-US" dirty="0"/>
              <a:t> </a:t>
            </a:r>
            <a:r>
              <a:rPr lang="en-US" dirty="0" err="1"/>
              <a:t>программой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78179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Под</a:t>
            </a:r>
            <a:r>
              <a:rPr lang="en-US" dirty="0"/>
              <a:t> </a:t>
            </a:r>
            <a:r>
              <a:rPr lang="en-US" i="1" dirty="0" err="1"/>
              <a:t>программной</a:t>
            </a:r>
            <a:r>
              <a:rPr lang="en-US" i="1" dirty="0"/>
              <a:t> </a:t>
            </a:r>
            <a:r>
              <a:rPr lang="en-US" i="1" dirty="0" err="1"/>
              <a:t>закладкой</a:t>
            </a:r>
            <a:r>
              <a:rPr lang="en-US" i="1" dirty="0"/>
              <a:t> </a:t>
            </a:r>
            <a:r>
              <a:rPr lang="en-US" dirty="0" err="1"/>
              <a:t>будем</a:t>
            </a:r>
            <a:r>
              <a:rPr lang="en-US" dirty="0"/>
              <a:t> </a:t>
            </a:r>
            <a:r>
              <a:rPr lang="en-US" dirty="0" err="1"/>
              <a:t>понимать</a:t>
            </a:r>
            <a:r>
              <a:rPr lang="en-US" dirty="0"/>
              <a:t> </a:t>
            </a:r>
            <a:r>
              <a:rPr lang="en-US" dirty="0" err="1"/>
              <a:t>совокупность</a:t>
            </a:r>
            <a:r>
              <a:rPr lang="en-US" dirty="0"/>
              <a:t> </a:t>
            </a:r>
            <a:r>
              <a:rPr lang="en-US" dirty="0" err="1"/>
              <a:t>операторов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(</a:t>
            </a:r>
            <a:r>
              <a:rPr lang="en-US" dirty="0" err="1"/>
              <a:t>или</a:t>
            </a:r>
            <a:r>
              <a:rPr lang="en-US" dirty="0"/>
              <a:t>) </a:t>
            </a:r>
            <a:r>
              <a:rPr lang="en-US" dirty="0" err="1"/>
              <a:t>операндов</a:t>
            </a:r>
            <a:r>
              <a:rPr lang="en-US" dirty="0"/>
              <a:t>, </a:t>
            </a:r>
            <a:r>
              <a:rPr lang="en-US" dirty="0" err="1"/>
              <a:t>преднамеренно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завуалированной</a:t>
            </a:r>
            <a:r>
              <a:rPr lang="en-US" dirty="0"/>
              <a:t> </a:t>
            </a:r>
            <a:r>
              <a:rPr lang="en-US" dirty="0" err="1"/>
              <a:t>форме</a:t>
            </a:r>
            <a:r>
              <a:rPr lang="en-US" dirty="0"/>
              <a:t> </a:t>
            </a:r>
            <a:r>
              <a:rPr lang="en-US" dirty="0" err="1"/>
              <a:t>включаемую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состав</a:t>
            </a:r>
            <a:r>
              <a:rPr lang="en-US" dirty="0"/>
              <a:t> </a:t>
            </a:r>
            <a:r>
              <a:rPr lang="en-US" dirty="0" err="1"/>
              <a:t>выполняемого</a:t>
            </a:r>
            <a:r>
              <a:rPr lang="en-US" dirty="0"/>
              <a:t> </a:t>
            </a:r>
            <a:r>
              <a:rPr lang="en-US" dirty="0" err="1"/>
              <a:t>кода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компонента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любом</a:t>
            </a:r>
            <a:r>
              <a:rPr lang="en-US" dirty="0"/>
              <a:t> </a:t>
            </a:r>
            <a:r>
              <a:rPr lang="en-US" dirty="0" err="1"/>
              <a:t>этапе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разработки</a:t>
            </a:r>
            <a:r>
              <a:rPr lang="en-US" dirty="0"/>
              <a:t>. </a:t>
            </a:r>
            <a:r>
              <a:rPr lang="en-US" dirty="0" err="1"/>
              <a:t>Программная</a:t>
            </a:r>
            <a:r>
              <a:rPr lang="en-US" dirty="0"/>
              <a:t> </a:t>
            </a:r>
            <a:r>
              <a:rPr lang="en-US" dirty="0" err="1"/>
              <a:t>закладка</a:t>
            </a:r>
            <a:r>
              <a:rPr lang="en-US" dirty="0"/>
              <a:t> </a:t>
            </a:r>
            <a:r>
              <a:rPr lang="en-US" dirty="0" err="1"/>
              <a:t>реализует</a:t>
            </a:r>
            <a:r>
              <a:rPr lang="en-US" dirty="0"/>
              <a:t> </a:t>
            </a:r>
            <a:r>
              <a:rPr lang="en-US" dirty="0" err="1"/>
              <a:t>определенный</a:t>
            </a:r>
            <a:r>
              <a:rPr lang="en-US" dirty="0"/>
              <a:t> </a:t>
            </a:r>
            <a:r>
              <a:rPr lang="en-US" dirty="0" err="1"/>
              <a:t>несанкционированный</a:t>
            </a:r>
            <a:r>
              <a:rPr lang="en-US" dirty="0"/>
              <a:t> </a:t>
            </a:r>
            <a:r>
              <a:rPr lang="en-US" dirty="0" err="1"/>
              <a:t>алгоритм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целью</a:t>
            </a:r>
            <a:r>
              <a:rPr lang="en-US" dirty="0"/>
              <a:t> </a:t>
            </a:r>
            <a:r>
              <a:rPr lang="en-US" dirty="0" err="1"/>
              <a:t>ограничения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блокирования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программным</a:t>
            </a:r>
            <a:r>
              <a:rPr lang="en-US" dirty="0"/>
              <a:t> </a:t>
            </a:r>
            <a:r>
              <a:rPr lang="en-US" dirty="0" err="1"/>
              <a:t>компонентом</a:t>
            </a:r>
            <a:r>
              <a:rPr lang="en-US" dirty="0"/>
              <a:t> </a:t>
            </a:r>
            <a:r>
              <a:rPr lang="en-US" dirty="0" err="1"/>
              <a:t>требуемых</a:t>
            </a:r>
            <a:r>
              <a:rPr lang="en-US" dirty="0"/>
              <a:t> </a:t>
            </a:r>
            <a:r>
              <a:rPr lang="en-US" dirty="0" err="1"/>
              <a:t>функций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определенных</a:t>
            </a:r>
            <a:r>
              <a:rPr lang="en-US" dirty="0"/>
              <a:t> </a:t>
            </a:r>
            <a:r>
              <a:rPr lang="en-US" dirty="0" err="1"/>
              <a:t>условиях</a:t>
            </a:r>
            <a:r>
              <a:rPr lang="en-US" dirty="0"/>
              <a:t> </a:t>
            </a:r>
            <a:r>
              <a:rPr lang="en-US" dirty="0" err="1"/>
              <a:t>протекания</a:t>
            </a:r>
            <a:r>
              <a:rPr lang="en-US" dirty="0"/>
              <a:t> </a:t>
            </a:r>
            <a:r>
              <a:rPr lang="en-US" dirty="0" err="1"/>
              <a:t>вычислительного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, </a:t>
            </a:r>
            <a:r>
              <a:rPr lang="en-US" dirty="0" err="1"/>
              <a:t>задаваемого</a:t>
            </a:r>
            <a:r>
              <a:rPr lang="en-US" dirty="0"/>
              <a:t> </a:t>
            </a:r>
            <a:r>
              <a:rPr lang="en-US" dirty="0" err="1"/>
              <a:t>семантикой</a:t>
            </a:r>
            <a:r>
              <a:rPr lang="en-US" dirty="0"/>
              <a:t> </a:t>
            </a:r>
            <a:r>
              <a:rPr lang="en-US" dirty="0" err="1"/>
              <a:t>перерабатываемых</a:t>
            </a:r>
            <a:r>
              <a:rPr lang="en-US" dirty="0"/>
              <a:t> </a:t>
            </a:r>
            <a:r>
              <a:rPr lang="en-US" dirty="0" err="1"/>
              <a:t>программным</a:t>
            </a:r>
            <a:r>
              <a:rPr lang="en-US" dirty="0"/>
              <a:t> </a:t>
            </a:r>
            <a:r>
              <a:rPr lang="en-US" dirty="0" err="1"/>
              <a:t>компонентом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либо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целью</a:t>
            </a:r>
            <a:r>
              <a:rPr lang="en-US" dirty="0"/>
              <a:t> </a:t>
            </a:r>
            <a:r>
              <a:rPr lang="en-US" dirty="0" err="1"/>
              <a:t>снабжения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компонента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предусмотренными</a:t>
            </a:r>
            <a:r>
              <a:rPr lang="en-US" dirty="0"/>
              <a:t> </a:t>
            </a:r>
            <a:r>
              <a:rPr lang="en-US" dirty="0" err="1"/>
              <a:t>спецификацией</a:t>
            </a:r>
            <a:r>
              <a:rPr lang="en-US" dirty="0"/>
              <a:t> </a:t>
            </a:r>
            <a:r>
              <a:rPr lang="en-US" dirty="0" err="1"/>
              <a:t>функциями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выполнены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строго</a:t>
            </a:r>
            <a:r>
              <a:rPr lang="en-US" dirty="0"/>
              <a:t> </a:t>
            </a:r>
            <a:r>
              <a:rPr lang="en-US" dirty="0" err="1"/>
              <a:t>определенных</a:t>
            </a:r>
            <a:r>
              <a:rPr lang="en-US" dirty="0"/>
              <a:t> </a:t>
            </a:r>
            <a:r>
              <a:rPr lang="en-US" dirty="0" err="1"/>
              <a:t>условиях</a:t>
            </a:r>
            <a:r>
              <a:rPr lang="en-US" dirty="0"/>
              <a:t> </a:t>
            </a:r>
            <a:r>
              <a:rPr lang="en-US" dirty="0" err="1"/>
              <a:t>протекания</a:t>
            </a:r>
            <a:r>
              <a:rPr lang="en-US" dirty="0"/>
              <a:t> </a:t>
            </a:r>
            <a:r>
              <a:rPr lang="en-US" dirty="0" err="1"/>
              <a:t>вычислительного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Под</a:t>
            </a:r>
            <a:r>
              <a:rPr lang="en-US" dirty="0"/>
              <a:t> </a:t>
            </a:r>
            <a:r>
              <a:rPr lang="en-US" dirty="0" err="1"/>
              <a:t>программной</a:t>
            </a:r>
            <a:r>
              <a:rPr lang="en-US" dirty="0"/>
              <a:t> </a:t>
            </a:r>
            <a:r>
              <a:rPr lang="en-US" dirty="0" err="1"/>
              <a:t>закладкой</a:t>
            </a:r>
            <a:r>
              <a:rPr lang="en-US" dirty="0"/>
              <a:t> </a:t>
            </a:r>
            <a:r>
              <a:rPr lang="en-US" dirty="0" err="1"/>
              <a:t>будем</a:t>
            </a:r>
            <a:r>
              <a:rPr lang="en-US" dirty="0"/>
              <a:t> </a:t>
            </a:r>
            <a:r>
              <a:rPr lang="en-US" dirty="0" err="1"/>
              <a:t>понимать</a:t>
            </a:r>
            <a:r>
              <a:rPr lang="en-US" dirty="0"/>
              <a:t> </a:t>
            </a:r>
            <a:r>
              <a:rPr lang="en-US" dirty="0" err="1"/>
              <a:t>совокупность</a:t>
            </a:r>
            <a:r>
              <a:rPr lang="en-US" dirty="0"/>
              <a:t> </a:t>
            </a:r>
            <a:r>
              <a:rPr lang="en-US" dirty="0" err="1"/>
              <a:t>операторов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(</a:t>
            </a:r>
            <a:r>
              <a:rPr lang="en-US" dirty="0" err="1"/>
              <a:t>или</a:t>
            </a:r>
            <a:r>
              <a:rPr lang="en-US" dirty="0"/>
              <a:t>) </a:t>
            </a:r>
            <a:r>
              <a:rPr lang="en-US" dirty="0" err="1"/>
              <a:t>операндов</a:t>
            </a:r>
            <a:r>
              <a:rPr lang="en-US" dirty="0"/>
              <a:t>, </a:t>
            </a:r>
            <a:r>
              <a:rPr lang="en-US" dirty="0" err="1"/>
              <a:t>преднамеренно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завуалированной</a:t>
            </a:r>
            <a:r>
              <a:rPr lang="en-US" dirty="0"/>
              <a:t> </a:t>
            </a:r>
            <a:r>
              <a:rPr lang="en-US" dirty="0" err="1"/>
              <a:t>форме</a:t>
            </a:r>
            <a:r>
              <a:rPr lang="en-US" dirty="0"/>
              <a:t> </a:t>
            </a:r>
            <a:r>
              <a:rPr lang="en-US" dirty="0" err="1"/>
              <a:t>включаемую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состав</a:t>
            </a:r>
            <a:r>
              <a:rPr lang="en-US" dirty="0"/>
              <a:t> </a:t>
            </a:r>
            <a:r>
              <a:rPr lang="en-US" dirty="0" err="1"/>
              <a:t>выполняемого</a:t>
            </a:r>
            <a:r>
              <a:rPr lang="en-US" dirty="0"/>
              <a:t> </a:t>
            </a:r>
            <a:r>
              <a:rPr lang="en-US" dirty="0" err="1"/>
              <a:t>кода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компонента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любом</a:t>
            </a:r>
            <a:r>
              <a:rPr lang="en-US" dirty="0"/>
              <a:t> </a:t>
            </a:r>
            <a:r>
              <a:rPr lang="en-US" dirty="0" err="1"/>
              <a:t>этапе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разработки</a:t>
            </a:r>
            <a:r>
              <a:rPr lang="en-US" dirty="0"/>
              <a:t>. </a:t>
            </a:r>
            <a:r>
              <a:rPr lang="en-US" dirty="0" err="1"/>
              <a:t>Программная</a:t>
            </a:r>
            <a:r>
              <a:rPr lang="en-US" dirty="0"/>
              <a:t> </a:t>
            </a:r>
            <a:r>
              <a:rPr lang="en-US" dirty="0" err="1"/>
              <a:t>закладка</a:t>
            </a:r>
            <a:r>
              <a:rPr lang="en-US" dirty="0"/>
              <a:t> </a:t>
            </a:r>
            <a:r>
              <a:rPr lang="en-US" dirty="0" err="1"/>
              <a:t>реализует</a:t>
            </a:r>
            <a:r>
              <a:rPr lang="en-US" dirty="0"/>
              <a:t> </a:t>
            </a:r>
            <a:r>
              <a:rPr lang="en-US" dirty="0" err="1"/>
              <a:t>определенный</a:t>
            </a:r>
            <a:r>
              <a:rPr lang="en-US" dirty="0"/>
              <a:t> </a:t>
            </a:r>
            <a:r>
              <a:rPr lang="en-US" dirty="0" err="1"/>
              <a:t>несанкционированный</a:t>
            </a:r>
            <a:r>
              <a:rPr lang="en-US" dirty="0"/>
              <a:t> </a:t>
            </a:r>
            <a:r>
              <a:rPr lang="en-US" dirty="0" err="1"/>
              <a:t>алгоритм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целью</a:t>
            </a:r>
            <a:r>
              <a:rPr lang="en-US" dirty="0"/>
              <a:t> </a:t>
            </a:r>
            <a:r>
              <a:rPr lang="en-US" dirty="0" err="1"/>
              <a:t>ограничения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блокирования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программным</a:t>
            </a:r>
            <a:r>
              <a:rPr lang="en-US" dirty="0"/>
              <a:t> </a:t>
            </a:r>
            <a:r>
              <a:rPr lang="en-US" dirty="0" err="1"/>
              <a:t>компонентом</a:t>
            </a:r>
            <a:r>
              <a:rPr lang="en-US" dirty="0"/>
              <a:t> </a:t>
            </a:r>
            <a:r>
              <a:rPr lang="en-US" dirty="0" err="1"/>
              <a:t>требуемых</a:t>
            </a:r>
            <a:r>
              <a:rPr lang="en-US" dirty="0"/>
              <a:t> </a:t>
            </a:r>
            <a:r>
              <a:rPr lang="en-US" dirty="0" err="1"/>
              <a:t>функций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определенных</a:t>
            </a:r>
            <a:r>
              <a:rPr lang="en-US" dirty="0"/>
              <a:t> </a:t>
            </a:r>
            <a:r>
              <a:rPr lang="en-US" dirty="0" err="1"/>
              <a:t>условиях</a:t>
            </a:r>
            <a:r>
              <a:rPr lang="en-US" dirty="0"/>
              <a:t> </a:t>
            </a:r>
            <a:r>
              <a:rPr lang="en-US" dirty="0" err="1"/>
              <a:t>протекания</a:t>
            </a:r>
            <a:r>
              <a:rPr lang="en-US" dirty="0"/>
              <a:t> </a:t>
            </a:r>
            <a:r>
              <a:rPr lang="en-US" dirty="0" err="1"/>
              <a:t>вычислительного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, </a:t>
            </a:r>
            <a:r>
              <a:rPr lang="en-US" dirty="0" err="1"/>
              <a:t>задаваемого</a:t>
            </a:r>
            <a:r>
              <a:rPr lang="en-US" dirty="0"/>
              <a:t> </a:t>
            </a:r>
            <a:r>
              <a:rPr lang="en-US" dirty="0" err="1"/>
              <a:t>семантикой</a:t>
            </a:r>
            <a:r>
              <a:rPr lang="en-US" dirty="0"/>
              <a:t> </a:t>
            </a:r>
            <a:r>
              <a:rPr lang="en-US" dirty="0" err="1"/>
              <a:t>перерабатываемых</a:t>
            </a:r>
            <a:r>
              <a:rPr lang="en-US" dirty="0"/>
              <a:t> </a:t>
            </a:r>
            <a:r>
              <a:rPr lang="en-US" dirty="0" err="1"/>
              <a:t>программным</a:t>
            </a:r>
            <a:r>
              <a:rPr lang="en-US" dirty="0"/>
              <a:t> </a:t>
            </a:r>
            <a:r>
              <a:rPr lang="en-US" dirty="0" err="1"/>
              <a:t>компонентом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либо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целью</a:t>
            </a:r>
            <a:r>
              <a:rPr lang="en-US" dirty="0"/>
              <a:t> </a:t>
            </a:r>
            <a:r>
              <a:rPr lang="en-US" dirty="0" err="1"/>
              <a:t>снабжения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компонента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предусмотренными</a:t>
            </a:r>
            <a:r>
              <a:rPr lang="en-US" dirty="0"/>
              <a:t> </a:t>
            </a:r>
            <a:r>
              <a:rPr lang="en-US" dirty="0" err="1"/>
              <a:t>спецификацией</a:t>
            </a:r>
            <a:r>
              <a:rPr lang="en-US" dirty="0"/>
              <a:t> </a:t>
            </a:r>
            <a:r>
              <a:rPr lang="en-US" dirty="0" err="1"/>
              <a:t>функциями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выполнены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строго</a:t>
            </a:r>
            <a:r>
              <a:rPr lang="en-US" dirty="0"/>
              <a:t> </a:t>
            </a:r>
            <a:r>
              <a:rPr lang="en-US" dirty="0" err="1"/>
              <a:t>определенных</a:t>
            </a:r>
            <a:r>
              <a:rPr lang="en-US" dirty="0"/>
              <a:t> </a:t>
            </a:r>
            <a:r>
              <a:rPr lang="en-US" dirty="0" err="1"/>
              <a:t>условиях</a:t>
            </a:r>
            <a:r>
              <a:rPr lang="en-US" dirty="0"/>
              <a:t> </a:t>
            </a:r>
            <a:r>
              <a:rPr lang="en-US" dirty="0" err="1"/>
              <a:t>протекания</a:t>
            </a:r>
            <a:r>
              <a:rPr lang="en-US" dirty="0"/>
              <a:t> </a:t>
            </a:r>
            <a:r>
              <a:rPr lang="en-US" dirty="0" err="1"/>
              <a:t>вычислительного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44624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US" dirty="0" err="1" smtClean="0"/>
              <a:t>Действия</a:t>
            </a:r>
            <a:r>
              <a:rPr lang="en-US" dirty="0" smtClean="0"/>
              <a:t> </a:t>
            </a:r>
            <a:r>
              <a:rPr lang="en-US" dirty="0" err="1"/>
              <a:t>алгоритмических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программных</a:t>
            </a:r>
            <a:r>
              <a:rPr lang="en-US" dirty="0"/>
              <a:t> </a:t>
            </a:r>
            <a:r>
              <a:rPr lang="en-US" dirty="0" err="1"/>
              <a:t>закладок</a:t>
            </a:r>
            <a:r>
              <a:rPr lang="en-US" dirty="0"/>
              <a:t> </a:t>
            </a:r>
            <a:r>
              <a:rPr lang="en-US" dirty="0" err="1"/>
              <a:t>условно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разделить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класса</a:t>
            </a:r>
            <a:r>
              <a:rPr lang="en-US" dirty="0"/>
              <a:t>: </a:t>
            </a:r>
            <a:endParaRPr lang="ru-RU" dirty="0" smtClean="0"/>
          </a:p>
          <a:p>
            <a:r>
              <a:rPr lang="en-US" dirty="0" err="1" smtClean="0"/>
              <a:t>изменение</a:t>
            </a:r>
            <a:r>
              <a:rPr lang="en-US" dirty="0" smtClean="0"/>
              <a:t> </a:t>
            </a:r>
            <a:r>
              <a:rPr lang="en-US" dirty="0" err="1"/>
              <a:t>функционирования</a:t>
            </a:r>
            <a:r>
              <a:rPr lang="en-US" dirty="0"/>
              <a:t> </a:t>
            </a:r>
            <a:r>
              <a:rPr lang="en-US" dirty="0" err="1"/>
              <a:t>вычислительной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(</a:t>
            </a:r>
            <a:r>
              <a:rPr lang="en-US" dirty="0" err="1"/>
              <a:t>сети</a:t>
            </a:r>
            <a:r>
              <a:rPr lang="en-US" dirty="0" smtClean="0"/>
              <a:t>) </a:t>
            </a:r>
            <a:endParaRPr lang="ru-RU" dirty="0" smtClean="0"/>
          </a:p>
          <a:p>
            <a:r>
              <a:rPr lang="en-US" dirty="0" err="1" smtClean="0"/>
              <a:t>несанкционированное</a:t>
            </a:r>
            <a:r>
              <a:rPr lang="en-US" dirty="0" smtClean="0"/>
              <a:t> </a:t>
            </a:r>
            <a:r>
              <a:rPr lang="en-US" dirty="0" err="1"/>
              <a:t>считывание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 </a:t>
            </a:r>
            <a:endParaRPr lang="ru-RU" dirty="0" err="1" smtClean="0"/>
          </a:p>
          <a:p>
            <a:r>
              <a:rPr lang="en-US" dirty="0" smtClean="0"/>
              <a:t> </a:t>
            </a:r>
            <a:r>
              <a:rPr lang="en-US" dirty="0" err="1"/>
              <a:t>несанкционированная</a:t>
            </a:r>
            <a:r>
              <a:rPr lang="en-US" dirty="0"/>
              <a:t> </a:t>
            </a:r>
            <a:r>
              <a:rPr lang="en-US" dirty="0" err="1"/>
              <a:t>модификация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, </a:t>
            </a:r>
            <a:r>
              <a:rPr lang="en-US" dirty="0" err="1"/>
              <a:t>вплоть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уничтожения</a:t>
            </a:r>
            <a:r>
              <a:rPr lang="en-US" dirty="0"/>
              <a:t>.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386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первом</a:t>
            </a:r>
            <a:r>
              <a:rPr lang="en-US" dirty="0"/>
              <a:t> </a:t>
            </a:r>
            <a:r>
              <a:rPr lang="en-US" dirty="0" err="1"/>
              <a:t>классе</a:t>
            </a:r>
            <a:r>
              <a:rPr lang="en-US" dirty="0"/>
              <a:t> </a:t>
            </a:r>
            <a:r>
              <a:rPr lang="en-US" dirty="0" err="1"/>
              <a:t>воздействий</a:t>
            </a:r>
            <a:r>
              <a:rPr lang="en-US" dirty="0"/>
              <a:t> </a:t>
            </a:r>
            <a:r>
              <a:rPr lang="en-US" dirty="0" err="1"/>
              <a:t>выделим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уменьшение</a:t>
            </a:r>
            <a:r>
              <a:rPr lang="en-US" dirty="0"/>
              <a:t> </a:t>
            </a:r>
            <a:r>
              <a:rPr lang="en-US" dirty="0" err="1"/>
              <a:t>скорости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 </a:t>
            </a:r>
            <a:r>
              <a:rPr lang="en-US" dirty="0" err="1"/>
              <a:t>вычислительной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(</a:t>
            </a:r>
            <a:r>
              <a:rPr lang="en-US" dirty="0" err="1"/>
              <a:t>сети</a:t>
            </a:r>
            <a:r>
              <a:rPr lang="en-US" dirty="0"/>
              <a:t>);</a:t>
            </a:r>
            <a:endParaRPr lang="ru-RU" dirty="0"/>
          </a:p>
          <a:p>
            <a:pPr lvl="0"/>
            <a:r>
              <a:rPr lang="en-US" dirty="0" err="1"/>
              <a:t>частичное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полное</a:t>
            </a:r>
            <a:r>
              <a:rPr lang="en-US" dirty="0"/>
              <a:t> </a:t>
            </a:r>
            <a:r>
              <a:rPr lang="en-US" dirty="0" err="1"/>
              <a:t>блокирование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(</a:t>
            </a:r>
            <a:r>
              <a:rPr lang="en-US" dirty="0" err="1"/>
              <a:t>сети</a:t>
            </a:r>
            <a:r>
              <a:rPr lang="en-US" dirty="0"/>
              <a:t>);</a:t>
            </a:r>
            <a:endParaRPr lang="ru-RU" dirty="0"/>
          </a:p>
          <a:p>
            <a:pPr lvl="0"/>
            <a:r>
              <a:rPr lang="en-US" dirty="0" err="1"/>
              <a:t>имитация</a:t>
            </a:r>
            <a:r>
              <a:rPr lang="en-US" dirty="0"/>
              <a:t> </a:t>
            </a:r>
            <a:r>
              <a:rPr lang="en-US" dirty="0" err="1"/>
              <a:t>физических</a:t>
            </a:r>
            <a:r>
              <a:rPr lang="en-US" dirty="0"/>
              <a:t> (</a:t>
            </a:r>
            <a:r>
              <a:rPr lang="en-US" dirty="0" err="1"/>
              <a:t>аппаратурных</a:t>
            </a:r>
            <a:r>
              <a:rPr lang="en-US" dirty="0"/>
              <a:t>) </a:t>
            </a:r>
            <a:r>
              <a:rPr lang="en-US" dirty="0" err="1"/>
              <a:t>сбоев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 </a:t>
            </a:r>
            <a:r>
              <a:rPr lang="en-US" dirty="0" err="1"/>
              <a:t>вычислительных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периферийных</a:t>
            </a:r>
            <a:r>
              <a:rPr lang="en-US" dirty="0"/>
              <a:t> </a:t>
            </a:r>
            <a:r>
              <a:rPr lang="en-US" dirty="0" err="1"/>
              <a:t>устройств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переадресация</a:t>
            </a:r>
            <a:r>
              <a:rPr lang="en-US" dirty="0"/>
              <a:t> </a:t>
            </a:r>
            <a:r>
              <a:rPr lang="en-US" dirty="0" err="1"/>
              <a:t>сообщений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обход</a:t>
            </a:r>
            <a:r>
              <a:rPr lang="en-US" dirty="0"/>
              <a:t> </a:t>
            </a:r>
            <a:r>
              <a:rPr lang="en-US" dirty="0" err="1"/>
              <a:t>программно-аппаратных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криптографического</a:t>
            </a:r>
            <a:r>
              <a:rPr lang="en-US" dirty="0"/>
              <a:t> </a:t>
            </a:r>
            <a:r>
              <a:rPr lang="en-US" dirty="0" err="1"/>
              <a:t>преобразования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обеспечение</a:t>
            </a:r>
            <a:r>
              <a:rPr lang="en-US" dirty="0"/>
              <a:t> </a:t>
            </a:r>
            <a:r>
              <a:rPr lang="en-US" dirty="0" err="1"/>
              <a:t>доступа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систему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непредусмотренных</a:t>
            </a:r>
            <a:r>
              <a:rPr lang="en-US" dirty="0"/>
              <a:t> </a:t>
            </a:r>
            <a:r>
              <a:rPr lang="en-US" dirty="0" err="1"/>
              <a:t>периферийных</a:t>
            </a:r>
            <a:r>
              <a:rPr lang="en-US" dirty="0"/>
              <a:t> </a:t>
            </a:r>
            <a:r>
              <a:rPr lang="en-US" dirty="0" err="1"/>
              <a:t>устройств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3951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/>
              <a:t>Несанкционированное</a:t>
            </a:r>
            <a:r>
              <a:rPr lang="en-US" dirty="0"/>
              <a:t> </a:t>
            </a:r>
            <a:r>
              <a:rPr lang="en-US" dirty="0" err="1"/>
              <a:t>считывание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, </a:t>
            </a:r>
            <a:r>
              <a:rPr lang="en-US" dirty="0" err="1"/>
              <a:t>осуществляемое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автоматизированных</a:t>
            </a:r>
            <a:r>
              <a:rPr lang="en-US" dirty="0"/>
              <a:t> </a:t>
            </a:r>
            <a:r>
              <a:rPr lang="en-US" dirty="0" err="1"/>
              <a:t>системах</a:t>
            </a:r>
            <a:r>
              <a:rPr lang="en-US" dirty="0"/>
              <a:t>, </a:t>
            </a:r>
            <a:r>
              <a:rPr lang="en-US" dirty="0" err="1"/>
              <a:t>направлено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считывание</a:t>
            </a:r>
            <a:r>
              <a:rPr lang="en-US" dirty="0"/>
              <a:t> </a:t>
            </a:r>
            <a:r>
              <a:rPr lang="en-US" dirty="0" err="1"/>
              <a:t>паролей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отождествление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конкретными</a:t>
            </a:r>
            <a:r>
              <a:rPr lang="en-US" dirty="0"/>
              <a:t> </a:t>
            </a:r>
            <a:r>
              <a:rPr lang="en-US" dirty="0" err="1"/>
              <a:t>пользователями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получение</a:t>
            </a:r>
            <a:r>
              <a:rPr lang="en-US" dirty="0"/>
              <a:t> </a:t>
            </a:r>
            <a:r>
              <a:rPr lang="en-US" dirty="0" err="1"/>
              <a:t>секретной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идентификацию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, </a:t>
            </a:r>
            <a:r>
              <a:rPr lang="en-US" dirty="0" err="1"/>
              <a:t>запрашиваемой</a:t>
            </a:r>
            <a:r>
              <a:rPr lang="en-US" dirty="0"/>
              <a:t> </a:t>
            </a:r>
            <a:r>
              <a:rPr lang="en-US" dirty="0" err="1"/>
              <a:t>пользователями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подмену</a:t>
            </a:r>
            <a:r>
              <a:rPr lang="en-US" dirty="0"/>
              <a:t> </a:t>
            </a:r>
            <a:r>
              <a:rPr lang="en-US" dirty="0" err="1"/>
              <a:t>паролей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целью</a:t>
            </a:r>
            <a:r>
              <a:rPr lang="en-US" dirty="0"/>
              <a:t> </a:t>
            </a:r>
            <a:r>
              <a:rPr lang="en-US" dirty="0" err="1"/>
              <a:t>доступа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контроль</a:t>
            </a:r>
            <a:r>
              <a:rPr lang="en-US" dirty="0"/>
              <a:t> </a:t>
            </a:r>
            <a:r>
              <a:rPr lang="en-US" dirty="0" err="1"/>
              <a:t>активности</a:t>
            </a:r>
            <a:r>
              <a:rPr lang="en-US" dirty="0"/>
              <a:t> </a:t>
            </a:r>
            <a:r>
              <a:rPr lang="en-US" dirty="0" err="1"/>
              <a:t>абонентов</a:t>
            </a:r>
            <a:r>
              <a:rPr lang="en-US" dirty="0"/>
              <a:t> </a:t>
            </a:r>
            <a:r>
              <a:rPr lang="en-US" dirty="0" err="1"/>
              <a:t>сети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получения</a:t>
            </a:r>
            <a:r>
              <a:rPr lang="en-US" dirty="0"/>
              <a:t> </a:t>
            </a:r>
            <a:r>
              <a:rPr lang="en-US" dirty="0" err="1"/>
              <a:t>косвеннои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 </a:t>
            </a:r>
            <a:r>
              <a:rPr lang="en-US" dirty="0" err="1"/>
              <a:t>о</a:t>
            </a:r>
            <a:r>
              <a:rPr lang="en-US" dirty="0"/>
              <a:t> </a:t>
            </a:r>
            <a:r>
              <a:rPr lang="en-US" dirty="0" err="1"/>
              <a:t>взаимодействии</a:t>
            </a:r>
            <a:r>
              <a:rPr lang="en-US" dirty="0"/>
              <a:t> </a:t>
            </a:r>
            <a:r>
              <a:rPr lang="en-US" dirty="0" err="1"/>
              <a:t>пользователей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характере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, </a:t>
            </a:r>
            <a:r>
              <a:rPr lang="en-US" dirty="0" err="1"/>
              <a:t>которой</a:t>
            </a:r>
            <a:r>
              <a:rPr lang="en-US" dirty="0"/>
              <a:t> </a:t>
            </a:r>
            <a:r>
              <a:rPr lang="en-US" dirty="0" err="1"/>
              <a:t>обмениваются</a:t>
            </a:r>
            <a:r>
              <a:rPr lang="en-US" dirty="0"/>
              <a:t> </a:t>
            </a:r>
            <a:r>
              <a:rPr lang="en-US" dirty="0" err="1"/>
              <a:t>абоненты</a:t>
            </a:r>
            <a:r>
              <a:rPr lang="en-US" dirty="0"/>
              <a:t> </a:t>
            </a:r>
            <a:r>
              <a:rPr lang="en-US" dirty="0" err="1"/>
              <a:t>сети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6661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5103" y="267412"/>
            <a:ext cx="8441697" cy="623961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Предварительн</a:t>
            </a:r>
            <a:r>
              <a:rPr lang="ru-RU" dirty="0" err="1" smtClean="0"/>
              <a:t>ый</a:t>
            </a:r>
            <a:r>
              <a:rPr lang="en-US" dirty="0" smtClean="0"/>
              <a:t> </a:t>
            </a:r>
            <a:r>
              <a:rPr lang="en-US" dirty="0" err="1" smtClean="0"/>
              <a:t>анализ</a:t>
            </a:r>
            <a:r>
              <a:rPr lang="en-US" dirty="0" smtClean="0"/>
              <a:t> </a:t>
            </a:r>
            <a:r>
              <a:rPr lang="en-US" dirty="0" err="1"/>
              <a:t>возможных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 </a:t>
            </a:r>
            <a:r>
              <a:rPr lang="en-US" dirty="0" err="1"/>
              <a:t>безопасности</a:t>
            </a:r>
            <a:r>
              <a:rPr lang="en-US" dirty="0"/>
              <a:t> </a:t>
            </a:r>
            <a:r>
              <a:rPr lang="en-US" dirty="0" err="1" smtClean="0"/>
              <a:t>систем</a:t>
            </a:r>
            <a:r>
              <a:rPr lang="en-US" dirty="0" smtClean="0"/>
              <a:t> </a:t>
            </a:r>
            <a:r>
              <a:rPr lang="en-US" dirty="0" err="1"/>
              <a:t>должен</a:t>
            </a:r>
            <a:r>
              <a:rPr lang="en-US" dirty="0"/>
              <a:t> </a:t>
            </a:r>
            <a:r>
              <a:rPr lang="en-US" dirty="0" err="1"/>
              <a:t>включать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себя</a:t>
            </a:r>
            <a:r>
              <a:rPr lang="en-US" dirty="0"/>
              <a:t>:</a:t>
            </a:r>
            <a:endParaRPr lang="ru-RU" dirty="0"/>
          </a:p>
          <a:p>
            <a:pPr algn="just"/>
            <a:r>
              <a:rPr lang="en-US" dirty="0" err="1" smtClean="0"/>
              <a:t>выявление</a:t>
            </a:r>
            <a:r>
              <a:rPr lang="en-US" dirty="0" smtClean="0"/>
              <a:t> </a:t>
            </a:r>
            <a:r>
              <a:rPr lang="en-US" dirty="0" err="1"/>
              <a:t>характера</a:t>
            </a:r>
            <a:r>
              <a:rPr lang="en-US" dirty="0"/>
              <a:t> </a:t>
            </a:r>
            <a:r>
              <a:rPr lang="en-US" dirty="0" err="1"/>
              <a:t>хранящейся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системе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, </a:t>
            </a:r>
            <a:r>
              <a:rPr lang="en-US" dirty="0" err="1"/>
              <a:t>выделение</a:t>
            </a:r>
            <a:r>
              <a:rPr lang="en-US" dirty="0"/>
              <a:t> </a:t>
            </a:r>
            <a:r>
              <a:rPr lang="en-US" dirty="0" err="1"/>
              <a:t>наиболее</a:t>
            </a:r>
            <a:r>
              <a:rPr lang="en-US" dirty="0"/>
              <a:t> </a:t>
            </a:r>
            <a:r>
              <a:rPr lang="en-US" dirty="0" err="1"/>
              <a:t>опасных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 (</a:t>
            </a:r>
            <a:r>
              <a:rPr lang="en-US" dirty="0" err="1"/>
              <a:t>несанкционированное</a:t>
            </a:r>
            <a:r>
              <a:rPr lang="en-US" dirty="0"/>
              <a:t> </a:t>
            </a:r>
            <a:r>
              <a:rPr lang="en-US" dirty="0" err="1"/>
              <a:t>чтение</a:t>
            </a:r>
            <a:r>
              <a:rPr lang="en-US" dirty="0"/>
              <a:t>, </a:t>
            </a:r>
            <a:r>
              <a:rPr lang="en-US" dirty="0" err="1"/>
              <a:t>несанкционированное</a:t>
            </a:r>
            <a:r>
              <a:rPr lang="en-US" dirty="0"/>
              <a:t> </a:t>
            </a:r>
            <a:r>
              <a:rPr lang="en-US" dirty="0" err="1"/>
              <a:t>изменение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т.д</a:t>
            </a:r>
            <a:r>
              <a:rPr lang="en-US" dirty="0"/>
              <a:t>.);</a:t>
            </a:r>
            <a:endParaRPr lang="ru-RU" dirty="0"/>
          </a:p>
          <a:p>
            <a:pPr algn="just"/>
            <a:r>
              <a:rPr lang="en-US" dirty="0" err="1" smtClean="0"/>
              <a:t>оценку</a:t>
            </a:r>
            <a:r>
              <a:rPr lang="en-US" dirty="0" smtClean="0"/>
              <a:t> </a:t>
            </a:r>
            <a:r>
              <a:rPr lang="en-US" dirty="0" err="1"/>
              <a:t>затрат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вскрытие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, </a:t>
            </a:r>
            <a:r>
              <a:rPr lang="en-US" dirty="0" err="1"/>
              <a:t>допустимых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злоумышленников</a:t>
            </a:r>
            <a:r>
              <a:rPr lang="en-US" dirty="0"/>
              <a:t>;</a:t>
            </a:r>
            <a:endParaRPr lang="ru-RU" dirty="0"/>
          </a:p>
          <a:p>
            <a:pPr algn="just"/>
            <a:r>
              <a:rPr lang="en-US" dirty="0" err="1" smtClean="0"/>
              <a:t>оценку</a:t>
            </a:r>
            <a:r>
              <a:rPr lang="en-US" dirty="0" smtClean="0"/>
              <a:t> </a:t>
            </a:r>
            <a:r>
              <a:rPr lang="en-US" dirty="0" err="1"/>
              <a:t>ценности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, </a:t>
            </a:r>
            <a:r>
              <a:rPr lang="en-US" dirty="0" err="1"/>
              <a:t>хранящейся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системе</a:t>
            </a:r>
            <a:r>
              <a:rPr lang="en-US" dirty="0"/>
              <a:t>;</a:t>
            </a:r>
            <a:endParaRPr lang="ru-RU" dirty="0"/>
          </a:p>
          <a:p>
            <a:pPr algn="just"/>
            <a:r>
              <a:rPr lang="en-US" dirty="0" err="1" smtClean="0"/>
              <a:t>построение</a:t>
            </a:r>
            <a:r>
              <a:rPr lang="en-US" dirty="0" smtClean="0"/>
              <a:t> </a:t>
            </a:r>
            <a:r>
              <a:rPr lang="en-US" dirty="0" err="1"/>
              <a:t>модели</a:t>
            </a:r>
            <a:r>
              <a:rPr lang="en-US" dirty="0"/>
              <a:t> </a:t>
            </a:r>
            <a:r>
              <a:rPr lang="en-US" dirty="0" err="1"/>
              <a:t>злоумышленника</a:t>
            </a:r>
            <a:r>
              <a:rPr lang="en-US" dirty="0"/>
              <a:t> (</a:t>
            </a:r>
            <a:r>
              <a:rPr lang="en-US" dirty="0" err="1"/>
              <a:t>другими</a:t>
            </a:r>
            <a:r>
              <a:rPr lang="en-US" dirty="0"/>
              <a:t> </a:t>
            </a:r>
            <a:r>
              <a:rPr lang="en-US" dirty="0" err="1"/>
              <a:t>словами</a:t>
            </a:r>
            <a:r>
              <a:rPr lang="en-US" dirty="0"/>
              <a:t>, </a:t>
            </a:r>
            <a:r>
              <a:rPr lang="en-US" dirty="0" err="1"/>
              <a:t>определение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кого</a:t>
            </a:r>
            <a:r>
              <a:rPr lang="en-US" dirty="0"/>
              <a:t> </a:t>
            </a:r>
            <a:r>
              <a:rPr lang="en-US" dirty="0" err="1"/>
              <a:t>нужно</a:t>
            </a:r>
            <a:r>
              <a:rPr lang="en-US" dirty="0"/>
              <a:t> </a:t>
            </a:r>
            <a:r>
              <a:rPr lang="en-US" dirty="0" err="1"/>
              <a:t>защищаться</a:t>
            </a:r>
            <a:r>
              <a:rPr lang="en-US" dirty="0"/>
              <a:t> -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постороннего</a:t>
            </a:r>
            <a:r>
              <a:rPr lang="en-US" dirty="0"/>
              <a:t> </a:t>
            </a:r>
            <a:r>
              <a:rPr lang="en-US" dirty="0" err="1"/>
              <a:t>лица</a:t>
            </a:r>
            <a:r>
              <a:rPr lang="en-US" dirty="0"/>
              <a:t>, </a:t>
            </a:r>
            <a:r>
              <a:rPr lang="en-US" dirty="0" err="1"/>
              <a:t>пользователя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, </a:t>
            </a:r>
            <a:r>
              <a:rPr lang="en-US" dirty="0" err="1"/>
              <a:t>администратора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т.д</a:t>
            </a:r>
            <a:r>
              <a:rPr lang="en-US" dirty="0"/>
              <a:t>.);</a:t>
            </a:r>
            <a:endParaRPr lang="ru-RU" dirty="0"/>
          </a:p>
          <a:p>
            <a:pPr algn="just"/>
            <a:r>
              <a:rPr lang="en-US" dirty="0" err="1" smtClean="0"/>
              <a:t>оценку</a:t>
            </a:r>
            <a:r>
              <a:rPr lang="en-US" dirty="0" smtClean="0"/>
              <a:t> </a:t>
            </a:r>
            <a:r>
              <a:rPr lang="en-US" dirty="0" err="1"/>
              <a:t>допустимых</a:t>
            </a:r>
            <a:r>
              <a:rPr lang="en-US" dirty="0"/>
              <a:t> </a:t>
            </a:r>
            <a:r>
              <a:rPr lang="en-US" dirty="0" err="1"/>
              <a:t>затрат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,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ресурсов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организацию</a:t>
            </a:r>
            <a:r>
              <a:rPr lang="en-US" dirty="0"/>
              <a:t>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защиты</a:t>
            </a:r>
            <a:r>
              <a:rPr lang="en-US" dirty="0"/>
              <a:t>.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1193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Несанкционированная</a:t>
            </a:r>
            <a:r>
              <a:rPr lang="en-US" dirty="0"/>
              <a:t> </a:t>
            </a:r>
            <a:r>
              <a:rPr lang="en-US" dirty="0" err="1"/>
              <a:t>модификация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наиболее</a:t>
            </a:r>
            <a:r>
              <a:rPr lang="en-US" dirty="0"/>
              <a:t> </a:t>
            </a:r>
            <a:r>
              <a:rPr lang="en-US" dirty="0" err="1"/>
              <a:t>опасной</a:t>
            </a:r>
            <a:r>
              <a:rPr lang="en-US" dirty="0"/>
              <a:t> </a:t>
            </a:r>
            <a:r>
              <a:rPr lang="en-US" dirty="0" err="1"/>
              <a:t>разновидностью</a:t>
            </a:r>
            <a:r>
              <a:rPr lang="en-US" dirty="0"/>
              <a:t> </a:t>
            </a:r>
            <a:r>
              <a:rPr lang="en-US" dirty="0" err="1"/>
              <a:t>воздействий</a:t>
            </a:r>
            <a:r>
              <a:rPr lang="en-US" dirty="0"/>
              <a:t> </a:t>
            </a:r>
            <a:r>
              <a:rPr lang="en-US" dirty="0" err="1"/>
              <a:t>программных</a:t>
            </a:r>
            <a:r>
              <a:rPr lang="en-US" dirty="0"/>
              <a:t> </a:t>
            </a:r>
            <a:r>
              <a:rPr lang="en-US" dirty="0" err="1"/>
              <a:t>закладок</a:t>
            </a:r>
            <a:r>
              <a:rPr lang="en-US" dirty="0"/>
              <a:t>, </a:t>
            </a:r>
            <a:r>
              <a:rPr lang="en-US" dirty="0" err="1"/>
              <a:t>поскольку</a:t>
            </a:r>
            <a:r>
              <a:rPr lang="en-US" dirty="0"/>
              <a:t> </a:t>
            </a:r>
            <a:r>
              <a:rPr lang="en-US" dirty="0" err="1"/>
              <a:t>приводит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наиболее</a:t>
            </a:r>
            <a:r>
              <a:rPr lang="en-US" dirty="0"/>
              <a:t> </a:t>
            </a:r>
            <a:r>
              <a:rPr lang="en-US" dirty="0" err="1"/>
              <a:t>опасным</a:t>
            </a:r>
            <a:r>
              <a:rPr lang="en-US" dirty="0"/>
              <a:t> </a:t>
            </a:r>
            <a:r>
              <a:rPr lang="en-US" dirty="0" err="1"/>
              <a:t>последствиям</a:t>
            </a:r>
            <a:r>
              <a:rPr lang="en-US" dirty="0"/>
              <a:t>.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классе</a:t>
            </a:r>
            <a:r>
              <a:rPr lang="en-US" dirty="0"/>
              <a:t> </a:t>
            </a:r>
            <a:r>
              <a:rPr lang="en-US" dirty="0" err="1"/>
              <a:t>воздействий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выделить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разрушение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кодов</a:t>
            </a:r>
            <a:r>
              <a:rPr lang="en-US" dirty="0"/>
              <a:t> </a:t>
            </a:r>
            <a:r>
              <a:rPr lang="en-US" dirty="0" err="1"/>
              <a:t>исполняемых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 </a:t>
            </a:r>
            <a:r>
              <a:rPr lang="en-US" dirty="0" err="1"/>
              <a:t>внесение</a:t>
            </a:r>
            <a:r>
              <a:rPr lang="en-US" dirty="0"/>
              <a:t> </a:t>
            </a:r>
            <a:r>
              <a:rPr lang="en-US" dirty="0" err="1"/>
              <a:t>тонких</a:t>
            </a:r>
            <a:r>
              <a:rPr lang="en-US" dirty="0"/>
              <a:t>, </a:t>
            </a:r>
            <a:r>
              <a:rPr lang="en-US" dirty="0" err="1"/>
              <a:t>трудно</a:t>
            </a:r>
            <a:r>
              <a:rPr lang="en-US" dirty="0"/>
              <a:t> </a:t>
            </a:r>
            <a:r>
              <a:rPr lang="en-US" dirty="0" err="1"/>
              <a:t>обнаруживаемых</a:t>
            </a:r>
            <a:r>
              <a:rPr lang="en-US" dirty="0"/>
              <a:t> </a:t>
            </a:r>
            <a:r>
              <a:rPr lang="en-US" dirty="0" err="1"/>
              <a:t>изменений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информационные</a:t>
            </a:r>
            <a:r>
              <a:rPr lang="en-US" dirty="0"/>
              <a:t> </a:t>
            </a:r>
            <a:r>
              <a:rPr lang="en-US" dirty="0" err="1"/>
              <a:t>массивы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внедрение</a:t>
            </a:r>
            <a:r>
              <a:rPr lang="en-US" dirty="0"/>
              <a:t> </a:t>
            </a:r>
            <a:r>
              <a:rPr lang="en-US" dirty="0" err="1"/>
              <a:t>программных</a:t>
            </a:r>
            <a:r>
              <a:rPr lang="en-US" dirty="0"/>
              <a:t> </a:t>
            </a:r>
            <a:r>
              <a:rPr lang="en-US" dirty="0" err="1"/>
              <a:t>закладок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другие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подпрограммы</a:t>
            </a:r>
            <a:r>
              <a:rPr lang="en-US" dirty="0"/>
              <a:t> (</a:t>
            </a:r>
            <a:r>
              <a:rPr lang="en-US" dirty="0" err="1"/>
              <a:t>вирусный</a:t>
            </a:r>
            <a:r>
              <a:rPr lang="en-US" dirty="0"/>
              <a:t> </a:t>
            </a:r>
            <a:r>
              <a:rPr lang="en-US" dirty="0" err="1"/>
              <a:t>механизм</a:t>
            </a:r>
            <a:r>
              <a:rPr lang="en-US" dirty="0"/>
              <a:t> </a:t>
            </a:r>
            <a:r>
              <a:rPr lang="en-US" dirty="0" err="1"/>
              <a:t>воздействий</a:t>
            </a:r>
            <a:r>
              <a:rPr lang="en-US" dirty="0"/>
              <a:t>);</a:t>
            </a:r>
            <a:endParaRPr lang="ru-RU" dirty="0"/>
          </a:p>
          <a:p>
            <a:pPr lvl="0"/>
            <a:r>
              <a:rPr lang="en-US" dirty="0" err="1"/>
              <a:t>искажение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уничтожение</a:t>
            </a:r>
            <a:r>
              <a:rPr lang="en-US" dirty="0"/>
              <a:t> </a:t>
            </a:r>
            <a:r>
              <a:rPr lang="en-US" dirty="0" err="1"/>
              <a:t>собственной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 </a:t>
            </a:r>
            <a:r>
              <a:rPr lang="en-US" dirty="0" err="1"/>
              <a:t>сервера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тем</a:t>
            </a:r>
            <a:r>
              <a:rPr lang="en-US" dirty="0"/>
              <a:t> </a:t>
            </a:r>
            <a:r>
              <a:rPr lang="en-US" dirty="0" err="1"/>
              <a:t>самым</a:t>
            </a:r>
            <a:r>
              <a:rPr lang="en-US" dirty="0"/>
              <a:t> </a:t>
            </a:r>
            <a:r>
              <a:rPr lang="en-US" dirty="0" err="1"/>
              <a:t>нарушение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 </a:t>
            </a:r>
            <a:r>
              <a:rPr lang="en-US" dirty="0" err="1"/>
              <a:t>сети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модификация</a:t>
            </a:r>
            <a:r>
              <a:rPr lang="en-US" dirty="0"/>
              <a:t> </a:t>
            </a:r>
            <a:r>
              <a:rPr lang="en-US" dirty="0" err="1"/>
              <a:t>пакетов</a:t>
            </a:r>
            <a:r>
              <a:rPr lang="en-US" dirty="0"/>
              <a:t> </a:t>
            </a:r>
            <a:r>
              <a:rPr lang="en-US" dirty="0" err="1"/>
              <a:t>сообщений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4226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точки</a:t>
            </a:r>
            <a:r>
              <a:rPr lang="en-US" dirty="0"/>
              <a:t> </a:t>
            </a:r>
            <a:r>
              <a:rPr lang="en-US" dirty="0" err="1"/>
              <a:t>зрения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</a:t>
            </a:r>
            <a:r>
              <a:rPr lang="en-US" dirty="0" err="1"/>
              <a:t>внесения</a:t>
            </a:r>
            <a:r>
              <a:rPr lang="en-US" dirty="0"/>
              <a:t> </a:t>
            </a:r>
            <a:r>
              <a:rPr lang="en-US" dirty="0" err="1"/>
              <a:t>программных</a:t>
            </a:r>
            <a:r>
              <a:rPr lang="en-US" dirty="0"/>
              <a:t> </a:t>
            </a:r>
            <a:r>
              <a:rPr lang="en-US" dirty="0" err="1"/>
              <a:t>закладок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разделить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категории</a:t>
            </a:r>
            <a:r>
              <a:rPr lang="en-US" dirty="0" smtClean="0"/>
              <a:t>:</a:t>
            </a:r>
            <a:endParaRPr lang="ru-RU" dirty="0" smtClean="0"/>
          </a:p>
          <a:p>
            <a:r>
              <a:rPr lang="en-US" dirty="0" smtClean="0"/>
              <a:t> </a:t>
            </a:r>
            <a:r>
              <a:rPr lang="en-US" dirty="0" err="1"/>
              <a:t>априорные</a:t>
            </a:r>
            <a:r>
              <a:rPr lang="en-US" dirty="0"/>
              <a:t> </a:t>
            </a:r>
            <a:r>
              <a:rPr lang="en-US" dirty="0" smtClean="0"/>
              <a:t>–</a:t>
            </a:r>
            <a:r>
              <a:rPr lang="en-US" dirty="0" err="1" smtClean="0"/>
              <a:t>закладки</a:t>
            </a:r>
            <a:r>
              <a:rPr lang="en-US" dirty="0" smtClean="0"/>
              <a:t>, </a:t>
            </a:r>
            <a:r>
              <a:rPr lang="en-US" dirty="0" err="1" smtClean="0"/>
              <a:t>внесенные</a:t>
            </a:r>
            <a:r>
              <a:rPr lang="en-US" dirty="0" smtClean="0"/>
              <a:t> </a:t>
            </a:r>
            <a:r>
              <a:rPr lang="en-US" dirty="0" err="1" smtClean="0"/>
              <a:t>при</a:t>
            </a:r>
            <a:r>
              <a:rPr lang="en-US" dirty="0" smtClean="0"/>
              <a:t> </a:t>
            </a:r>
            <a:r>
              <a:rPr lang="en-US" dirty="0" err="1" smtClean="0"/>
              <a:t>разработке</a:t>
            </a:r>
            <a:r>
              <a:rPr lang="en-US" dirty="0" smtClean="0"/>
              <a:t> ПО (</a:t>
            </a:r>
            <a:r>
              <a:rPr lang="en-US" dirty="0" err="1" smtClean="0"/>
              <a:t>или</a:t>
            </a:r>
            <a:r>
              <a:rPr lang="en-US" dirty="0" smtClean="0"/>
              <a:t> «</a:t>
            </a:r>
            <a:r>
              <a:rPr lang="en-US" dirty="0" err="1" smtClean="0"/>
              <a:t>врожденные</a:t>
            </a:r>
            <a:r>
              <a:rPr lang="en-US" dirty="0" smtClean="0"/>
              <a:t>») </a:t>
            </a:r>
            <a:endParaRPr lang="ru-RU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апостериорные</a:t>
            </a:r>
            <a:r>
              <a:rPr lang="ru-RU" dirty="0" smtClean="0"/>
              <a:t> - </a:t>
            </a:r>
            <a:r>
              <a:rPr lang="en-US" dirty="0" smtClean="0"/>
              <a:t> </a:t>
            </a:r>
            <a:r>
              <a:rPr lang="en-US" dirty="0" err="1" smtClean="0"/>
              <a:t>закладки</a:t>
            </a:r>
            <a:r>
              <a:rPr lang="en-US" dirty="0"/>
              <a:t>, </a:t>
            </a:r>
            <a:r>
              <a:rPr lang="en-US" dirty="0" err="1"/>
              <a:t>внесенные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испытаниях</a:t>
            </a:r>
            <a:r>
              <a:rPr lang="en-US" dirty="0"/>
              <a:t>, </a:t>
            </a:r>
            <a:r>
              <a:rPr lang="en-US" dirty="0" err="1"/>
              <a:t>эксплуатации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модернизации</a:t>
            </a:r>
            <a:r>
              <a:rPr lang="en-US" dirty="0"/>
              <a:t> ПО (</a:t>
            </a:r>
            <a:r>
              <a:rPr lang="en-US" dirty="0" err="1"/>
              <a:t>или</a:t>
            </a:r>
            <a:r>
              <a:rPr lang="en-US" dirty="0"/>
              <a:t> «</a:t>
            </a:r>
            <a:r>
              <a:rPr lang="en-US" dirty="0" err="1"/>
              <a:t>приобретенные</a:t>
            </a:r>
            <a:r>
              <a:rPr lang="en-US" dirty="0"/>
              <a:t>») </a:t>
            </a:r>
            <a:r>
              <a:rPr lang="en-US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60897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/>
              <a:t>Таким</a:t>
            </a:r>
            <a:r>
              <a:rPr lang="en-US" dirty="0"/>
              <a:t> </a:t>
            </a:r>
            <a:r>
              <a:rPr lang="en-US" dirty="0" err="1"/>
              <a:t>образом</a:t>
            </a:r>
            <a:r>
              <a:rPr lang="en-US" dirty="0"/>
              <a:t>, </a:t>
            </a:r>
            <a:r>
              <a:rPr lang="en-US" dirty="0" err="1"/>
              <a:t>рассмотренные</a:t>
            </a:r>
            <a:r>
              <a:rPr lang="en-US" dirty="0"/>
              <a:t> </a:t>
            </a:r>
            <a:r>
              <a:rPr lang="en-US" dirty="0" err="1"/>
              <a:t>программные</a:t>
            </a:r>
            <a:r>
              <a:rPr lang="en-US" dirty="0"/>
              <a:t> </a:t>
            </a:r>
            <a:r>
              <a:rPr lang="en-US" dirty="0" err="1"/>
              <a:t>средства</a:t>
            </a:r>
            <a:r>
              <a:rPr lang="en-US" dirty="0"/>
              <a:t> </a:t>
            </a:r>
            <a:r>
              <a:rPr lang="en-US" dirty="0" err="1"/>
              <a:t>деструктивного</a:t>
            </a:r>
            <a:r>
              <a:rPr lang="en-US" dirty="0"/>
              <a:t> </a:t>
            </a:r>
            <a:r>
              <a:rPr lang="en-US" dirty="0" err="1"/>
              <a:t>воздействия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своей</a:t>
            </a:r>
            <a:r>
              <a:rPr lang="en-US" dirty="0"/>
              <a:t> </a:t>
            </a:r>
            <a:r>
              <a:rPr lang="en-US" dirty="0" err="1"/>
              <a:t>природе</a:t>
            </a:r>
            <a:r>
              <a:rPr lang="en-US" dirty="0"/>
              <a:t> </a:t>
            </a:r>
            <a:r>
              <a:rPr lang="en-US" dirty="0" err="1"/>
              <a:t>носят</a:t>
            </a:r>
            <a:r>
              <a:rPr lang="en-US" dirty="0"/>
              <a:t>,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правило</a:t>
            </a:r>
            <a:r>
              <a:rPr lang="en-US" dirty="0"/>
              <a:t>, </a:t>
            </a:r>
            <a:r>
              <a:rPr lang="en-US" dirty="0" err="1"/>
              <a:t>разрушительный</a:t>
            </a:r>
            <a:r>
              <a:rPr lang="en-US" dirty="0"/>
              <a:t>, </a:t>
            </a:r>
            <a:r>
              <a:rPr lang="en-US" dirty="0" err="1"/>
              <a:t>вредоносный</a:t>
            </a:r>
            <a:r>
              <a:rPr lang="en-US" dirty="0"/>
              <a:t> </a:t>
            </a:r>
            <a:r>
              <a:rPr lang="en-US" dirty="0" err="1"/>
              <a:t>характер</a:t>
            </a:r>
            <a:r>
              <a:rPr lang="en-US" dirty="0"/>
              <a:t>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последствия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активизации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применения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привести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значительному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даже</a:t>
            </a:r>
            <a:r>
              <a:rPr lang="en-US" dirty="0"/>
              <a:t> </a:t>
            </a:r>
            <a:r>
              <a:rPr lang="en-US" dirty="0" err="1"/>
              <a:t>непоправимому</a:t>
            </a:r>
            <a:r>
              <a:rPr lang="en-US" dirty="0"/>
              <a:t> </a:t>
            </a:r>
            <a:r>
              <a:rPr lang="en-US" dirty="0" err="1"/>
              <a:t>ущербу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тех</a:t>
            </a:r>
            <a:r>
              <a:rPr lang="en-US" dirty="0"/>
              <a:t> </a:t>
            </a:r>
            <a:r>
              <a:rPr lang="en-US" dirty="0" err="1"/>
              <a:t>областях</a:t>
            </a:r>
            <a:r>
              <a:rPr lang="en-US" dirty="0"/>
              <a:t> </a:t>
            </a:r>
            <a:r>
              <a:rPr lang="en-US" dirty="0" err="1"/>
              <a:t>человеческой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, </a:t>
            </a:r>
            <a:r>
              <a:rPr lang="en-US" dirty="0" err="1"/>
              <a:t>где</a:t>
            </a:r>
            <a:r>
              <a:rPr lang="en-US" dirty="0"/>
              <a:t> </a:t>
            </a:r>
            <a:r>
              <a:rPr lang="en-US" dirty="0" err="1"/>
              <a:t>применение</a:t>
            </a:r>
            <a:r>
              <a:rPr lang="en-US" dirty="0"/>
              <a:t> </a:t>
            </a:r>
            <a:r>
              <a:rPr lang="en-US" dirty="0" err="1"/>
              <a:t>компьютерных</a:t>
            </a:r>
            <a:r>
              <a:rPr lang="en-US" dirty="0"/>
              <a:t> </a:t>
            </a:r>
            <a:r>
              <a:rPr lang="en-US" dirty="0" err="1"/>
              <a:t>систем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жизненно</a:t>
            </a:r>
            <a:r>
              <a:rPr lang="en-US" dirty="0"/>
              <a:t> </a:t>
            </a:r>
            <a:r>
              <a:rPr lang="en-US" dirty="0" err="1"/>
              <a:t>необходимым</a:t>
            </a:r>
            <a:r>
              <a:rPr lang="en-US" dirty="0"/>
              <a:t>.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связи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этим</a:t>
            </a:r>
            <a:r>
              <a:rPr lang="en-US" dirty="0"/>
              <a:t> </a:t>
            </a:r>
            <a:r>
              <a:rPr lang="en-US" dirty="0" err="1"/>
              <a:t>такие</a:t>
            </a:r>
            <a:r>
              <a:rPr lang="en-US" dirty="0"/>
              <a:t> </a:t>
            </a:r>
            <a:r>
              <a:rPr lang="en-US" dirty="0" err="1"/>
              <a:t>вредоносные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будем</a:t>
            </a:r>
            <a:r>
              <a:rPr lang="en-US" dirty="0"/>
              <a:t> </a:t>
            </a:r>
            <a:r>
              <a:rPr lang="en-US" dirty="0" err="1"/>
              <a:t>называть</a:t>
            </a:r>
            <a:r>
              <a:rPr lang="en-US" dirty="0"/>
              <a:t> </a:t>
            </a:r>
            <a:r>
              <a:rPr lang="en-US" dirty="0" err="1"/>
              <a:t>разрушающими</a:t>
            </a:r>
            <a:r>
              <a:rPr lang="en-US" dirty="0"/>
              <a:t> </a:t>
            </a:r>
            <a:r>
              <a:rPr lang="en-US" dirty="0" err="1"/>
              <a:t>программными</a:t>
            </a:r>
            <a:r>
              <a:rPr lang="en-US" dirty="0"/>
              <a:t> </a:t>
            </a:r>
            <a:r>
              <a:rPr lang="en-US" dirty="0" err="1"/>
              <a:t>средствами</a:t>
            </a:r>
            <a:r>
              <a:rPr lang="en-US" dirty="0"/>
              <a:t> (РПС),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обобщенная</a:t>
            </a:r>
            <a:r>
              <a:rPr lang="en-US" dirty="0"/>
              <a:t> </a:t>
            </a:r>
            <a:r>
              <a:rPr lang="en-US" dirty="0" err="1"/>
              <a:t>классификация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выглядеть</a:t>
            </a:r>
            <a:r>
              <a:rPr lang="en-US" dirty="0"/>
              <a:t> </a:t>
            </a:r>
            <a:r>
              <a:rPr lang="en-US" dirty="0" err="1"/>
              <a:t>следующим</a:t>
            </a:r>
            <a:r>
              <a:rPr lang="en-US" dirty="0"/>
              <a:t> </a:t>
            </a:r>
            <a:r>
              <a:rPr lang="en-US" dirty="0" err="1"/>
              <a:t>образом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компьютерные</a:t>
            </a:r>
            <a:r>
              <a:rPr lang="en-US" dirty="0"/>
              <a:t> </a:t>
            </a:r>
            <a:r>
              <a:rPr lang="en-US" dirty="0" err="1"/>
              <a:t>вирусы</a:t>
            </a:r>
            <a:r>
              <a:rPr lang="en-US" dirty="0"/>
              <a:t> - </a:t>
            </a:r>
            <a:r>
              <a:rPr lang="en-US" dirty="0" err="1"/>
              <a:t>программы</a:t>
            </a:r>
            <a:r>
              <a:rPr lang="en-US" dirty="0"/>
              <a:t>, </a:t>
            </a:r>
            <a:r>
              <a:rPr lang="en-US" dirty="0" err="1"/>
              <a:t>способные</a:t>
            </a:r>
            <a:r>
              <a:rPr lang="en-US" dirty="0"/>
              <a:t> </a:t>
            </a:r>
            <a:r>
              <a:rPr lang="en-US" dirty="0" err="1"/>
              <a:t>размножаться</a:t>
            </a:r>
            <a:r>
              <a:rPr lang="en-US" dirty="0"/>
              <a:t>, </a:t>
            </a:r>
            <a:r>
              <a:rPr lang="en-US" dirty="0" err="1"/>
              <a:t>прикрепляться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другим</a:t>
            </a:r>
            <a:r>
              <a:rPr lang="en-US" dirty="0"/>
              <a:t> </a:t>
            </a:r>
            <a:r>
              <a:rPr lang="en-US" dirty="0" err="1"/>
              <a:t>программам</a:t>
            </a:r>
            <a:r>
              <a:rPr lang="en-US" dirty="0"/>
              <a:t>, </a:t>
            </a:r>
            <a:r>
              <a:rPr lang="en-US" dirty="0" err="1"/>
              <a:t>передаваться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линиям</a:t>
            </a:r>
            <a:r>
              <a:rPr lang="en-US" dirty="0"/>
              <a:t> </a:t>
            </a:r>
            <a:r>
              <a:rPr lang="en-US" dirty="0" err="1"/>
              <a:t>связи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сетям</a:t>
            </a:r>
            <a:r>
              <a:rPr lang="en-US" dirty="0"/>
              <a:t> </a:t>
            </a:r>
            <a:r>
              <a:rPr lang="en-US" dirty="0" err="1"/>
              <a:t>передачи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проникать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электронные</a:t>
            </a:r>
            <a:r>
              <a:rPr lang="en-US" dirty="0"/>
              <a:t> </a:t>
            </a:r>
            <a:r>
              <a:rPr lang="en-US" dirty="0" err="1"/>
              <a:t>телефонные</a:t>
            </a:r>
            <a:r>
              <a:rPr lang="en-US" dirty="0"/>
              <a:t> </a:t>
            </a:r>
            <a:r>
              <a:rPr lang="en-US" dirty="0" err="1"/>
              <a:t>станции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управления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выводить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строя</a:t>
            </a:r>
            <a:r>
              <a:rPr lang="en-US" dirty="0"/>
              <a:t>; </a:t>
            </a:r>
            <a:endParaRPr lang="ru-RU" dirty="0"/>
          </a:p>
          <a:p>
            <a:pPr lvl="0"/>
            <a:r>
              <a:rPr lang="en-US" dirty="0" err="1"/>
              <a:t>программные</a:t>
            </a:r>
            <a:r>
              <a:rPr lang="en-US" dirty="0"/>
              <a:t> </a:t>
            </a:r>
            <a:r>
              <a:rPr lang="en-US" dirty="0" err="1"/>
              <a:t>закладки</a:t>
            </a:r>
            <a:r>
              <a:rPr lang="en-US" dirty="0"/>
              <a:t> </a:t>
            </a:r>
            <a:r>
              <a:rPr lang="en-US" dirty="0" err="1"/>
              <a:t>программные</a:t>
            </a:r>
            <a:r>
              <a:rPr lang="en-US" dirty="0"/>
              <a:t> </a:t>
            </a:r>
            <a:r>
              <a:rPr lang="en-US" dirty="0" err="1"/>
              <a:t>компоненты</a:t>
            </a:r>
            <a:r>
              <a:rPr lang="en-US" dirty="0"/>
              <a:t>, </a:t>
            </a:r>
            <a:r>
              <a:rPr lang="en-US" dirty="0" err="1"/>
              <a:t>заранее</a:t>
            </a:r>
            <a:r>
              <a:rPr lang="en-US" dirty="0"/>
              <a:t> </a:t>
            </a:r>
            <a:r>
              <a:rPr lang="en-US" dirty="0" err="1"/>
              <a:t>внедряемые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компьютерные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сигналу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установленное</a:t>
            </a:r>
            <a:r>
              <a:rPr lang="en-US" dirty="0"/>
              <a:t>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приводятся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действие</a:t>
            </a:r>
            <a:r>
              <a:rPr lang="en-US" dirty="0"/>
              <a:t>, </a:t>
            </a:r>
            <a:r>
              <a:rPr lang="en-US" dirty="0" err="1"/>
              <a:t>уничтожая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искажая</a:t>
            </a:r>
            <a:r>
              <a:rPr lang="en-US" dirty="0"/>
              <a:t> </a:t>
            </a:r>
            <a:r>
              <a:rPr lang="en-US" dirty="0" err="1"/>
              <a:t>информацию</a:t>
            </a:r>
            <a:r>
              <a:rPr lang="en-US" dirty="0"/>
              <a:t>,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дезорганизуя</a:t>
            </a:r>
            <a:r>
              <a:rPr lang="en-US" dirty="0"/>
              <a:t> </a:t>
            </a:r>
            <a:r>
              <a:rPr lang="en-US" dirty="0" err="1"/>
              <a:t>работу</a:t>
            </a:r>
            <a:r>
              <a:rPr lang="en-US" dirty="0"/>
              <a:t> </a:t>
            </a:r>
            <a:r>
              <a:rPr lang="en-US" dirty="0" err="1"/>
              <a:t>программнотехнических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способы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средства</a:t>
            </a:r>
            <a:r>
              <a:rPr lang="en-US" dirty="0"/>
              <a:t>, </a:t>
            </a:r>
            <a:r>
              <a:rPr lang="en-US" dirty="0" err="1"/>
              <a:t>позволяющие</a:t>
            </a:r>
            <a:r>
              <a:rPr lang="en-US" dirty="0"/>
              <a:t> </a:t>
            </a:r>
            <a:r>
              <a:rPr lang="en-US" dirty="0" err="1"/>
              <a:t>внедрять</a:t>
            </a:r>
            <a:r>
              <a:rPr lang="en-US" dirty="0"/>
              <a:t> </a:t>
            </a:r>
            <a:r>
              <a:rPr lang="en-US" dirty="0" err="1"/>
              <a:t>компьютерные</a:t>
            </a:r>
            <a:r>
              <a:rPr lang="en-US" dirty="0"/>
              <a:t> </a:t>
            </a:r>
            <a:r>
              <a:rPr lang="en-US" dirty="0" err="1"/>
              <a:t>вирусы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программные</a:t>
            </a:r>
            <a:r>
              <a:rPr lang="en-US" dirty="0"/>
              <a:t> </a:t>
            </a:r>
            <a:r>
              <a:rPr lang="en-US" dirty="0" err="1"/>
              <a:t>закладки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компьютерные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управлять</a:t>
            </a:r>
            <a:r>
              <a:rPr lang="en-US" dirty="0"/>
              <a:t> </a:t>
            </a:r>
            <a:r>
              <a:rPr lang="en-US" dirty="0" err="1"/>
              <a:t>ими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расстоянии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50518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Необходимым</a:t>
            </a:r>
            <a:r>
              <a:rPr lang="en-US" dirty="0"/>
              <a:t> </a:t>
            </a:r>
            <a:r>
              <a:rPr lang="en-US" dirty="0" err="1"/>
              <a:t>условием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отнесения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классу</a:t>
            </a:r>
            <a:r>
              <a:rPr lang="en-US" dirty="0"/>
              <a:t> </a:t>
            </a:r>
            <a:r>
              <a:rPr lang="en-US" dirty="0" err="1"/>
              <a:t>разрушающих</a:t>
            </a:r>
            <a:r>
              <a:rPr lang="en-US" dirty="0"/>
              <a:t> </a:t>
            </a:r>
            <a:r>
              <a:rPr lang="en-US" dirty="0" err="1"/>
              <a:t>программных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наличие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ней</a:t>
            </a:r>
            <a:r>
              <a:rPr lang="en-US" dirty="0"/>
              <a:t> </a:t>
            </a:r>
            <a:r>
              <a:rPr lang="en-US" dirty="0" err="1"/>
              <a:t>процедуры</a:t>
            </a:r>
            <a:r>
              <a:rPr lang="en-US" dirty="0"/>
              <a:t> </a:t>
            </a:r>
            <a:r>
              <a:rPr lang="en-US" dirty="0" err="1"/>
              <a:t>нападения</a:t>
            </a:r>
            <a:r>
              <a:rPr lang="en-US" dirty="0"/>
              <a:t>, </a:t>
            </a:r>
            <a:r>
              <a:rPr lang="en-US" dirty="0" err="1"/>
              <a:t>которую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определить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процедуру</a:t>
            </a:r>
            <a:r>
              <a:rPr lang="en-US" dirty="0"/>
              <a:t> </a:t>
            </a:r>
            <a:r>
              <a:rPr lang="en-US" dirty="0" err="1"/>
              <a:t>нарушения</a:t>
            </a:r>
            <a:r>
              <a:rPr lang="en-US" dirty="0"/>
              <a:t> </a:t>
            </a:r>
            <a:r>
              <a:rPr lang="en-US" dirty="0" err="1"/>
              <a:t>целостности</a:t>
            </a:r>
            <a:r>
              <a:rPr lang="en-US" dirty="0"/>
              <a:t> </a:t>
            </a:r>
            <a:r>
              <a:rPr lang="en-US" dirty="0" err="1"/>
              <a:t>вычислительной</a:t>
            </a:r>
            <a:r>
              <a:rPr lang="en-US" dirty="0"/>
              <a:t> </a:t>
            </a:r>
            <a:r>
              <a:rPr lang="en-US" dirty="0" err="1"/>
              <a:t>среды</a:t>
            </a:r>
            <a:r>
              <a:rPr lang="en-US" dirty="0"/>
              <a:t>, </a:t>
            </a:r>
            <a:r>
              <a:rPr lang="en-US" dirty="0" err="1"/>
              <a:t>поскольку</a:t>
            </a:r>
            <a:r>
              <a:rPr lang="en-US" dirty="0"/>
              <a:t> </a:t>
            </a:r>
            <a:r>
              <a:rPr lang="en-US" dirty="0" err="1"/>
              <a:t>объектом</a:t>
            </a:r>
            <a:r>
              <a:rPr lang="en-US" dirty="0"/>
              <a:t> </a:t>
            </a:r>
            <a:r>
              <a:rPr lang="en-US" dirty="0" err="1"/>
              <a:t>нападения</a:t>
            </a:r>
            <a:r>
              <a:rPr lang="en-US" dirty="0"/>
              <a:t> </a:t>
            </a:r>
            <a:r>
              <a:rPr lang="en-US" dirty="0" err="1"/>
              <a:t>разрушающего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средства</a:t>
            </a:r>
            <a:r>
              <a:rPr lang="en-US" dirty="0"/>
              <a:t> (ПС) </a:t>
            </a:r>
            <a:r>
              <a:rPr lang="en-US" dirty="0" err="1"/>
              <a:t>всегда</a:t>
            </a:r>
            <a:r>
              <a:rPr lang="en-US" dirty="0"/>
              <a:t> </a:t>
            </a:r>
            <a:r>
              <a:rPr lang="en-US" dirty="0" err="1"/>
              <a:t>выступает</a:t>
            </a:r>
            <a:r>
              <a:rPr lang="en-US" dirty="0"/>
              <a:t> </a:t>
            </a:r>
            <a:r>
              <a:rPr lang="en-US" dirty="0" err="1"/>
              <a:t>элемент</a:t>
            </a:r>
            <a:r>
              <a:rPr lang="en-US" dirty="0"/>
              <a:t> </a:t>
            </a:r>
            <a:r>
              <a:rPr lang="en-US" dirty="0" err="1"/>
              <a:t>этой</a:t>
            </a:r>
            <a:r>
              <a:rPr lang="en-US" dirty="0"/>
              <a:t> </a:t>
            </a:r>
            <a:r>
              <a:rPr lang="en-US" dirty="0" err="1"/>
              <a:t>среды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необходимо</a:t>
            </a:r>
            <a:r>
              <a:rPr lang="en-US" dirty="0"/>
              <a:t> </a:t>
            </a:r>
            <a:r>
              <a:rPr lang="en-US" dirty="0" err="1"/>
              <a:t>учитывать</a:t>
            </a:r>
            <a:r>
              <a:rPr lang="en-US" dirty="0"/>
              <a:t>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фактора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любая</a:t>
            </a:r>
            <a:r>
              <a:rPr lang="en-US" dirty="0"/>
              <a:t> </a:t>
            </a:r>
            <a:r>
              <a:rPr lang="en-US" dirty="0" err="1"/>
              <a:t>прикладная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,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относящаяся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числу</a:t>
            </a:r>
            <a:r>
              <a:rPr lang="en-US" dirty="0"/>
              <a:t> РПС, </a:t>
            </a:r>
            <a:r>
              <a:rPr lang="en-US" dirty="0" err="1"/>
              <a:t>потенциально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содержать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себе</a:t>
            </a:r>
            <a:r>
              <a:rPr lang="en-US" dirty="0"/>
              <a:t> </a:t>
            </a:r>
            <a:r>
              <a:rPr lang="en-US" dirty="0" err="1"/>
              <a:t>алгоритмические</a:t>
            </a:r>
            <a:r>
              <a:rPr lang="en-US" dirty="0"/>
              <a:t> </a:t>
            </a:r>
            <a:r>
              <a:rPr lang="en-US" dirty="0" err="1"/>
              <a:t>ошибки</a:t>
            </a:r>
            <a:r>
              <a:rPr lang="en-US" dirty="0"/>
              <a:t>, </a:t>
            </a:r>
            <a:r>
              <a:rPr lang="en-US" dirty="0" err="1"/>
              <a:t>появление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функционировании</a:t>
            </a:r>
            <a:r>
              <a:rPr lang="en-US" dirty="0"/>
              <a:t> </a:t>
            </a:r>
            <a:r>
              <a:rPr lang="en-US" dirty="0" err="1"/>
              <a:t>приведет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непреднамеренному</a:t>
            </a:r>
            <a:r>
              <a:rPr lang="en-US" dirty="0"/>
              <a:t> </a:t>
            </a:r>
            <a:r>
              <a:rPr lang="en-US" dirty="0" err="1"/>
              <a:t>разрушению</a:t>
            </a:r>
            <a:r>
              <a:rPr lang="en-US" dirty="0"/>
              <a:t> </a:t>
            </a:r>
            <a:r>
              <a:rPr lang="en-US" dirty="0" err="1"/>
              <a:t>элементов</a:t>
            </a:r>
            <a:r>
              <a:rPr lang="en-US" dirty="0"/>
              <a:t> </a:t>
            </a:r>
            <a:r>
              <a:rPr lang="en-US" dirty="0" err="1"/>
              <a:t>вычислительнои</a:t>
            </a:r>
            <a:r>
              <a:rPr lang="en-US" dirty="0"/>
              <a:t> </a:t>
            </a:r>
            <a:r>
              <a:rPr lang="en-US" dirty="0" err="1"/>
              <a:t>среды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 err="1"/>
              <a:t>любая</a:t>
            </a:r>
            <a:r>
              <a:rPr lang="en-US" dirty="0"/>
              <a:t> </a:t>
            </a:r>
            <a:r>
              <a:rPr lang="en-US" dirty="0" err="1"/>
              <a:t>прикладная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сервисная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, </a:t>
            </a:r>
            <a:r>
              <a:rPr lang="en-US" dirty="0" err="1"/>
              <a:t>ориентированная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работу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конкретными</a:t>
            </a:r>
            <a:r>
              <a:rPr lang="en-US" dirty="0"/>
              <a:t> </a:t>
            </a:r>
            <a:r>
              <a:rPr lang="en-US" dirty="0" err="1"/>
              <a:t>входными</a:t>
            </a:r>
            <a:r>
              <a:rPr lang="en-US" dirty="0"/>
              <a:t> </a:t>
            </a:r>
            <a:r>
              <a:rPr lang="en-US" dirty="0" err="1"/>
              <a:t>данными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нанести</a:t>
            </a:r>
            <a:r>
              <a:rPr lang="en-US" dirty="0"/>
              <a:t> </a:t>
            </a:r>
            <a:r>
              <a:rPr lang="en-US" dirty="0" err="1"/>
              <a:t>непреднамеренный</a:t>
            </a:r>
            <a:r>
              <a:rPr lang="en-US" dirty="0"/>
              <a:t> </a:t>
            </a:r>
            <a:r>
              <a:rPr lang="en-US" dirty="0" err="1"/>
              <a:t>ущерб</a:t>
            </a:r>
            <a:r>
              <a:rPr lang="en-US" dirty="0"/>
              <a:t> </a:t>
            </a:r>
            <a:r>
              <a:rPr lang="en-US" dirty="0" err="1"/>
              <a:t>элементам</a:t>
            </a:r>
            <a:r>
              <a:rPr lang="en-US" dirty="0"/>
              <a:t> </a:t>
            </a:r>
            <a:r>
              <a:rPr lang="en-US" dirty="0" err="1"/>
              <a:t>операционной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вычислительной</a:t>
            </a:r>
            <a:r>
              <a:rPr lang="en-US" dirty="0"/>
              <a:t> </a:t>
            </a:r>
            <a:r>
              <a:rPr lang="en-US" dirty="0" err="1"/>
              <a:t>среды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случае</a:t>
            </a:r>
            <a:r>
              <a:rPr lang="en-US" dirty="0"/>
              <a:t>, </a:t>
            </a:r>
            <a:r>
              <a:rPr lang="en-US" dirty="0" err="1"/>
              <a:t>когда</a:t>
            </a:r>
            <a:r>
              <a:rPr lang="en-US" dirty="0"/>
              <a:t> </a:t>
            </a:r>
            <a:r>
              <a:rPr lang="en-US" dirty="0" err="1"/>
              <a:t>входные</a:t>
            </a:r>
            <a:r>
              <a:rPr lang="en-US" dirty="0"/>
              <a:t> </a:t>
            </a:r>
            <a:r>
              <a:rPr lang="en-US" dirty="0" err="1"/>
              <a:t>данные</a:t>
            </a:r>
            <a:r>
              <a:rPr lang="en-US" dirty="0"/>
              <a:t> </a:t>
            </a:r>
            <a:r>
              <a:rPr lang="en-US" dirty="0" err="1"/>
              <a:t>либо</a:t>
            </a:r>
            <a:r>
              <a:rPr lang="en-US" dirty="0"/>
              <a:t> </a:t>
            </a:r>
            <a:r>
              <a:rPr lang="en-US" dirty="0" err="1"/>
              <a:t>отсутствуют</a:t>
            </a:r>
            <a:r>
              <a:rPr lang="en-US" dirty="0"/>
              <a:t>, </a:t>
            </a:r>
            <a:r>
              <a:rPr lang="en-US" dirty="0" err="1"/>
              <a:t>либо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соответствуют</a:t>
            </a:r>
            <a:r>
              <a:rPr lang="en-US" dirty="0"/>
              <a:t> </a:t>
            </a:r>
            <a:r>
              <a:rPr lang="en-US" dirty="0" err="1"/>
              <a:t>заданным</a:t>
            </a:r>
            <a:r>
              <a:rPr lang="en-US" dirty="0"/>
              <a:t> </a:t>
            </a:r>
            <a:r>
              <a:rPr lang="en-US" dirty="0" err="1"/>
              <a:t>форматам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ввода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программу</a:t>
            </a:r>
            <a:r>
              <a:rPr lang="ru-RU" dirty="0" smtClean="0">
                <a:effectLst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188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Условия</a:t>
            </a:r>
            <a:r>
              <a:rPr lang="en-US" dirty="0" smtClean="0"/>
              <a:t> </a:t>
            </a:r>
            <a:r>
              <a:rPr lang="en-US" dirty="0" err="1" smtClean="0"/>
              <a:t>достаточности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обеспечат</a:t>
            </a:r>
            <a:r>
              <a:rPr lang="en-US" dirty="0"/>
              <a:t> </a:t>
            </a:r>
            <a:r>
              <a:rPr lang="en-US" dirty="0" err="1"/>
              <a:t>возможность</a:t>
            </a:r>
            <a:r>
              <a:rPr lang="en-US" dirty="0"/>
              <a:t> </a:t>
            </a:r>
            <a:r>
              <a:rPr lang="en-US" dirty="0" err="1"/>
              <a:t>описания</a:t>
            </a:r>
            <a:r>
              <a:rPr lang="en-US" dirty="0"/>
              <a:t> РПС </a:t>
            </a:r>
            <a:r>
              <a:rPr lang="en-US" dirty="0" err="1"/>
              <a:t>различных</a:t>
            </a:r>
            <a:r>
              <a:rPr lang="en-US" dirty="0"/>
              <a:t> </a:t>
            </a:r>
            <a:r>
              <a:rPr lang="en-US" dirty="0" err="1"/>
              <a:t>классов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достаточным</a:t>
            </a:r>
            <a:r>
              <a:rPr lang="en-US" dirty="0"/>
              <a:t> </a:t>
            </a:r>
            <a:r>
              <a:rPr lang="en-US" dirty="0" err="1"/>
              <a:t>условием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отнесения</a:t>
            </a:r>
            <a:r>
              <a:rPr lang="en-US" dirty="0"/>
              <a:t> РПС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классу</a:t>
            </a:r>
            <a:r>
              <a:rPr lang="en-US" dirty="0"/>
              <a:t> </a:t>
            </a:r>
            <a:r>
              <a:rPr lang="en-US" dirty="0" err="1"/>
              <a:t>компьютерных</a:t>
            </a:r>
            <a:r>
              <a:rPr lang="en-US" dirty="0"/>
              <a:t> </a:t>
            </a:r>
            <a:r>
              <a:rPr lang="en-US" dirty="0" err="1"/>
              <a:t>вирусов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наличие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составе</a:t>
            </a:r>
            <a:r>
              <a:rPr lang="en-US" dirty="0"/>
              <a:t> </a:t>
            </a:r>
            <a:r>
              <a:rPr lang="en-US" dirty="0" err="1"/>
              <a:t>процедуры</a:t>
            </a:r>
            <a:r>
              <a:rPr lang="en-US" dirty="0"/>
              <a:t> </a:t>
            </a:r>
            <a:r>
              <a:rPr lang="en-US" dirty="0" err="1"/>
              <a:t>саморепродукции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достаточным</a:t>
            </a:r>
            <a:r>
              <a:rPr lang="en-US" dirty="0"/>
              <a:t> </a:t>
            </a:r>
            <a:r>
              <a:rPr lang="en-US" dirty="0" err="1"/>
              <a:t>условием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отнесения</a:t>
            </a:r>
            <a:r>
              <a:rPr lang="en-US" dirty="0"/>
              <a:t> РПС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классу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 </a:t>
            </a:r>
            <a:r>
              <a:rPr lang="en-US" dirty="0" err="1"/>
              <a:t>несанкционированного</a:t>
            </a:r>
            <a:r>
              <a:rPr lang="en-US" dirty="0"/>
              <a:t> </a:t>
            </a:r>
            <a:r>
              <a:rPr lang="en-US" dirty="0" err="1"/>
              <a:t>доступа</a:t>
            </a:r>
            <a:r>
              <a:rPr lang="en-US" dirty="0"/>
              <a:t> </a:t>
            </a:r>
            <a:r>
              <a:rPr lang="en-US" dirty="0" err="1"/>
              <a:t>являются</a:t>
            </a:r>
            <a:r>
              <a:rPr lang="en-US" dirty="0"/>
              <a:t> </a:t>
            </a:r>
            <a:r>
              <a:rPr lang="en-US" dirty="0" err="1"/>
              <a:t>наличие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составе</a:t>
            </a:r>
            <a:r>
              <a:rPr lang="en-US" dirty="0"/>
              <a:t> </a:t>
            </a:r>
            <a:r>
              <a:rPr lang="en-US" dirty="0" err="1"/>
              <a:t>процедуры</a:t>
            </a:r>
            <a:r>
              <a:rPr lang="en-US" dirty="0"/>
              <a:t> </a:t>
            </a:r>
            <a:r>
              <a:rPr lang="en-US" dirty="0" err="1"/>
              <a:t>преодоления</a:t>
            </a:r>
            <a:r>
              <a:rPr lang="en-US" dirty="0"/>
              <a:t> </a:t>
            </a:r>
            <a:r>
              <a:rPr lang="en-US" dirty="0" err="1"/>
              <a:t>защиты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отсутствия</a:t>
            </a:r>
            <a:r>
              <a:rPr lang="en-US" dirty="0"/>
              <a:t> </a:t>
            </a:r>
            <a:r>
              <a:rPr lang="en-US" dirty="0" err="1"/>
              <a:t>процедуры</a:t>
            </a:r>
            <a:r>
              <a:rPr lang="en-US" dirty="0"/>
              <a:t> </a:t>
            </a:r>
            <a:r>
              <a:rPr lang="en-US" dirty="0" err="1"/>
              <a:t>саморепродукции</a:t>
            </a:r>
            <a:r>
              <a:rPr lang="en-US" dirty="0"/>
              <a:t>;  </a:t>
            </a:r>
            <a:r>
              <a:rPr lang="en-US" dirty="0" err="1"/>
              <a:t>достаточным</a:t>
            </a:r>
            <a:r>
              <a:rPr lang="en-US" dirty="0"/>
              <a:t> </a:t>
            </a:r>
            <a:r>
              <a:rPr lang="en-US" dirty="0" err="1"/>
              <a:t>условием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отнесения</a:t>
            </a:r>
            <a:r>
              <a:rPr lang="en-US" dirty="0"/>
              <a:t> РПС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классу</a:t>
            </a:r>
            <a:r>
              <a:rPr lang="en-US" dirty="0"/>
              <a:t> </a:t>
            </a:r>
            <a:r>
              <a:rPr lang="en-US" dirty="0" err="1"/>
              <a:t>программных</a:t>
            </a:r>
            <a:r>
              <a:rPr lang="en-US" dirty="0"/>
              <a:t> </a:t>
            </a:r>
            <a:r>
              <a:rPr lang="en-US" dirty="0" err="1"/>
              <a:t>закладок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отсутствие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составе</a:t>
            </a:r>
            <a:r>
              <a:rPr lang="en-US" dirty="0"/>
              <a:t> </a:t>
            </a:r>
            <a:r>
              <a:rPr lang="en-US" dirty="0" err="1"/>
              <a:t>процедур</a:t>
            </a:r>
            <a:r>
              <a:rPr lang="en-US" dirty="0"/>
              <a:t> </a:t>
            </a:r>
            <a:r>
              <a:rPr lang="en-US" dirty="0" err="1"/>
              <a:t>саморепродукции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преодоления</a:t>
            </a:r>
            <a:r>
              <a:rPr lang="en-US" dirty="0"/>
              <a:t> </a:t>
            </a:r>
            <a:r>
              <a:rPr lang="en-US" dirty="0" err="1"/>
              <a:t>защиты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71874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US" dirty="0" err="1" smtClean="0"/>
              <a:t>Предполагается</a:t>
            </a:r>
            <a:r>
              <a:rPr lang="en-US" dirty="0" smtClean="0"/>
              <a:t> </a:t>
            </a:r>
            <a:r>
              <a:rPr lang="en-US" dirty="0" err="1"/>
              <a:t>наличие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РПС </a:t>
            </a:r>
            <a:r>
              <a:rPr lang="en-US" dirty="0" err="1"/>
              <a:t>следующего</a:t>
            </a:r>
            <a:r>
              <a:rPr lang="en-US" dirty="0"/>
              <a:t> </a:t>
            </a:r>
            <a:r>
              <a:rPr lang="en-US" dirty="0" err="1"/>
              <a:t>набора</a:t>
            </a:r>
            <a:r>
              <a:rPr lang="en-US" dirty="0"/>
              <a:t> </a:t>
            </a:r>
            <a:r>
              <a:rPr lang="en-US" dirty="0" err="1"/>
              <a:t>возможных</a:t>
            </a:r>
            <a:r>
              <a:rPr lang="en-US" dirty="0"/>
              <a:t> </a:t>
            </a:r>
            <a:r>
              <a:rPr lang="en-US" dirty="0" err="1"/>
              <a:t>функциональных</a:t>
            </a:r>
            <a:r>
              <a:rPr lang="en-US" dirty="0"/>
              <a:t> </a:t>
            </a:r>
            <a:r>
              <a:rPr lang="en-US" dirty="0" err="1"/>
              <a:t>элементов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процедуры</a:t>
            </a:r>
            <a:r>
              <a:rPr lang="en-US" dirty="0"/>
              <a:t> </a:t>
            </a:r>
            <a:r>
              <a:rPr lang="en-US" dirty="0" err="1"/>
              <a:t>захвата</a:t>
            </a:r>
            <a:r>
              <a:rPr lang="en-US" dirty="0"/>
              <a:t> (</a:t>
            </a:r>
            <a:r>
              <a:rPr lang="en-US" dirty="0" err="1"/>
              <a:t>получения</a:t>
            </a:r>
            <a:r>
              <a:rPr lang="en-US" dirty="0"/>
              <a:t>) </a:t>
            </a:r>
            <a:r>
              <a:rPr lang="en-US" dirty="0" err="1"/>
              <a:t>управления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процедуры</a:t>
            </a:r>
            <a:r>
              <a:rPr lang="en-US" dirty="0"/>
              <a:t> </a:t>
            </a:r>
            <a:r>
              <a:rPr lang="en-US" dirty="0" err="1"/>
              <a:t>самомодификации</a:t>
            </a:r>
            <a:r>
              <a:rPr lang="en-US" dirty="0"/>
              <a:t> («</a:t>
            </a:r>
            <a:r>
              <a:rPr lang="en-US" dirty="0" err="1"/>
              <a:t>мутации</a:t>
            </a:r>
            <a:r>
              <a:rPr lang="en-US" dirty="0"/>
              <a:t>»);</a:t>
            </a:r>
            <a:endParaRPr lang="ru-RU" dirty="0"/>
          </a:p>
          <a:p>
            <a:pPr lvl="0"/>
            <a:r>
              <a:rPr lang="en-US" dirty="0" err="1"/>
              <a:t>процедуры</a:t>
            </a:r>
            <a:r>
              <a:rPr lang="en-US" dirty="0"/>
              <a:t> </a:t>
            </a:r>
            <a:r>
              <a:rPr lang="en-US" dirty="0" err="1"/>
              <a:t>порождения</a:t>
            </a:r>
            <a:r>
              <a:rPr lang="en-US" dirty="0"/>
              <a:t> (</a:t>
            </a:r>
            <a:r>
              <a:rPr lang="en-US" dirty="0" err="1"/>
              <a:t>синтеза</a:t>
            </a:r>
            <a:r>
              <a:rPr lang="en-US" dirty="0"/>
              <a:t>);</a:t>
            </a:r>
            <a:endParaRPr lang="ru-RU" dirty="0"/>
          </a:p>
          <a:p>
            <a:pPr lvl="0"/>
            <a:r>
              <a:rPr lang="en-US" dirty="0" err="1"/>
              <a:t>процедуры</a:t>
            </a:r>
            <a:r>
              <a:rPr lang="en-US" dirty="0"/>
              <a:t> </a:t>
            </a:r>
            <a:r>
              <a:rPr lang="en-US" dirty="0" err="1"/>
              <a:t>маскировки</a:t>
            </a:r>
            <a:r>
              <a:rPr lang="en-US" dirty="0"/>
              <a:t> (</a:t>
            </a:r>
            <a:r>
              <a:rPr lang="en-US" dirty="0" err="1"/>
              <a:t>шифрования</a:t>
            </a:r>
            <a:r>
              <a:rPr lang="en-US" dirty="0"/>
              <a:t>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70992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2821" y="334266"/>
            <a:ext cx="8623156" cy="63064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Принципы</a:t>
            </a:r>
            <a:r>
              <a:rPr lang="en-US" sz="2400" b="1" dirty="0"/>
              <a:t> </a:t>
            </a:r>
            <a:r>
              <a:rPr lang="en-US" sz="2400" b="1" dirty="0" err="1"/>
              <a:t>обеспечения</a:t>
            </a:r>
            <a:r>
              <a:rPr lang="en-US" sz="2400" b="1" dirty="0"/>
              <a:t> </a:t>
            </a:r>
            <a:r>
              <a:rPr lang="en-US" sz="2400" b="1" dirty="0" err="1"/>
              <a:t>безопасности</a:t>
            </a:r>
            <a:r>
              <a:rPr lang="en-US" sz="2400" b="1" dirty="0"/>
              <a:t> </a:t>
            </a:r>
            <a:r>
              <a:rPr lang="en-US" sz="2400" b="1" dirty="0" err="1"/>
              <a:t>программного</a:t>
            </a:r>
            <a:r>
              <a:rPr lang="en-US" sz="2400" b="1" dirty="0"/>
              <a:t> </a:t>
            </a:r>
            <a:r>
              <a:rPr lang="en-US" sz="2400" b="1" dirty="0" err="1"/>
              <a:t>обеспечения</a:t>
            </a:r>
            <a:endParaRPr lang="ru-RU" sz="2400" dirty="0"/>
          </a:p>
          <a:p>
            <a:pPr marL="0" indent="0">
              <a:buNone/>
            </a:pPr>
            <a:r>
              <a:rPr lang="ru-RU" dirty="0" smtClean="0"/>
              <a:t>Создание м</a:t>
            </a:r>
            <a:r>
              <a:rPr lang="en-US" dirty="0" err="1" smtClean="0"/>
              <a:t>одел</a:t>
            </a:r>
            <a:r>
              <a:rPr lang="ru-RU" dirty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технологической</a:t>
            </a:r>
            <a:r>
              <a:rPr lang="en-US" dirty="0" smtClean="0"/>
              <a:t> </a:t>
            </a:r>
            <a:r>
              <a:rPr lang="en-US" dirty="0" err="1"/>
              <a:t>безопасности</a:t>
            </a:r>
            <a:r>
              <a:rPr lang="en-US" dirty="0"/>
              <a:t> ПО </a:t>
            </a:r>
            <a:r>
              <a:rPr lang="en-US" dirty="0" err="1" smtClean="0"/>
              <a:t>направленн</a:t>
            </a:r>
            <a:r>
              <a:rPr lang="ru-RU" dirty="0" smtClean="0"/>
              <a:t>а</a:t>
            </a:r>
            <a:r>
              <a:rPr lang="en-US" dirty="0" smtClean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 smtClean="0"/>
              <a:t>решени</a:t>
            </a:r>
            <a:r>
              <a:rPr lang="ru-RU" dirty="0" smtClean="0"/>
              <a:t>е </a:t>
            </a:r>
            <a:r>
              <a:rPr lang="en-US" dirty="0" err="1" smtClean="0"/>
              <a:t>следующих</a:t>
            </a:r>
            <a:r>
              <a:rPr lang="en-US" dirty="0" smtClean="0"/>
              <a:t> </a:t>
            </a:r>
            <a:r>
              <a:rPr lang="en-US" dirty="0" err="1" smtClean="0"/>
              <a:t>задач</a:t>
            </a:r>
            <a:r>
              <a:rPr lang="en-US" dirty="0"/>
              <a:t>:</a:t>
            </a:r>
            <a:endParaRPr lang="ru-RU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создания</a:t>
            </a:r>
            <a:r>
              <a:rPr lang="en-US" dirty="0"/>
              <a:t> </a:t>
            </a:r>
            <a:r>
              <a:rPr lang="en-US" dirty="0" err="1"/>
              <a:t>теоретических</a:t>
            </a:r>
            <a:r>
              <a:rPr lang="en-US" dirty="0"/>
              <a:t> </a:t>
            </a:r>
            <a:r>
              <a:rPr lang="en-US" dirty="0" err="1"/>
              <a:t>основ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практического</a:t>
            </a:r>
            <a:r>
              <a:rPr lang="en-US" dirty="0"/>
              <a:t> </a:t>
            </a:r>
            <a:r>
              <a:rPr lang="en-US" dirty="0" err="1"/>
              <a:t>решения</a:t>
            </a:r>
            <a:r>
              <a:rPr lang="en-US" dirty="0"/>
              <a:t> </a:t>
            </a:r>
            <a:r>
              <a:rPr lang="en-US" dirty="0" err="1"/>
              <a:t>проблемы</a:t>
            </a:r>
            <a:r>
              <a:rPr lang="en-US" dirty="0"/>
              <a:t> </a:t>
            </a:r>
            <a:r>
              <a:rPr lang="en-US" dirty="0" err="1"/>
              <a:t>технологической</a:t>
            </a:r>
            <a:r>
              <a:rPr lang="en-US" dirty="0"/>
              <a:t> </a:t>
            </a:r>
            <a:r>
              <a:rPr lang="en-US" dirty="0" err="1"/>
              <a:t>безопасности</a:t>
            </a:r>
            <a:r>
              <a:rPr lang="en-US" dirty="0"/>
              <a:t> ПО;</a:t>
            </a:r>
            <a:endParaRPr lang="ru-RU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создания</a:t>
            </a:r>
            <a:r>
              <a:rPr lang="en-US" dirty="0"/>
              <a:t> </a:t>
            </a:r>
            <a:r>
              <a:rPr lang="en-US" dirty="0" err="1"/>
              <a:t>безопасных</a:t>
            </a:r>
            <a:r>
              <a:rPr lang="en-US" dirty="0"/>
              <a:t> </a:t>
            </a:r>
            <a:r>
              <a:rPr lang="en-US" dirty="0" err="1"/>
              <a:t>информационных</a:t>
            </a:r>
            <a:r>
              <a:rPr lang="en-US" dirty="0"/>
              <a:t> </a:t>
            </a:r>
            <a:r>
              <a:rPr lang="en-US" dirty="0" err="1"/>
              <a:t>технологий</a:t>
            </a:r>
            <a:r>
              <a:rPr lang="en-US" dirty="0"/>
              <a:t>;</a:t>
            </a:r>
            <a:endParaRPr lang="ru-RU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развертывания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контроля</a:t>
            </a:r>
            <a:r>
              <a:rPr lang="en-US" dirty="0"/>
              <a:t> </a:t>
            </a:r>
            <a:r>
              <a:rPr lang="en-US" dirty="0" err="1"/>
              <a:t>технологической</a:t>
            </a:r>
            <a:r>
              <a:rPr lang="en-US" dirty="0"/>
              <a:t> </a:t>
            </a:r>
            <a:r>
              <a:rPr lang="en-US" dirty="0" err="1"/>
              <a:t>безопасности</a:t>
            </a:r>
            <a:r>
              <a:rPr lang="en-US" dirty="0"/>
              <a:t> </a:t>
            </a:r>
            <a:r>
              <a:rPr lang="en-US" dirty="0" err="1"/>
              <a:t>компьютерной</a:t>
            </a:r>
            <a:r>
              <a:rPr lang="en-US" dirty="0"/>
              <a:t> </a:t>
            </a:r>
            <a:r>
              <a:rPr lang="en-US" dirty="0" err="1"/>
              <a:t>инфосферы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591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9667" y="0"/>
            <a:ext cx="8854333" cy="6858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Модель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 </a:t>
            </a:r>
            <a:r>
              <a:rPr lang="en-US" dirty="0" err="1"/>
              <a:t>должна</a:t>
            </a:r>
            <a:r>
              <a:rPr lang="en-US" dirty="0"/>
              <a:t> </a:t>
            </a:r>
            <a:r>
              <a:rPr lang="en-US" dirty="0" err="1"/>
              <a:t>включать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полный</a:t>
            </a:r>
            <a:r>
              <a:rPr lang="en-US" dirty="0"/>
              <a:t> </a:t>
            </a:r>
            <a:r>
              <a:rPr lang="en-US" dirty="0" err="1"/>
              <a:t>реестр</a:t>
            </a:r>
            <a:r>
              <a:rPr lang="en-US" dirty="0"/>
              <a:t> </a:t>
            </a:r>
            <a:r>
              <a:rPr lang="en-US" dirty="0" err="1"/>
              <a:t>типов</a:t>
            </a:r>
            <a:r>
              <a:rPr lang="en-US" dirty="0"/>
              <a:t> </a:t>
            </a:r>
            <a:r>
              <a:rPr lang="en-US" dirty="0" err="1"/>
              <a:t>возможных</a:t>
            </a:r>
            <a:r>
              <a:rPr lang="en-US" dirty="0"/>
              <a:t> </a:t>
            </a:r>
            <a:r>
              <a:rPr lang="en-US" dirty="0" err="1"/>
              <a:t>программных</a:t>
            </a:r>
            <a:r>
              <a:rPr lang="en-US" dirty="0"/>
              <a:t> </a:t>
            </a:r>
            <a:r>
              <a:rPr lang="en-US" dirty="0" err="1"/>
              <a:t>закладок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описание</a:t>
            </a:r>
            <a:r>
              <a:rPr lang="en-US" dirty="0"/>
              <a:t> </a:t>
            </a:r>
            <a:r>
              <a:rPr lang="en-US" dirty="0" err="1"/>
              <a:t>наиболее</a:t>
            </a:r>
            <a:r>
              <a:rPr lang="en-US" dirty="0"/>
              <a:t> </a:t>
            </a:r>
            <a:r>
              <a:rPr lang="en-US" dirty="0" err="1"/>
              <a:t>технологически</a:t>
            </a:r>
            <a:r>
              <a:rPr lang="en-US" dirty="0"/>
              <a:t> </a:t>
            </a:r>
            <a:r>
              <a:rPr lang="en-US" dirty="0" err="1"/>
              <a:t>уязвимых</a:t>
            </a:r>
            <a:r>
              <a:rPr lang="en-US" dirty="0"/>
              <a:t> </a:t>
            </a:r>
            <a:r>
              <a:rPr lang="en-US" dirty="0" err="1"/>
              <a:t>мест</a:t>
            </a:r>
            <a:r>
              <a:rPr lang="en-US" dirty="0"/>
              <a:t> </a:t>
            </a:r>
            <a:r>
              <a:rPr lang="en-US" dirty="0" err="1"/>
              <a:t>компьютерных</a:t>
            </a:r>
            <a:r>
              <a:rPr lang="en-US" dirty="0"/>
              <a:t> </a:t>
            </a:r>
            <a:r>
              <a:rPr lang="en-US" dirty="0" err="1"/>
              <a:t>систем</a:t>
            </a:r>
            <a:r>
              <a:rPr lang="en-US" dirty="0"/>
              <a:t> (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точки</a:t>
            </a:r>
            <a:r>
              <a:rPr lang="en-US" dirty="0"/>
              <a:t> </a:t>
            </a:r>
            <a:r>
              <a:rPr lang="en-US" dirty="0" err="1"/>
              <a:t>зрения</a:t>
            </a:r>
            <a:r>
              <a:rPr lang="en-US" dirty="0"/>
              <a:t> </a:t>
            </a:r>
            <a:r>
              <a:rPr lang="en-US" dirty="0" err="1"/>
              <a:t>важности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наличия</a:t>
            </a:r>
            <a:r>
              <a:rPr lang="en-US" dirty="0"/>
              <a:t> </a:t>
            </a:r>
            <a:r>
              <a:rPr lang="en-US" dirty="0" err="1"/>
              <a:t>условий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скрытого</a:t>
            </a:r>
            <a:r>
              <a:rPr lang="en-US" dirty="0"/>
              <a:t> </a:t>
            </a:r>
            <a:r>
              <a:rPr lang="en-US" dirty="0" err="1"/>
              <a:t>внедрения</a:t>
            </a:r>
            <a:r>
              <a:rPr lang="en-US" dirty="0"/>
              <a:t> </a:t>
            </a:r>
            <a:r>
              <a:rPr lang="en-US" dirty="0" err="1"/>
              <a:t>программных</a:t>
            </a:r>
            <a:r>
              <a:rPr lang="en-US" dirty="0"/>
              <a:t> </a:t>
            </a:r>
            <a:r>
              <a:rPr lang="en-US" dirty="0" err="1"/>
              <a:t>закладок</a:t>
            </a:r>
            <a:r>
              <a:rPr lang="en-US" dirty="0"/>
              <a:t>);</a:t>
            </a:r>
            <a:endParaRPr lang="ru-RU" dirty="0"/>
          </a:p>
          <a:p>
            <a:pPr lvl="0"/>
            <a:r>
              <a:rPr lang="en-US" dirty="0" err="1"/>
              <a:t>описание</a:t>
            </a:r>
            <a:r>
              <a:rPr lang="en-US" dirty="0"/>
              <a:t> </a:t>
            </a:r>
            <a:r>
              <a:rPr lang="en-US" dirty="0" err="1"/>
              <a:t>мест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технологические</a:t>
            </a:r>
            <a:r>
              <a:rPr lang="en-US" dirty="0"/>
              <a:t> </a:t>
            </a:r>
            <a:r>
              <a:rPr lang="en-US" dirty="0" err="1"/>
              <a:t>карты</a:t>
            </a:r>
            <a:r>
              <a:rPr lang="en-US" dirty="0"/>
              <a:t> </a:t>
            </a:r>
            <a:r>
              <a:rPr lang="en-US" dirty="0" err="1"/>
              <a:t>разработки</a:t>
            </a:r>
            <a:r>
              <a:rPr lang="en-US" dirty="0"/>
              <a:t> </a:t>
            </a:r>
            <a:r>
              <a:rPr lang="en-US" dirty="0" err="1"/>
              <a:t>программных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en-US" dirty="0"/>
              <a:t>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критических</a:t>
            </a:r>
            <a:r>
              <a:rPr lang="en-US" dirty="0"/>
              <a:t> </a:t>
            </a:r>
            <a:r>
              <a:rPr lang="en-US" dirty="0" err="1"/>
              <a:t>этапов</a:t>
            </a:r>
            <a:r>
              <a:rPr lang="en-US" dirty="0"/>
              <a:t>,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наиболее</a:t>
            </a:r>
            <a:r>
              <a:rPr lang="en-US" dirty="0"/>
              <a:t> </a:t>
            </a:r>
            <a:r>
              <a:rPr lang="en-US" dirty="0" err="1"/>
              <a:t>вероятно</a:t>
            </a:r>
            <a:r>
              <a:rPr lang="en-US" dirty="0"/>
              <a:t> </a:t>
            </a:r>
            <a:r>
              <a:rPr lang="en-US" dirty="0" err="1"/>
              <a:t>скрытое</a:t>
            </a:r>
            <a:r>
              <a:rPr lang="en-US" dirty="0"/>
              <a:t> </a:t>
            </a:r>
            <a:r>
              <a:rPr lang="en-US" dirty="0" err="1"/>
              <a:t>внедрение</a:t>
            </a:r>
            <a:r>
              <a:rPr lang="en-US" dirty="0"/>
              <a:t> </a:t>
            </a:r>
            <a:r>
              <a:rPr lang="en-US" dirty="0" err="1"/>
              <a:t>программных</a:t>
            </a:r>
            <a:r>
              <a:rPr lang="en-US" dirty="0"/>
              <a:t> </a:t>
            </a:r>
            <a:r>
              <a:rPr lang="en-US" dirty="0" err="1"/>
              <a:t>закладок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реконструкцию</a:t>
            </a:r>
            <a:r>
              <a:rPr lang="en-US" dirty="0"/>
              <a:t> </a:t>
            </a:r>
            <a:r>
              <a:rPr lang="en-US" dirty="0" err="1"/>
              <a:t>замысла</a:t>
            </a:r>
            <a:r>
              <a:rPr lang="en-US" dirty="0"/>
              <a:t> </a:t>
            </a:r>
            <a:r>
              <a:rPr lang="en-US" dirty="0" err="1"/>
              <a:t>структур</a:t>
            </a:r>
            <a:r>
              <a:rPr lang="en-US" dirty="0"/>
              <a:t>, </a:t>
            </a:r>
            <a:r>
              <a:rPr lang="en-US" dirty="0" err="1"/>
              <a:t>имеющих</a:t>
            </a:r>
            <a:r>
              <a:rPr lang="en-US" dirty="0"/>
              <a:t> </a:t>
            </a:r>
            <a:r>
              <a:rPr lang="en-US" dirty="0" err="1"/>
              <a:t>своей</a:t>
            </a:r>
            <a:r>
              <a:rPr lang="en-US" dirty="0"/>
              <a:t> </a:t>
            </a:r>
            <a:r>
              <a:rPr lang="en-US" dirty="0" err="1"/>
              <a:t>целью</a:t>
            </a:r>
            <a:r>
              <a:rPr lang="en-US" dirty="0"/>
              <a:t> </a:t>
            </a:r>
            <a:r>
              <a:rPr lang="en-US" dirty="0" err="1"/>
              <a:t>внедрение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ПО </a:t>
            </a:r>
            <a:r>
              <a:rPr lang="en-US" dirty="0" err="1"/>
              <a:t>заданного</a:t>
            </a:r>
            <a:r>
              <a:rPr lang="en-US" dirty="0"/>
              <a:t> </a:t>
            </a:r>
            <a:r>
              <a:rPr lang="en-US" dirty="0" err="1"/>
              <a:t>типа</a:t>
            </a:r>
            <a:r>
              <a:rPr lang="en-US" dirty="0"/>
              <a:t> (</a:t>
            </a:r>
            <a:r>
              <a:rPr lang="en-US" dirty="0" err="1"/>
              <a:t>класса</a:t>
            </a:r>
            <a:r>
              <a:rPr lang="en-US" dirty="0"/>
              <a:t>, </a:t>
            </a:r>
            <a:r>
              <a:rPr lang="en-US" dirty="0" err="1"/>
              <a:t>вида</a:t>
            </a:r>
            <a:r>
              <a:rPr lang="en-US" dirty="0"/>
              <a:t>) </a:t>
            </a:r>
            <a:r>
              <a:rPr lang="en-US" dirty="0" err="1"/>
              <a:t>программных</a:t>
            </a:r>
            <a:r>
              <a:rPr lang="en-US" dirty="0"/>
              <a:t> </a:t>
            </a:r>
            <a:r>
              <a:rPr lang="en-US" dirty="0" err="1"/>
              <a:t>закладок</a:t>
            </a:r>
            <a:r>
              <a:rPr lang="en-US" dirty="0"/>
              <a:t> </a:t>
            </a:r>
            <a:r>
              <a:rPr lang="en-US" dirty="0" err="1"/>
              <a:t>диверсионного</a:t>
            </a:r>
            <a:r>
              <a:rPr lang="en-US" dirty="0"/>
              <a:t> </a:t>
            </a:r>
            <a:r>
              <a:rPr lang="en-US" dirty="0" err="1"/>
              <a:t>типа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психологическии</a:t>
            </a:r>
            <a:r>
              <a:rPr lang="en-US" dirty="0"/>
              <a:t> </a:t>
            </a:r>
            <a:r>
              <a:rPr lang="en-US" dirty="0" err="1"/>
              <a:t>портрет</a:t>
            </a:r>
            <a:r>
              <a:rPr lang="en-US" dirty="0"/>
              <a:t> </a:t>
            </a:r>
            <a:r>
              <a:rPr lang="en-US" dirty="0" err="1"/>
              <a:t>потенциального</a:t>
            </a:r>
            <a:r>
              <a:rPr lang="en-US" dirty="0"/>
              <a:t> </a:t>
            </a:r>
            <a:r>
              <a:rPr lang="en-US" dirty="0" err="1"/>
              <a:t>диверсанта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компьютерных</a:t>
            </a:r>
            <a:r>
              <a:rPr lang="en-US" dirty="0"/>
              <a:t> </a:t>
            </a:r>
            <a:r>
              <a:rPr lang="en-US" dirty="0" err="1"/>
              <a:t>системах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16640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256" y="289696"/>
            <a:ext cx="8712286" cy="6284179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2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590" y="292100"/>
            <a:ext cx="6259160" cy="6273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00668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6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947" b="30947"/>
          <a:stretch>
            <a:fillRect/>
          </a:stretch>
        </p:blipFill>
        <p:spPr bwMode="auto">
          <a:xfrm>
            <a:off x="177800" y="288925"/>
            <a:ext cx="8712200" cy="6284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0" y="615950"/>
            <a:ext cx="2971800" cy="5626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1697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6549"/>
            <a:ext cx="8229600" cy="6195041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sz="3400" dirty="0" err="1" smtClean="0"/>
              <a:t>Основные</a:t>
            </a:r>
            <a:r>
              <a:rPr lang="en-US" sz="3400" dirty="0" smtClean="0"/>
              <a:t> </a:t>
            </a:r>
            <a:r>
              <a:rPr lang="en-US" sz="3400" dirty="0" err="1" smtClean="0"/>
              <a:t>классы</a:t>
            </a:r>
            <a:r>
              <a:rPr lang="en-US" sz="3400" dirty="0" smtClean="0"/>
              <a:t> </a:t>
            </a:r>
            <a:r>
              <a:rPr lang="en-US" sz="3400" dirty="0" err="1"/>
              <a:t>угроз</a:t>
            </a:r>
            <a:r>
              <a:rPr lang="en-US" sz="3400" dirty="0"/>
              <a:t> </a:t>
            </a:r>
            <a:r>
              <a:rPr lang="en-US" sz="3400" dirty="0" err="1" smtClean="0"/>
              <a:t>безопасности</a:t>
            </a:r>
            <a:r>
              <a:rPr lang="ru-RU" sz="3400" dirty="0" smtClean="0"/>
              <a:t> </a:t>
            </a:r>
            <a:r>
              <a:rPr lang="en-US" sz="3400" dirty="0" smtClean="0"/>
              <a:t>:</a:t>
            </a:r>
            <a:endParaRPr lang="ru-RU" sz="3400" dirty="0"/>
          </a:p>
          <a:p>
            <a:pPr algn="just"/>
            <a:r>
              <a:rPr lang="en-US" sz="3400" dirty="0" err="1" smtClean="0"/>
              <a:t>угрозы</a:t>
            </a:r>
            <a:r>
              <a:rPr lang="en-US" sz="3400" dirty="0"/>
              <a:t>, </a:t>
            </a:r>
            <a:r>
              <a:rPr lang="en-US" sz="3400" dirty="0" err="1"/>
              <a:t>реализуемые</a:t>
            </a:r>
            <a:r>
              <a:rPr lang="en-US" sz="3400" dirty="0"/>
              <a:t> </a:t>
            </a:r>
            <a:r>
              <a:rPr lang="en-US" sz="3400" dirty="0" err="1"/>
              <a:t>либо</a:t>
            </a:r>
            <a:r>
              <a:rPr lang="en-US" sz="3400" dirty="0"/>
              <a:t> </a:t>
            </a:r>
            <a:r>
              <a:rPr lang="en-US" sz="3400" dirty="0" err="1"/>
              <a:t>воздействием</a:t>
            </a:r>
            <a:r>
              <a:rPr lang="en-US" sz="3400" dirty="0"/>
              <a:t> </a:t>
            </a:r>
            <a:r>
              <a:rPr lang="en-US" sz="3400" dirty="0" err="1"/>
              <a:t>на</a:t>
            </a:r>
            <a:r>
              <a:rPr lang="en-US" sz="3400" dirty="0"/>
              <a:t> </a:t>
            </a:r>
            <a:r>
              <a:rPr lang="en-US" sz="3400" dirty="0" err="1"/>
              <a:t>программное</a:t>
            </a:r>
            <a:r>
              <a:rPr lang="en-US" sz="3400" dirty="0"/>
              <a:t> </a:t>
            </a:r>
            <a:r>
              <a:rPr lang="en-US" sz="3400" dirty="0" err="1"/>
              <a:t>обеспечение</a:t>
            </a:r>
            <a:r>
              <a:rPr lang="en-US" sz="3400" dirty="0"/>
              <a:t> </a:t>
            </a:r>
            <a:r>
              <a:rPr lang="en-US" sz="3400" dirty="0" err="1"/>
              <a:t>и</a:t>
            </a:r>
            <a:r>
              <a:rPr lang="en-US" sz="3400" dirty="0"/>
              <a:t> </a:t>
            </a:r>
            <a:r>
              <a:rPr lang="en-US" sz="3400" dirty="0" err="1"/>
              <a:t>конфигурационную</a:t>
            </a:r>
            <a:r>
              <a:rPr lang="en-US" sz="3400" dirty="0"/>
              <a:t> </a:t>
            </a:r>
            <a:r>
              <a:rPr lang="en-US" sz="3400" dirty="0" err="1"/>
              <a:t>информацию</a:t>
            </a:r>
            <a:r>
              <a:rPr lang="en-US" sz="3400" dirty="0"/>
              <a:t> </a:t>
            </a:r>
            <a:r>
              <a:rPr lang="en-US" sz="3400" dirty="0" err="1"/>
              <a:t>системы</a:t>
            </a:r>
            <a:r>
              <a:rPr lang="en-US" sz="3400" dirty="0"/>
              <a:t>, </a:t>
            </a:r>
            <a:r>
              <a:rPr lang="en-US" sz="3400" dirty="0" err="1"/>
              <a:t>либо</a:t>
            </a:r>
            <a:r>
              <a:rPr lang="en-US" sz="3400" dirty="0"/>
              <a:t> </a:t>
            </a:r>
            <a:r>
              <a:rPr lang="en-US" sz="3400" dirty="0" err="1"/>
              <a:t>посредством</a:t>
            </a:r>
            <a:r>
              <a:rPr lang="en-US" sz="3400" dirty="0"/>
              <a:t> </a:t>
            </a:r>
            <a:r>
              <a:rPr lang="en-US" sz="3400" dirty="0" err="1"/>
              <a:t>некорректного</a:t>
            </a:r>
            <a:r>
              <a:rPr lang="en-US" sz="3400" dirty="0"/>
              <a:t> </a:t>
            </a:r>
            <a:r>
              <a:rPr lang="en-US" sz="3400" dirty="0" err="1"/>
              <a:t>использования</a:t>
            </a:r>
            <a:r>
              <a:rPr lang="en-US" sz="3400" dirty="0"/>
              <a:t> </a:t>
            </a:r>
            <a:r>
              <a:rPr lang="en-US" sz="3400" dirty="0" err="1"/>
              <a:t>системного</a:t>
            </a:r>
            <a:r>
              <a:rPr lang="en-US" sz="3400" dirty="0"/>
              <a:t> </a:t>
            </a:r>
            <a:r>
              <a:rPr lang="en-US" sz="3400" dirty="0" err="1"/>
              <a:t>и</a:t>
            </a:r>
            <a:r>
              <a:rPr lang="en-US" sz="3400" dirty="0"/>
              <a:t> </a:t>
            </a:r>
            <a:r>
              <a:rPr lang="en-US" sz="3400" dirty="0" err="1"/>
              <a:t>прикладного</a:t>
            </a:r>
            <a:r>
              <a:rPr lang="en-US" sz="3400" dirty="0"/>
              <a:t> </a:t>
            </a:r>
            <a:r>
              <a:rPr lang="en-US" sz="3400" dirty="0" err="1"/>
              <a:t>программного</a:t>
            </a:r>
            <a:r>
              <a:rPr lang="en-US" sz="3400" dirty="0"/>
              <a:t> </a:t>
            </a:r>
            <a:r>
              <a:rPr lang="en-US" sz="3400" dirty="0" err="1"/>
              <a:t>обеспечения</a:t>
            </a:r>
            <a:r>
              <a:rPr lang="en-US" sz="3400" dirty="0"/>
              <a:t>;</a:t>
            </a:r>
            <a:endParaRPr lang="ru-RU" sz="3400" dirty="0"/>
          </a:p>
          <a:p>
            <a:pPr algn="just"/>
            <a:r>
              <a:rPr lang="en-US" sz="3400" dirty="0" err="1" smtClean="0"/>
              <a:t>угрозы</a:t>
            </a:r>
            <a:r>
              <a:rPr lang="en-US" sz="3400" dirty="0"/>
              <a:t>, </a:t>
            </a:r>
            <a:r>
              <a:rPr lang="en-US" sz="3400" dirty="0" err="1"/>
              <a:t>связанные</a:t>
            </a:r>
            <a:r>
              <a:rPr lang="en-US" sz="3400" dirty="0"/>
              <a:t> </a:t>
            </a:r>
            <a:r>
              <a:rPr lang="en-US" sz="3400" dirty="0" err="1"/>
              <a:t>с</a:t>
            </a:r>
            <a:r>
              <a:rPr lang="en-US" sz="3400" dirty="0"/>
              <a:t> </a:t>
            </a:r>
            <a:r>
              <a:rPr lang="en-US" sz="3400" dirty="0" err="1"/>
              <a:t>выходом</a:t>
            </a:r>
            <a:r>
              <a:rPr lang="en-US" sz="3400" dirty="0"/>
              <a:t> </a:t>
            </a:r>
            <a:r>
              <a:rPr lang="en-US" sz="3400" dirty="0" err="1"/>
              <a:t>из</a:t>
            </a:r>
            <a:r>
              <a:rPr lang="en-US" sz="3400" dirty="0"/>
              <a:t> </a:t>
            </a:r>
            <a:r>
              <a:rPr lang="en-US" sz="3400" dirty="0" err="1"/>
              <a:t>строя</a:t>
            </a:r>
            <a:r>
              <a:rPr lang="en-US" sz="3400" dirty="0"/>
              <a:t> </a:t>
            </a:r>
            <a:r>
              <a:rPr lang="en-US" sz="3400" dirty="0" err="1"/>
              <a:t>технических</a:t>
            </a:r>
            <a:r>
              <a:rPr lang="en-US" sz="3400" dirty="0"/>
              <a:t> </a:t>
            </a:r>
            <a:r>
              <a:rPr lang="en-US" sz="3400" dirty="0" err="1"/>
              <a:t>средств</a:t>
            </a:r>
            <a:r>
              <a:rPr lang="en-US" sz="3400" dirty="0"/>
              <a:t> </a:t>
            </a:r>
            <a:r>
              <a:rPr lang="en-US" sz="3400" dirty="0" err="1"/>
              <a:t>системы</a:t>
            </a:r>
            <a:r>
              <a:rPr lang="en-US" sz="3400" dirty="0"/>
              <a:t>, </a:t>
            </a:r>
            <a:r>
              <a:rPr lang="en-US" sz="3400" dirty="0" err="1"/>
              <a:t>приводящим</a:t>
            </a:r>
            <a:r>
              <a:rPr lang="en-US" sz="3400" dirty="0"/>
              <a:t> </a:t>
            </a:r>
            <a:r>
              <a:rPr lang="en-US" sz="3400" dirty="0" err="1"/>
              <a:t>к</a:t>
            </a:r>
            <a:r>
              <a:rPr lang="en-US" sz="3400" dirty="0"/>
              <a:t> </a:t>
            </a:r>
            <a:r>
              <a:rPr lang="en-US" sz="3400" dirty="0" err="1"/>
              <a:t>полному</a:t>
            </a:r>
            <a:r>
              <a:rPr lang="en-US" sz="3400" dirty="0"/>
              <a:t> </a:t>
            </a:r>
            <a:r>
              <a:rPr lang="en-US" sz="3400" dirty="0" err="1"/>
              <a:t>или</a:t>
            </a:r>
            <a:r>
              <a:rPr lang="en-US" sz="3400" dirty="0"/>
              <a:t> </a:t>
            </a:r>
            <a:r>
              <a:rPr lang="en-US" sz="3400" dirty="0" err="1"/>
              <a:t>частичному</a:t>
            </a:r>
            <a:r>
              <a:rPr lang="en-US" sz="3400" dirty="0"/>
              <a:t> </a:t>
            </a:r>
            <a:r>
              <a:rPr lang="en-US" sz="3400" dirty="0" err="1"/>
              <a:t>разрушению</a:t>
            </a:r>
            <a:r>
              <a:rPr lang="en-US" sz="3400" dirty="0"/>
              <a:t> </a:t>
            </a:r>
            <a:r>
              <a:rPr lang="en-US" sz="3400" dirty="0" err="1"/>
              <a:t>информации</a:t>
            </a:r>
            <a:r>
              <a:rPr lang="en-US" sz="3400" dirty="0"/>
              <a:t>, </a:t>
            </a:r>
            <a:r>
              <a:rPr lang="en-US" sz="3400" dirty="0" err="1"/>
              <a:t>хранящейся</a:t>
            </a:r>
            <a:r>
              <a:rPr lang="en-US" sz="3400" dirty="0"/>
              <a:t> </a:t>
            </a:r>
            <a:r>
              <a:rPr lang="en-US" sz="3400" dirty="0" err="1"/>
              <a:t>и</a:t>
            </a:r>
            <a:r>
              <a:rPr lang="en-US" sz="3400" dirty="0"/>
              <a:t> </a:t>
            </a:r>
            <a:r>
              <a:rPr lang="en-US" sz="3400" dirty="0" err="1"/>
              <a:t>обрабатываемой</a:t>
            </a:r>
            <a:r>
              <a:rPr lang="en-US" sz="3400" dirty="0"/>
              <a:t> </a:t>
            </a:r>
            <a:r>
              <a:rPr lang="en-US" sz="3400" dirty="0" err="1"/>
              <a:t>в</a:t>
            </a:r>
            <a:r>
              <a:rPr lang="en-US" sz="3400" dirty="0"/>
              <a:t> </a:t>
            </a:r>
            <a:r>
              <a:rPr lang="en-US" sz="3400" dirty="0" err="1"/>
              <a:t>системе</a:t>
            </a:r>
            <a:r>
              <a:rPr lang="en-US" sz="3400" dirty="0"/>
              <a:t>;</a:t>
            </a:r>
            <a:endParaRPr lang="ru-RU" sz="3400" dirty="0"/>
          </a:p>
          <a:p>
            <a:pPr algn="just"/>
            <a:r>
              <a:rPr lang="en-US" sz="3400" dirty="0" err="1" smtClean="0"/>
              <a:t>угрозы</a:t>
            </a:r>
            <a:r>
              <a:rPr lang="en-US" sz="3400" dirty="0"/>
              <a:t>, </a:t>
            </a:r>
            <a:r>
              <a:rPr lang="en-US" sz="3400" dirty="0" err="1"/>
              <a:t>обусловленные</a:t>
            </a:r>
            <a:r>
              <a:rPr lang="en-US" sz="3400" dirty="0"/>
              <a:t> </a:t>
            </a:r>
            <a:r>
              <a:rPr lang="en-US" sz="3400" dirty="0" err="1"/>
              <a:t>человеческим</a:t>
            </a:r>
            <a:r>
              <a:rPr lang="en-US" sz="3400" dirty="0"/>
              <a:t> </a:t>
            </a:r>
            <a:r>
              <a:rPr lang="en-US" sz="3400" dirty="0" err="1"/>
              <a:t>фактором</a:t>
            </a:r>
            <a:r>
              <a:rPr lang="en-US" sz="3400" dirty="0"/>
              <a:t> </a:t>
            </a:r>
            <a:r>
              <a:rPr lang="en-US" sz="3400" dirty="0" err="1"/>
              <a:t>и</a:t>
            </a:r>
            <a:r>
              <a:rPr lang="en-US" sz="3400" dirty="0"/>
              <a:t> </a:t>
            </a:r>
            <a:r>
              <a:rPr lang="en-US" sz="3400" dirty="0" err="1"/>
              <a:t>связанные</a:t>
            </a:r>
            <a:r>
              <a:rPr lang="en-US" sz="3400" dirty="0"/>
              <a:t> </a:t>
            </a:r>
            <a:r>
              <a:rPr lang="en-US" sz="3400" dirty="0" err="1"/>
              <a:t>с</a:t>
            </a:r>
            <a:r>
              <a:rPr lang="en-US" sz="3400" dirty="0"/>
              <a:t> </a:t>
            </a:r>
            <a:r>
              <a:rPr lang="en-US" sz="3400" dirty="0" err="1"/>
              <a:t>некорректным</a:t>
            </a:r>
            <a:r>
              <a:rPr lang="en-US" sz="3400" dirty="0"/>
              <a:t> </a:t>
            </a:r>
            <a:r>
              <a:rPr lang="en-US" sz="3400" dirty="0" err="1"/>
              <a:t>использованием</a:t>
            </a:r>
            <a:r>
              <a:rPr lang="en-US" sz="3400" dirty="0"/>
              <a:t> </a:t>
            </a:r>
            <a:r>
              <a:rPr lang="en-US" sz="3400" dirty="0" err="1"/>
              <a:t>сотрудниками</a:t>
            </a:r>
            <a:r>
              <a:rPr lang="en-US" sz="3400" dirty="0"/>
              <a:t> </a:t>
            </a:r>
            <a:r>
              <a:rPr lang="en-US" sz="3400" dirty="0" err="1"/>
              <a:t>программного</a:t>
            </a:r>
            <a:r>
              <a:rPr lang="en-US" sz="3400" dirty="0"/>
              <a:t> </a:t>
            </a:r>
            <a:r>
              <a:rPr lang="en-US" sz="3400" dirty="0" err="1"/>
              <a:t>обеспечения</a:t>
            </a:r>
            <a:r>
              <a:rPr lang="en-US" sz="3400" dirty="0"/>
              <a:t> </a:t>
            </a:r>
            <a:r>
              <a:rPr lang="en-US" sz="3400" dirty="0" err="1"/>
              <a:t>или</a:t>
            </a:r>
            <a:r>
              <a:rPr lang="en-US" sz="3400" dirty="0"/>
              <a:t> </a:t>
            </a:r>
            <a:r>
              <a:rPr lang="en-US" sz="3400" dirty="0" err="1"/>
              <a:t>с</a:t>
            </a:r>
            <a:r>
              <a:rPr lang="en-US" sz="3400" dirty="0"/>
              <a:t> </a:t>
            </a:r>
            <a:r>
              <a:rPr lang="en-US" sz="3400" dirty="0" err="1"/>
              <a:t>воздействием</a:t>
            </a:r>
            <a:r>
              <a:rPr lang="en-US" sz="3400" dirty="0"/>
              <a:t> </a:t>
            </a:r>
            <a:r>
              <a:rPr lang="en-US" sz="3400" dirty="0" err="1"/>
              <a:t>на</a:t>
            </a:r>
            <a:r>
              <a:rPr lang="en-US" sz="3400" dirty="0"/>
              <a:t> </a:t>
            </a:r>
            <a:r>
              <a:rPr lang="en-US" sz="3400" dirty="0" err="1"/>
              <a:t>технические</a:t>
            </a:r>
            <a:r>
              <a:rPr lang="en-US" sz="3400" dirty="0"/>
              <a:t> </a:t>
            </a:r>
            <a:r>
              <a:rPr lang="en-US" sz="3400" dirty="0" err="1"/>
              <a:t>средства</a:t>
            </a:r>
            <a:r>
              <a:rPr lang="en-US" sz="3400" dirty="0"/>
              <a:t>, </a:t>
            </a:r>
            <a:r>
              <a:rPr lang="en-US" sz="3400" dirty="0" err="1"/>
              <a:t>в</a:t>
            </a:r>
            <a:r>
              <a:rPr lang="en-US" sz="3400" dirty="0"/>
              <a:t> </a:t>
            </a:r>
            <a:r>
              <a:rPr lang="en-US" sz="3400" dirty="0" err="1"/>
              <a:t>большей</a:t>
            </a:r>
            <a:r>
              <a:rPr lang="en-US" sz="3400" dirty="0"/>
              <a:t> </a:t>
            </a:r>
            <a:r>
              <a:rPr lang="en-US" sz="3400" dirty="0" err="1"/>
              <a:t>степени</a:t>
            </a:r>
            <a:r>
              <a:rPr lang="en-US" sz="3400" dirty="0"/>
              <a:t> </a:t>
            </a:r>
            <a:r>
              <a:rPr lang="en-US" sz="3400" dirty="0" err="1"/>
              <a:t>зависят</a:t>
            </a:r>
            <a:r>
              <a:rPr lang="en-US" sz="3400" dirty="0"/>
              <a:t> </a:t>
            </a:r>
            <a:r>
              <a:rPr lang="en-US" sz="3400" dirty="0" err="1"/>
              <a:t>от</a:t>
            </a:r>
            <a:r>
              <a:rPr lang="en-US" sz="3400" dirty="0"/>
              <a:t> </a:t>
            </a:r>
            <a:r>
              <a:rPr lang="en-US" sz="3400" dirty="0" err="1"/>
              <a:t>действий</a:t>
            </a:r>
            <a:r>
              <a:rPr lang="en-US" sz="3400" dirty="0"/>
              <a:t> </a:t>
            </a:r>
            <a:r>
              <a:rPr lang="en-US" sz="3400" dirty="0" err="1"/>
              <a:t>и</a:t>
            </a:r>
            <a:r>
              <a:rPr lang="en-US" sz="3400" dirty="0"/>
              <a:t> "</a:t>
            </a:r>
            <a:r>
              <a:rPr lang="en-US" sz="3400" dirty="0" err="1"/>
              <a:t>особенностей</a:t>
            </a:r>
            <a:r>
              <a:rPr lang="en-US" sz="3400" dirty="0"/>
              <a:t>" </a:t>
            </a:r>
            <a:r>
              <a:rPr lang="en-US" sz="3400" dirty="0" err="1"/>
              <a:t>морального</a:t>
            </a:r>
            <a:r>
              <a:rPr lang="en-US" sz="3400" dirty="0"/>
              <a:t> </a:t>
            </a:r>
            <a:r>
              <a:rPr lang="en-US" sz="3400" dirty="0" err="1"/>
              <a:t>поведения</a:t>
            </a:r>
            <a:r>
              <a:rPr lang="en-US" sz="3400" dirty="0"/>
              <a:t> </a:t>
            </a:r>
            <a:r>
              <a:rPr lang="en-US" sz="3400" dirty="0" err="1"/>
              <a:t>сотрудников</a:t>
            </a:r>
            <a:r>
              <a:rPr lang="en-US" sz="3400" dirty="0"/>
              <a:t>;</a:t>
            </a:r>
            <a:endParaRPr lang="ru-RU" sz="3400" dirty="0"/>
          </a:p>
          <a:p>
            <a:pPr algn="just"/>
            <a:r>
              <a:rPr lang="en-US" sz="3400" dirty="0" err="1" smtClean="0"/>
              <a:t>Угрозы</a:t>
            </a:r>
            <a:r>
              <a:rPr lang="en-US" sz="3400" dirty="0" smtClean="0"/>
              <a:t> </a:t>
            </a:r>
            <a:r>
              <a:rPr lang="en-US" sz="3400" dirty="0" err="1"/>
              <a:t>с</a:t>
            </a:r>
            <a:r>
              <a:rPr lang="en-US" sz="3400" dirty="0"/>
              <a:t> </a:t>
            </a:r>
            <a:r>
              <a:rPr lang="en-US" sz="3400" dirty="0" err="1"/>
              <a:t>использованием</a:t>
            </a:r>
            <a:r>
              <a:rPr lang="en-US" sz="3400" dirty="0"/>
              <a:t> </a:t>
            </a:r>
            <a:r>
              <a:rPr lang="en-US" sz="3400" dirty="0" err="1"/>
              <a:t>программных</a:t>
            </a:r>
            <a:r>
              <a:rPr lang="en-US" sz="3400" dirty="0"/>
              <a:t> </a:t>
            </a:r>
            <a:r>
              <a:rPr lang="en-US" sz="3400" dirty="0" err="1"/>
              <a:t>средств</a:t>
            </a:r>
            <a:r>
              <a:rPr lang="en-US" sz="3400" i="1" dirty="0"/>
              <a:t>.</a:t>
            </a:r>
            <a:r>
              <a:rPr lang="en-US" sz="3400" dirty="0"/>
              <a:t> </a:t>
            </a:r>
            <a:endParaRPr lang="ru-RU" sz="3400" dirty="0" smtClean="0"/>
          </a:p>
          <a:p>
            <a:pPr algn="just"/>
            <a:r>
              <a:rPr lang="en-US" sz="3400" dirty="0" err="1" smtClean="0"/>
              <a:t>Угроз</a:t>
            </a:r>
            <a:r>
              <a:rPr lang="ru-RU" sz="3400" dirty="0" smtClean="0"/>
              <a:t>ы</a:t>
            </a:r>
            <a:r>
              <a:rPr lang="en-US" sz="3400" dirty="0" smtClean="0"/>
              <a:t> </a:t>
            </a:r>
            <a:r>
              <a:rPr lang="en-US" sz="3400" dirty="0" err="1" smtClean="0"/>
              <a:t>конфиденциальности</a:t>
            </a:r>
            <a:r>
              <a:rPr lang="en-US" sz="3400" dirty="0" smtClean="0"/>
              <a:t>, </a:t>
            </a:r>
            <a:r>
              <a:rPr lang="en-US" sz="3400" dirty="0" err="1" smtClean="0"/>
              <a:t>целостности</a:t>
            </a:r>
            <a:r>
              <a:rPr lang="en-US" sz="3400" dirty="0" smtClean="0"/>
              <a:t> </a:t>
            </a:r>
            <a:r>
              <a:rPr lang="en-US" sz="3400" dirty="0" err="1" smtClean="0"/>
              <a:t>и</a:t>
            </a:r>
            <a:r>
              <a:rPr lang="en-US" sz="3400" dirty="0" smtClean="0"/>
              <a:t> </a:t>
            </a:r>
            <a:r>
              <a:rPr lang="en-US" sz="3400" dirty="0" err="1" smtClean="0"/>
              <a:t>доступности</a:t>
            </a:r>
            <a:r>
              <a:rPr lang="en-US" sz="3400" dirty="0" smtClean="0"/>
              <a:t> </a:t>
            </a:r>
            <a:r>
              <a:rPr lang="en-US" sz="3400" dirty="0" err="1" smtClean="0"/>
              <a:t>информационных</a:t>
            </a:r>
            <a:r>
              <a:rPr lang="en-US" sz="3400" dirty="0" smtClean="0"/>
              <a:t> </a:t>
            </a:r>
            <a:r>
              <a:rPr lang="en-US" sz="3400" dirty="0" err="1" smtClean="0"/>
              <a:t>ресурсов</a:t>
            </a:r>
            <a:r>
              <a:rPr lang="ru-RU" sz="3400" dirty="0" smtClean="0">
                <a:effectLst/>
              </a:rPr>
              <a:t> </a:t>
            </a:r>
            <a:endParaRPr lang="ru-RU" sz="34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86364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256" y="289696"/>
            <a:ext cx="8712286" cy="628417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i="1" dirty="0" err="1"/>
              <a:t>Принципы</a:t>
            </a:r>
            <a:r>
              <a:rPr lang="en-US" i="1" dirty="0"/>
              <a:t> </a:t>
            </a:r>
            <a:r>
              <a:rPr lang="en-US" i="1" dirty="0" err="1"/>
              <a:t>обеспечения</a:t>
            </a:r>
            <a:r>
              <a:rPr lang="en-US" i="1" dirty="0"/>
              <a:t> </a:t>
            </a:r>
            <a:r>
              <a:rPr lang="en-US" i="1" dirty="0" err="1"/>
              <a:t>технологической</a:t>
            </a:r>
            <a:r>
              <a:rPr lang="en-US" i="1" dirty="0"/>
              <a:t> </a:t>
            </a:r>
            <a:r>
              <a:rPr lang="en-US" i="1" dirty="0" err="1"/>
              <a:t>безопасности</a:t>
            </a:r>
            <a:r>
              <a:rPr lang="en-US" i="1" dirty="0"/>
              <a:t> </a:t>
            </a:r>
            <a:r>
              <a:rPr lang="en-US" i="1" dirty="0" err="1"/>
              <a:t>при</a:t>
            </a:r>
            <a:r>
              <a:rPr lang="en-US" i="1" dirty="0"/>
              <a:t> </a:t>
            </a:r>
            <a:r>
              <a:rPr lang="en-US" i="1" dirty="0" err="1"/>
              <a:t>обосновании</a:t>
            </a:r>
            <a:r>
              <a:rPr lang="en-US" i="1" dirty="0"/>
              <a:t>, </a:t>
            </a:r>
            <a:r>
              <a:rPr lang="en-US" i="1" dirty="0" err="1"/>
              <a:t>планировании</a:t>
            </a:r>
            <a:r>
              <a:rPr lang="en-US" i="1" dirty="0"/>
              <a:t> </a:t>
            </a:r>
            <a:r>
              <a:rPr lang="en-US" i="1" dirty="0" err="1"/>
              <a:t>работ</a:t>
            </a:r>
            <a:r>
              <a:rPr lang="en-US" i="1" dirty="0"/>
              <a:t> </a:t>
            </a:r>
            <a:r>
              <a:rPr lang="en-US" i="1" dirty="0" err="1"/>
              <a:t>и</a:t>
            </a:r>
            <a:r>
              <a:rPr lang="en-US" i="1" dirty="0"/>
              <a:t> </a:t>
            </a:r>
            <a:r>
              <a:rPr lang="en-US" i="1" dirty="0" err="1"/>
              <a:t>проектном</a:t>
            </a:r>
            <a:r>
              <a:rPr lang="en-US" i="1" dirty="0"/>
              <a:t> </a:t>
            </a:r>
            <a:r>
              <a:rPr lang="en-US" i="1" dirty="0" err="1"/>
              <a:t>анализе</a:t>
            </a:r>
            <a:r>
              <a:rPr lang="en-US" i="1" dirty="0"/>
              <a:t> </a:t>
            </a:r>
            <a:r>
              <a:rPr lang="en-US" i="1" dirty="0" smtClean="0"/>
              <a:t>ПО</a:t>
            </a:r>
            <a:r>
              <a:rPr lang="ru-RU" dirty="0" smtClean="0"/>
              <a:t>:</a:t>
            </a:r>
            <a:endParaRPr lang="ru-RU" dirty="0"/>
          </a:p>
          <a:p>
            <a:r>
              <a:rPr lang="en-US" i="1" dirty="0" err="1"/>
              <a:t>Комплексности</a:t>
            </a:r>
            <a:r>
              <a:rPr lang="en-US" i="1" dirty="0"/>
              <a:t> </a:t>
            </a:r>
            <a:r>
              <a:rPr lang="en-US" i="1" dirty="0" err="1"/>
              <a:t>обеспечения</a:t>
            </a:r>
            <a:r>
              <a:rPr lang="en-US" i="1" dirty="0"/>
              <a:t> </a:t>
            </a:r>
            <a:r>
              <a:rPr lang="en-US" i="1" dirty="0" err="1"/>
              <a:t>безопасности</a:t>
            </a:r>
            <a:r>
              <a:rPr lang="en-US" i="1" dirty="0"/>
              <a:t> </a:t>
            </a:r>
            <a:r>
              <a:rPr lang="en-US" dirty="0" smtClean="0"/>
              <a:t>ПО</a:t>
            </a:r>
            <a:endParaRPr lang="ru-RU" dirty="0"/>
          </a:p>
          <a:p>
            <a:r>
              <a:rPr lang="en-US" i="1" dirty="0" err="1"/>
              <a:t>Планируемости</a:t>
            </a:r>
            <a:r>
              <a:rPr lang="en-US" i="1" dirty="0"/>
              <a:t> </a:t>
            </a:r>
            <a:r>
              <a:rPr lang="en-US" i="1" dirty="0" err="1"/>
              <a:t>применения</a:t>
            </a:r>
            <a:r>
              <a:rPr lang="en-US" i="1" dirty="0"/>
              <a:t> </a:t>
            </a:r>
            <a:r>
              <a:rPr lang="en-US" i="1" dirty="0" err="1"/>
              <a:t>средств</a:t>
            </a:r>
            <a:r>
              <a:rPr lang="en-US" i="1" dirty="0"/>
              <a:t> </a:t>
            </a:r>
            <a:r>
              <a:rPr lang="en-US" i="1" dirty="0" err="1"/>
              <a:t>безопасности</a:t>
            </a:r>
            <a:r>
              <a:rPr lang="en-US" i="1" dirty="0"/>
              <a:t> </a:t>
            </a:r>
            <a:r>
              <a:rPr lang="en-US" i="1" dirty="0" err="1"/>
              <a:t>программ</a:t>
            </a:r>
            <a:r>
              <a:rPr lang="ru-RU" dirty="0" smtClean="0">
                <a:effectLst/>
              </a:rPr>
              <a:t> </a:t>
            </a:r>
          </a:p>
          <a:p>
            <a:r>
              <a:rPr lang="en-US" i="1" dirty="0" err="1"/>
              <a:t>Обоснованности</a:t>
            </a:r>
            <a:r>
              <a:rPr lang="en-US" i="1" dirty="0"/>
              <a:t> </a:t>
            </a:r>
            <a:r>
              <a:rPr lang="en-US" i="1" dirty="0" err="1"/>
              <a:t>средств</a:t>
            </a:r>
            <a:r>
              <a:rPr lang="en-US" i="1" dirty="0"/>
              <a:t> </a:t>
            </a:r>
            <a:r>
              <a:rPr lang="en-US" i="1" dirty="0" err="1"/>
              <a:t>обеспечения</a:t>
            </a:r>
            <a:r>
              <a:rPr lang="en-US" i="1" dirty="0"/>
              <a:t> </a:t>
            </a:r>
            <a:r>
              <a:rPr lang="en-US" i="1" dirty="0" err="1"/>
              <a:t>безопасности</a:t>
            </a:r>
            <a:r>
              <a:rPr lang="en-US" dirty="0"/>
              <a:t> ПО</a:t>
            </a:r>
            <a:r>
              <a:rPr lang="ru-RU" dirty="0" smtClean="0">
                <a:effectLst/>
              </a:rPr>
              <a:t> </a:t>
            </a:r>
          </a:p>
          <a:p>
            <a:r>
              <a:rPr lang="en-US" i="1" dirty="0" err="1"/>
              <a:t>Достаточности</a:t>
            </a:r>
            <a:r>
              <a:rPr lang="en-US" i="1" dirty="0"/>
              <a:t> </a:t>
            </a:r>
            <a:r>
              <a:rPr lang="en-US" i="1" dirty="0" err="1"/>
              <a:t>защищенности</a:t>
            </a:r>
            <a:r>
              <a:rPr lang="en-US" i="1" dirty="0"/>
              <a:t> </a:t>
            </a:r>
            <a:r>
              <a:rPr lang="en-US" i="1" dirty="0" err="1"/>
              <a:t>программ</a:t>
            </a:r>
            <a:r>
              <a:rPr lang="ru-RU" dirty="0" smtClean="0">
                <a:effectLst/>
              </a:rPr>
              <a:t> </a:t>
            </a:r>
          </a:p>
          <a:p>
            <a:r>
              <a:rPr lang="en-US" i="1" dirty="0" err="1"/>
              <a:t>Гибкости</a:t>
            </a:r>
            <a:r>
              <a:rPr lang="en-US" i="1" dirty="0"/>
              <a:t> </a:t>
            </a:r>
            <a:r>
              <a:rPr lang="en-US" i="1" dirty="0" err="1"/>
              <a:t>управления</a:t>
            </a:r>
            <a:r>
              <a:rPr lang="en-US" i="1" dirty="0"/>
              <a:t> </a:t>
            </a:r>
            <a:r>
              <a:rPr lang="en-US" i="1" dirty="0" err="1"/>
              <a:t>защитой</a:t>
            </a:r>
            <a:r>
              <a:rPr lang="en-US" i="1" dirty="0"/>
              <a:t> </a:t>
            </a:r>
            <a:r>
              <a:rPr lang="en-US" i="1" dirty="0" err="1"/>
              <a:t>программ</a:t>
            </a:r>
            <a:r>
              <a:rPr lang="ru-RU" dirty="0" smtClean="0">
                <a:effectLst/>
              </a:rPr>
              <a:t> </a:t>
            </a:r>
          </a:p>
          <a:p>
            <a:r>
              <a:rPr lang="en-US" i="1" dirty="0" err="1"/>
              <a:t>Заблаговременности</a:t>
            </a:r>
            <a:r>
              <a:rPr lang="en-US" i="1" dirty="0"/>
              <a:t> </a:t>
            </a:r>
            <a:r>
              <a:rPr lang="en-US" i="1" dirty="0" err="1"/>
              <a:t>разработки</a:t>
            </a:r>
            <a:r>
              <a:rPr lang="en-US" i="1" dirty="0"/>
              <a:t> </a:t>
            </a:r>
            <a:r>
              <a:rPr lang="en-US" i="1" dirty="0" err="1"/>
              <a:t>средств</a:t>
            </a:r>
            <a:r>
              <a:rPr lang="en-US" i="1" dirty="0"/>
              <a:t> </a:t>
            </a:r>
            <a:r>
              <a:rPr lang="en-US" i="1" dirty="0" err="1"/>
              <a:t>обеспечения</a:t>
            </a:r>
            <a:r>
              <a:rPr lang="en-US" i="1" dirty="0"/>
              <a:t> </a:t>
            </a:r>
            <a:r>
              <a:rPr lang="en-US" i="1" dirty="0" err="1"/>
              <a:t>безопасности</a:t>
            </a:r>
            <a:r>
              <a:rPr lang="en-US" i="1" dirty="0"/>
              <a:t> </a:t>
            </a:r>
            <a:r>
              <a:rPr lang="en-US" i="1" dirty="0" err="1"/>
              <a:t>и</a:t>
            </a:r>
            <a:r>
              <a:rPr lang="en-US" i="1" dirty="0"/>
              <a:t> </a:t>
            </a:r>
            <a:r>
              <a:rPr lang="en-US" i="1" dirty="0" err="1"/>
              <a:t>контроля</a:t>
            </a:r>
            <a:r>
              <a:rPr lang="en-US" i="1" dirty="0"/>
              <a:t> </a:t>
            </a:r>
            <a:r>
              <a:rPr lang="en-US" i="1" dirty="0" err="1"/>
              <a:t>производства</a:t>
            </a:r>
            <a:r>
              <a:rPr lang="en-US" dirty="0"/>
              <a:t> </a:t>
            </a:r>
            <a:r>
              <a:rPr lang="en-US" dirty="0" smtClean="0"/>
              <a:t>ПО</a:t>
            </a:r>
            <a:endParaRPr lang="ru-RU" dirty="0" smtClean="0"/>
          </a:p>
          <a:p>
            <a:r>
              <a:rPr lang="en-US" i="1" dirty="0" err="1"/>
              <a:t>Документируемости</a:t>
            </a:r>
            <a:r>
              <a:rPr lang="en-US" i="1" dirty="0"/>
              <a:t> </a:t>
            </a:r>
            <a:r>
              <a:rPr lang="en-US" i="1" dirty="0" err="1"/>
              <a:t>технологии</a:t>
            </a:r>
            <a:r>
              <a:rPr lang="en-US" i="1" dirty="0"/>
              <a:t> </a:t>
            </a:r>
            <a:r>
              <a:rPr lang="en-US" i="1" dirty="0" err="1"/>
              <a:t>создания</a:t>
            </a:r>
            <a:r>
              <a:rPr lang="en-US" i="1" dirty="0"/>
              <a:t> </a:t>
            </a:r>
            <a:r>
              <a:rPr lang="en-US" i="1" dirty="0" err="1"/>
              <a:t>программ</a:t>
            </a:r>
            <a:r>
              <a:rPr lang="ru-RU" dirty="0" smtClean="0">
                <a:effectLst/>
              </a:rPr>
              <a:t> </a:t>
            </a:r>
          </a:p>
          <a:p>
            <a:endParaRPr lang="ru-RU" dirty="0"/>
          </a:p>
          <a:p>
            <a:endParaRPr lang="ru-RU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16976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256" y="289696"/>
            <a:ext cx="8712286" cy="628417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i="1" dirty="0" err="1"/>
              <a:t>Принципы</a:t>
            </a:r>
            <a:r>
              <a:rPr lang="en-US" b="1" i="1" dirty="0"/>
              <a:t> </a:t>
            </a:r>
            <a:r>
              <a:rPr lang="en-US" b="1" i="1" dirty="0" err="1"/>
              <a:t>достижения</a:t>
            </a:r>
            <a:r>
              <a:rPr lang="en-US" b="1" i="1" dirty="0"/>
              <a:t> </a:t>
            </a:r>
            <a:r>
              <a:rPr lang="en-US" b="1" i="1" dirty="0" err="1"/>
              <a:t>технологической</a:t>
            </a:r>
            <a:r>
              <a:rPr lang="en-US" b="1" i="1" dirty="0"/>
              <a:t> </a:t>
            </a:r>
            <a:r>
              <a:rPr lang="en-US" b="1" i="1" dirty="0" err="1"/>
              <a:t>безопасности</a:t>
            </a:r>
            <a:r>
              <a:rPr lang="en-US" b="1" i="1" dirty="0"/>
              <a:t> ПО </a:t>
            </a:r>
            <a:r>
              <a:rPr lang="en-US" b="1" i="1" dirty="0" err="1"/>
              <a:t>в</a:t>
            </a:r>
            <a:r>
              <a:rPr lang="en-US" b="1" i="1" dirty="0"/>
              <a:t> </a:t>
            </a:r>
            <a:r>
              <a:rPr lang="en-US" b="1" i="1" dirty="0" err="1"/>
              <a:t>процессе</a:t>
            </a:r>
            <a:r>
              <a:rPr lang="en-US" b="1" i="1" dirty="0"/>
              <a:t> </a:t>
            </a:r>
            <a:r>
              <a:rPr lang="en-US" b="1" i="1" dirty="0" err="1"/>
              <a:t>его</a:t>
            </a:r>
            <a:r>
              <a:rPr lang="en-US" b="1" i="1" dirty="0"/>
              <a:t> </a:t>
            </a:r>
            <a:r>
              <a:rPr lang="en-US" b="1" i="1" dirty="0" err="1"/>
              <a:t>разработки</a:t>
            </a:r>
            <a:r>
              <a:rPr lang="en-US" dirty="0"/>
              <a:t> </a:t>
            </a:r>
            <a:endParaRPr lang="ru-RU" dirty="0"/>
          </a:p>
          <a:p>
            <a:r>
              <a:rPr lang="en-US" i="1" dirty="0" err="1"/>
              <a:t>Регламентации</a:t>
            </a:r>
            <a:r>
              <a:rPr lang="en-US" i="1" dirty="0"/>
              <a:t> </a:t>
            </a:r>
            <a:r>
              <a:rPr lang="en-US" i="1" dirty="0" err="1"/>
              <a:t>технологических</a:t>
            </a:r>
            <a:r>
              <a:rPr lang="en-US" i="1" dirty="0"/>
              <a:t> </a:t>
            </a:r>
            <a:r>
              <a:rPr lang="en-US" i="1" dirty="0" err="1"/>
              <a:t>этапов</a:t>
            </a:r>
            <a:r>
              <a:rPr lang="en-US" i="1" dirty="0"/>
              <a:t> </a:t>
            </a:r>
            <a:r>
              <a:rPr lang="en-US" i="1" dirty="0" err="1"/>
              <a:t>разработки</a:t>
            </a:r>
            <a:r>
              <a:rPr lang="en-US" dirty="0"/>
              <a:t> ПО</a:t>
            </a:r>
            <a:r>
              <a:rPr lang="ru-RU" dirty="0" smtClean="0">
                <a:effectLst/>
              </a:rPr>
              <a:t> </a:t>
            </a:r>
          </a:p>
          <a:p>
            <a:r>
              <a:rPr lang="en-US" i="1" dirty="0" err="1"/>
              <a:t>Автоматизации</a:t>
            </a:r>
            <a:r>
              <a:rPr lang="en-US" i="1" dirty="0"/>
              <a:t> </a:t>
            </a:r>
            <a:r>
              <a:rPr lang="en-US" i="1" dirty="0" err="1"/>
              <a:t>средств</a:t>
            </a:r>
            <a:r>
              <a:rPr lang="en-US" i="1" dirty="0"/>
              <a:t> </a:t>
            </a:r>
            <a:r>
              <a:rPr lang="en-US" i="1" dirty="0" err="1"/>
              <a:t>контроля</a:t>
            </a:r>
            <a:r>
              <a:rPr lang="en-US" i="1" dirty="0"/>
              <a:t> </a:t>
            </a:r>
            <a:r>
              <a:rPr lang="en-US" i="1" dirty="0" err="1"/>
              <a:t>управляющих</a:t>
            </a:r>
            <a:r>
              <a:rPr lang="en-US" i="1" dirty="0"/>
              <a:t> </a:t>
            </a:r>
            <a:r>
              <a:rPr lang="en-US" i="1" dirty="0" err="1"/>
              <a:t>и</a:t>
            </a:r>
            <a:r>
              <a:rPr lang="en-US" i="1" dirty="0"/>
              <a:t> </a:t>
            </a:r>
            <a:r>
              <a:rPr lang="en-US" i="1" dirty="0" err="1"/>
              <a:t>вычислительных</a:t>
            </a:r>
            <a:r>
              <a:rPr lang="en-US" i="1" dirty="0"/>
              <a:t> </a:t>
            </a:r>
            <a:r>
              <a:rPr lang="en-US" i="1" dirty="0" err="1"/>
              <a:t>программ</a:t>
            </a:r>
            <a:r>
              <a:rPr lang="en-US" dirty="0"/>
              <a:t> </a:t>
            </a:r>
            <a:endParaRPr lang="ru-RU" dirty="0" smtClean="0"/>
          </a:p>
          <a:p>
            <a:r>
              <a:rPr lang="en-US" i="1" dirty="0" err="1"/>
              <a:t>Создания</a:t>
            </a:r>
            <a:r>
              <a:rPr lang="en-US" i="1" dirty="0"/>
              <a:t> </a:t>
            </a:r>
            <a:r>
              <a:rPr lang="en-US" i="1" dirty="0" err="1"/>
              <a:t>типовой</a:t>
            </a:r>
            <a:r>
              <a:rPr lang="en-US" i="1" dirty="0"/>
              <a:t> </a:t>
            </a:r>
            <a:r>
              <a:rPr lang="en-US" i="1" dirty="0" err="1"/>
              <a:t>общей</a:t>
            </a:r>
            <a:r>
              <a:rPr lang="en-US" i="1" dirty="0"/>
              <a:t> </a:t>
            </a:r>
            <a:r>
              <a:rPr lang="en-US" i="1" dirty="0" err="1"/>
              <a:t>информационной</a:t>
            </a:r>
            <a:r>
              <a:rPr lang="en-US" i="1" dirty="0"/>
              <a:t> </a:t>
            </a:r>
            <a:r>
              <a:rPr lang="en-US" i="1" dirty="0" err="1"/>
              <a:t>базы</a:t>
            </a:r>
            <a:r>
              <a:rPr lang="en-US" i="1" dirty="0"/>
              <a:t> </a:t>
            </a:r>
            <a:r>
              <a:rPr lang="en-US" i="1" dirty="0" err="1"/>
              <a:t>алгоритмов</a:t>
            </a:r>
            <a:r>
              <a:rPr lang="en-US" i="1" dirty="0"/>
              <a:t>, </a:t>
            </a:r>
            <a:r>
              <a:rPr lang="en-US" i="1" dirty="0" err="1"/>
              <a:t>исходных</a:t>
            </a:r>
            <a:r>
              <a:rPr lang="en-US" i="1" dirty="0"/>
              <a:t> </a:t>
            </a:r>
            <a:r>
              <a:rPr lang="en-US" i="1" dirty="0" err="1"/>
              <a:t>текстов</a:t>
            </a:r>
            <a:r>
              <a:rPr lang="en-US" i="1" dirty="0"/>
              <a:t> </a:t>
            </a:r>
            <a:r>
              <a:rPr lang="en-US" i="1" dirty="0" err="1"/>
              <a:t>и</a:t>
            </a:r>
            <a:r>
              <a:rPr lang="en-US" i="1" dirty="0"/>
              <a:t> </a:t>
            </a:r>
            <a:r>
              <a:rPr lang="en-US" i="1" dirty="0" err="1"/>
              <a:t>программных</a:t>
            </a:r>
            <a:r>
              <a:rPr lang="en-US" i="1" dirty="0"/>
              <a:t> </a:t>
            </a:r>
            <a:r>
              <a:rPr lang="en-US" i="1" dirty="0" err="1"/>
              <a:t>средств</a:t>
            </a:r>
            <a:r>
              <a:rPr lang="ru-RU" dirty="0" smtClean="0">
                <a:effectLst/>
              </a:rPr>
              <a:t> </a:t>
            </a:r>
          </a:p>
          <a:p>
            <a:r>
              <a:rPr lang="en-US" i="1" dirty="0" err="1"/>
              <a:t>Последовательной</a:t>
            </a:r>
            <a:r>
              <a:rPr lang="en-US" i="1" dirty="0"/>
              <a:t> </a:t>
            </a:r>
            <a:r>
              <a:rPr lang="en-US" i="1" dirty="0" err="1"/>
              <a:t>многоуровневой</a:t>
            </a:r>
            <a:r>
              <a:rPr lang="en-US" i="1" dirty="0"/>
              <a:t> </a:t>
            </a:r>
            <a:r>
              <a:rPr lang="en-US" i="1" dirty="0" err="1"/>
              <a:t>фильтрации</a:t>
            </a:r>
            <a:r>
              <a:rPr lang="en-US" i="1" dirty="0"/>
              <a:t> </a:t>
            </a:r>
            <a:r>
              <a:rPr lang="en-US" i="1" dirty="0" err="1"/>
              <a:t>программных</a:t>
            </a:r>
            <a:r>
              <a:rPr lang="en-US" i="1" dirty="0"/>
              <a:t> </a:t>
            </a:r>
            <a:r>
              <a:rPr lang="en-US" i="1" dirty="0" err="1"/>
              <a:t>модулей</a:t>
            </a:r>
            <a:r>
              <a:rPr lang="en-US" dirty="0"/>
              <a:t> </a:t>
            </a:r>
            <a:endParaRPr lang="ru-RU" dirty="0" smtClean="0"/>
          </a:p>
          <a:p>
            <a:r>
              <a:rPr lang="en-US" i="1" dirty="0" err="1"/>
              <a:t>Типизации</a:t>
            </a:r>
            <a:r>
              <a:rPr lang="en-US" i="1" dirty="0"/>
              <a:t> </a:t>
            </a:r>
            <a:r>
              <a:rPr lang="en-US" i="1" dirty="0" err="1"/>
              <a:t>алгоритмов</a:t>
            </a:r>
            <a:r>
              <a:rPr lang="en-US" i="1" dirty="0"/>
              <a:t>, </a:t>
            </a:r>
            <a:r>
              <a:rPr lang="en-US" i="1" dirty="0" err="1"/>
              <a:t>программ</a:t>
            </a:r>
            <a:r>
              <a:rPr lang="en-US" i="1" dirty="0"/>
              <a:t> </a:t>
            </a:r>
            <a:r>
              <a:rPr lang="en-US" i="1" dirty="0" err="1"/>
              <a:t>и</a:t>
            </a:r>
            <a:r>
              <a:rPr lang="en-US" i="1" dirty="0"/>
              <a:t> </a:t>
            </a:r>
            <a:r>
              <a:rPr lang="en-US" i="1" dirty="0" err="1"/>
              <a:t>средств</a:t>
            </a:r>
            <a:r>
              <a:rPr lang="en-US" i="1" dirty="0"/>
              <a:t> </a:t>
            </a:r>
            <a:r>
              <a:rPr lang="en-US" i="1" dirty="0" err="1"/>
              <a:t>информационной</a:t>
            </a:r>
            <a:r>
              <a:rPr lang="en-US" i="1" dirty="0"/>
              <a:t> </a:t>
            </a:r>
            <a:r>
              <a:rPr lang="en-US" i="1" dirty="0" err="1"/>
              <a:t>безопасности</a:t>
            </a:r>
            <a:r>
              <a:rPr lang="ru-RU" dirty="0" smtClean="0">
                <a:effectLst/>
              </a:rPr>
              <a:t> </a:t>
            </a:r>
          </a:p>
          <a:p>
            <a:r>
              <a:rPr lang="en-US" i="1" dirty="0" err="1"/>
              <a:t>Централизованного</a:t>
            </a:r>
            <a:r>
              <a:rPr lang="en-US" i="1" dirty="0"/>
              <a:t> </a:t>
            </a:r>
            <a:r>
              <a:rPr lang="en-US" i="1" dirty="0" err="1"/>
              <a:t>управления</a:t>
            </a:r>
            <a:r>
              <a:rPr lang="en-US" i="1" dirty="0"/>
              <a:t> </a:t>
            </a:r>
            <a:r>
              <a:rPr lang="en-US" i="1" dirty="0" err="1"/>
              <a:t>базами</a:t>
            </a:r>
            <a:r>
              <a:rPr lang="en-US" i="1" dirty="0"/>
              <a:t> </a:t>
            </a:r>
            <a:r>
              <a:rPr lang="en-US" i="1" dirty="0" err="1"/>
              <a:t>данных</a:t>
            </a:r>
            <a:r>
              <a:rPr lang="en-US" i="1" dirty="0"/>
              <a:t> </a:t>
            </a:r>
            <a:r>
              <a:rPr lang="en-US" i="1" dirty="0" err="1"/>
              <a:t>проектов</a:t>
            </a:r>
            <a:r>
              <a:rPr lang="en-US" i="1" dirty="0"/>
              <a:t> </a:t>
            </a:r>
            <a:r>
              <a:rPr lang="en-US" dirty="0"/>
              <a:t>ПО</a:t>
            </a:r>
            <a:r>
              <a:rPr lang="en-US" i="1" dirty="0"/>
              <a:t> </a:t>
            </a:r>
            <a:r>
              <a:rPr lang="en-US" i="1" dirty="0" err="1"/>
              <a:t>и</a:t>
            </a:r>
            <a:r>
              <a:rPr lang="en-US" i="1" dirty="0"/>
              <a:t> </a:t>
            </a:r>
            <a:r>
              <a:rPr lang="en-US" i="1" dirty="0" err="1"/>
              <a:t>администрирование</a:t>
            </a:r>
            <a:r>
              <a:rPr lang="en-US" i="1" dirty="0"/>
              <a:t> </a:t>
            </a:r>
            <a:r>
              <a:rPr lang="en-US" i="1" dirty="0" err="1"/>
              <a:t>технологии</a:t>
            </a:r>
            <a:r>
              <a:rPr lang="en-US" i="1" dirty="0"/>
              <a:t> </a:t>
            </a:r>
            <a:r>
              <a:rPr lang="en-US" i="1" dirty="0" err="1"/>
              <a:t>их</a:t>
            </a:r>
            <a:r>
              <a:rPr lang="en-US" i="1" dirty="0"/>
              <a:t> </a:t>
            </a:r>
            <a:r>
              <a:rPr lang="en-US" i="1" dirty="0" err="1"/>
              <a:t>разработки</a:t>
            </a:r>
            <a:r>
              <a:rPr lang="en-US" dirty="0"/>
              <a:t> </a:t>
            </a:r>
            <a:endParaRPr lang="ru-RU" dirty="0" smtClean="0"/>
          </a:p>
          <a:p>
            <a:r>
              <a:rPr lang="en-US" i="1" dirty="0" err="1"/>
              <a:t>Блокирования</a:t>
            </a:r>
            <a:r>
              <a:rPr lang="en-US" i="1" dirty="0"/>
              <a:t> </a:t>
            </a:r>
            <a:r>
              <a:rPr lang="en-US" i="1" dirty="0" err="1"/>
              <a:t>несанкционированного</a:t>
            </a:r>
            <a:r>
              <a:rPr lang="en-US" i="1" dirty="0"/>
              <a:t> </a:t>
            </a:r>
            <a:r>
              <a:rPr lang="en-US" i="1" dirty="0" err="1"/>
              <a:t>доступа</a:t>
            </a:r>
            <a:r>
              <a:rPr lang="en-US" dirty="0"/>
              <a:t> </a:t>
            </a:r>
            <a:endParaRPr lang="ru-RU" dirty="0" smtClean="0"/>
          </a:p>
          <a:p>
            <a:r>
              <a:rPr lang="en-US" i="1" dirty="0" err="1"/>
              <a:t>Статистического</a:t>
            </a:r>
            <a:r>
              <a:rPr lang="en-US" i="1" dirty="0"/>
              <a:t> </a:t>
            </a:r>
            <a:r>
              <a:rPr lang="en-US" i="1" dirty="0" err="1"/>
              <a:t>учета</a:t>
            </a:r>
            <a:r>
              <a:rPr lang="en-US" i="1" dirty="0"/>
              <a:t> </a:t>
            </a:r>
            <a:r>
              <a:rPr lang="en-US" i="1" dirty="0" err="1"/>
              <a:t>и</a:t>
            </a:r>
            <a:r>
              <a:rPr lang="en-US" i="1" dirty="0"/>
              <a:t> </a:t>
            </a:r>
            <a:r>
              <a:rPr lang="en-US" i="1" dirty="0" err="1"/>
              <a:t>ведения</a:t>
            </a:r>
            <a:r>
              <a:rPr lang="en-US" i="1" dirty="0"/>
              <a:t> </a:t>
            </a:r>
            <a:r>
              <a:rPr lang="en-US" i="1" dirty="0" err="1"/>
              <a:t>системных</a:t>
            </a:r>
            <a:r>
              <a:rPr lang="en-US" i="1" dirty="0"/>
              <a:t> </a:t>
            </a:r>
            <a:r>
              <a:rPr lang="en-US" i="1" dirty="0" err="1"/>
              <a:t>журналов</a:t>
            </a:r>
            <a:r>
              <a:rPr lang="en-US" i="1" dirty="0"/>
              <a:t>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16976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256" y="289696"/>
            <a:ext cx="8712286" cy="6284179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err="1"/>
              <a:t>Принципы</a:t>
            </a:r>
            <a:r>
              <a:rPr lang="en-US" b="1" i="1" dirty="0"/>
              <a:t> </a:t>
            </a:r>
            <a:r>
              <a:rPr lang="en-US" b="1" i="1" dirty="0" err="1"/>
              <a:t>обеспечения</a:t>
            </a:r>
            <a:r>
              <a:rPr lang="en-US" b="1" i="1" dirty="0"/>
              <a:t> </a:t>
            </a:r>
            <a:r>
              <a:rPr lang="en-US" b="1" i="1" dirty="0" err="1"/>
              <a:t>технологической</a:t>
            </a:r>
            <a:r>
              <a:rPr lang="en-US" b="1" i="1" dirty="0"/>
              <a:t> </a:t>
            </a:r>
            <a:r>
              <a:rPr lang="en-US" b="1" i="1" dirty="0" err="1"/>
              <a:t>безопасности</a:t>
            </a:r>
            <a:r>
              <a:rPr lang="en-US" b="1" i="1" dirty="0"/>
              <a:t> </a:t>
            </a:r>
            <a:r>
              <a:rPr lang="en-US" b="1" i="1" dirty="0" err="1"/>
              <a:t>на</a:t>
            </a:r>
            <a:r>
              <a:rPr lang="en-US" b="1" i="1" dirty="0"/>
              <a:t> </a:t>
            </a:r>
            <a:r>
              <a:rPr lang="en-US" b="1" i="1" dirty="0" err="1"/>
              <a:t>этапах</a:t>
            </a:r>
            <a:r>
              <a:rPr lang="en-US" b="1" i="1" dirty="0"/>
              <a:t> </a:t>
            </a:r>
            <a:r>
              <a:rPr lang="en-US" b="1" i="1" dirty="0" err="1"/>
              <a:t>стендовых</a:t>
            </a:r>
            <a:r>
              <a:rPr lang="en-US" b="1" i="1" dirty="0"/>
              <a:t> </a:t>
            </a:r>
            <a:r>
              <a:rPr lang="en-US" b="1" i="1" dirty="0" err="1"/>
              <a:t>и</a:t>
            </a:r>
            <a:r>
              <a:rPr lang="en-US" b="1" i="1" dirty="0"/>
              <a:t> </a:t>
            </a:r>
            <a:r>
              <a:rPr lang="en-US" b="1" i="1" dirty="0" err="1"/>
              <a:t>приемосдаточных</a:t>
            </a:r>
            <a:r>
              <a:rPr lang="en-US" b="1" i="1" dirty="0"/>
              <a:t> </a:t>
            </a:r>
            <a:r>
              <a:rPr lang="en-US" b="1" i="1" dirty="0" err="1"/>
              <a:t>испытаний</a:t>
            </a:r>
            <a:endParaRPr lang="ru-RU" dirty="0"/>
          </a:p>
          <a:p>
            <a:r>
              <a:rPr lang="en-US" i="1" dirty="0" err="1"/>
              <a:t>Тестирования</a:t>
            </a:r>
            <a:r>
              <a:rPr lang="en-US" dirty="0"/>
              <a:t> ПО </a:t>
            </a:r>
            <a:endParaRPr lang="ru-RU" dirty="0" smtClean="0"/>
          </a:p>
          <a:p>
            <a:r>
              <a:rPr lang="en-US" i="1" dirty="0" err="1"/>
              <a:t>Проведения</a:t>
            </a:r>
            <a:r>
              <a:rPr lang="en-US" i="1" dirty="0"/>
              <a:t> </a:t>
            </a:r>
            <a:r>
              <a:rPr lang="en-US" i="1" dirty="0" err="1"/>
              <a:t>натурных</a:t>
            </a:r>
            <a:r>
              <a:rPr lang="en-US" i="1" dirty="0"/>
              <a:t> </a:t>
            </a:r>
            <a:r>
              <a:rPr lang="en-US" i="1" dirty="0" err="1"/>
              <a:t>испытаний</a:t>
            </a:r>
            <a:r>
              <a:rPr lang="en-US" i="1" dirty="0"/>
              <a:t> </a:t>
            </a:r>
            <a:r>
              <a:rPr lang="en-US" i="1" dirty="0" err="1"/>
              <a:t>программ</a:t>
            </a:r>
            <a:r>
              <a:rPr lang="en-US" dirty="0"/>
              <a:t> </a:t>
            </a:r>
            <a:endParaRPr lang="ru-RU" dirty="0" smtClean="0"/>
          </a:p>
          <a:p>
            <a:r>
              <a:rPr lang="en-US" i="1" dirty="0" err="1"/>
              <a:t>Осуществления</a:t>
            </a:r>
            <a:r>
              <a:rPr lang="en-US" i="1" dirty="0"/>
              <a:t> «</a:t>
            </a:r>
            <a:r>
              <a:rPr lang="en-US" i="1" dirty="0" err="1"/>
              <a:t>фильтрации</a:t>
            </a:r>
            <a:r>
              <a:rPr lang="en-US" i="1" dirty="0"/>
              <a:t>»</a:t>
            </a:r>
            <a:r>
              <a:rPr lang="en-US" dirty="0"/>
              <a:t> </a:t>
            </a:r>
            <a:r>
              <a:rPr lang="en-US" dirty="0" err="1"/>
              <a:t>программных</a:t>
            </a:r>
            <a:r>
              <a:rPr lang="en-US" dirty="0"/>
              <a:t> </a:t>
            </a:r>
            <a:r>
              <a:rPr lang="en-US" dirty="0" err="1"/>
              <a:t>комплексов</a:t>
            </a:r>
            <a:r>
              <a:rPr lang="en-US" dirty="0"/>
              <a:t> </a:t>
            </a:r>
            <a:endParaRPr lang="ru-RU" dirty="0" smtClean="0"/>
          </a:p>
          <a:p>
            <a:r>
              <a:rPr lang="en-US" i="1" dirty="0" err="1"/>
              <a:t>Проведения</a:t>
            </a:r>
            <a:r>
              <a:rPr lang="en-US" i="1" dirty="0"/>
              <a:t> </a:t>
            </a:r>
            <a:r>
              <a:rPr lang="en-US" i="1" dirty="0" err="1"/>
              <a:t>стендовых</a:t>
            </a:r>
            <a:r>
              <a:rPr lang="en-US" i="1" dirty="0"/>
              <a:t> </a:t>
            </a:r>
            <a:r>
              <a:rPr lang="en-US" i="1" dirty="0" err="1"/>
              <a:t>испытаний</a:t>
            </a:r>
            <a:r>
              <a:rPr lang="en-US" dirty="0"/>
              <a:t> ПО </a:t>
            </a:r>
            <a:endParaRPr lang="ru-RU" dirty="0" smtClean="0"/>
          </a:p>
          <a:p>
            <a:r>
              <a:rPr lang="en-US" i="1" dirty="0" err="1"/>
              <a:t>Сертификации</a:t>
            </a:r>
            <a:r>
              <a:rPr lang="en-US" i="1" dirty="0"/>
              <a:t> </a:t>
            </a:r>
            <a:r>
              <a:rPr lang="en-US" i="1" dirty="0" err="1"/>
              <a:t>программных</a:t>
            </a:r>
            <a:r>
              <a:rPr lang="en-US" i="1" dirty="0"/>
              <a:t> </a:t>
            </a:r>
            <a:r>
              <a:rPr lang="en-US" i="1" dirty="0" err="1"/>
              <a:t>изделий</a:t>
            </a:r>
            <a:r>
              <a:rPr lang="en-US" i="1" dirty="0"/>
              <a:t> </a:t>
            </a:r>
            <a:r>
              <a:rPr lang="en-US" i="1" dirty="0" err="1"/>
              <a:t>по</a:t>
            </a:r>
            <a:r>
              <a:rPr lang="en-US" i="1" dirty="0"/>
              <a:t> </a:t>
            </a:r>
            <a:r>
              <a:rPr lang="en-US" i="1" dirty="0" err="1"/>
              <a:t>требованиям</a:t>
            </a:r>
            <a:r>
              <a:rPr lang="en-US" i="1" dirty="0"/>
              <a:t> </a:t>
            </a:r>
            <a:r>
              <a:rPr lang="en-US" i="1" dirty="0" err="1"/>
              <a:t>безопасности</a:t>
            </a:r>
            <a:r>
              <a:rPr lang="en-US" dirty="0"/>
              <a:t>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16976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256" y="289696"/>
            <a:ext cx="8712286" cy="6284179"/>
          </a:xfrm>
        </p:spPr>
        <p:txBody>
          <a:bodyPr/>
          <a:lstStyle/>
          <a:p>
            <a:pPr marL="0" indent="0">
              <a:buNone/>
            </a:pPr>
            <a:r>
              <a:rPr lang="en-US" i="1" dirty="0" err="1"/>
              <a:t>Принципы</a:t>
            </a:r>
            <a:r>
              <a:rPr lang="en-US" i="1" dirty="0"/>
              <a:t> </a:t>
            </a:r>
            <a:r>
              <a:rPr lang="en-US" i="1" dirty="0" err="1"/>
              <a:t>обеспечения</a:t>
            </a:r>
            <a:r>
              <a:rPr lang="en-US" i="1" dirty="0"/>
              <a:t> </a:t>
            </a:r>
            <a:r>
              <a:rPr lang="en-US" i="1" dirty="0" err="1"/>
              <a:t>безопасности</a:t>
            </a:r>
            <a:r>
              <a:rPr lang="en-US" i="1" dirty="0"/>
              <a:t> </a:t>
            </a:r>
            <a:r>
              <a:rPr lang="en-US" i="1" dirty="0" err="1"/>
              <a:t>при</a:t>
            </a:r>
            <a:r>
              <a:rPr lang="en-US" i="1" dirty="0"/>
              <a:t> </a:t>
            </a:r>
            <a:r>
              <a:rPr lang="en-US" i="1" dirty="0" err="1"/>
              <a:t>эксплуатации</a:t>
            </a:r>
            <a:r>
              <a:rPr lang="en-US" i="1" dirty="0"/>
              <a:t> </a:t>
            </a:r>
            <a:r>
              <a:rPr lang="en-US" i="1" dirty="0" err="1"/>
              <a:t>программного</a:t>
            </a:r>
            <a:r>
              <a:rPr lang="en-US" i="1" dirty="0"/>
              <a:t> </a:t>
            </a:r>
            <a:r>
              <a:rPr lang="en-US" i="1" dirty="0" err="1"/>
              <a:t>обеспечения</a:t>
            </a:r>
            <a:r>
              <a:rPr lang="en-US" dirty="0"/>
              <a:t> </a:t>
            </a:r>
            <a:endParaRPr lang="ru-RU" dirty="0" smtClean="0"/>
          </a:p>
          <a:p>
            <a:r>
              <a:rPr lang="en-US" i="1" dirty="0" err="1"/>
              <a:t>Сохранения</a:t>
            </a:r>
            <a:r>
              <a:rPr lang="en-US" i="1" dirty="0"/>
              <a:t> </a:t>
            </a:r>
            <a:r>
              <a:rPr lang="en-US" i="1" dirty="0" err="1"/>
              <a:t>эталонов</a:t>
            </a:r>
            <a:r>
              <a:rPr lang="en-US" i="1" dirty="0"/>
              <a:t> </a:t>
            </a:r>
            <a:r>
              <a:rPr lang="en-US" i="1" dirty="0" err="1"/>
              <a:t>и</a:t>
            </a:r>
            <a:r>
              <a:rPr lang="en-US" i="1" dirty="0"/>
              <a:t> </a:t>
            </a:r>
            <a:r>
              <a:rPr lang="en-US" i="1" dirty="0" err="1"/>
              <a:t>ограничения</a:t>
            </a:r>
            <a:r>
              <a:rPr lang="en-US" i="1" dirty="0"/>
              <a:t> </a:t>
            </a:r>
            <a:r>
              <a:rPr lang="en-US" i="1" dirty="0" err="1"/>
              <a:t>доступа</a:t>
            </a:r>
            <a:r>
              <a:rPr lang="en-US" i="1" dirty="0"/>
              <a:t> </a:t>
            </a:r>
            <a:r>
              <a:rPr lang="en-US" i="1" dirty="0" err="1"/>
              <a:t>к</a:t>
            </a:r>
            <a:r>
              <a:rPr lang="en-US" i="1" dirty="0"/>
              <a:t> </a:t>
            </a:r>
            <a:r>
              <a:rPr lang="en-US" i="1" dirty="0" err="1"/>
              <a:t>ним</a:t>
            </a:r>
            <a:r>
              <a:rPr lang="en-US" dirty="0"/>
              <a:t> </a:t>
            </a:r>
            <a:r>
              <a:rPr lang="en-US" dirty="0" err="1"/>
              <a:t>программных</a:t>
            </a:r>
            <a:r>
              <a:rPr lang="en-US" dirty="0"/>
              <a:t> </a:t>
            </a:r>
            <a:r>
              <a:rPr lang="en-US" dirty="0" err="1"/>
              <a:t>средств</a:t>
            </a:r>
            <a:r>
              <a:rPr lang="ru-RU" dirty="0" smtClean="0">
                <a:effectLst/>
              </a:rPr>
              <a:t> </a:t>
            </a:r>
          </a:p>
          <a:p>
            <a:r>
              <a:rPr lang="en-US" i="1" dirty="0" err="1"/>
              <a:t>Идентификации</a:t>
            </a:r>
            <a:r>
              <a:rPr lang="en-US" dirty="0"/>
              <a:t> ПО </a:t>
            </a:r>
            <a:endParaRPr lang="ru-RU" dirty="0" smtClean="0"/>
          </a:p>
          <a:p>
            <a:r>
              <a:rPr lang="en-US" i="1" dirty="0" err="1"/>
              <a:t>Обеспечения</a:t>
            </a:r>
            <a:r>
              <a:rPr lang="en-US" i="1" dirty="0"/>
              <a:t> </a:t>
            </a:r>
            <a:r>
              <a:rPr lang="en-US" i="1" dirty="0" err="1"/>
              <a:t>модификации</a:t>
            </a:r>
            <a:r>
              <a:rPr lang="en-US" i="1" dirty="0"/>
              <a:t> </a:t>
            </a:r>
            <a:r>
              <a:rPr lang="en-US" i="1" dirty="0" err="1"/>
              <a:t>программных</a:t>
            </a:r>
            <a:r>
              <a:rPr lang="en-US" i="1" dirty="0"/>
              <a:t> </a:t>
            </a:r>
            <a:r>
              <a:rPr lang="en-US" i="1" dirty="0" err="1"/>
              <a:t>изделий</a:t>
            </a:r>
            <a:r>
              <a:rPr lang="en-US" dirty="0"/>
              <a:t> </a:t>
            </a:r>
            <a:endParaRPr lang="ru-RU" dirty="0" smtClean="0"/>
          </a:p>
          <a:p>
            <a:r>
              <a:rPr lang="en-US" i="1" dirty="0" err="1"/>
              <a:t>Строгого</a:t>
            </a:r>
            <a:r>
              <a:rPr lang="en-US" i="1" dirty="0"/>
              <a:t> </a:t>
            </a:r>
            <a:r>
              <a:rPr lang="en-US" i="1" dirty="0" err="1"/>
              <a:t>учета</a:t>
            </a:r>
            <a:r>
              <a:rPr lang="en-US" i="1" dirty="0"/>
              <a:t> </a:t>
            </a:r>
            <a:r>
              <a:rPr lang="en-US" i="1" dirty="0" err="1"/>
              <a:t>и</a:t>
            </a:r>
            <a:r>
              <a:rPr lang="en-US" i="1" dirty="0"/>
              <a:t> </a:t>
            </a:r>
            <a:r>
              <a:rPr lang="en-US" i="1" dirty="0" err="1"/>
              <a:t>каталогизации</a:t>
            </a:r>
            <a:r>
              <a:rPr lang="en-US" dirty="0"/>
              <a:t> </a:t>
            </a:r>
            <a:endParaRPr lang="ru-RU" dirty="0" smtClean="0"/>
          </a:p>
          <a:p>
            <a:r>
              <a:rPr lang="en-US" i="1" dirty="0" err="1"/>
              <a:t>Статистического</a:t>
            </a:r>
            <a:r>
              <a:rPr lang="en-US" i="1" dirty="0"/>
              <a:t> </a:t>
            </a:r>
            <a:r>
              <a:rPr lang="en-US" i="1" dirty="0" err="1"/>
              <a:t>анализа</a:t>
            </a:r>
            <a:r>
              <a:rPr lang="en-US" i="1" dirty="0"/>
              <a:t> </a:t>
            </a:r>
            <a:r>
              <a:rPr lang="en-US" i="1" dirty="0" err="1"/>
              <a:t>информации</a:t>
            </a:r>
            <a:r>
              <a:rPr lang="en-US" dirty="0"/>
              <a:t> </a:t>
            </a:r>
            <a:endParaRPr lang="ru-RU" dirty="0" smtClean="0"/>
          </a:p>
          <a:p>
            <a:r>
              <a:rPr lang="en-US" i="1" dirty="0" err="1"/>
              <a:t>Гибкого</a:t>
            </a:r>
            <a:r>
              <a:rPr lang="en-US" i="1" dirty="0"/>
              <a:t> </a:t>
            </a:r>
            <a:r>
              <a:rPr lang="en-US" i="1" dirty="0" err="1"/>
              <a:t>применения</a:t>
            </a:r>
            <a:r>
              <a:rPr lang="en-US" i="1" dirty="0"/>
              <a:t> </a:t>
            </a:r>
            <a:r>
              <a:rPr lang="en-US" i="1" dirty="0" err="1"/>
              <a:t>дополнительных</a:t>
            </a:r>
            <a:r>
              <a:rPr lang="en-US" i="1" dirty="0"/>
              <a:t> </a:t>
            </a:r>
            <a:r>
              <a:rPr lang="en-US" i="1" dirty="0" err="1"/>
              <a:t>средств</a:t>
            </a:r>
            <a:r>
              <a:rPr lang="en-US" i="1" dirty="0"/>
              <a:t> </a:t>
            </a:r>
            <a:r>
              <a:rPr lang="en-US" i="1" dirty="0" err="1"/>
              <a:t>защиты</a:t>
            </a:r>
            <a:r>
              <a:rPr lang="en-US" dirty="0"/>
              <a:t> ПО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1697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Угрозы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классифицировать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нескольким</a:t>
            </a:r>
            <a:r>
              <a:rPr lang="en-US" dirty="0"/>
              <a:t> </a:t>
            </a:r>
            <a:r>
              <a:rPr lang="en-US" dirty="0" err="1"/>
              <a:t>критериям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важнейшим</a:t>
            </a:r>
            <a:r>
              <a:rPr lang="en-US" dirty="0"/>
              <a:t> </a:t>
            </a:r>
            <a:r>
              <a:rPr lang="en-US" dirty="0" err="1"/>
              <a:t>составляющим</a:t>
            </a:r>
            <a:r>
              <a:rPr lang="en-US" dirty="0"/>
              <a:t> </a:t>
            </a:r>
            <a:r>
              <a:rPr lang="en-US" dirty="0" err="1"/>
              <a:t>информационной</a:t>
            </a:r>
            <a:r>
              <a:rPr lang="en-US" dirty="0"/>
              <a:t> </a:t>
            </a:r>
            <a:r>
              <a:rPr lang="en-US" dirty="0" err="1"/>
              <a:t>безопасности</a:t>
            </a:r>
            <a:r>
              <a:rPr lang="en-US" dirty="0"/>
              <a:t> (</a:t>
            </a:r>
            <a:r>
              <a:rPr lang="en-US" dirty="0" err="1"/>
              <a:t>доступность</a:t>
            </a:r>
            <a:r>
              <a:rPr lang="en-US" dirty="0"/>
              <a:t>, </a:t>
            </a:r>
            <a:r>
              <a:rPr lang="en-US" dirty="0" err="1"/>
              <a:t>целостность</a:t>
            </a:r>
            <a:r>
              <a:rPr lang="en-US" dirty="0"/>
              <a:t>, </a:t>
            </a:r>
            <a:r>
              <a:rPr lang="en-US" dirty="0" err="1"/>
              <a:t>конфиденциальность</a:t>
            </a:r>
            <a:r>
              <a:rPr lang="en-US" dirty="0"/>
              <a:t>), </a:t>
            </a:r>
            <a:r>
              <a:rPr lang="en-US" dirty="0" err="1"/>
              <a:t>против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направлены</a:t>
            </a:r>
            <a:r>
              <a:rPr lang="en-US" dirty="0"/>
              <a:t> </a:t>
            </a:r>
            <a:r>
              <a:rPr lang="en-US" dirty="0" err="1"/>
              <a:t>угрозы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первую</a:t>
            </a:r>
            <a:r>
              <a:rPr lang="en-US" dirty="0"/>
              <a:t> </a:t>
            </a:r>
            <a:r>
              <a:rPr lang="en-US" dirty="0" err="1"/>
              <a:t>очередь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компонентам</a:t>
            </a:r>
            <a:r>
              <a:rPr lang="en-US" dirty="0"/>
              <a:t> </a:t>
            </a:r>
            <a:r>
              <a:rPr lang="en-US" dirty="0" err="1"/>
              <a:t>информационных</a:t>
            </a:r>
            <a:r>
              <a:rPr lang="en-US" dirty="0"/>
              <a:t> </a:t>
            </a:r>
            <a:r>
              <a:rPr lang="en-US" dirty="0" err="1"/>
              <a:t>систем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технологий</a:t>
            </a:r>
            <a:r>
              <a:rPr lang="en-US" dirty="0"/>
              <a:t> (</a:t>
            </a:r>
            <a:r>
              <a:rPr lang="en-US" dirty="0" err="1"/>
              <a:t>данные</a:t>
            </a:r>
            <a:r>
              <a:rPr lang="en-US" dirty="0"/>
              <a:t>, </a:t>
            </a:r>
            <a:r>
              <a:rPr lang="en-US" dirty="0" err="1"/>
              <a:t>программно-аппаратные</a:t>
            </a:r>
            <a:r>
              <a:rPr lang="en-US" dirty="0"/>
              <a:t> </a:t>
            </a:r>
            <a:r>
              <a:rPr lang="en-US" dirty="0" err="1"/>
              <a:t>комплексы</a:t>
            </a:r>
            <a:r>
              <a:rPr lang="en-US" dirty="0"/>
              <a:t>, </a:t>
            </a:r>
            <a:r>
              <a:rPr lang="en-US" dirty="0" err="1"/>
              <a:t>сети</a:t>
            </a:r>
            <a:r>
              <a:rPr lang="en-US" dirty="0"/>
              <a:t>, </a:t>
            </a:r>
            <a:r>
              <a:rPr lang="en-US" dirty="0" err="1"/>
              <a:t>поддерживающая</a:t>
            </a:r>
            <a:r>
              <a:rPr lang="en-US" dirty="0"/>
              <a:t> </a:t>
            </a:r>
            <a:r>
              <a:rPr lang="en-US" dirty="0" err="1"/>
              <a:t>инфраструктура</a:t>
            </a:r>
            <a:r>
              <a:rPr lang="en-US" dirty="0"/>
              <a:t>),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угрозы</a:t>
            </a:r>
            <a:r>
              <a:rPr lang="en-US" dirty="0"/>
              <a:t> </a:t>
            </a:r>
            <a:r>
              <a:rPr lang="en-US" dirty="0" err="1"/>
              <a:t>непосредственно</a:t>
            </a:r>
            <a:r>
              <a:rPr lang="en-US" dirty="0"/>
              <a:t> </a:t>
            </a:r>
            <a:r>
              <a:rPr lang="en-US" dirty="0" err="1"/>
              <a:t>нацелены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способу</a:t>
            </a:r>
            <a:r>
              <a:rPr lang="en-US" dirty="0"/>
              <a:t> </a:t>
            </a:r>
            <a:r>
              <a:rPr lang="en-US" dirty="0" err="1"/>
              <a:t>осуществления</a:t>
            </a:r>
            <a:r>
              <a:rPr lang="en-US" dirty="0"/>
              <a:t> (</a:t>
            </a:r>
            <a:r>
              <a:rPr lang="en-US" dirty="0" err="1"/>
              <a:t>случайные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преднамеренные</a:t>
            </a:r>
            <a:r>
              <a:rPr lang="en-US" dirty="0"/>
              <a:t> </a:t>
            </a:r>
            <a:r>
              <a:rPr lang="en-US" dirty="0" err="1"/>
              <a:t>действия</a:t>
            </a:r>
            <a:r>
              <a:rPr lang="en-US" dirty="0"/>
              <a:t>, </a:t>
            </a:r>
            <a:r>
              <a:rPr lang="en-US" dirty="0" err="1"/>
              <a:t>события</a:t>
            </a:r>
            <a:r>
              <a:rPr lang="en-US" dirty="0"/>
              <a:t> </a:t>
            </a:r>
            <a:r>
              <a:rPr lang="en-US" dirty="0" err="1"/>
              <a:t>техногенного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природного</a:t>
            </a:r>
            <a:r>
              <a:rPr lang="en-US" dirty="0"/>
              <a:t> </a:t>
            </a:r>
            <a:r>
              <a:rPr lang="en-US" dirty="0" err="1"/>
              <a:t>масштаба</a:t>
            </a:r>
            <a:r>
              <a:rPr lang="en-US" dirty="0"/>
              <a:t>);</a:t>
            </a:r>
            <a:endParaRPr lang="ru-RU" dirty="0"/>
          </a:p>
          <a:p>
            <a:pPr lvl="0"/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локализации</a:t>
            </a:r>
            <a:r>
              <a:rPr lang="en-US" dirty="0"/>
              <a:t> </a:t>
            </a:r>
            <a:r>
              <a:rPr lang="en-US" dirty="0" err="1"/>
              <a:t>источника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 (</a:t>
            </a:r>
            <a:r>
              <a:rPr lang="en-US" dirty="0" err="1"/>
              <a:t>вне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внутри</a:t>
            </a:r>
            <a:r>
              <a:rPr lang="en-US" dirty="0"/>
              <a:t> </a:t>
            </a:r>
            <a:r>
              <a:rPr lang="en-US" dirty="0" err="1"/>
              <a:t>информационной</a:t>
            </a:r>
            <a:r>
              <a:rPr lang="en-US" dirty="0"/>
              <a:t> </a:t>
            </a:r>
            <a:r>
              <a:rPr lang="en-US" dirty="0" err="1"/>
              <a:t>технологии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0374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en-US" b="1" dirty="0" err="1"/>
              <a:t>Рис</a:t>
            </a:r>
            <a:r>
              <a:rPr lang="en-US" b="1" dirty="0"/>
              <a:t>. 1. </a:t>
            </a:r>
            <a:r>
              <a:rPr lang="en-US" dirty="0" err="1"/>
              <a:t>Модель</a:t>
            </a:r>
            <a:r>
              <a:rPr lang="en-US" dirty="0"/>
              <a:t> </a:t>
            </a:r>
            <a:r>
              <a:rPr lang="en-US" dirty="0" err="1"/>
              <a:t>возможных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 </a:t>
            </a:r>
            <a:r>
              <a:rPr lang="en-US" dirty="0" err="1"/>
              <a:t>системе</a:t>
            </a:r>
            <a:r>
              <a:rPr lang="en-US" dirty="0"/>
              <a:t> </a:t>
            </a:r>
            <a:r>
              <a:rPr lang="en-US" dirty="0" err="1"/>
              <a:t>информационной</a:t>
            </a:r>
            <a:r>
              <a:rPr lang="en-US" dirty="0"/>
              <a:t> </a:t>
            </a:r>
            <a:r>
              <a:rPr lang="en-US" dirty="0" err="1"/>
              <a:t>безопасности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основные</a:t>
            </a:r>
            <a:r>
              <a:rPr lang="en-US" dirty="0"/>
              <a:t> </a:t>
            </a:r>
            <a:r>
              <a:rPr lang="en-US" dirty="0" err="1"/>
              <a:t>классы</a:t>
            </a:r>
            <a:r>
              <a:rPr lang="en-US" dirty="0"/>
              <a:t> </a:t>
            </a:r>
            <a:r>
              <a:rPr lang="en-US" dirty="0" err="1"/>
              <a:t>методов</a:t>
            </a:r>
            <a:r>
              <a:rPr lang="en-US" dirty="0"/>
              <a:t> </a:t>
            </a:r>
            <a:r>
              <a:rPr lang="en-US" dirty="0" err="1"/>
              <a:t>защиты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" name="Изображение 1" descr="Снимок экрана 2020-09-15 в 12.12.3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99" y="128832"/>
            <a:ext cx="8943101" cy="498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419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ходе</a:t>
            </a:r>
            <a:r>
              <a:rPr lang="en-US" dirty="0"/>
              <a:t> </a:t>
            </a:r>
            <a:r>
              <a:rPr lang="en-US" dirty="0" err="1"/>
              <a:t>анализа</a:t>
            </a:r>
            <a:r>
              <a:rPr lang="en-US" dirty="0"/>
              <a:t> </a:t>
            </a:r>
            <a:r>
              <a:rPr lang="en-US" dirty="0" err="1"/>
              <a:t>необходимо</a:t>
            </a:r>
            <a:r>
              <a:rPr lang="en-US" dirty="0"/>
              <a:t> </a:t>
            </a:r>
            <a:r>
              <a:rPr lang="en-US" dirty="0" err="1"/>
              <a:t>убедиться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большинство</a:t>
            </a:r>
            <a:r>
              <a:rPr lang="en-US" dirty="0"/>
              <a:t> </a:t>
            </a:r>
            <a:r>
              <a:rPr lang="en-US" dirty="0" err="1"/>
              <a:t>возможных</a:t>
            </a:r>
            <a:r>
              <a:rPr lang="en-US" dirty="0"/>
              <a:t> </a:t>
            </a:r>
            <a:r>
              <a:rPr lang="en-US" dirty="0" err="1"/>
              <a:t>источников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уязвимости</a:t>
            </a:r>
            <a:r>
              <a:rPr lang="en-US" dirty="0"/>
              <a:t> </a:t>
            </a:r>
            <a:r>
              <a:rPr lang="en-US" dirty="0" err="1"/>
              <a:t>идентифицированы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сопоставлены</a:t>
            </a:r>
            <a:r>
              <a:rPr lang="en-US" dirty="0"/>
              <a:t> </a:t>
            </a:r>
            <a:r>
              <a:rPr lang="en-US" dirty="0" err="1"/>
              <a:t>друг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другом</a:t>
            </a:r>
            <a:r>
              <a:rPr lang="en-US" dirty="0"/>
              <a:t>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всем</a:t>
            </a:r>
            <a:r>
              <a:rPr lang="en-US" dirty="0"/>
              <a:t> </a:t>
            </a:r>
            <a:r>
              <a:rPr lang="en-US" dirty="0" err="1"/>
              <a:t>идентифицированным</a:t>
            </a:r>
            <a:r>
              <a:rPr lang="en-US" dirty="0"/>
              <a:t> </a:t>
            </a:r>
            <a:r>
              <a:rPr lang="en-US" dirty="0" err="1"/>
              <a:t>источникам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уязвимостям</a:t>
            </a:r>
            <a:r>
              <a:rPr lang="en-US" dirty="0"/>
              <a:t> </a:t>
            </a:r>
            <a:r>
              <a:rPr lang="en-US" dirty="0" err="1"/>
              <a:t>сопоставлены</a:t>
            </a:r>
            <a:r>
              <a:rPr lang="en-US" dirty="0"/>
              <a:t> </a:t>
            </a:r>
            <a:r>
              <a:rPr lang="en-US" dirty="0" err="1"/>
              <a:t>методы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нейтрализации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устранения</a:t>
            </a:r>
            <a:r>
              <a:rPr lang="en-US" dirty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выявлении</a:t>
            </a:r>
            <a:r>
              <a:rPr lang="en-US" dirty="0"/>
              <a:t> </a:t>
            </a:r>
            <a:r>
              <a:rPr lang="en-US" dirty="0" err="1"/>
              <a:t>актуальных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 </a:t>
            </a:r>
            <a:r>
              <a:rPr lang="en-US" dirty="0" err="1"/>
              <a:t>экспертно-аналитическим</a:t>
            </a:r>
            <a:r>
              <a:rPr lang="en-US" dirty="0"/>
              <a:t> </a:t>
            </a:r>
            <a:r>
              <a:rPr lang="en-US" dirty="0" err="1"/>
              <a:t>методом</a:t>
            </a:r>
            <a:r>
              <a:rPr lang="en-US" dirty="0"/>
              <a:t> </a:t>
            </a:r>
            <a:r>
              <a:rPr lang="en-US" dirty="0" err="1"/>
              <a:t>определяются</a:t>
            </a:r>
            <a:r>
              <a:rPr lang="en-US" dirty="0"/>
              <a:t> </a:t>
            </a:r>
            <a:r>
              <a:rPr lang="en-US" dirty="0" err="1"/>
              <a:t>объекты</a:t>
            </a:r>
            <a:r>
              <a:rPr lang="en-US" dirty="0"/>
              <a:t> </a:t>
            </a:r>
            <a:r>
              <a:rPr lang="en-US" dirty="0" err="1"/>
              <a:t>защиты</a:t>
            </a:r>
            <a:r>
              <a:rPr lang="en-US" dirty="0"/>
              <a:t>, </a:t>
            </a:r>
            <a:r>
              <a:rPr lang="en-US" dirty="0" err="1"/>
              <a:t>подверженные</a:t>
            </a:r>
            <a:r>
              <a:rPr lang="en-US" dirty="0"/>
              <a:t> </a:t>
            </a:r>
            <a:r>
              <a:rPr lang="en-US" dirty="0" err="1"/>
              <a:t>воздействию</a:t>
            </a:r>
            <a:r>
              <a:rPr lang="en-US" dirty="0"/>
              <a:t> </a:t>
            </a:r>
            <a:r>
              <a:rPr lang="en-US" dirty="0" err="1"/>
              <a:t>той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иной</a:t>
            </a:r>
            <a:r>
              <a:rPr lang="en-US" dirty="0"/>
              <a:t> </a:t>
            </a:r>
            <a:r>
              <a:rPr lang="en-US" dirty="0" err="1"/>
              <a:t>угрозы</a:t>
            </a:r>
            <a:r>
              <a:rPr lang="en-US" dirty="0"/>
              <a:t>, </a:t>
            </a:r>
            <a:r>
              <a:rPr lang="en-US" dirty="0" err="1"/>
              <a:t>характерные</a:t>
            </a:r>
            <a:r>
              <a:rPr lang="en-US" dirty="0"/>
              <a:t> </a:t>
            </a:r>
            <a:r>
              <a:rPr lang="en-US" dirty="0" err="1"/>
              <a:t>источники</a:t>
            </a:r>
            <a:r>
              <a:rPr lang="en-US" dirty="0"/>
              <a:t> </a:t>
            </a:r>
            <a:r>
              <a:rPr lang="en-US" dirty="0" err="1"/>
              <a:t>этих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уязвимости</a:t>
            </a:r>
            <a:r>
              <a:rPr lang="en-US" dirty="0"/>
              <a:t>, </a:t>
            </a:r>
            <a:r>
              <a:rPr lang="en-US" dirty="0" err="1"/>
              <a:t>способствующие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.</a:t>
            </a:r>
            <a:endParaRPr lang="ru-RU" dirty="0"/>
          </a:p>
          <a:p>
            <a:pPr marL="0" indent="0" algn="just">
              <a:buNone/>
            </a:pP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основании</a:t>
            </a:r>
            <a:r>
              <a:rPr lang="en-US" dirty="0"/>
              <a:t> </a:t>
            </a:r>
            <a:r>
              <a:rPr lang="en-US" dirty="0" err="1"/>
              <a:t>анализа</a:t>
            </a:r>
            <a:r>
              <a:rPr lang="en-US" dirty="0"/>
              <a:t> </a:t>
            </a:r>
            <a:r>
              <a:rPr lang="en-US" dirty="0" err="1"/>
              <a:t>составляется</a:t>
            </a:r>
            <a:r>
              <a:rPr lang="en-US" dirty="0"/>
              <a:t> </a:t>
            </a:r>
            <a:r>
              <a:rPr lang="en-US" dirty="0" err="1"/>
              <a:t>матрица</a:t>
            </a:r>
            <a:r>
              <a:rPr lang="en-US" dirty="0"/>
              <a:t> </a:t>
            </a:r>
            <a:r>
              <a:rPr lang="en-US" dirty="0" err="1"/>
              <a:t>взаимосвязи</a:t>
            </a:r>
            <a:r>
              <a:rPr lang="en-US" dirty="0"/>
              <a:t> </a:t>
            </a:r>
            <a:r>
              <a:rPr lang="en-US" dirty="0" err="1"/>
              <a:t>источников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уязвимостей</a:t>
            </a:r>
            <a:r>
              <a:rPr lang="en-US" dirty="0"/>
              <a:t>,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которой</a:t>
            </a:r>
            <a:r>
              <a:rPr lang="en-US" dirty="0"/>
              <a:t> </a:t>
            </a:r>
            <a:r>
              <a:rPr lang="en-US" dirty="0" err="1"/>
              <a:t>определяются</a:t>
            </a:r>
            <a:r>
              <a:rPr lang="en-US" dirty="0"/>
              <a:t> </a:t>
            </a:r>
            <a:r>
              <a:rPr lang="en-US" dirty="0" err="1"/>
              <a:t>возможные</a:t>
            </a:r>
            <a:r>
              <a:rPr lang="en-US" dirty="0"/>
              <a:t> </a:t>
            </a:r>
            <a:r>
              <a:rPr lang="en-US" dirty="0" err="1"/>
              <a:t>последствия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 (</a:t>
            </a:r>
            <a:r>
              <a:rPr lang="en-US" dirty="0" err="1"/>
              <a:t>атаки</a:t>
            </a:r>
            <a:r>
              <a:rPr lang="en-US" dirty="0"/>
              <a:t>)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вычисляется</a:t>
            </a:r>
            <a:r>
              <a:rPr lang="en-US" dirty="0"/>
              <a:t> </a:t>
            </a:r>
            <a:r>
              <a:rPr lang="en-US" dirty="0" err="1"/>
              <a:t>коэффициент</a:t>
            </a:r>
            <a:r>
              <a:rPr lang="en-US" dirty="0"/>
              <a:t> </a:t>
            </a:r>
            <a:r>
              <a:rPr lang="en-US" dirty="0" err="1"/>
              <a:t>значимости</a:t>
            </a:r>
            <a:r>
              <a:rPr lang="en-US" dirty="0"/>
              <a:t> (</a:t>
            </a:r>
            <a:r>
              <a:rPr lang="en-US" dirty="0" err="1"/>
              <a:t>степени</a:t>
            </a:r>
            <a:r>
              <a:rPr lang="en-US" dirty="0"/>
              <a:t> </a:t>
            </a:r>
            <a:r>
              <a:rPr lang="en-US" dirty="0" err="1"/>
              <a:t>опасности</a:t>
            </a:r>
            <a:r>
              <a:rPr lang="en-US" dirty="0"/>
              <a:t>) </a:t>
            </a:r>
            <a:r>
              <a:rPr lang="en-US" dirty="0" err="1"/>
              <a:t>этих</a:t>
            </a:r>
            <a:r>
              <a:rPr lang="en-US" dirty="0"/>
              <a:t> </a:t>
            </a:r>
            <a:r>
              <a:rPr lang="en-US" dirty="0" err="1"/>
              <a:t>атак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произведение</a:t>
            </a:r>
            <a:r>
              <a:rPr lang="en-US" dirty="0"/>
              <a:t> </a:t>
            </a:r>
            <a:r>
              <a:rPr lang="en-US" dirty="0" err="1"/>
              <a:t>коэффициентов</a:t>
            </a:r>
            <a:r>
              <a:rPr lang="en-US" dirty="0"/>
              <a:t> </a:t>
            </a:r>
            <a:r>
              <a:rPr lang="en-US" dirty="0" err="1"/>
              <a:t>опасности</a:t>
            </a:r>
            <a:r>
              <a:rPr lang="en-US" dirty="0"/>
              <a:t> </a:t>
            </a:r>
            <a:r>
              <a:rPr lang="en-US" dirty="0" err="1"/>
              <a:t>соответствующих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источников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, </a:t>
            </a:r>
            <a:r>
              <a:rPr lang="en-US" dirty="0" err="1"/>
              <a:t>определенных</a:t>
            </a:r>
            <a:r>
              <a:rPr lang="en-US" dirty="0"/>
              <a:t> </a:t>
            </a:r>
            <a:r>
              <a:rPr lang="en-US" dirty="0" err="1"/>
              <a:t>ранее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6965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>
            <a:normAutofit fontScale="925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en-US" b="1" dirty="0" err="1" smtClean="0"/>
              <a:t>Рис</a:t>
            </a:r>
            <a:r>
              <a:rPr lang="en-US" b="1" dirty="0"/>
              <a:t>. 2. </a:t>
            </a:r>
            <a:r>
              <a:rPr lang="en-US" dirty="0" err="1"/>
              <a:t>Алгоритм</a:t>
            </a:r>
            <a:r>
              <a:rPr lang="en-US" dirty="0"/>
              <a:t> </a:t>
            </a:r>
            <a:r>
              <a:rPr lang="en-US" dirty="0" err="1"/>
              <a:t>проведения</a:t>
            </a:r>
            <a:r>
              <a:rPr lang="en-US" dirty="0"/>
              <a:t> </a:t>
            </a:r>
            <a:r>
              <a:rPr lang="en-US" dirty="0" err="1"/>
              <a:t>анализа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оценки</a:t>
            </a:r>
            <a:r>
              <a:rPr lang="en-US" dirty="0"/>
              <a:t> </a:t>
            </a:r>
            <a:r>
              <a:rPr lang="en-US" dirty="0" err="1" smtClean="0"/>
              <a:t>угроз</a:t>
            </a:r>
            <a:endParaRPr lang="ru-RU" dirty="0"/>
          </a:p>
        </p:txBody>
      </p:sp>
      <p:pic>
        <p:nvPicPr>
          <p:cNvPr id="2" name="Изображение 1" descr="Снимок экрана 2020-09-15 в 12.16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75" y="128832"/>
            <a:ext cx="8044143" cy="6220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589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Благодаря</a:t>
            </a:r>
            <a:r>
              <a:rPr lang="en-US" dirty="0"/>
              <a:t> </a:t>
            </a:r>
            <a:r>
              <a:rPr lang="en-US" dirty="0" err="1"/>
              <a:t>такому</a:t>
            </a:r>
            <a:r>
              <a:rPr lang="en-US" dirty="0"/>
              <a:t> </a:t>
            </a:r>
            <a:r>
              <a:rPr lang="en-US" dirty="0" err="1"/>
              <a:t>подходу</a:t>
            </a:r>
            <a:r>
              <a:rPr lang="en-US" dirty="0"/>
              <a:t> </a:t>
            </a:r>
            <a:r>
              <a:rPr lang="en-US" dirty="0" err="1"/>
              <a:t>возможно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установить</a:t>
            </a:r>
            <a:r>
              <a:rPr lang="en-US" dirty="0"/>
              <a:t> </a:t>
            </a:r>
            <a:r>
              <a:rPr lang="en-US" dirty="0" err="1"/>
              <a:t>приоритеты</a:t>
            </a:r>
            <a:r>
              <a:rPr lang="en-US" dirty="0"/>
              <a:t> </a:t>
            </a:r>
            <a:r>
              <a:rPr lang="en-US" dirty="0" err="1"/>
              <a:t>целей</a:t>
            </a:r>
            <a:r>
              <a:rPr lang="en-US" dirty="0"/>
              <a:t> </a:t>
            </a:r>
            <a:r>
              <a:rPr lang="en-US" dirty="0" err="1"/>
              <a:t>безопасности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субъекта</a:t>
            </a:r>
            <a:r>
              <a:rPr lang="en-US" dirty="0"/>
              <a:t> </a:t>
            </a:r>
            <a:r>
              <a:rPr lang="en-US" dirty="0" err="1"/>
              <a:t>отношений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определить</a:t>
            </a:r>
            <a:r>
              <a:rPr lang="en-US" dirty="0"/>
              <a:t> </a:t>
            </a:r>
            <a:r>
              <a:rPr lang="en-US" dirty="0" err="1"/>
              <a:t>перечень</a:t>
            </a:r>
            <a:r>
              <a:rPr lang="en-US" dirty="0"/>
              <a:t> </a:t>
            </a:r>
            <a:r>
              <a:rPr lang="en-US" dirty="0" err="1"/>
              <a:t>актуальных</a:t>
            </a:r>
            <a:r>
              <a:rPr lang="en-US" dirty="0"/>
              <a:t> </a:t>
            </a:r>
            <a:r>
              <a:rPr lang="en-US" dirty="0" err="1"/>
              <a:t>источников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определить</a:t>
            </a:r>
            <a:r>
              <a:rPr lang="en-US" dirty="0"/>
              <a:t> </a:t>
            </a:r>
            <a:r>
              <a:rPr lang="en-US" dirty="0" err="1"/>
              <a:t>перечень</a:t>
            </a:r>
            <a:r>
              <a:rPr lang="en-US" dirty="0"/>
              <a:t> </a:t>
            </a:r>
            <a:r>
              <a:rPr lang="en-US" dirty="0" err="1"/>
              <a:t>актуальных</a:t>
            </a:r>
            <a:r>
              <a:rPr lang="en-US" dirty="0"/>
              <a:t> </a:t>
            </a:r>
            <a:r>
              <a:rPr lang="en-US" dirty="0" err="1"/>
              <a:t>уязвимостей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оценить</a:t>
            </a:r>
            <a:r>
              <a:rPr lang="en-US" dirty="0"/>
              <a:t> </a:t>
            </a:r>
            <a:r>
              <a:rPr lang="en-US" dirty="0" err="1"/>
              <a:t>взаимосвязь</a:t>
            </a:r>
            <a:r>
              <a:rPr lang="en-US" dirty="0"/>
              <a:t> </a:t>
            </a:r>
            <a:r>
              <a:rPr lang="en-US" dirty="0" err="1"/>
              <a:t>уязвимостей</a:t>
            </a:r>
            <a:r>
              <a:rPr lang="en-US" dirty="0"/>
              <a:t>, </a:t>
            </a:r>
            <a:r>
              <a:rPr lang="en-US" dirty="0" err="1"/>
              <a:t>источников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, </a:t>
            </a:r>
            <a:r>
              <a:rPr lang="en-US" dirty="0" err="1"/>
              <a:t>возможности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осуществления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определить</a:t>
            </a:r>
            <a:r>
              <a:rPr lang="en-US" dirty="0"/>
              <a:t> </a:t>
            </a:r>
            <a:r>
              <a:rPr lang="en-US" dirty="0" err="1"/>
              <a:t>перечень</a:t>
            </a:r>
            <a:r>
              <a:rPr lang="en-US" dirty="0"/>
              <a:t> </a:t>
            </a:r>
            <a:r>
              <a:rPr lang="en-US" dirty="0" err="1"/>
              <a:t>возможных</a:t>
            </a:r>
            <a:r>
              <a:rPr lang="en-US" dirty="0"/>
              <a:t> </a:t>
            </a:r>
            <a:r>
              <a:rPr lang="en-US" dirty="0" err="1"/>
              <a:t>атак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объект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разработать</a:t>
            </a:r>
            <a:r>
              <a:rPr lang="en-US" dirty="0"/>
              <a:t> </a:t>
            </a:r>
            <a:r>
              <a:rPr lang="en-US" dirty="0" err="1"/>
              <a:t>сценарии</a:t>
            </a:r>
            <a:r>
              <a:rPr lang="en-US" dirty="0"/>
              <a:t> </a:t>
            </a:r>
            <a:r>
              <a:rPr lang="en-US" dirty="0" err="1"/>
              <a:t>возможных</a:t>
            </a:r>
            <a:r>
              <a:rPr lang="en-US" dirty="0"/>
              <a:t> </a:t>
            </a:r>
            <a:r>
              <a:rPr lang="en-US" dirty="0" err="1"/>
              <a:t>атак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описать</a:t>
            </a:r>
            <a:r>
              <a:rPr lang="en-US" dirty="0"/>
              <a:t> </a:t>
            </a:r>
            <a:r>
              <a:rPr lang="en-US" dirty="0" err="1"/>
              <a:t>возможные</a:t>
            </a:r>
            <a:r>
              <a:rPr lang="en-US" dirty="0"/>
              <a:t> </a:t>
            </a:r>
            <a:r>
              <a:rPr lang="en-US" dirty="0" err="1"/>
              <a:t>последствия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разработать</a:t>
            </a:r>
            <a:r>
              <a:rPr lang="en-US" dirty="0"/>
              <a:t> </a:t>
            </a:r>
            <a:r>
              <a:rPr lang="en-US" dirty="0" err="1"/>
              <a:t>комплекс</a:t>
            </a:r>
            <a:r>
              <a:rPr lang="en-US" dirty="0"/>
              <a:t> </a:t>
            </a:r>
            <a:r>
              <a:rPr lang="en-US" dirty="0" err="1"/>
              <a:t>защитных</a:t>
            </a:r>
            <a:r>
              <a:rPr lang="en-US" dirty="0"/>
              <a:t> </a:t>
            </a:r>
            <a:r>
              <a:rPr lang="en-US" dirty="0" err="1"/>
              <a:t>мер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систему</a:t>
            </a:r>
            <a:r>
              <a:rPr lang="en-US" dirty="0"/>
              <a:t> </a:t>
            </a:r>
            <a:r>
              <a:rPr lang="en-US" dirty="0" err="1"/>
              <a:t>управления</a:t>
            </a:r>
            <a:r>
              <a:rPr lang="en-US" dirty="0"/>
              <a:t> </a:t>
            </a:r>
            <a:r>
              <a:rPr lang="en-US" dirty="0" err="1"/>
              <a:t>экономической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информационной</a:t>
            </a:r>
            <a:r>
              <a:rPr lang="en-US" dirty="0"/>
              <a:t> </a:t>
            </a:r>
            <a:r>
              <a:rPr lang="en-US" dirty="0" err="1"/>
              <a:t>безопасностью</a:t>
            </a:r>
            <a:r>
              <a:rPr lang="en-US" dirty="0"/>
              <a:t> </a:t>
            </a:r>
            <a:r>
              <a:rPr lang="en-US" dirty="0" err="1"/>
              <a:t>предприятия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3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832"/>
            <a:ext cx="9144000" cy="67291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Пользователи</a:t>
            </a:r>
            <a:r>
              <a:rPr lang="en-US" dirty="0" smtClean="0"/>
              <a:t> </a:t>
            </a:r>
            <a:r>
              <a:rPr lang="en-US" dirty="0" err="1" smtClean="0"/>
              <a:t>могут</a:t>
            </a:r>
            <a:r>
              <a:rPr lang="en-US" dirty="0" smtClean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источниками</a:t>
            </a:r>
            <a:r>
              <a:rPr lang="en-US" dirty="0"/>
              <a:t> </a:t>
            </a:r>
            <a:r>
              <a:rPr lang="en-US" dirty="0" err="1"/>
              <a:t>следующих</a:t>
            </a:r>
            <a:r>
              <a:rPr lang="en-US" dirty="0"/>
              <a:t> </a:t>
            </a:r>
            <a:r>
              <a:rPr lang="en-US" dirty="0" err="1"/>
              <a:t>угроз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намеренная</a:t>
            </a:r>
            <a:r>
              <a:rPr lang="en-US" dirty="0"/>
              <a:t> (</a:t>
            </a:r>
            <a:r>
              <a:rPr lang="en-US" dirty="0" err="1"/>
              <a:t>встраивание</a:t>
            </a:r>
            <a:r>
              <a:rPr lang="en-US" dirty="0"/>
              <a:t> </a:t>
            </a:r>
            <a:r>
              <a:rPr lang="en-US" dirty="0" err="1"/>
              <a:t>логической</a:t>
            </a:r>
            <a:r>
              <a:rPr lang="en-US" dirty="0"/>
              <a:t> </a:t>
            </a:r>
            <a:r>
              <a:rPr lang="en-US" dirty="0" err="1"/>
              <a:t>бомбы</a:t>
            </a:r>
            <a:r>
              <a:rPr lang="en-US" dirty="0"/>
              <a:t>, </a:t>
            </a:r>
            <a:r>
              <a:rPr lang="en-US" dirty="0" err="1"/>
              <a:t>которая</a:t>
            </a:r>
            <a:r>
              <a:rPr lang="en-US" dirty="0"/>
              <a:t> </a:t>
            </a:r>
            <a:r>
              <a:rPr lang="en-US" dirty="0" err="1"/>
              <a:t>со</a:t>
            </a:r>
            <a:r>
              <a:rPr lang="en-US" dirty="0"/>
              <a:t> </a:t>
            </a:r>
            <a:r>
              <a:rPr lang="en-US" dirty="0" err="1"/>
              <a:t>временем</a:t>
            </a:r>
            <a:r>
              <a:rPr lang="en-US" dirty="0"/>
              <a:t> </a:t>
            </a:r>
            <a:r>
              <a:rPr lang="en-US" dirty="0" err="1"/>
              <a:t>разрушит</a:t>
            </a:r>
            <a:r>
              <a:rPr lang="en-US" dirty="0"/>
              <a:t> </a:t>
            </a:r>
            <a:r>
              <a:rPr lang="en-US" dirty="0" err="1"/>
              <a:t>программное</a:t>
            </a:r>
            <a:r>
              <a:rPr lang="en-US" dirty="0"/>
              <a:t> </a:t>
            </a:r>
            <a:r>
              <a:rPr lang="en-US" dirty="0" err="1"/>
              <a:t>ядро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приложения</a:t>
            </a:r>
            <a:r>
              <a:rPr lang="en-US" dirty="0"/>
              <a:t>)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непреднамеренная</a:t>
            </a:r>
            <a:r>
              <a:rPr lang="en-US" dirty="0"/>
              <a:t> </a:t>
            </a:r>
            <a:r>
              <a:rPr lang="en-US" dirty="0" err="1"/>
              <a:t>потеря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искажение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en-US" dirty="0"/>
              <a:t>, "</a:t>
            </a:r>
            <a:r>
              <a:rPr lang="en-US" dirty="0" err="1"/>
              <a:t>взлом</a:t>
            </a:r>
            <a:r>
              <a:rPr lang="en-US" dirty="0"/>
              <a:t>"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администрирования</a:t>
            </a:r>
            <a:r>
              <a:rPr lang="en-US" dirty="0"/>
              <a:t>, </a:t>
            </a:r>
            <a:r>
              <a:rPr lang="en-US" dirty="0" err="1"/>
              <a:t>кража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паролей</a:t>
            </a:r>
            <a:r>
              <a:rPr lang="en-US" dirty="0"/>
              <a:t>, </a:t>
            </a:r>
            <a:r>
              <a:rPr lang="en-US" dirty="0" err="1"/>
              <a:t>передача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посторонним</a:t>
            </a:r>
            <a:r>
              <a:rPr lang="en-US" dirty="0"/>
              <a:t> </a:t>
            </a:r>
            <a:r>
              <a:rPr lang="en-US" dirty="0" err="1"/>
              <a:t>лицам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т.д</a:t>
            </a:r>
            <a:r>
              <a:rPr lang="en-US" dirty="0"/>
              <a:t>.;</a:t>
            </a:r>
            <a:endParaRPr lang="ru-RU" dirty="0"/>
          </a:p>
          <a:p>
            <a:pPr lvl="0"/>
            <a:r>
              <a:rPr lang="en-US" dirty="0" err="1"/>
              <a:t>нежелание</a:t>
            </a:r>
            <a:r>
              <a:rPr lang="en-US" dirty="0"/>
              <a:t> </a:t>
            </a:r>
            <a:r>
              <a:rPr lang="en-US" dirty="0" err="1"/>
              <a:t>пользователя</a:t>
            </a:r>
            <a:r>
              <a:rPr lang="en-US" dirty="0"/>
              <a:t> </a:t>
            </a:r>
            <a:r>
              <a:rPr lang="en-US" dirty="0" err="1"/>
              <a:t>работать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информационной</a:t>
            </a:r>
            <a:r>
              <a:rPr lang="en-US" dirty="0"/>
              <a:t> </a:t>
            </a:r>
            <a:r>
              <a:rPr lang="en-US" dirty="0" err="1"/>
              <a:t>системой</a:t>
            </a:r>
            <a:r>
              <a:rPr lang="en-US" dirty="0"/>
              <a:t> (</a:t>
            </a:r>
            <a:r>
              <a:rPr lang="en-US" dirty="0" err="1"/>
              <a:t>чаще</a:t>
            </a:r>
            <a:r>
              <a:rPr lang="en-US" dirty="0"/>
              <a:t> </a:t>
            </a:r>
            <a:r>
              <a:rPr lang="en-US" dirty="0" err="1"/>
              <a:t>всего</a:t>
            </a:r>
            <a:r>
              <a:rPr lang="en-US" dirty="0"/>
              <a:t> </a:t>
            </a:r>
            <a:r>
              <a:rPr lang="en-US" dirty="0" err="1"/>
              <a:t>проявляется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необходимости</a:t>
            </a:r>
            <a:r>
              <a:rPr lang="en-US" dirty="0"/>
              <a:t> </a:t>
            </a:r>
            <a:r>
              <a:rPr lang="en-US" dirty="0" err="1"/>
              <a:t>осваивать</a:t>
            </a:r>
            <a:r>
              <a:rPr lang="en-US" dirty="0"/>
              <a:t> </a:t>
            </a:r>
            <a:r>
              <a:rPr lang="en-US" dirty="0" err="1"/>
              <a:t>новые</a:t>
            </a:r>
            <a:r>
              <a:rPr lang="en-US" dirty="0"/>
              <a:t> </a:t>
            </a:r>
            <a:r>
              <a:rPr lang="en-US" dirty="0" err="1"/>
              <a:t>возможности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расхождении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запросами</a:t>
            </a:r>
            <a:r>
              <a:rPr lang="en-US" dirty="0"/>
              <a:t> </a:t>
            </a:r>
            <a:r>
              <a:rPr lang="en-US" dirty="0" err="1"/>
              <a:t>пользователей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фактическими</a:t>
            </a:r>
            <a:r>
              <a:rPr lang="en-US" dirty="0"/>
              <a:t> </a:t>
            </a:r>
            <a:r>
              <a:rPr lang="en-US" dirty="0" err="1"/>
              <a:t>возможностями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техническими</a:t>
            </a:r>
            <a:r>
              <a:rPr lang="en-US" dirty="0"/>
              <a:t> </a:t>
            </a:r>
            <a:r>
              <a:rPr lang="en-US" dirty="0" err="1"/>
              <a:t>характеристиками</a:t>
            </a:r>
            <a:r>
              <a:rPr lang="en-US" dirty="0"/>
              <a:t>)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намеренный</a:t>
            </a:r>
            <a:r>
              <a:rPr lang="en-US" dirty="0"/>
              <a:t> </a:t>
            </a:r>
            <a:r>
              <a:rPr lang="en-US" dirty="0" err="1"/>
              <a:t>вывод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строя</a:t>
            </a:r>
            <a:r>
              <a:rPr lang="en-US" dirty="0"/>
              <a:t> </a:t>
            </a:r>
            <a:r>
              <a:rPr lang="en-US" dirty="0" err="1"/>
              <a:t>её</a:t>
            </a:r>
            <a:r>
              <a:rPr lang="en-US" dirty="0"/>
              <a:t> </a:t>
            </a:r>
            <a:r>
              <a:rPr lang="en-US" dirty="0" err="1"/>
              <a:t>программно-аппаратных</a:t>
            </a:r>
            <a:r>
              <a:rPr lang="en-US" dirty="0"/>
              <a:t> </a:t>
            </a:r>
            <a:r>
              <a:rPr lang="en-US" dirty="0" err="1"/>
              <a:t>устройств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невозможность</a:t>
            </a:r>
            <a:r>
              <a:rPr lang="en-US" dirty="0"/>
              <a:t> </a:t>
            </a:r>
            <a:r>
              <a:rPr lang="en-US" dirty="0" err="1"/>
              <a:t>работать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системой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силу</a:t>
            </a:r>
            <a:r>
              <a:rPr lang="en-US" dirty="0"/>
              <a:t> </a:t>
            </a:r>
            <a:r>
              <a:rPr lang="en-US" dirty="0" err="1"/>
              <a:t>отсутствия</a:t>
            </a:r>
            <a:r>
              <a:rPr lang="en-US" dirty="0"/>
              <a:t> </a:t>
            </a:r>
            <a:r>
              <a:rPr lang="en-US" dirty="0" err="1"/>
              <a:t>соответствующей</a:t>
            </a:r>
            <a:r>
              <a:rPr lang="en-US" dirty="0"/>
              <a:t> </a:t>
            </a:r>
            <a:r>
              <a:rPr lang="en-US" dirty="0" err="1"/>
              <a:t>подготовки</a:t>
            </a:r>
            <a:r>
              <a:rPr lang="en-US" dirty="0"/>
              <a:t> (</a:t>
            </a:r>
            <a:r>
              <a:rPr lang="en-US" dirty="0" err="1"/>
              <a:t>недостаток</a:t>
            </a:r>
            <a:r>
              <a:rPr lang="en-US" dirty="0"/>
              <a:t> </a:t>
            </a:r>
            <a:r>
              <a:rPr lang="en-US" dirty="0" err="1"/>
              <a:t>общей</a:t>
            </a:r>
            <a:r>
              <a:rPr lang="en-US" dirty="0"/>
              <a:t> </a:t>
            </a:r>
            <a:r>
              <a:rPr lang="en-US" dirty="0" err="1"/>
              <a:t>компьютерной</a:t>
            </a:r>
            <a:r>
              <a:rPr lang="en-US" dirty="0"/>
              <a:t> </a:t>
            </a:r>
            <a:r>
              <a:rPr lang="en-US" dirty="0" err="1"/>
              <a:t>грамотности</a:t>
            </a:r>
            <a:r>
              <a:rPr lang="en-US" dirty="0"/>
              <a:t>, </a:t>
            </a:r>
            <a:r>
              <a:rPr lang="en-US" dirty="0" err="1"/>
              <a:t>неумение</a:t>
            </a:r>
            <a:r>
              <a:rPr lang="en-US" dirty="0"/>
              <a:t> </a:t>
            </a:r>
            <a:r>
              <a:rPr lang="en-US" dirty="0" err="1"/>
              <a:t>интерпретировать</a:t>
            </a:r>
            <a:r>
              <a:rPr lang="en-US" dirty="0"/>
              <a:t> </a:t>
            </a:r>
            <a:r>
              <a:rPr lang="en-US" dirty="0" err="1"/>
              <a:t>диагностические</a:t>
            </a:r>
            <a:r>
              <a:rPr lang="en-US" dirty="0"/>
              <a:t> </a:t>
            </a:r>
            <a:r>
              <a:rPr lang="en-US" dirty="0" err="1"/>
              <a:t>сообщения</a:t>
            </a:r>
            <a:r>
              <a:rPr lang="en-US" dirty="0"/>
              <a:t>, </a:t>
            </a:r>
            <a:r>
              <a:rPr lang="en-US" dirty="0" err="1"/>
              <a:t>неумение</a:t>
            </a:r>
            <a:r>
              <a:rPr lang="en-US" dirty="0"/>
              <a:t> </a:t>
            </a:r>
            <a:r>
              <a:rPr lang="en-US" dirty="0" err="1"/>
              <a:t>работать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документацией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</a:t>
            </a:r>
            <a:r>
              <a:rPr lang="en-US" dirty="0"/>
              <a:t>. </a:t>
            </a:r>
            <a:r>
              <a:rPr lang="en-US" dirty="0" err="1"/>
              <a:t>п</a:t>
            </a:r>
            <a:r>
              <a:rPr lang="en-US" dirty="0"/>
              <a:t>.).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39058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2169</Words>
  <Application>Microsoft Macintosh PowerPoint</Application>
  <PresentationFormat>Экран (4:3)</PresentationFormat>
  <Paragraphs>187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Разрушающие программные средства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Turebayeva Rakhila</dc:creator>
  <cp:lastModifiedBy>Turebayeva Rakhila</cp:lastModifiedBy>
  <cp:revision>5</cp:revision>
  <dcterms:created xsi:type="dcterms:W3CDTF">2021-01-26T04:36:59Z</dcterms:created>
  <dcterms:modified xsi:type="dcterms:W3CDTF">2021-01-26T08:18:57Z</dcterms:modified>
</cp:coreProperties>
</file>