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76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317" r:id="rId20"/>
    <p:sldId id="308" r:id="rId21"/>
    <p:sldId id="25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29236-9719-4134-9DA9-56C859F44CA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21D9D4-80F2-43A4-8A32-258B3A7A2A3D}">
      <dgm:prSet/>
      <dgm:spPr/>
      <dgm:t>
        <a:bodyPr/>
        <a:lstStyle/>
        <a:p>
          <a:pPr algn="just" rtl="0"/>
          <a:r>
            <a:rPr lang="ru-RU" b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Техногенные воздействия на окружающую человека среду осуществляются либо непосредственно через атмосферу либо через геологическую среду. Под воздействием следует понимать постоянный или временный процесс, приводящий к изменениям состояния различных элементов окружающей среды. Преобладающий вид воздействия (загрязнения атмосферы, гидросферы, литосферы, биосферы) определяется профилем производства или характером источника воздействий.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334BD-05C1-41AF-AB62-B85A20A1DA54}" type="parTrans" cxnId="{87380B99-0E9A-4D5C-88C7-04EE8C153765}">
      <dgm:prSet/>
      <dgm:spPr/>
      <dgm:t>
        <a:bodyPr/>
        <a:lstStyle/>
        <a:p>
          <a:endParaRPr lang="ru-RU"/>
        </a:p>
      </dgm:t>
    </dgm:pt>
    <dgm:pt modelId="{F1F8FE22-AC9D-4B5D-945A-7CF3A19FECC4}" type="sibTrans" cxnId="{87380B99-0E9A-4D5C-88C7-04EE8C153765}">
      <dgm:prSet/>
      <dgm:spPr/>
      <dgm:t>
        <a:bodyPr/>
        <a:lstStyle/>
        <a:p>
          <a:endParaRPr lang="ru-RU"/>
        </a:p>
      </dgm:t>
    </dgm:pt>
    <dgm:pt modelId="{8709AC0E-6431-4321-929E-1E719671B012}" type="pres">
      <dgm:prSet presAssocID="{14829236-9719-4134-9DA9-56C859F44CA2}" presName="Name0" presStyleCnt="0">
        <dgm:presLayoutVars>
          <dgm:dir/>
          <dgm:resizeHandles val="exact"/>
        </dgm:presLayoutVars>
      </dgm:prSet>
      <dgm:spPr/>
    </dgm:pt>
    <dgm:pt modelId="{AFBE97DD-1AF7-4018-B9BE-906ECEB6E753}" type="pres">
      <dgm:prSet presAssocID="{14829236-9719-4134-9DA9-56C859F44CA2}" presName="fgShape" presStyleLbl="fgShp" presStyleIdx="0" presStyleCnt="1"/>
      <dgm:spPr/>
    </dgm:pt>
    <dgm:pt modelId="{969D7472-9AED-45B6-98F4-846F2257ED24}" type="pres">
      <dgm:prSet presAssocID="{14829236-9719-4134-9DA9-56C859F44CA2}" presName="linComp" presStyleCnt="0"/>
      <dgm:spPr/>
    </dgm:pt>
    <dgm:pt modelId="{D5436933-8043-41BC-887C-37C9F0FCFCF8}" type="pres">
      <dgm:prSet presAssocID="{A721D9D4-80F2-43A4-8A32-258B3A7A2A3D}" presName="compNode" presStyleCnt="0"/>
      <dgm:spPr/>
    </dgm:pt>
    <dgm:pt modelId="{998D3BDE-D893-4C50-AAB8-92BCA9A195A9}" type="pres">
      <dgm:prSet presAssocID="{A721D9D4-80F2-43A4-8A32-258B3A7A2A3D}" presName="bkgdShape" presStyleLbl="node1" presStyleIdx="0" presStyleCnt="1"/>
      <dgm:spPr/>
    </dgm:pt>
    <dgm:pt modelId="{7FFA0789-DBAB-4BAF-9FB4-8AA7E8218F78}" type="pres">
      <dgm:prSet presAssocID="{A721D9D4-80F2-43A4-8A32-258B3A7A2A3D}" presName="nodeTx" presStyleLbl="node1" presStyleIdx="0" presStyleCnt="1">
        <dgm:presLayoutVars>
          <dgm:bulletEnabled val="1"/>
        </dgm:presLayoutVars>
      </dgm:prSet>
      <dgm:spPr/>
    </dgm:pt>
    <dgm:pt modelId="{833E6D05-3A5E-4FDD-A30E-66B455F73B02}" type="pres">
      <dgm:prSet presAssocID="{A721D9D4-80F2-43A4-8A32-258B3A7A2A3D}" presName="invisiNode" presStyleLbl="node1" presStyleIdx="0" presStyleCnt="1"/>
      <dgm:spPr/>
    </dgm:pt>
    <dgm:pt modelId="{C539563F-B912-4251-B2E1-2421756BD92E}" type="pres">
      <dgm:prSet presAssocID="{A721D9D4-80F2-43A4-8A32-258B3A7A2A3D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6D5793A-CFE2-48D0-AEBA-5EC5BF198925}" type="presOf" srcId="{A721D9D4-80F2-43A4-8A32-258B3A7A2A3D}" destId="{7FFA0789-DBAB-4BAF-9FB4-8AA7E8218F78}" srcOrd="1" destOrd="0" presId="urn:microsoft.com/office/officeart/2005/8/layout/hList7"/>
    <dgm:cxn modelId="{17822176-8728-41DD-81D6-037CADEE0FB2}" type="presOf" srcId="{A721D9D4-80F2-43A4-8A32-258B3A7A2A3D}" destId="{998D3BDE-D893-4C50-AAB8-92BCA9A195A9}" srcOrd="0" destOrd="0" presId="urn:microsoft.com/office/officeart/2005/8/layout/hList7"/>
    <dgm:cxn modelId="{87380B99-0E9A-4D5C-88C7-04EE8C153765}" srcId="{14829236-9719-4134-9DA9-56C859F44CA2}" destId="{A721D9D4-80F2-43A4-8A32-258B3A7A2A3D}" srcOrd="0" destOrd="0" parTransId="{789334BD-05C1-41AF-AB62-B85A20A1DA54}" sibTransId="{F1F8FE22-AC9D-4B5D-945A-7CF3A19FECC4}"/>
    <dgm:cxn modelId="{1B764BBF-4FCE-46D9-8C95-B4723A2ED52F}" type="presOf" srcId="{14829236-9719-4134-9DA9-56C859F44CA2}" destId="{8709AC0E-6431-4321-929E-1E719671B012}" srcOrd="0" destOrd="0" presId="urn:microsoft.com/office/officeart/2005/8/layout/hList7"/>
    <dgm:cxn modelId="{F3DB4408-DA2F-4490-BF0C-D2E139D7ECB0}" type="presParOf" srcId="{8709AC0E-6431-4321-929E-1E719671B012}" destId="{AFBE97DD-1AF7-4018-B9BE-906ECEB6E753}" srcOrd="0" destOrd="0" presId="urn:microsoft.com/office/officeart/2005/8/layout/hList7"/>
    <dgm:cxn modelId="{EB4277F5-4BB2-49B0-9125-5D45BFA645EB}" type="presParOf" srcId="{8709AC0E-6431-4321-929E-1E719671B012}" destId="{969D7472-9AED-45B6-98F4-846F2257ED24}" srcOrd="1" destOrd="0" presId="urn:microsoft.com/office/officeart/2005/8/layout/hList7"/>
    <dgm:cxn modelId="{40BFD51C-CC67-47EB-B5CE-4AF665F86AEB}" type="presParOf" srcId="{969D7472-9AED-45B6-98F4-846F2257ED24}" destId="{D5436933-8043-41BC-887C-37C9F0FCFCF8}" srcOrd="0" destOrd="0" presId="urn:microsoft.com/office/officeart/2005/8/layout/hList7"/>
    <dgm:cxn modelId="{C28D591A-BCF2-46DD-8A1E-6421B2269276}" type="presParOf" srcId="{D5436933-8043-41BC-887C-37C9F0FCFCF8}" destId="{998D3BDE-D893-4C50-AAB8-92BCA9A195A9}" srcOrd="0" destOrd="0" presId="urn:microsoft.com/office/officeart/2005/8/layout/hList7"/>
    <dgm:cxn modelId="{4961193A-07F7-4DD7-AF63-8774C207901C}" type="presParOf" srcId="{D5436933-8043-41BC-887C-37C9F0FCFCF8}" destId="{7FFA0789-DBAB-4BAF-9FB4-8AA7E8218F78}" srcOrd="1" destOrd="0" presId="urn:microsoft.com/office/officeart/2005/8/layout/hList7"/>
    <dgm:cxn modelId="{EAD335AD-BEA5-409F-B14E-1E0BA8C27E0C}" type="presParOf" srcId="{D5436933-8043-41BC-887C-37C9F0FCFCF8}" destId="{833E6D05-3A5E-4FDD-A30E-66B455F73B02}" srcOrd="2" destOrd="0" presId="urn:microsoft.com/office/officeart/2005/8/layout/hList7"/>
    <dgm:cxn modelId="{DE429948-DE09-405D-B8E0-7D28910FAFF1}" type="presParOf" srcId="{D5436933-8043-41BC-887C-37C9F0FCFCF8}" destId="{C539563F-B912-4251-B2E1-2421756BD9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E36FC7-99A0-46D9-B4AC-1104C6C452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71C5865-0676-4303-83ED-196411F2626F}">
      <dgm:prSet/>
      <dgm:spPr/>
      <dgm:t>
        <a:bodyPr/>
        <a:lstStyle/>
        <a:p>
          <a:pPr algn="just" rtl="0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Радиационное воздействие </a:t>
          </a:r>
          <a:r>
            <a:rPr lang="ru-RU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окружающую природную среду и самого человека оказывают источники ионизирующего излучения радиоактивных веществ и ядерных материалов, находящихся в любом физическом состоянии или в изделии, либо в другом виде. К ним относятся АЭС, ядерные установки промышленного типа, научные и медицинские приборы и оборудование, хранилища радиоактивных отходов и др. Продукты распада радиоактивных веществ загрязняют атмосферу, гидросферу, биосферу, попадая в почву, воду и пищу животных и людей, способны вызвать радиоактивное поражение, необратимые изменения клеток и тканей, заболевание крови, раковые опухоли. Существенное значение в загрязнении среды имеют радиоактивные газы: криптон, ксенон, радон и др.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C74DD-989C-4AC4-A0D7-9DB533E243CE}" type="parTrans" cxnId="{FEF988D1-6B95-48A3-BE43-37CEF54517F5}">
      <dgm:prSet/>
      <dgm:spPr/>
      <dgm:t>
        <a:bodyPr/>
        <a:lstStyle/>
        <a:p>
          <a:endParaRPr lang="ru-RU"/>
        </a:p>
      </dgm:t>
    </dgm:pt>
    <dgm:pt modelId="{B90CCAF1-64CA-4BB4-84E6-8C9B778813F9}" type="sibTrans" cxnId="{FEF988D1-6B95-48A3-BE43-37CEF54517F5}">
      <dgm:prSet/>
      <dgm:spPr/>
      <dgm:t>
        <a:bodyPr/>
        <a:lstStyle/>
        <a:p>
          <a:endParaRPr lang="ru-RU"/>
        </a:p>
      </dgm:t>
    </dgm:pt>
    <dgm:pt modelId="{2805CEB6-B9CC-4228-A8E9-780294083B09}" type="pres">
      <dgm:prSet presAssocID="{E3E36FC7-99A0-46D9-B4AC-1104C6C4526F}" presName="linear" presStyleCnt="0">
        <dgm:presLayoutVars>
          <dgm:animLvl val="lvl"/>
          <dgm:resizeHandles val="exact"/>
        </dgm:presLayoutVars>
      </dgm:prSet>
      <dgm:spPr/>
    </dgm:pt>
    <dgm:pt modelId="{C32360CB-48FF-4620-A7A2-874996B10433}" type="pres">
      <dgm:prSet presAssocID="{071C5865-0676-4303-83ED-196411F2626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F988D1-6B95-48A3-BE43-37CEF54517F5}" srcId="{E3E36FC7-99A0-46D9-B4AC-1104C6C4526F}" destId="{071C5865-0676-4303-83ED-196411F2626F}" srcOrd="0" destOrd="0" parTransId="{C85C74DD-989C-4AC4-A0D7-9DB533E243CE}" sibTransId="{B90CCAF1-64CA-4BB4-84E6-8C9B778813F9}"/>
    <dgm:cxn modelId="{D58E49BF-F41D-4A72-8FB5-E35CCC5D86FD}" type="presOf" srcId="{071C5865-0676-4303-83ED-196411F2626F}" destId="{C32360CB-48FF-4620-A7A2-874996B10433}" srcOrd="0" destOrd="0" presId="urn:microsoft.com/office/officeart/2005/8/layout/vList2"/>
    <dgm:cxn modelId="{72AF094C-C430-464B-8862-018EDB9C64BA}" type="presOf" srcId="{E3E36FC7-99A0-46D9-B4AC-1104C6C4526F}" destId="{2805CEB6-B9CC-4228-A8E9-780294083B09}" srcOrd="0" destOrd="0" presId="urn:microsoft.com/office/officeart/2005/8/layout/vList2"/>
    <dgm:cxn modelId="{D6350B85-5108-49D5-842E-C2B615BEC033}" type="presParOf" srcId="{2805CEB6-B9CC-4228-A8E9-780294083B09}" destId="{C32360CB-48FF-4620-A7A2-874996B104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22087F-86F3-414F-BD5B-6E374FC9A9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AA3B430-0A37-45E8-AAFE-99B8BDC1974E}">
      <dgm:prSet/>
      <dgm:spPr/>
      <dgm:t>
        <a:bodyPr/>
        <a:lstStyle/>
        <a:p>
          <a:pPr algn="just" rtl="0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Химическое воздействие </a:t>
          </a:r>
          <a:r>
            <a:rPr lang="ru-RU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природную среду связано с работой промышленных предприятий, теплоэнергетических объектов, агропромышленных комплексов, коммунального хозяйства, очистных сооружений, нефтеперерабатывающих комплексов, нефтепроводов и газопроводов, химико-фармацевтических производств, пищевой промышленности, транспорта, а также - с размещением свалок, хранилищ промышленных отходов и других объектов. Оно выражается в химическом загрязнении атмосферного воздуха, гидросферы, почв, грунтов. Загрязнение происходит как в процессе производства, хранения, транспортировки и применения, так и при нарушении правил утилизации и удаления химических отходов. Загрязняющие вещества поступают в геологическую среду в виде газовых и пылевых выбросов, сточных вод и твердых отходов, тяжелых металлов, которые распространяются по природным каналам, образуя техногенные геохимические поля.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841F0-4B4D-4DE8-BE59-F00985F22745}" type="parTrans" cxnId="{5B859D65-70A9-435D-ABB5-89DABADCF627}">
      <dgm:prSet/>
      <dgm:spPr/>
      <dgm:t>
        <a:bodyPr/>
        <a:lstStyle/>
        <a:p>
          <a:endParaRPr lang="ru-RU"/>
        </a:p>
      </dgm:t>
    </dgm:pt>
    <dgm:pt modelId="{E17DAB0C-D31A-4CCF-89F0-38E8F120F677}" type="sibTrans" cxnId="{5B859D65-70A9-435D-ABB5-89DABADCF627}">
      <dgm:prSet/>
      <dgm:spPr/>
      <dgm:t>
        <a:bodyPr/>
        <a:lstStyle/>
        <a:p>
          <a:endParaRPr lang="ru-RU"/>
        </a:p>
      </dgm:t>
    </dgm:pt>
    <dgm:pt modelId="{F705E78A-F4F0-4068-A084-BC62665FFAFB}" type="pres">
      <dgm:prSet presAssocID="{6922087F-86F3-414F-BD5B-6E374FC9A999}" presName="linear" presStyleCnt="0">
        <dgm:presLayoutVars>
          <dgm:animLvl val="lvl"/>
          <dgm:resizeHandles val="exact"/>
        </dgm:presLayoutVars>
      </dgm:prSet>
      <dgm:spPr/>
    </dgm:pt>
    <dgm:pt modelId="{7CA2A36D-8C0B-4148-B71B-62E74D4807A8}" type="pres">
      <dgm:prSet presAssocID="{8AA3B430-0A37-45E8-AAFE-99B8BDC1974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4EB13A5-6C05-47D6-974C-6BB340CA3342}" type="presOf" srcId="{6922087F-86F3-414F-BD5B-6E374FC9A999}" destId="{F705E78A-F4F0-4068-A084-BC62665FFAFB}" srcOrd="0" destOrd="0" presId="urn:microsoft.com/office/officeart/2005/8/layout/vList2"/>
    <dgm:cxn modelId="{5B859D65-70A9-435D-ABB5-89DABADCF627}" srcId="{6922087F-86F3-414F-BD5B-6E374FC9A999}" destId="{8AA3B430-0A37-45E8-AAFE-99B8BDC1974E}" srcOrd="0" destOrd="0" parTransId="{A7F841F0-4B4D-4DE8-BE59-F00985F22745}" sibTransId="{E17DAB0C-D31A-4CCF-89F0-38E8F120F677}"/>
    <dgm:cxn modelId="{DFB8800F-FA7D-415F-BE1C-0C0A2F52962D}" type="presOf" srcId="{8AA3B430-0A37-45E8-AAFE-99B8BDC1974E}" destId="{7CA2A36D-8C0B-4148-B71B-62E74D4807A8}" srcOrd="0" destOrd="0" presId="urn:microsoft.com/office/officeart/2005/8/layout/vList2"/>
    <dgm:cxn modelId="{F6C46753-F2F7-441D-9D82-716C0AF1B9B9}" type="presParOf" srcId="{F705E78A-F4F0-4068-A084-BC62665FFAFB}" destId="{7CA2A36D-8C0B-4148-B71B-62E74D4807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7FEBE1-BE9C-4696-B19C-14E14E1DA0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59F050B-D0E4-4E56-8D17-5EE62B8348C5}">
      <dgm:prSet/>
      <dgm:spPr/>
      <dgm:t>
        <a:bodyPr/>
        <a:lstStyle/>
        <a:p>
          <a:pPr algn="just" rtl="0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Биологическое воздействие </a:t>
          </a:r>
          <a:r>
            <a:rPr lang="ru-RU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окружающую природную среду выражается в биологическом загрязнении, которое оказывают промышленные, агропромышленные предприятия, канализационные сети, отстойники, свалки бытовых и промышленных отходов, кладбища. Большую группу источников биологического воздействия образуют предприятия тяжелой, нефтеперерабатывающей, целлюлозно-бумажной, текстильной, пищевой, кожевенной, химико-фармацевтической и микробиологической промышленности. Эти объекты могут поставлять в водоемы, почвы, грунты и подземные воды болезнетворные микробы, грибки, вирусы, бактерии, продукты жизнедеятельности человека и животных. Большую опасность биологического загрязнения природы представляют промышленные стоки, содержащие углеводороды нефти и жирные кислоты, служащие средой для быстрого размножения микроорганизмов. Кроме того существует вероятность биологического заражения при завозе растений, животных, рыбы без разрешения карантинной службы. а также в случае аварийных ситуаций на промышленных объектах и в научно-исследовательских институтах и лабораториях. Биологическое загрязнение грунтов сульфатвосстанавливающими бактериями способно усилить коррозию подземных трубопроводов и быть причиной аварий. Известны случаи загрязнения подземных сооружений и метрополитенов биогазами, выделяемыми микроорганизмами в анаэробной среде под землей, и создания экстремальных ситуаций для людей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E6BEA-F5EE-4B7F-9E81-0260938E92FD}" type="parTrans" cxnId="{D88592BB-3738-4319-A30F-B0DCE6CF086C}">
      <dgm:prSet/>
      <dgm:spPr/>
      <dgm:t>
        <a:bodyPr/>
        <a:lstStyle/>
        <a:p>
          <a:endParaRPr lang="ru-RU"/>
        </a:p>
      </dgm:t>
    </dgm:pt>
    <dgm:pt modelId="{E73B474F-485C-4ECD-82C7-ADA63CD09FEA}" type="sibTrans" cxnId="{D88592BB-3738-4319-A30F-B0DCE6CF086C}">
      <dgm:prSet/>
      <dgm:spPr/>
      <dgm:t>
        <a:bodyPr/>
        <a:lstStyle/>
        <a:p>
          <a:endParaRPr lang="ru-RU"/>
        </a:p>
      </dgm:t>
    </dgm:pt>
    <dgm:pt modelId="{FDC0F541-FCF5-4DDE-8CE9-D84C87CF1BF7}" type="pres">
      <dgm:prSet presAssocID="{FE7FEBE1-BE9C-4696-B19C-14E14E1DA09D}" presName="linear" presStyleCnt="0">
        <dgm:presLayoutVars>
          <dgm:animLvl val="lvl"/>
          <dgm:resizeHandles val="exact"/>
        </dgm:presLayoutVars>
      </dgm:prSet>
      <dgm:spPr/>
    </dgm:pt>
    <dgm:pt modelId="{E2D78D65-1789-4D51-9343-4C781E7EF2F8}" type="pres">
      <dgm:prSet presAssocID="{759F050B-D0E4-4E56-8D17-5EE62B8348C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88592BB-3738-4319-A30F-B0DCE6CF086C}" srcId="{FE7FEBE1-BE9C-4696-B19C-14E14E1DA09D}" destId="{759F050B-D0E4-4E56-8D17-5EE62B8348C5}" srcOrd="0" destOrd="0" parTransId="{DCAE6BEA-F5EE-4B7F-9E81-0260938E92FD}" sibTransId="{E73B474F-485C-4ECD-82C7-ADA63CD09FEA}"/>
    <dgm:cxn modelId="{A4F98105-BFCF-4452-8848-814D98679FAC}" type="presOf" srcId="{FE7FEBE1-BE9C-4696-B19C-14E14E1DA09D}" destId="{FDC0F541-FCF5-4DDE-8CE9-D84C87CF1BF7}" srcOrd="0" destOrd="0" presId="urn:microsoft.com/office/officeart/2005/8/layout/vList2"/>
    <dgm:cxn modelId="{35D6F723-15D9-4261-9618-BC5B0A44A838}" type="presOf" srcId="{759F050B-D0E4-4E56-8D17-5EE62B8348C5}" destId="{E2D78D65-1789-4D51-9343-4C781E7EF2F8}" srcOrd="0" destOrd="0" presId="urn:microsoft.com/office/officeart/2005/8/layout/vList2"/>
    <dgm:cxn modelId="{3A67CC72-BF45-40DB-9457-0E09376EC284}" type="presParOf" srcId="{FDC0F541-FCF5-4DDE-8CE9-D84C87CF1BF7}" destId="{E2D78D65-1789-4D51-9343-4C781E7EF2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BF9C75-27B0-47A2-B981-F0E7DA9D7B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90B4385-43DD-4D06-8316-C126AADCF261}">
      <dgm:prSet/>
      <dgm:spPr/>
      <dgm:t>
        <a:bodyPr/>
        <a:lstStyle/>
        <a:p>
          <a:pPr algn="just" rtl="0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Механические воздействия </a:t>
          </a:r>
          <a:r>
            <a:rPr lang="ru-RU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природную среду при градостроительстве связаны с инженерно-хозяйственной деятельностью человека. Строительства зданий и сооружений, прокладка подземных коммуникаций и магистральных трубопроводов, транспортных систем, устройство искусственных водоемов и водохранилищ, каналов, откачка подземных вод из скважин сопровождаются перемещением больших объемов горных пород, отсыпкой насыпей и дамб, погодкой траншей и котлованов, разработкой карьеров строительных материалов и полезных ископаемых, намывом искусственных грунтов, срезкой и подрезкой склонов, планировкой поверхности, целенаправленным или стихийным изменением уровня поверхностных и подземных вод при строительстве подземных сооружений ( метрополитенов, подземных гаражей и переходов), а также складированием отходов производства (золоотвалы, свалки, терриконы и др.) Происходит преобразование природного ландшафта, формируется искусственная геологическая среда, искусственная гидросеть, это неизбежный процесс, обусловленный технологией строительного производства и в целом разнообразной человеческой деятельностью.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4436E-8EFF-4408-B6F8-EEEC6BB97199}" type="parTrans" cxnId="{41890CE2-C885-4543-8C77-751CCC4F9623}">
      <dgm:prSet/>
      <dgm:spPr/>
      <dgm:t>
        <a:bodyPr/>
        <a:lstStyle/>
        <a:p>
          <a:endParaRPr lang="ru-RU"/>
        </a:p>
      </dgm:t>
    </dgm:pt>
    <dgm:pt modelId="{D6E870EA-F66A-4D4E-AA62-6A2250CB1F76}" type="sibTrans" cxnId="{41890CE2-C885-4543-8C77-751CCC4F9623}">
      <dgm:prSet/>
      <dgm:spPr/>
      <dgm:t>
        <a:bodyPr/>
        <a:lstStyle/>
        <a:p>
          <a:endParaRPr lang="ru-RU"/>
        </a:p>
      </dgm:t>
    </dgm:pt>
    <dgm:pt modelId="{7C58FD30-0C8F-4269-B092-859320582C71}" type="pres">
      <dgm:prSet presAssocID="{5DBF9C75-27B0-47A2-B981-F0E7DA9D7B27}" presName="linear" presStyleCnt="0">
        <dgm:presLayoutVars>
          <dgm:animLvl val="lvl"/>
          <dgm:resizeHandles val="exact"/>
        </dgm:presLayoutVars>
      </dgm:prSet>
      <dgm:spPr/>
    </dgm:pt>
    <dgm:pt modelId="{67D4ECE5-8D74-47AA-97BF-7BC17F4D6DE6}" type="pres">
      <dgm:prSet presAssocID="{D90B4385-43DD-4D06-8316-C126AADCF26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1CD8B45-BB2A-4535-BA4E-9567A77326A6}" type="presOf" srcId="{D90B4385-43DD-4D06-8316-C126AADCF261}" destId="{67D4ECE5-8D74-47AA-97BF-7BC17F4D6DE6}" srcOrd="0" destOrd="0" presId="urn:microsoft.com/office/officeart/2005/8/layout/vList2"/>
    <dgm:cxn modelId="{37A99AEF-DF8C-4FE4-9425-80FB7DC180DA}" type="presOf" srcId="{5DBF9C75-27B0-47A2-B981-F0E7DA9D7B27}" destId="{7C58FD30-0C8F-4269-B092-859320582C71}" srcOrd="0" destOrd="0" presId="urn:microsoft.com/office/officeart/2005/8/layout/vList2"/>
    <dgm:cxn modelId="{41890CE2-C885-4543-8C77-751CCC4F9623}" srcId="{5DBF9C75-27B0-47A2-B981-F0E7DA9D7B27}" destId="{D90B4385-43DD-4D06-8316-C126AADCF261}" srcOrd="0" destOrd="0" parTransId="{94E4436E-8EFF-4408-B6F8-EEEC6BB97199}" sibTransId="{D6E870EA-F66A-4D4E-AA62-6A2250CB1F76}"/>
    <dgm:cxn modelId="{1AA25314-89C9-4E4E-B3FC-7BD47829CEF8}" type="presParOf" srcId="{7C58FD30-0C8F-4269-B092-859320582C71}" destId="{67D4ECE5-8D74-47AA-97BF-7BC17F4D6D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E48276-DAF5-4CFF-8A22-1FA464E2E0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6C7CC9C-63F3-4A56-8189-1649D18243C6}">
      <dgm:prSet custT="1"/>
      <dgm:spPr/>
      <dgm:t>
        <a:bodyPr/>
        <a:lstStyle/>
        <a:p>
          <a:pPr rtl="0"/>
          <a:r>
            <a:rPr lang="ru-RU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Существуют следующие основные виды техногенных воздействий:</a:t>
          </a:r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CEF49-BD44-445E-8910-903AD9743151}" type="parTrans" cxnId="{E2488EAD-DF51-46D7-A0F3-01BDBA557160}">
      <dgm:prSet/>
      <dgm:spPr/>
      <dgm:t>
        <a:bodyPr/>
        <a:lstStyle/>
        <a:p>
          <a:endParaRPr lang="ru-RU"/>
        </a:p>
      </dgm:t>
    </dgm:pt>
    <dgm:pt modelId="{4EF6664E-F55A-4586-9304-47ED0A38F70C}" type="sibTrans" cxnId="{E2488EAD-DF51-46D7-A0F3-01BDBA557160}">
      <dgm:prSet/>
      <dgm:spPr/>
      <dgm:t>
        <a:bodyPr/>
        <a:lstStyle/>
        <a:p>
          <a:endParaRPr lang="ru-RU"/>
        </a:p>
      </dgm:t>
    </dgm:pt>
    <dgm:pt modelId="{394295AB-E1A7-415C-ADD7-67DA25B7E46B}" type="pres">
      <dgm:prSet presAssocID="{59E48276-DAF5-4CFF-8A22-1FA464E2E0A5}" presName="linear" presStyleCnt="0">
        <dgm:presLayoutVars>
          <dgm:animLvl val="lvl"/>
          <dgm:resizeHandles val="exact"/>
        </dgm:presLayoutVars>
      </dgm:prSet>
      <dgm:spPr/>
    </dgm:pt>
    <dgm:pt modelId="{D8005DC2-76D8-47EB-A61B-562F826BCD3A}" type="pres">
      <dgm:prSet presAssocID="{B6C7CC9C-63F3-4A56-8189-1649D18243C6}" presName="parentText" presStyleLbl="node1" presStyleIdx="0" presStyleCnt="1" custLinFactNeighborX="-6546" custLinFactNeighborY="8806">
        <dgm:presLayoutVars>
          <dgm:chMax val="0"/>
          <dgm:bulletEnabled val="1"/>
        </dgm:presLayoutVars>
      </dgm:prSet>
      <dgm:spPr/>
    </dgm:pt>
  </dgm:ptLst>
  <dgm:cxnLst>
    <dgm:cxn modelId="{D5539437-A063-4986-AE79-2E3BDB38295A}" type="presOf" srcId="{B6C7CC9C-63F3-4A56-8189-1649D18243C6}" destId="{D8005DC2-76D8-47EB-A61B-562F826BCD3A}" srcOrd="0" destOrd="0" presId="urn:microsoft.com/office/officeart/2005/8/layout/vList2"/>
    <dgm:cxn modelId="{BFCA4643-6FC4-4AB2-8AD4-1B50DA4072E9}" type="presOf" srcId="{59E48276-DAF5-4CFF-8A22-1FA464E2E0A5}" destId="{394295AB-E1A7-415C-ADD7-67DA25B7E46B}" srcOrd="0" destOrd="0" presId="urn:microsoft.com/office/officeart/2005/8/layout/vList2"/>
    <dgm:cxn modelId="{E2488EAD-DF51-46D7-A0F3-01BDBA557160}" srcId="{59E48276-DAF5-4CFF-8A22-1FA464E2E0A5}" destId="{B6C7CC9C-63F3-4A56-8189-1649D18243C6}" srcOrd="0" destOrd="0" parTransId="{BE5CEF49-BD44-445E-8910-903AD9743151}" sibTransId="{4EF6664E-F55A-4586-9304-47ED0A38F70C}"/>
    <dgm:cxn modelId="{97638AA9-45E2-4FFC-BA59-842CE3D08D9C}" type="presParOf" srcId="{394295AB-E1A7-415C-ADD7-67DA25B7E46B}" destId="{D8005DC2-76D8-47EB-A61B-562F826BCD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ECDF6A-B76C-429A-BC17-65E8526F54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C6CC320-C195-4939-8187-033B01FC767A}">
      <dgm:prSet/>
      <dgm:spPr/>
      <dgm:t>
        <a:bodyPr/>
        <a:lstStyle/>
        <a:p>
          <a:pPr algn="just" rtl="0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Физические воздействия </a:t>
          </a:r>
          <a:r>
            <a:rPr lang="ru-RU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наиболее многообразны по формам и сложны по характеру проявления. Особую роль в возникновении физического воздействия (загрязнения) из-за значимости своего влияния на состояние геологической среды играют статические, динамические (вибрационные), температурные, электрические, электромагнитные формы воздействия, формирующие искусственные физические поля, превышающие естественные физические поля Земли. Они проявляются в непосредственной близости от источников воздействия и, в большинстве своем, не распространяются на значительные расстояния. Существенное значение для человека в городской среде имеют также акустические и радиационные воздействия, распространяющихся на большие расстояния от источников их возникновения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E6CE2-9CDF-4A86-8660-FA6A439DC9B1}" type="parTrans" cxnId="{5A4025B7-656C-41D4-A13A-DF4ACE320510}">
      <dgm:prSet/>
      <dgm:spPr/>
      <dgm:t>
        <a:bodyPr/>
        <a:lstStyle/>
        <a:p>
          <a:endParaRPr lang="ru-RU"/>
        </a:p>
      </dgm:t>
    </dgm:pt>
    <dgm:pt modelId="{A0D5AB63-E439-41AA-8623-AC9AD16B7FDB}" type="sibTrans" cxnId="{5A4025B7-656C-41D4-A13A-DF4ACE320510}">
      <dgm:prSet/>
      <dgm:spPr/>
      <dgm:t>
        <a:bodyPr/>
        <a:lstStyle/>
        <a:p>
          <a:endParaRPr lang="ru-RU"/>
        </a:p>
      </dgm:t>
    </dgm:pt>
    <dgm:pt modelId="{13A9A4D8-8C5A-4435-9ED8-103D44366D62}" type="pres">
      <dgm:prSet presAssocID="{87ECDF6A-B76C-429A-BC17-65E8526F543A}" presName="linear" presStyleCnt="0">
        <dgm:presLayoutVars>
          <dgm:animLvl val="lvl"/>
          <dgm:resizeHandles val="exact"/>
        </dgm:presLayoutVars>
      </dgm:prSet>
      <dgm:spPr/>
    </dgm:pt>
    <dgm:pt modelId="{84D82FDA-785A-44FF-B54F-4AF9F228368F}" type="pres">
      <dgm:prSet presAssocID="{3C6CC320-C195-4939-8187-033B01FC767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A4025B7-656C-41D4-A13A-DF4ACE320510}" srcId="{87ECDF6A-B76C-429A-BC17-65E8526F543A}" destId="{3C6CC320-C195-4939-8187-033B01FC767A}" srcOrd="0" destOrd="0" parTransId="{DD0E6CE2-9CDF-4A86-8660-FA6A439DC9B1}" sibTransId="{A0D5AB63-E439-41AA-8623-AC9AD16B7FDB}"/>
    <dgm:cxn modelId="{3CEFAC50-CED9-49FA-B8B7-8D502C7B1914}" type="presOf" srcId="{3C6CC320-C195-4939-8187-033B01FC767A}" destId="{84D82FDA-785A-44FF-B54F-4AF9F228368F}" srcOrd="0" destOrd="0" presId="urn:microsoft.com/office/officeart/2005/8/layout/vList2"/>
    <dgm:cxn modelId="{0AFD58D6-4A10-49A0-9FC7-BD2866D0D0B1}" type="presOf" srcId="{87ECDF6A-B76C-429A-BC17-65E8526F543A}" destId="{13A9A4D8-8C5A-4435-9ED8-103D44366D62}" srcOrd="0" destOrd="0" presId="urn:microsoft.com/office/officeart/2005/8/layout/vList2"/>
    <dgm:cxn modelId="{A780E1C5-3D41-4DCD-AE70-B25494AF9737}" type="presParOf" srcId="{13A9A4D8-8C5A-4435-9ED8-103D44366D62}" destId="{84D82FDA-785A-44FF-B54F-4AF9F22836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E7B8CD-3B85-46A6-B835-881C132E10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F65FFD2-C099-435D-8F7C-5CB860001523}">
      <dgm:prSet/>
      <dgm:spPr/>
      <dgm:t>
        <a:bodyPr/>
        <a:lstStyle/>
        <a:p>
          <a:pPr algn="just" rtl="0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Статическое воздействие </a:t>
          </a:r>
          <a:r>
            <a:rPr lang="ru-RU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геосреду оказывают все сооружения. Оно проявляется в виде нагрузки на грунты основания фундаментов инженерных сооружений, вызывает изменение их свойств и деформацию, выражающуюся в абсолютной и относительной осадке. Статическое воздействие пространственно ограничивается объемом грунтового массива ниже сооружения и незначительно выходит за границы самого сооружения.	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D75B4D-6681-48CF-9A35-697A9BD66AB7}" type="parTrans" cxnId="{04286C3D-46E9-47E6-8656-26224E4CEBBF}">
      <dgm:prSet/>
      <dgm:spPr/>
      <dgm:t>
        <a:bodyPr/>
        <a:lstStyle/>
        <a:p>
          <a:endParaRPr lang="ru-RU"/>
        </a:p>
      </dgm:t>
    </dgm:pt>
    <dgm:pt modelId="{C1F0D92E-916B-4ED1-9F0F-BCEE6607A7DB}" type="sibTrans" cxnId="{04286C3D-46E9-47E6-8656-26224E4CEBBF}">
      <dgm:prSet/>
      <dgm:spPr/>
      <dgm:t>
        <a:bodyPr/>
        <a:lstStyle/>
        <a:p>
          <a:endParaRPr lang="ru-RU"/>
        </a:p>
      </dgm:t>
    </dgm:pt>
    <dgm:pt modelId="{BE274C9A-38CF-4978-BF36-5FAAA36A1A48}" type="pres">
      <dgm:prSet presAssocID="{30E7B8CD-3B85-46A6-B835-881C132E109D}" presName="linear" presStyleCnt="0">
        <dgm:presLayoutVars>
          <dgm:animLvl val="lvl"/>
          <dgm:resizeHandles val="exact"/>
        </dgm:presLayoutVars>
      </dgm:prSet>
      <dgm:spPr/>
    </dgm:pt>
    <dgm:pt modelId="{58246F04-E939-4DBA-A881-857F1D0770AD}" type="pres">
      <dgm:prSet presAssocID="{BF65FFD2-C099-435D-8F7C-5CB86000152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4286C3D-46E9-47E6-8656-26224E4CEBBF}" srcId="{30E7B8CD-3B85-46A6-B835-881C132E109D}" destId="{BF65FFD2-C099-435D-8F7C-5CB860001523}" srcOrd="0" destOrd="0" parTransId="{03D75B4D-6681-48CF-9A35-697A9BD66AB7}" sibTransId="{C1F0D92E-916B-4ED1-9F0F-BCEE6607A7DB}"/>
    <dgm:cxn modelId="{BD975F80-6E36-4935-B2C1-C1F6322DD911}" type="presOf" srcId="{30E7B8CD-3B85-46A6-B835-881C132E109D}" destId="{BE274C9A-38CF-4978-BF36-5FAAA36A1A48}" srcOrd="0" destOrd="0" presId="urn:microsoft.com/office/officeart/2005/8/layout/vList2"/>
    <dgm:cxn modelId="{CF4F0840-85AB-4A30-BD74-316533E7AF6E}" type="presOf" srcId="{BF65FFD2-C099-435D-8F7C-5CB860001523}" destId="{58246F04-E939-4DBA-A881-857F1D0770AD}" srcOrd="0" destOrd="0" presId="urn:microsoft.com/office/officeart/2005/8/layout/vList2"/>
    <dgm:cxn modelId="{2E3CF8A9-5C26-4BF1-B0FB-730DAAD56A5F}" type="presParOf" srcId="{BE274C9A-38CF-4978-BF36-5FAAA36A1A48}" destId="{58246F04-E939-4DBA-A881-857F1D0770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E9F606-5DF4-4301-A329-5F92541AAA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F59D387-7F68-42BD-A79B-70C204CBCD51}">
      <dgm:prSet/>
      <dgm:spPr/>
      <dgm:t>
        <a:bodyPr/>
        <a:lstStyle/>
        <a:p>
          <a:pPr algn="just" rtl="0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Динамическое воздействие </a:t>
          </a:r>
          <a:r>
            <a:rPr lang="ru-RU" b="0" smtClean="0">
              <a:latin typeface="Times New Roman" panose="02020603050405020304" pitchFamily="18" charset="0"/>
              <a:cs typeface="Times New Roman" panose="02020603050405020304" pitchFamily="18" charset="0"/>
            </a:rPr>
            <a:t>(вибрация) возникает вблизи промышленных предприятий, строительных площадок, транспортных магистралей и т.п. Оно связано с работой машин и механизмов, применением взрывов при разработке карьеров строительных материалов. Вибрационные воздействия изменяют физико-механические свойства грунтов, способны вызвать деформации зданий, сооружений, подземных трубопроводов.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2950C5-3C08-4F12-9383-CC3521CCEC7D}" type="parTrans" cxnId="{6339556E-158E-43E1-9212-34EE28903EB0}">
      <dgm:prSet/>
      <dgm:spPr/>
      <dgm:t>
        <a:bodyPr/>
        <a:lstStyle/>
        <a:p>
          <a:endParaRPr lang="ru-RU"/>
        </a:p>
      </dgm:t>
    </dgm:pt>
    <dgm:pt modelId="{1D2830C7-125C-4AE8-A860-28A14FD3DCF2}" type="sibTrans" cxnId="{6339556E-158E-43E1-9212-34EE28903EB0}">
      <dgm:prSet/>
      <dgm:spPr/>
      <dgm:t>
        <a:bodyPr/>
        <a:lstStyle/>
        <a:p>
          <a:endParaRPr lang="ru-RU"/>
        </a:p>
      </dgm:t>
    </dgm:pt>
    <dgm:pt modelId="{12EDBAE1-7151-41FF-B416-B9F77502289A}" type="pres">
      <dgm:prSet presAssocID="{44E9F606-5DF4-4301-A329-5F92541AAA66}" presName="linear" presStyleCnt="0">
        <dgm:presLayoutVars>
          <dgm:animLvl val="lvl"/>
          <dgm:resizeHandles val="exact"/>
        </dgm:presLayoutVars>
      </dgm:prSet>
      <dgm:spPr/>
    </dgm:pt>
    <dgm:pt modelId="{EF9C5AD0-32D6-4E56-B1F3-1263B3D1442D}" type="pres">
      <dgm:prSet presAssocID="{8F59D387-7F68-42BD-A79B-70C204CBCD5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A502992-ACA6-47AC-AB94-1034C0714DBD}" type="presOf" srcId="{8F59D387-7F68-42BD-A79B-70C204CBCD51}" destId="{EF9C5AD0-32D6-4E56-B1F3-1263B3D1442D}" srcOrd="0" destOrd="0" presId="urn:microsoft.com/office/officeart/2005/8/layout/vList2"/>
    <dgm:cxn modelId="{26B06927-51D9-4BBD-BDBA-26B848B2FE45}" type="presOf" srcId="{44E9F606-5DF4-4301-A329-5F92541AAA66}" destId="{12EDBAE1-7151-41FF-B416-B9F77502289A}" srcOrd="0" destOrd="0" presId="urn:microsoft.com/office/officeart/2005/8/layout/vList2"/>
    <dgm:cxn modelId="{6339556E-158E-43E1-9212-34EE28903EB0}" srcId="{44E9F606-5DF4-4301-A329-5F92541AAA66}" destId="{8F59D387-7F68-42BD-A79B-70C204CBCD51}" srcOrd="0" destOrd="0" parTransId="{5F2950C5-3C08-4F12-9383-CC3521CCEC7D}" sibTransId="{1D2830C7-125C-4AE8-A860-28A14FD3DCF2}"/>
    <dgm:cxn modelId="{64BCF03A-61AC-4023-8442-B387214B24E9}" type="presParOf" srcId="{12EDBAE1-7151-41FF-B416-B9F77502289A}" destId="{EF9C5AD0-32D6-4E56-B1F3-1263B3D144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5D1E86-895C-4B83-8D6C-AFD2A01E3A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C91E845-27D0-4DD8-B928-1935AAB9410D}">
      <dgm:prSet/>
      <dgm:spPr/>
      <dgm:t>
        <a:bodyPr/>
        <a:lstStyle/>
        <a:p>
          <a:pPr algn="just" rtl="0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Тепловое воздействие </a:t>
          </a:r>
          <a:r>
            <a:rPr lang="ru-RU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обусловлено работой теплообразующих объектов: ТЭЦ, АЭС, котельные, тепломагистрали, металлургические предприятия, хладокомбинаты и холодильные установки. С ним связаны изменения температурного поля грунтов, подземных вод, изменения теплофизических свойств массива грунтов, сопровождающиеся нарушениями устойчивости сооружений. Оно также не распространяется на значительные расстояния и затухает в пределах первых 100 м.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D5E44-7495-46DF-84A4-7FA769CF1504}" type="parTrans" cxnId="{BAF26E82-E6C1-49A9-A47F-7C4BCF84F3D8}">
      <dgm:prSet/>
      <dgm:spPr/>
      <dgm:t>
        <a:bodyPr/>
        <a:lstStyle/>
        <a:p>
          <a:pPr algn="just"/>
          <a:endParaRPr lang="ru-RU"/>
        </a:p>
      </dgm:t>
    </dgm:pt>
    <dgm:pt modelId="{D3F4DAAA-46A7-4235-8155-07C4C5F4CD84}" type="sibTrans" cxnId="{BAF26E82-E6C1-49A9-A47F-7C4BCF84F3D8}">
      <dgm:prSet/>
      <dgm:spPr/>
      <dgm:t>
        <a:bodyPr/>
        <a:lstStyle/>
        <a:p>
          <a:pPr algn="just"/>
          <a:endParaRPr lang="ru-RU"/>
        </a:p>
      </dgm:t>
    </dgm:pt>
    <dgm:pt modelId="{449829AF-5BCB-4AE2-B414-895CCDF1A8E4}" type="pres">
      <dgm:prSet presAssocID="{C85D1E86-895C-4B83-8D6C-AFD2A01E3AB4}" presName="linear" presStyleCnt="0">
        <dgm:presLayoutVars>
          <dgm:animLvl val="lvl"/>
          <dgm:resizeHandles val="exact"/>
        </dgm:presLayoutVars>
      </dgm:prSet>
      <dgm:spPr/>
    </dgm:pt>
    <dgm:pt modelId="{65192196-3764-4E63-8048-448F7F804385}" type="pres">
      <dgm:prSet presAssocID="{5C91E845-27D0-4DD8-B928-1935AAB9410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EA5B136-AC52-4C17-8521-FDE94A1878BB}" type="presOf" srcId="{5C91E845-27D0-4DD8-B928-1935AAB9410D}" destId="{65192196-3764-4E63-8048-448F7F804385}" srcOrd="0" destOrd="0" presId="urn:microsoft.com/office/officeart/2005/8/layout/vList2"/>
    <dgm:cxn modelId="{BAF26E82-E6C1-49A9-A47F-7C4BCF84F3D8}" srcId="{C85D1E86-895C-4B83-8D6C-AFD2A01E3AB4}" destId="{5C91E845-27D0-4DD8-B928-1935AAB9410D}" srcOrd="0" destOrd="0" parTransId="{D9FD5E44-7495-46DF-84A4-7FA769CF1504}" sibTransId="{D3F4DAAA-46A7-4235-8155-07C4C5F4CD84}"/>
    <dgm:cxn modelId="{8B3A17CC-F69E-4202-B77A-48FC394CFB02}" type="presOf" srcId="{C85D1E86-895C-4B83-8D6C-AFD2A01E3AB4}" destId="{449829AF-5BCB-4AE2-B414-895CCDF1A8E4}" srcOrd="0" destOrd="0" presId="urn:microsoft.com/office/officeart/2005/8/layout/vList2"/>
    <dgm:cxn modelId="{05698353-A610-4411-B4A2-35031482718F}" type="presParOf" srcId="{449829AF-5BCB-4AE2-B414-895CCDF1A8E4}" destId="{65192196-3764-4E63-8048-448F7F8043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7BF626-E519-43FC-A4F4-532DBBABB9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5F08D13-D6DE-4F49-8935-81FFD5760D84}">
      <dgm:prSet/>
      <dgm:spPr/>
      <dgm:t>
        <a:bodyPr/>
        <a:lstStyle/>
        <a:p>
          <a:pPr algn="just" rtl="0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Электрическое воздействие </a:t>
          </a:r>
          <a:r>
            <a:rPr lang="ru-RU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окружающую среду оказывают ТЭЦ, АЭС, гидроэлектростанции, линии электропередач, электрокабели, электроподстанции, промышленные предприятия, городской электротранспорт, электрифицированные железные дороги и другие источники. Электрическое воздействие проявляется в виде полей блуждающих токов в грунтовом массиве, непосредственно влияет на коррозийную активность грунтов. Коррозийная активность грунтов, в свою очередь, снимает срок эксплуатации металлических конструкций, подземных трубопроводов, подземных сооружений.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0ABDE-FA55-45DD-9D88-B1FF353FCE6B}" type="parTrans" cxnId="{9BDC2DB7-20D4-440B-87BC-3AEBF7C0F5A8}">
      <dgm:prSet/>
      <dgm:spPr/>
      <dgm:t>
        <a:bodyPr/>
        <a:lstStyle/>
        <a:p>
          <a:endParaRPr lang="ru-RU"/>
        </a:p>
      </dgm:t>
    </dgm:pt>
    <dgm:pt modelId="{8937408A-E5FC-4977-A686-658BCA528219}" type="sibTrans" cxnId="{9BDC2DB7-20D4-440B-87BC-3AEBF7C0F5A8}">
      <dgm:prSet/>
      <dgm:spPr/>
      <dgm:t>
        <a:bodyPr/>
        <a:lstStyle/>
        <a:p>
          <a:endParaRPr lang="ru-RU"/>
        </a:p>
      </dgm:t>
    </dgm:pt>
    <dgm:pt modelId="{C9266F36-EB67-4491-AD8C-0724AE18F65E}" type="pres">
      <dgm:prSet presAssocID="{AE7BF626-E519-43FC-A4F4-532DBBABB9E8}" presName="linear" presStyleCnt="0">
        <dgm:presLayoutVars>
          <dgm:animLvl val="lvl"/>
          <dgm:resizeHandles val="exact"/>
        </dgm:presLayoutVars>
      </dgm:prSet>
      <dgm:spPr/>
    </dgm:pt>
    <dgm:pt modelId="{79262B02-728D-4175-8DAA-D7477979AF75}" type="pres">
      <dgm:prSet presAssocID="{E5F08D13-D6DE-4F49-8935-81FFD5760D8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FB75C1D-251E-4D62-95BE-C7BC4E5A02F8}" type="presOf" srcId="{E5F08D13-D6DE-4F49-8935-81FFD5760D84}" destId="{79262B02-728D-4175-8DAA-D7477979AF75}" srcOrd="0" destOrd="0" presId="urn:microsoft.com/office/officeart/2005/8/layout/vList2"/>
    <dgm:cxn modelId="{77AA2B1B-0FBF-4B98-80FF-068188D2C348}" type="presOf" srcId="{AE7BF626-E519-43FC-A4F4-532DBBABB9E8}" destId="{C9266F36-EB67-4491-AD8C-0724AE18F65E}" srcOrd="0" destOrd="0" presId="urn:microsoft.com/office/officeart/2005/8/layout/vList2"/>
    <dgm:cxn modelId="{9BDC2DB7-20D4-440B-87BC-3AEBF7C0F5A8}" srcId="{AE7BF626-E519-43FC-A4F4-532DBBABB9E8}" destId="{E5F08D13-D6DE-4F49-8935-81FFD5760D84}" srcOrd="0" destOrd="0" parTransId="{A270ABDE-FA55-45DD-9D88-B1FF353FCE6B}" sibTransId="{8937408A-E5FC-4977-A686-658BCA528219}"/>
    <dgm:cxn modelId="{76E4F5B9-910E-4A03-9390-9C705E76F378}" type="presParOf" srcId="{C9266F36-EB67-4491-AD8C-0724AE18F65E}" destId="{79262B02-728D-4175-8DAA-D7477979AF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CF021F-B965-4F72-899A-CF59471132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E8171DF-43B4-4C2C-AF6B-ACD828A95401}">
      <dgm:prSet/>
      <dgm:spPr/>
      <dgm:t>
        <a:bodyPr/>
        <a:lstStyle/>
        <a:p>
          <a:pPr algn="just" rtl="0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Электромагнитные воздействия </a:t>
          </a:r>
          <a:r>
            <a:rPr lang="ru-RU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городской среде связаны с работой радиостанций, телецентров, линий электропередач высокого напряжения, некоторых промышленных установок, а также с широким применением теле- и радиоаппаратуры, радиоэлектроники. Электромагнитное загрязнение возникает при изменении электромагнитных свойств природной среды и может привести к изменениям в биологических процессах как внутри организма, так и внутри самих природных сообществ. Электромагнитные волны различной интенсивности проникают в жилые и общественные здания, угрожают здоровью человека, поражая сердечно-сосудистую, кроветворную и эндокринную системы. Кроме того, при изменении электромагнитного поля происходит нарушение структуры почв, замедляются биохимические процессы, изменяется биологический баланс организмов, населяющих почву.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4746DF-3043-468E-8E49-A9163705CE53}" type="parTrans" cxnId="{FE26E05B-B673-4B18-A14A-F92F9D7C83B4}">
      <dgm:prSet/>
      <dgm:spPr/>
      <dgm:t>
        <a:bodyPr/>
        <a:lstStyle/>
        <a:p>
          <a:endParaRPr lang="ru-RU"/>
        </a:p>
      </dgm:t>
    </dgm:pt>
    <dgm:pt modelId="{D619D563-78FE-4DC5-82BC-016D58A2D88B}" type="sibTrans" cxnId="{FE26E05B-B673-4B18-A14A-F92F9D7C83B4}">
      <dgm:prSet/>
      <dgm:spPr/>
      <dgm:t>
        <a:bodyPr/>
        <a:lstStyle/>
        <a:p>
          <a:endParaRPr lang="ru-RU"/>
        </a:p>
      </dgm:t>
    </dgm:pt>
    <dgm:pt modelId="{5E971B9D-F40E-4237-B759-57FC35DE46C6}" type="pres">
      <dgm:prSet presAssocID="{41CF021F-B965-4F72-899A-CF5947113296}" presName="linear" presStyleCnt="0">
        <dgm:presLayoutVars>
          <dgm:animLvl val="lvl"/>
          <dgm:resizeHandles val="exact"/>
        </dgm:presLayoutVars>
      </dgm:prSet>
      <dgm:spPr/>
    </dgm:pt>
    <dgm:pt modelId="{3947C326-1351-464D-97C2-343B50FC89AE}" type="pres">
      <dgm:prSet presAssocID="{FE8171DF-43B4-4C2C-AF6B-ACD828A9540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26E05B-B673-4B18-A14A-F92F9D7C83B4}" srcId="{41CF021F-B965-4F72-899A-CF5947113296}" destId="{FE8171DF-43B4-4C2C-AF6B-ACD828A95401}" srcOrd="0" destOrd="0" parTransId="{854746DF-3043-468E-8E49-A9163705CE53}" sibTransId="{D619D563-78FE-4DC5-82BC-016D58A2D88B}"/>
    <dgm:cxn modelId="{7B1D8A7A-836B-4DA9-B239-8AB3F26DB090}" type="presOf" srcId="{FE8171DF-43B4-4C2C-AF6B-ACD828A95401}" destId="{3947C326-1351-464D-97C2-343B50FC89AE}" srcOrd="0" destOrd="0" presId="urn:microsoft.com/office/officeart/2005/8/layout/vList2"/>
    <dgm:cxn modelId="{71AECE24-3B62-4C60-9253-A391B956D522}" type="presOf" srcId="{41CF021F-B965-4F72-899A-CF5947113296}" destId="{5E971B9D-F40E-4237-B759-57FC35DE46C6}" srcOrd="0" destOrd="0" presId="urn:microsoft.com/office/officeart/2005/8/layout/vList2"/>
    <dgm:cxn modelId="{E552EB83-5CDA-4E4A-9CBF-B2DC10504657}" type="presParOf" srcId="{5E971B9D-F40E-4237-B759-57FC35DE46C6}" destId="{3947C326-1351-464D-97C2-343B50FC89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D31CDF-8B7A-4449-8C9F-E1CB1185EF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7379547-28B8-4A30-8A8B-99FAF626B837}">
      <dgm:prSet/>
      <dgm:spPr/>
      <dgm:t>
        <a:bodyPr/>
        <a:lstStyle/>
        <a:p>
          <a:pPr algn="just" rtl="0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Акустические (шумовые) воздействия </a:t>
          </a:r>
          <a:r>
            <a:rPr lang="ru-RU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атмосферный воздух обусловлены такими источниками как: транспорт, промышленные установки, строительные машины и агрегаты, погрузо-разгрузочные площадки, речные и морские порты, аэропорты п аэродромы, ТЭЦ, промышленные предприятия, железнодорожные узлы, коммунально- бытовые источники, спортивные сооружения и др. На бытовом уровне источниками шума являются многочисленные электробытовые приборы, аудио-видеоаппаратура, игровые площадки и т.п. При кратковременном воздействии шума на организм человека сверх установленных предельно-допустимых уровней он вызывает утомляемость, при более длительных воздействиях может привести к снижению умственной активности, повышению артериального давления, расстройству пищеварения, неврозам, инфарктам, потере слуха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10273-3741-4309-879E-A1D1A38522A5}" type="parTrans" cxnId="{E4350CD3-9165-402B-87C7-F502DDA16B04}">
      <dgm:prSet/>
      <dgm:spPr/>
      <dgm:t>
        <a:bodyPr/>
        <a:lstStyle/>
        <a:p>
          <a:endParaRPr lang="ru-RU"/>
        </a:p>
      </dgm:t>
    </dgm:pt>
    <dgm:pt modelId="{11898103-93FF-4C03-87BE-858D8E3944A1}" type="sibTrans" cxnId="{E4350CD3-9165-402B-87C7-F502DDA16B04}">
      <dgm:prSet/>
      <dgm:spPr/>
      <dgm:t>
        <a:bodyPr/>
        <a:lstStyle/>
        <a:p>
          <a:endParaRPr lang="ru-RU"/>
        </a:p>
      </dgm:t>
    </dgm:pt>
    <dgm:pt modelId="{945420D9-4110-440D-B5D2-D07E09C60BC3}" type="pres">
      <dgm:prSet presAssocID="{B4D31CDF-8B7A-4449-8C9F-E1CB1185EFA1}" presName="linear" presStyleCnt="0">
        <dgm:presLayoutVars>
          <dgm:animLvl val="lvl"/>
          <dgm:resizeHandles val="exact"/>
        </dgm:presLayoutVars>
      </dgm:prSet>
      <dgm:spPr/>
    </dgm:pt>
    <dgm:pt modelId="{AE87351B-66F3-4716-B72A-E0ED0D1B709F}" type="pres">
      <dgm:prSet presAssocID="{27379547-28B8-4A30-8A8B-99FAF626B83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0EA1EE7-F38B-47BB-9A53-D13E05494462}" type="presOf" srcId="{B4D31CDF-8B7A-4449-8C9F-E1CB1185EFA1}" destId="{945420D9-4110-440D-B5D2-D07E09C60BC3}" srcOrd="0" destOrd="0" presId="urn:microsoft.com/office/officeart/2005/8/layout/vList2"/>
    <dgm:cxn modelId="{E4350CD3-9165-402B-87C7-F502DDA16B04}" srcId="{B4D31CDF-8B7A-4449-8C9F-E1CB1185EFA1}" destId="{27379547-28B8-4A30-8A8B-99FAF626B837}" srcOrd="0" destOrd="0" parTransId="{4FA10273-3741-4309-879E-A1D1A38522A5}" sibTransId="{11898103-93FF-4C03-87BE-858D8E3944A1}"/>
    <dgm:cxn modelId="{9731E963-DDAF-40C0-B2BA-82BE7F92103F}" type="presOf" srcId="{27379547-28B8-4A30-8A8B-99FAF626B837}" destId="{AE87351B-66F3-4716-B72A-E0ED0D1B709F}" srcOrd="0" destOrd="0" presId="urn:microsoft.com/office/officeart/2005/8/layout/vList2"/>
    <dgm:cxn modelId="{DE27A1E4-CB93-4958-8D68-6E94B81F78BA}" type="presParOf" srcId="{945420D9-4110-440D-B5D2-D07E09C60BC3}" destId="{AE87351B-66F3-4716-B72A-E0ED0D1B70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D3BDE-D893-4C50-AAB8-92BCA9A195A9}">
      <dsp:nvSpPr>
        <dsp:cNvPr id="0" name=""/>
        <dsp:cNvSpPr/>
      </dsp:nvSpPr>
      <dsp:spPr>
        <a:xfrm>
          <a:off x="0" y="0"/>
          <a:ext cx="10572750" cy="5724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Техногенные воздействия на окружающую человека среду осуществляются либо непосредственно через атмосферу либо через геологическую среду. Под воздействием следует понимать постоянный или временный процесс, приводящий к изменениям состояния различных элементов окружающей среды. Преобладающий вид воздействия (загрязнения атмосферы, гидросферы, литосферы, биосферы) определяется профилем производства или характером источника воздействий.</a:t>
          </a:r>
          <a:endParaRPr lang="ru-RU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89810"/>
        <a:ext cx="10572750" cy="2289810"/>
      </dsp:txXfrm>
    </dsp:sp>
    <dsp:sp modelId="{C539563F-B912-4251-B2E1-2421756BD92E}">
      <dsp:nvSpPr>
        <dsp:cNvPr id="0" name=""/>
        <dsp:cNvSpPr/>
      </dsp:nvSpPr>
      <dsp:spPr>
        <a:xfrm>
          <a:off x="4333241" y="343471"/>
          <a:ext cx="1906267" cy="19062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E97DD-1AF7-4018-B9BE-906ECEB6E753}">
      <dsp:nvSpPr>
        <dsp:cNvPr id="0" name=""/>
        <dsp:cNvSpPr/>
      </dsp:nvSpPr>
      <dsp:spPr>
        <a:xfrm>
          <a:off x="422910" y="4579620"/>
          <a:ext cx="9726930" cy="85867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360CB-48FF-4620-A7A2-874996B10433}">
      <dsp:nvSpPr>
        <dsp:cNvPr id="0" name=""/>
        <dsp:cNvSpPr/>
      </dsp:nvSpPr>
      <dsp:spPr>
        <a:xfrm>
          <a:off x="0" y="88559"/>
          <a:ext cx="6117167" cy="5995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Радиационное воздействие </a:t>
          </a:r>
          <a:r>
            <a:rPr lang="ru-RU" sz="21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окружающую природную среду и самого человека оказывают источники ионизирующего излучения радиоактивных веществ и ядерных материалов, находящихся в любом физическом состоянии или в изделии, либо в другом виде. К ним относятся АЭС, ядерные установки промышленного типа, научные и медицинские приборы и оборудование, хранилища радиоактивных отходов и др. Продукты распада радиоактивных веществ загрязняют атмосферу, гидросферу, биосферу, попадая в почву, воду и пищу животных и людей, способны вызвать радиоактивное поражение, необратимые изменения клеток и тканей, заболевание крови, раковые опухоли. Существенное значение в загрязнении среды имеют радиоактивные газы: криптон, ксенон, радон и др.</a:t>
          </a: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656" y="381215"/>
        <a:ext cx="5531855" cy="54097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2A36D-8C0B-4148-B71B-62E74D4807A8}">
      <dsp:nvSpPr>
        <dsp:cNvPr id="0" name=""/>
        <dsp:cNvSpPr/>
      </dsp:nvSpPr>
      <dsp:spPr>
        <a:xfrm>
          <a:off x="0" y="62819"/>
          <a:ext cx="6276975" cy="604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Химическое воздействие </a:t>
          </a:r>
          <a:r>
            <a:rPr lang="ru-RU" sz="19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природную среду связано с работой промышленных предприятий, теплоэнергетических объектов, агропромышленных комплексов, коммунального хозяйства, очистных сооружений, нефтеперерабатывающих комплексов, нефтепроводов и газопроводов, химико-фармацевтических производств, пищевой промышленности, транспорта, а также - с размещением свалок, хранилищ промышленных отходов и других объектов. Оно выражается в химическом загрязнении атмосферного воздуха, гидросферы, почв, грунтов. Загрязнение происходит как в процессе производства, хранения, транспортировки и применения, так и при нарушении правил утилизации и удаления химических отходов. Загрязняющие вещества поступают в геологическую среду в виде газовых и пылевых выбросов, сточных вод и твердых отходов, тяжелых металлов, которые распространяются по природным каналам, образуя техногенные геохимические поля.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169" y="357988"/>
        <a:ext cx="5686637" cy="54562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78D65-1789-4D51-9343-4C781E7EF2F8}">
      <dsp:nvSpPr>
        <dsp:cNvPr id="0" name=""/>
        <dsp:cNvSpPr/>
      </dsp:nvSpPr>
      <dsp:spPr>
        <a:xfrm>
          <a:off x="0" y="315540"/>
          <a:ext cx="7086601" cy="5541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Биологическое воздействие </a:t>
          </a:r>
          <a:r>
            <a:rPr lang="ru-RU" sz="16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окружающую природную среду выражается в биологическом загрязнении, которое оказывают промышленные, агропромышленные предприятия, канализационные сети, отстойники, свалки бытовых и промышленных отходов, кладбища. Большую группу источников биологического воздействия образуют предприятия тяжелой, нефтеперерабатывающей, целлюлозно-бумажной, текстильной, пищевой, кожевенной, химико-фармацевтической и микробиологической промышленности. Эти объекты могут поставлять в водоемы, почвы, грунты и подземные воды болезнетворные микробы, грибки, вирусы, бактерии, продукты жизнедеятельности человека и животных. Большую опасность биологического загрязнения природы представляют промышленные стоки, содержащие углеводороды нефти и жирные кислоты, служащие средой для быстрого размножения микроорганизмов. Кроме того существует вероятность биологического заражения при завозе растений, животных, рыбы без разрешения карантинной службы. а также в случае аварийных ситуаций на промышленных объектах и в научно-исследовательских институтах и лабораториях. Биологическое загрязнение грунтов сульфатвосстанавливающими бактериями способно усилить коррозию подземных трубопроводов и быть причиной аварий. Известны случаи загрязнения подземных сооружений и метрополитенов биогазами, выделяемыми микроорганизмами в анаэробной среде под землей, и создания экстремальных ситуаций для людей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495" y="586035"/>
        <a:ext cx="6545611" cy="50001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4ECE5-8D74-47AA-97BF-7BC17F4D6DE6}">
      <dsp:nvSpPr>
        <dsp:cNvPr id="0" name=""/>
        <dsp:cNvSpPr/>
      </dsp:nvSpPr>
      <dsp:spPr>
        <a:xfrm>
          <a:off x="0" y="221939"/>
          <a:ext cx="6315074" cy="572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Механические воздействия </a:t>
          </a:r>
          <a:r>
            <a:rPr lang="ru-RU" sz="17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природную среду при градостроительстве связаны с инженерно-хозяйственной деятельностью человека. Строительства зданий и сооружений, прокладка подземных коммуникаций и магистральных трубопроводов, транспортных систем, устройство искусственных водоемов и водохранилищ, каналов, откачка подземных вод из скважин сопровождаются перемещением больших объемов горных пород, отсыпкой насыпей и дамб, погодкой траншей и котлованов, разработкой карьеров строительных материалов и полезных ископаемых, намывом искусственных грунтов, срезкой и подрезкой склонов, планировкой поверхности, целенаправленным или стихийным изменением уровня поверхностных и подземных вод при строительстве подземных сооружений ( метрополитенов, подземных гаражей и переходов), а также складированием отходов производства (золоотвалы, свалки, терриконы и др.) Происходит преобразование природного ландшафта, формируется искусственная геологическая среда, искусственная гидросеть, это неизбежный процесс, обусловленный технологией строительного производства и в целом разнообразной человеческой деятельностью.</a:t>
          </a: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634" y="501573"/>
        <a:ext cx="5755806" cy="5169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5DC2-76D8-47EB-A61B-562F826BCD3A}">
      <dsp:nvSpPr>
        <dsp:cNvPr id="0" name=""/>
        <dsp:cNvSpPr/>
      </dsp:nvSpPr>
      <dsp:spPr>
        <a:xfrm>
          <a:off x="0" y="358381"/>
          <a:ext cx="109124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Существуют следующие основные виды техногенных воздействий:</a:t>
          </a: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417780"/>
        <a:ext cx="10793677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82FDA-785A-44FF-B54F-4AF9F228368F}">
      <dsp:nvSpPr>
        <dsp:cNvPr id="0" name=""/>
        <dsp:cNvSpPr/>
      </dsp:nvSpPr>
      <dsp:spPr>
        <a:xfrm>
          <a:off x="0" y="297900"/>
          <a:ext cx="6000749" cy="4890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Физические воздействия </a:t>
          </a:r>
          <a:r>
            <a:rPr lang="ru-RU" sz="19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наиболее многообразны по формам и сложны по характеру проявления. Особую роль в возникновении физического воздействия (загрязнения) из-за значимости своего влияния на состояние геологической среды играют статические, динамические (вибрационные), температурные, электрические, электромагнитные формы воздействия, формирующие искусственные физические поля, превышающие естественные физические поля Земли. Они проявляются в непосредственной близости от источников воздействия и, в большинстве своем, не распространяются на значительные расстояния. Существенное значение для человека в городской среде имеют также акустические и радиационные воздействия, распространяющихся на большие расстояния от источников их возникновения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739" y="536639"/>
        <a:ext cx="5523271" cy="4413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46F04-E939-4DBA-A881-857F1D0770AD}">
      <dsp:nvSpPr>
        <dsp:cNvPr id="0" name=""/>
        <dsp:cNvSpPr/>
      </dsp:nvSpPr>
      <dsp:spPr>
        <a:xfrm>
          <a:off x="0" y="52281"/>
          <a:ext cx="5934074" cy="503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Статическое воздействие </a:t>
          </a:r>
          <a:r>
            <a:rPr lang="ru-RU" sz="25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геосреду оказывают все сооружения. Оно проявляется в виде нагрузки на грунты основания фундаментов инженерных сооружений, вызывает изменение их свойств и деформацию, выражающуюся в абсолютной и относительной осадке. Статическое воздействие пространственно ограничивается объемом грунтового массива ниже сооружения и незначительно выходит за границы самого сооружения.	</a:t>
          </a:r>
          <a:endParaRPr lang="ru-RU" sz="2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593" y="297874"/>
        <a:ext cx="5442888" cy="4539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C5AD0-32D6-4E56-B1F3-1263B3D1442D}">
      <dsp:nvSpPr>
        <dsp:cNvPr id="0" name=""/>
        <dsp:cNvSpPr/>
      </dsp:nvSpPr>
      <dsp:spPr>
        <a:xfrm>
          <a:off x="0" y="92061"/>
          <a:ext cx="5429250" cy="4951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Динамическое воздействие </a:t>
          </a:r>
          <a:r>
            <a:rPr lang="ru-RU" sz="23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(вибрация) возникает вблизи промышленных предприятий, строительных площадок, транспортных магистралей и т.п. Оно связано с работой машин и механизмов, применением взрывов при разработке карьеров строительных материалов. Вибрационные воздействия изменяют физико-механические свойства грунтов, способны вызвать деформации зданий, сооружений, подземных трубопроводов.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709" y="333770"/>
        <a:ext cx="4945832" cy="44680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92196-3764-4E63-8048-448F7F804385}">
      <dsp:nvSpPr>
        <dsp:cNvPr id="0" name=""/>
        <dsp:cNvSpPr/>
      </dsp:nvSpPr>
      <dsp:spPr>
        <a:xfrm>
          <a:off x="0" y="219599"/>
          <a:ext cx="5812367" cy="573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Тепловое воздействие </a:t>
          </a:r>
          <a:r>
            <a:rPr lang="ru-RU" sz="25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обусловлено работой теплообразующих объектов: ТЭЦ, АЭС, котельные, тепломагистрали, металлургические предприятия, хладокомбинаты и холодильные установки. С ним связаны изменения температурного поля грунтов, подземных вод, изменения теплофизических свойств массива грунтов, сопровождающиеся нарушениями устойчивости сооружений. Оно также не распространяется на значительные расстояния и затухает в пределах первых 100 м.</a:t>
          </a:r>
          <a:endParaRPr lang="ru-RU" sz="2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862" y="499461"/>
        <a:ext cx="5252643" cy="51732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B02-728D-4175-8DAA-D7477979AF75}">
      <dsp:nvSpPr>
        <dsp:cNvPr id="0" name=""/>
        <dsp:cNvSpPr/>
      </dsp:nvSpPr>
      <dsp:spPr>
        <a:xfrm>
          <a:off x="0" y="126000"/>
          <a:ext cx="5886451" cy="5920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Электрическое воздействие </a:t>
          </a:r>
          <a:r>
            <a:rPr lang="ru-RU" sz="23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окружающую среду оказывают ТЭЦ, АЭС, гидроэлектростанции, линии электропередач, электрокабели, электроподстанции, промышленные предприятия, городской электротранспорт, электрифицированные железные дороги и другие источники. Электрическое воздействие проявляется в виде полей блуждающих токов в грунтовом массиве, непосредственно влияет на коррозийную активность грунтов. Коррозийная активность грунтов, в свою очередь, снимает срок эксплуатации металлических конструкций, подземных трубопроводов, подземных сооружений.</a:t>
          </a:r>
          <a:endParaRPr lang="ru-RU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353" y="413353"/>
        <a:ext cx="5311745" cy="53454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7C326-1351-464D-97C2-343B50FC89AE}">
      <dsp:nvSpPr>
        <dsp:cNvPr id="0" name=""/>
        <dsp:cNvSpPr/>
      </dsp:nvSpPr>
      <dsp:spPr>
        <a:xfrm>
          <a:off x="0" y="62819"/>
          <a:ext cx="5659967" cy="604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Электромагнитные воздействия </a:t>
          </a:r>
          <a:r>
            <a:rPr lang="ru-RU" sz="19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городской среде связаны с работой радиостанций, телецентров, линий электропередач высокого напряжения, некоторых промышленных установок, а также с широким применением теле- и радиоаппаратуры, радиоэлектроники. Электромагнитное загрязнение возникает при изменении электромагнитных свойств природной среды и может привести к изменениям в биологических процессах как внутри организма, так и внутри самих природных сообществ. Электромагнитные волны различной интенсивности проникают в жилые и общественные здания, угрожают здоровью человека, поражая сердечно-сосудистую, кроветворную и эндокринную системы. Кроме того, при изменении электромагнитного поля происходит нарушение структуры почв, замедляются биохимические процессы, изменяется биологический баланс организмов, населяющих почву.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297" y="339116"/>
        <a:ext cx="5107373" cy="54939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7351B-66F3-4716-B72A-E0ED0D1B709F}">
      <dsp:nvSpPr>
        <dsp:cNvPr id="0" name=""/>
        <dsp:cNvSpPr/>
      </dsp:nvSpPr>
      <dsp:spPr>
        <a:xfrm>
          <a:off x="0" y="62819"/>
          <a:ext cx="5688542" cy="604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Акустические (шумовые) воздействия </a:t>
          </a:r>
          <a:r>
            <a:rPr lang="ru-RU" sz="19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атмосферный воздух обусловлены такими источниками как: транспорт, промышленные установки, строительные машины и агрегаты, погрузо-разгрузочные площадки, речные и морские порты, аэропорты п аэродромы, ТЭЦ, промышленные предприятия, железнодорожные узлы, коммунально- бытовые источники, спортивные сооружения и др. На бытовом уровне источниками шума являются многочисленные электробытовые приборы, аудио-видеоаппаратура, игровые площадки и т.п. При кратковременном воздействии шума на организм человека сверх установленных предельно-допустимых уровней он вызывает утомляемость, при более длительных воздействиях может привести к снижению умственной активности, повышению артериального давления, расстройству пищеварения, неврозам, инфарктам, потере слуха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692" y="340511"/>
        <a:ext cx="5133158" cy="5491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2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61439" y="2564720"/>
            <a:ext cx="912326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 виды техногенных воздействий на окружающую среду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360740" y="239990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753783"/>
              </p:ext>
            </p:extLst>
          </p:nvPr>
        </p:nvGraphicFramePr>
        <p:xfrm>
          <a:off x="6038849" y="475457"/>
          <a:ext cx="5886451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10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71475"/>
            <a:ext cx="503872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251943"/>
              </p:ext>
            </p:extLst>
          </p:nvPr>
        </p:nvGraphicFramePr>
        <p:xfrm>
          <a:off x="5810250" y="257175"/>
          <a:ext cx="5659967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11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" y="247650"/>
            <a:ext cx="5179695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025098"/>
              </p:ext>
            </p:extLst>
          </p:nvPr>
        </p:nvGraphicFramePr>
        <p:xfrm>
          <a:off x="5534025" y="514350"/>
          <a:ext cx="5688542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12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676274"/>
            <a:ext cx="48387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063885"/>
              </p:ext>
            </p:extLst>
          </p:nvPr>
        </p:nvGraphicFramePr>
        <p:xfrm>
          <a:off x="5162549" y="466725"/>
          <a:ext cx="6117167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13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3" y="0"/>
            <a:ext cx="428391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099580"/>
              </p:ext>
            </p:extLst>
          </p:nvPr>
        </p:nvGraphicFramePr>
        <p:xfrm>
          <a:off x="5114925" y="523875"/>
          <a:ext cx="6276975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14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" y="0"/>
            <a:ext cx="5011854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788"/>
              </p:ext>
            </p:extLst>
          </p:nvPr>
        </p:nvGraphicFramePr>
        <p:xfrm>
          <a:off x="4800599" y="457200"/>
          <a:ext cx="7086601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15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4100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407551"/>
              </p:ext>
            </p:extLst>
          </p:nvPr>
        </p:nvGraphicFramePr>
        <p:xfrm>
          <a:off x="5000625" y="247650"/>
          <a:ext cx="6315075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16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4" y="142875"/>
            <a:ext cx="4576961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-66675"/>
            <a:ext cx="9550400" cy="866775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техногенных воздействий могут быть типизированы по преобладающим видам воздействий. В таблице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приведены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групп источников техногенных воздействий, наиболее распространенных на освоенной территории Дальнего Востока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123826" y="800100"/>
          <a:ext cx="11982448" cy="6846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29249">
                  <a:extLst>
                    <a:ext uri="{9D8B030D-6E8A-4147-A177-3AD203B41FA5}">
                      <a16:colId xmlns:a16="http://schemas.microsoft.com/office/drawing/2014/main" val="1245123853"/>
                    </a:ext>
                  </a:extLst>
                </a:gridCol>
                <a:gridCol w="6553199">
                  <a:extLst>
                    <a:ext uri="{9D8B030D-6E8A-4147-A177-3AD203B41FA5}">
                      <a16:colId xmlns:a16="http://schemas.microsoft.com/office/drawing/2014/main" val="3144341942"/>
                    </a:ext>
                  </a:extLst>
                </a:gridCol>
              </a:tblGrid>
              <a:tr h="549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техногенных воздействий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воздействий на окружающую среду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5013636"/>
                  </a:ext>
                </a:extLst>
              </a:tr>
              <a:tr h="1125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1.Гражданское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строительство: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жилая, администра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тивная Застройка,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гаражи</a:t>
                      </a:r>
                      <a:r>
                        <a:rPr lang="ru-RU" sz="1400" spc="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Строительное зонирование территории.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</a:t>
                      </a:r>
                      <a:r>
                        <a:rPr lang="ru-RU" sz="1400" spc="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воздействия:</a:t>
                      </a:r>
                      <a:r>
                        <a:rPr lang="ru-RU" sz="1400" spc="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статические,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динамические,</a:t>
                      </a:r>
                      <a:r>
                        <a:rPr lang="ru-RU" sz="1400" spc="5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тепловые:</a:t>
                      </a:r>
                      <a:r>
                        <a:rPr lang="ru-RU" sz="1400" spc="7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отепляющее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воздействие, охлаждающее воздействие.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Механические</a:t>
                      </a:r>
                      <a:r>
                        <a:rPr lang="ru-RU" sz="14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воздействия.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590059"/>
                  </a:ext>
                </a:extLst>
              </a:tr>
              <a:tr h="763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2.Коммунальное хозяйство: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водопровод,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</a:t>
                      </a: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сети, канализация,</a:t>
                      </a:r>
                      <a:r>
                        <a:rPr lang="ru-RU" sz="1400" spc="-2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очистные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сооружения.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Механические: сброс в водоемы и водотоки сточных вод; утечки воды из подземных коммуникации и др. Физические:</a:t>
                      </a:r>
                      <a:r>
                        <a:rPr lang="ru-RU" sz="14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статическое,</a:t>
                      </a:r>
                      <a:r>
                        <a:rPr lang="ru-RU" sz="140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тепловое.</a:t>
                      </a:r>
                      <a:r>
                        <a:rPr lang="ru-RU" sz="1400" spc="-2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Химическое</a:t>
                      </a:r>
                      <a:r>
                        <a:rPr lang="ru-RU" sz="1400" spc="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воздействие. Биологическое загрязнение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6656832"/>
                  </a:ext>
                </a:extLst>
              </a:tr>
              <a:tr h="141320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3.Промышленные предприятия: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нефтепереработки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машиностроения, металлообработки, строительной</a:t>
                      </a:r>
                      <a:r>
                        <a:rPr lang="ru-RU" sz="1400" spc="-2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индустрии, легкой 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пищевой</a:t>
                      </a:r>
                      <a:r>
                        <a:rPr lang="ru-RU" sz="14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промышленности,</a:t>
                      </a:r>
                      <a:r>
                        <a:rPr lang="ru-RU" sz="14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химико-фармацевтические;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склады</a:t>
                      </a:r>
                      <a:r>
                        <a:rPr lang="ru-RU" sz="14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ГСМ,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нефтебазы,</a:t>
                      </a:r>
                      <a:r>
                        <a:rPr lang="ru-RU" sz="1400" spc="-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автобазы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статическое, динамическое, тепловое, электрическое, электромагнитное. Механическое:</a:t>
                      </a:r>
                      <a:r>
                        <a:rPr lang="ru-RU" sz="1400" spc="18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складирование</a:t>
                      </a:r>
                      <a:r>
                        <a:rPr lang="ru-RU" sz="1400" spc="10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отходов</a:t>
                      </a:r>
                      <a:r>
                        <a:rPr lang="ru-RU" sz="1400" spc="-2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(свалки, отстойники;</a:t>
                      </a:r>
                      <a:r>
                        <a:rPr lang="ru-RU" sz="1400" spc="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складирование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сырья),</a:t>
                      </a:r>
                      <a:r>
                        <a:rPr lang="ru-RU" sz="14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утечки</a:t>
                      </a:r>
                      <a:r>
                        <a:rPr lang="ru-RU" sz="140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простаков.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Химическое</a:t>
                      </a:r>
                      <a:r>
                        <a:rPr lang="ru-RU" sz="1400" spc="2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7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биологическое</a:t>
                      </a:r>
                      <a:r>
                        <a:rPr lang="ru-RU" sz="1400" spc="27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загрязнение.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05487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2507730"/>
                  </a:ext>
                </a:extLst>
              </a:tr>
              <a:tr h="1048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Транспортные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системы.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r>
                        <a:rPr lang="ru-RU" sz="1400" spc="-2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транспорта: автомобильный железнодорожные, электротранспорт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Механические:</a:t>
                      </a:r>
                      <a:r>
                        <a:rPr lang="ru-RU" sz="1400" spc="6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отсыпка</a:t>
                      </a:r>
                      <a:r>
                        <a:rPr lang="ru-RU" sz="1400" spc="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насыпей</a:t>
                      </a:r>
                      <a:r>
                        <a:rPr lang="ru-RU" sz="1400" spc="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дамб.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Физические:</a:t>
                      </a:r>
                      <a:r>
                        <a:rPr lang="ru-RU" sz="1400" spc="7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статические</a:t>
                      </a:r>
                      <a:r>
                        <a:rPr lang="ru-RU" sz="1400" spc="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нагрузки</a:t>
                      </a:r>
                      <a:r>
                        <a:rPr lang="ru-RU" sz="1400" spc="5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насыпей, дамб; динамические нагрузки от транспорта, электрические воздействия (поля блуждающих токов) </a:t>
                      </a: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Химические:</a:t>
                      </a:r>
                      <a:r>
                        <a:rPr lang="ru-RU" sz="14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выбросы</a:t>
                      </a:r>
                      <a:r>
                        <a:rPr lang="ru-RU" sz="14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-6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атмосферу</a:t>
                      </a:r>
                      <a:r>
                        <a:rPr lang="ru-RU" sz="14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</a:t>
                      </a:r>
                      <a:r>
                        <a:rPr lang="ru-RU" sz="14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26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аэрозолей.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0773250"/>
                  </a:ext>
                </a:extLst>
              </a:tr>
              <a:tr h="1700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5.Энергетические комплексы: ТЭЦ,</a:t>
                      </a:r>
                      <a:r>
                        <a:rPr lang="ru-RU" sz="1400" spc="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ТЭС, линии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электропередач, электроподстанции; электрокабели;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статические, динамические, электрические, тепловые.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Механические: накопление топлива, складирование отходов (золы), утечка из резервуаров, водоводов,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тепломагистралей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507326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17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209675" y="504826"/>
          <a:ext cx="10058400" cy="59435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51300">
                  <a:extLst>
                    <a:ext uri="{9D8B030D-6E8A-4147-A177-3AD203B41FA5}">
                      <a16:colId xmlns:a16="http://schemas.microsoft.com/office/drawing/2014/main" val="684780570"/>
                    </a:ext>
                  </a:extLst>
                </a:gridCol>
                <a:gridCol w="5907100">
                  <a:extLst>
                    <a:ext uri="{9D8B030D-6E8A-4147-A177-3AD203B41FA5}">
                      <a16:colId xmlns:a16="http://schemas.microsoft.com/office/drawing/2014/main" val="3899849897"/>
                    </a:ext>
                  </a:extLst>
                </a:gridCol>
              </a:tblGrid>
              <a:tr h="1457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6.Искусственные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водоемы,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водохранилища,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пруды,</a:t>
                      </a:r>
                      <a:r>
                        <a:rPr lang="ru-RU" sz="16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бассейны</a:t>
                      </a:r>
                      <a:r>
                        <a:rPr lang="ru-RU" sz="1600" spc="-4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-26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Механические:</a:t>
                      </a:r>
                      <a:r>
                        <a:rPr lang="ru-RU" sz="1600" spc="1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</a:t>
                      </a: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мещение</a:t>
                      </a:r>
                      <a:r>
                        <a:rPr lang="ru-RU" sz="160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горных</a:t>
                      </a:r>
                      <a:r>
                        <a:rPr lang="ru-RU" sz="16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пород,</a:t>
                      </a:r>
                      <a:r>
                        <a:rPr lang="ru-RU" sz="1600" spc="-26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отсыпка</a:t>
                      </a:r>
                      <a:r>
                        <a:rPr lang="ru-RU" sz="1600" spc="5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дамб</a:t>
                      </a: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плотин;</a:t>
                      </a:r>
                      <a:r>
                        <a:rPr lang="ru-RU" sz="1600" spc="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уплотнение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насыпей;</a:t>
                      </a:r>
                      <a:r>
                        <a:rPr lang="ru-RU" sz="1600" spc="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проходка котлованов,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каналов;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регулирование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поверхностного стока;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Физические: статические, динамические,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тепловые,</a:t>
                      </a:r>
                      <a:r>
                        <a:rPr lang="ru-RU" sz="1600" spc="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Сейсмические.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1547807"/>
                  </a:ext>
                </a:extLst>
              </a:tr>
              <a:tr h="2185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Сельское хозяйство Агропромышленные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комплексы,</a:t>
                      </a:r>
                      <a:r>
                        <a:rPr lang="ru-RU" sz="1600" spc="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птице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фабрики,</a:t>
                      </a:r>
                      <a:r>
                        <a:rPr lang="ru-RU" sz="16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свинофер</a:t>
                      </a: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мы, фермы KPC.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Теплицы,</a:t>
                      </a:r>
                      <a:r>
                        <a:rPr lang="ru-RU" sz="1600" spc="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парники,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орошаемое</a:t>
                      </a:r>
                      <a:r>
                        <a:rPr lang="ru-RU" sz="1600" spc="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земледелие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Мелиоративные системы. Садово-огородные</a:t>
                      </a:r>
                      <a:r>
                        <a:rPr lang="ru-RU" sz="1600" spc="2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участки.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Механические распашки почв, перемещение грунтов;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складирование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отходов:</a:t>
                      </a:r>
                      <a:r>
                        <a:rPr lang="ru-RU" sz="1600" spc="-2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навозохранилища,</a:t>
                      </a:r>
                      <a:r>
                        <a:rPr lang="ru-RU" sz="16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отстойники;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проходка траншей, котлованов, каналов;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водоемов и водохранилищ;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отсыпка</a:t>
                      </a:r>
                      <a:r>
                        <a:rPr lang="ru-RU" sz="1600" spc="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насыпей</a:t>
                      </a:r>
                      <a:r>
                        <a:rPr lang="ru-RU" sz="1600" spc="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-6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Орошение или осушение земель.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Физические: статические нагрузки.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биологические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загрязнения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почв</a:t>
                      </a: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18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воды.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66995027"/>
                  </a:ext>
                </a:extLst>
              </a:tr>
              <a:tr h="1150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Месторождения строительных</a:t>
                      </a:r>
                      <a:r>
                        <a:rPr lang="ru-RU" sz="16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материалов.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Открытая “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месторождений строительного</a:t>
                      </a:r>
                      <a:r>
                        <a:rPr lang="ru-RU" sz="16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камня,</a:t>
                      </a:r>
                      <a:r>
                        <a:rPr lang="ru-RU" sz="1600" spc="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глины,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песка</a:t>
                      </a:r>
                      <a:r>
                        <a:rPr lang="ru-RU" sz="16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карьерах.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Механическое: разрыхление и перемещение горных пород. Физическое: динамическое воздействие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600" spc="-2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транспорта</a:t>
                      </a:r>
                      <a:r>
                        <a:rPr lang="ru-RU" sz="1600" spc="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взрывов,</a:t>
                      </a:r>
                      <a:r>
                        <a:rPr lang="ru-RU" sz="1600" spc="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статическое</a:t>
                      </a:r>
                      <a:r>
                        <a:rPr lang="ru-RU" sz="1600" spc="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складировании</a:t>
                      </a:r>
                      <a:r>
                        <a:rPr lang="ru-RU" sz="1600" spc="4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пород,</a:t>
                      </a:r>
                      <a:r>
                        <a:rPr lang="ru-RU" sz="16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сейсмическое.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5865658"/>
                  </a:ext>
                </a:extLst>
              </a:tr>
              <a:tr h="1150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9.Свалки, золоотвалы, кладбища и др.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Химическое и биологическое загрязнение.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705569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18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7608836D-C7CD-485D-A3EE-F45976D923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5829972-04AB-4FA5-807B-D16B84C8F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8825D8A-33EB-4232-B2F4-F9F0A23B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37ECC478-556B-4732-A558-70E89B661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" name="Rectangle 64">
              <a:extLst>
                <a:ext uri="{FF2B5EF4-FFF2-40B4-BE49-F238E27FC236}">
                  <a16:creationId xmlns:a16="http://schemas.microsoft.com/office/drawing/2014/main" id="{2569EEB1-2A6F-46C7-AAEA-CD1B676E48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66">
              <a:extLst>
                <a:ext uri="{FF2B5EF4-FFF2-40B4-BE49-F238E27FC236}">
                  <a16:creationId xmlns:a16="http://schemas.microsoft.com/office/drawing/2014/main" id="{3439FD61-F1F1-466A-9CE6-0607225490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BB5C3D91-969C-49DE-81A1-EED0E9FAD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14FDF799-8DBD-465A-BFCD-B8D2F86443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4ED0DC5F-645A-4A94-A3C6-9ABA8BEA81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987528AE-1A5D-4EAD-9B8F-F27DC6D71B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3EC03E9D-7957-42F3-B30E-B17E1BD9C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8500EA75-AD80-4038-B7BA-18101069C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A8518B9B-2CF4-499C-8869-53DAF713C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8A0105D1-8B0F-48FB-99CE-F317FC01C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E0072A9-6AA2-4FFD-B286-2F7C4D0B8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41208B1A-BDF4-454C-8F35-5FCB2A815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DD732156-DC6C-48BB-B708-B6FF339209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D12F30BB-247F-4C07-8FD1-B4A17BED7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D9B72407-7C8E-411C-A298-DAA3D3AE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A8908A40-3CE7-49FC-930D-8343D2C68B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163286E-D081-420D-9CFB-F64ABF859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E8A6DD8-B1A0-4844-9E93-5B435CE9FB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7E544615-AC20-41F2-9486-24FFC303D9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E57712DD-706E-4BA7-996F-289DBF017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21F827BF-3A54-4951-B69B-2B7644AEC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AA089BA-3050-459A-9FE4-6BAA2CBEC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86178A2-1581-4172-819F-C39E773D6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1487A9E8-2A20-4ED4-A785-7E71AE0B9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041FDCC3-881A-4FD0-8124-0B552A4CF9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0E834240-9B67-4663-9EBD-47272D03A9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0F9458DA-D11F-4E18-9157-33692F373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91081F6-440A-4AA3-9B72-3F5D9CC2B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9EBE463D-7A93-417C-9D3C-97B0A4623D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12DD3DC-0710-4F07-A622-FC8E0555A4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8784D3F6-706C-4925-A0C5-923284A912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FDA8F6E-612C-41A5-98E3-7605FA7E7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D541228-2F26-430A-8962-E1148FB4A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6112C289-AABF-405B-8B79-BDE5E511D7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D7447B8D-AE88-4614-93EA-CFF096AA3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B7F02231-97A6-46A8-B388-35730D70EC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F231344-6DAB-48BD-9121-995A1C79A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F7FA72A2-3D92-4B88-A004-95272D49B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Скругленный прямоугольник 4">
            <a:extLst>
              <a:ext uri="{FF2B5EF4-FFF2-40B4-BE49-F238E27FC236}">
                <a16:creationId xmlns:a16="http://schemas.microsoft.com/office/drawing/2014/main" id="{48BE2435-1AF6-498A-B630-39CE5DCECAFB}"/>
              </a:ext>
            </a:extLst>
          </p:cNvPr>
          <p:cNvSpPr/>
          <p:nvPr/>
        </p:nvSpPr>
        <p:spPr>
          <a:xfrm>
            <a:off x="2003488" y="366533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E353B45-DB49-4261-B4C6-7E974659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36" y="1976610"/>
            <a:ext cx="3105150" cy="3881438"/>
          </a:xfrm>
          <a:prstGeom prst="rect">
            <a:avLst/>
          </a:prstGeom>
        </p:spPr>
      </p:pic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6782FEF-BB68-46F0-BA44-1400349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993"/>
            <a:ext cx="10972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71EF76B-1D00-459D-879C-636C3876B6CE}"/>
              </a:ext>
            </a:extLst>
          </p:cNvPr>
          <p:cNvSpPr/>
          <p:nvPr/>
        </p:nvSpPr>
        <p:spPr>
          <a:xfrm>
            <a:off x="908540" y="1287013"/>
            <a:ext cx="7395634" cy="1918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техногенных воздействий на окружающую среду.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техногенного воздействия.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электромагнитного воздействия в городской среде.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радиационного воздействия на окружающую среду.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3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воздействие.</a:t>
            </a:r>
          </a:p>
          <a:p>
            <a:pPr marL="514350" lvl="0" indent="-51435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воздействие. </a:t>
            </a:r>
          </a:p>
          <a:p>
            <a:pPr marL="514350" lvl="0" indent="-51435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воздействие.</a:t>
            </a:r>
          </a:p>
          <a:p>
            <a:pPr marL="514350" lvl="0" indent="-51435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воздействие. </a:t>
            </a:r>
          </a:p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847946" y="1798306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Объект 2">
            <a:extLst>
              <a:ext uri="{FF2B5EF4-FFF2-40B4-BE49-F238E27FC236}">
                <a16:creationId xmlns:a16="http://schemas.microsoft.com/office/drawing/2014/main" id="{E3583ABC-46FC-4852-83A9-ECDF4BEA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91" y="1225845"/>
            <a:ext cx="10258425" cy="4351338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Подгорная Т.И. Источники и виды техногенных воздействий на окружающую среду. Хабаровск, 1997. – 39 с. 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Кочуров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Б.И. Геоэкология: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экодиагностика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эколого-хозяйственный баланс территории: Учебное пособие. - М.: 1999. - 86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Исаченко А.Г. О так называемых антропогенных ландшафтах // Известия ВГО. – 1974.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1. – С. 70-76.</a:t>
            </a:r>
          </a:p>
        </p:txBody>
      </p:sp>
      <p:sp>
        <p:nvSpPr>
          <p:cNvPr id="64" name="Скругленный прямоугольник 4">
            <a:extLst>
              <a:ext uri="{FF2B5EF4-FFF2-40B4-BE49-F238E27FC236}">
                <a16:creationId xmlns:a16="http://schemas.microsoft.com/office/drawing/2014/main" id="{0D509619-83D1-4D50-8E2B-1F85468B7A12}"/>
              </a:ext>
            </a:extLst>
          </p:cNvPr>
          <p:cNvSpPr/>
          <p:nvPr/>
        </p:nvSpPr>
        <p:spPr>
          <a:xfrm>
            <a:off x="2003488" y="322759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028D9DAB-6A13-4E4A-B7F3-5A84D35B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54" y="336282"/>
            <a:ext cx="109728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использованных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82487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Скругленный прямоугольник 4">
            <a:extLst>
              <a:ext uri="{FF2B5EF4-FFF2-40B4-BE49-F238E27FC236}">
                <a16:creationId xmlns:a16="http://schemas.microsoft.com/office/drawing/2014/main" id="{0A4BBE80-208C-4177-ACF4-5238F76F7F19}"/>
              </a:ext>
            </a:extLst>
          </p:cNvPr>
          <p:cNvSpPr/>
          <p:nvPr/>
        </p:nvSpPr>
        <p:spPr>
          <a:xfrm>
            <a:off x="2109741" y="568072"/>
            <a:ext cx="8181975" cy="81671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Скругленный прямоугольник 4">
            <a:extLst>
              <a:ext uri="{FF2B5EF4-FFF2-40B4-BE49-F238E27FC236}">
                <a16:creationId xmlns:a16="http://schemas.microsoft.com/office/drawing/2014/main" id="{06CB4EFE-D685-4A6E-9495-18DF9A180BDC}"/>
              </a:ext>
            </a:extLst>
          </p:cNvPr>
          <p:cNvSpPr/>
          <p:nvPr/>
        </p:nvSpPr>
        <p:spPr>
          <a:xfrm>
            <a:off x="511356" y="613272"/>
            <a:ext cx="11247894" cy="81671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57E08D19-53D5-4ED3-9AF0-C391FA6FA6C0}"/>
              </a:ext>
            </a:extLst>
          </p:cNvPr>
          <p:cNvSpPr/>
          <p:nvPr/>
        </p:nvSpPr>
        <p:spPr>
          <a:xfrm>
            <a:off x="1513534" y="534108"/>
            <a:ext cx="3885641" cy="5584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C72F8B-B1DD-4055-A4FC-C6C063376058}"/>
              </a:ext>
            </a:extLst>
          </p:cNvPr>
          <p:cNvSpPr/>
          <p:nvPr/>
        </p:nvSpPr>
        <p:spPr>
          <a:xfrm>
            <a:off x="1565483" y="855355"/>
            <a:ext cx="3781741" cy="5384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цивилизации в последние десятилетия характеризуются созданием высоко урбанизированной среды, где сосредоточено основное количество городского населения. Именно здесь формируются крупные города и городские агломерации. На этих территориях естественная природная среда претерпевает наиболее значительные изменения, подчас необратимые.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Крупные и крупнейшие города, а также городские агломерации, преобразуя природную среду, отличаются не только обширным территориальным воздействием, но и разнообразными источниками, видами и формами техногенного воздействия на окружающую среду. Источниками техногенных воздействий на окружающую среду в городах и промышленных центрах являются объекты промышленности, энергетики, коммунального хозяйства, очистные сооружения, гражданское строительство, водозаборы и водохранилища, транспорт и транспортные магистрали, карьеры, свалки, кладбища, селитебные и складские зоны и другие объекты инженерной и хозяйственной деятельности человека.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846" y="1631649"/>
            <a:ext cx="5370909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4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957277"/>
              </p:ext>
            </p:extLst>
          </p:nvPr>
        </p:nvGraphicFramePr>
        <p:xfrm>
          <a:off x="876300" y="828675"/>
          <a:ext cx="10572750" cy="5724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4</a:t>
            </a:fld>
            <a:endParaRPr lang="ru-RU" altLang="ru-RU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2246649"/>
              </p:ext>
            </p:extLst>
          </p:nvPr>
        </p:nvGraphicFramePr>
        <p:xfrm>
          <a:off x="626004" y="300830"/>
          <a:ext cx="10912475" cy="1719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5</a:t>
            </a:fld>
            <a:endParaRPr lang="ru-RU" altLang="ru-RU">
              <a:solidFill>
                <a:srgbClr val="00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95250" y="2257424"/>
            <a:ext cx="2828925" cy="193357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009901" y="2257424"/>
            <a:ext cx="2800346" cy="193357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895973" y="2257425"/>
            <a:ext cx="3162301" cy="1933574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9144000" y="2247899"/>
            <a:ext cx="2994554" cy="1933574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321688"/>
              </p:ext>
            </p:extLst>
          </p:nvPr>
        </p:nvGraphicFramePr>
        <p:xfrm>
          <a:off x="5943599" y="723900"/>
          <a:ext cx="600074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6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6" y="438149"/>
            <a:ext cx="5596722" cy="61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146380"/>
              </p:ext>
            </p:extLst>
          </p:nvPr>
        </p:nvGraphicFramePr>
        <p:xfrm>
          <a:off x="5657850" y="835819"/>
          <a:ext cx="5934074" cy="51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7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4" y="123825"/>
            <a:ext cx="4954666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427809"/>
              </p:ext>
            </p:extLst>
          </p:nvPr>
        </p:nvGraphicFramePr>
        <p:xfrm>
          <a:off x="6153150" y="990600"/>
          <a:ext cx="5429250" cy="51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8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885825"/>
            <a:ext cx="58864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507259"/>
              </p:ext>
            </p:extLst>
          </p:nvPr>
        </p:nvGraphicFramePr>
        <p:xfrm>
          <a:off x="5704416" y="247650"/>
          <a:ext cx="5812367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3480-4265-44BB-8EB7-95E66D9C9381}" type="slidenum">
              <a:rPr lang="ru-RU" altLang="ru-RU" smtClean="0">
                <a:solidFill>
                  <a:srgbClr val="000066"/>
                </a:solidFill>
              </a:rPr>
              <a:pPr/>
              <a:t>9</a:t>
            </a:fld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5381626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4787</TotalTime>
  <Words>1720</Words>
  <Application>Microsoft Office PowerPoint</Application>
  <PresentationFormat>Широкоэкранный</PresentationFormat>
  <Paragraphs>82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техногенных воздействий могут быть типизированы по преобладающим видам воздействий. В таблице приведены 9 групп источников техногенных воздействий, наиболее распространенных на освоенной территории Дальнего Востока</vt:lpstr>
      <vt:lpstr>Презентация PowerPoint</vt:lpstr>
      <vt:lpstr>Обзорные вопросы</vt:lpstr>
      <vt:lpstr>Список использованных источников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Anuar</cp:lastModifiedBy>
  <cp:revision>159</cp:revision>
  <dcterms:created xsi:type="dcterms:W3CDTF">2021-11-16T03:16:23Z</dcterms:created>
  <dcterms:modified xsi:type="dcterms:W3CDTF">2023-11-04T18:39:13Z</dcterms:modified>
</cp:coreProperties>
</file>