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0" r:id="rId2"/>
    <p:sldId id="271" r:id="rId3"/>
    <p:sldId id="272" r:id="rId4"/>
    <p:sldId id="257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7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05.11.2022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81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5575" y="2852936"/>
            <a:ext cx="7632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Евразийский национальный университет имени Л.Н.Гумилёва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Транспортно-энергетический факультет</a:t>
            </a:r>
            <a:endParaRPr lang="ru-RU" sz="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 «Организация перевозок, движения и эксплуатация транспорта»</a:t>
            </a:r>
          </a:p>
        </p:txBody>
      </p:sp>
      <p:pic>
        <p:nvPicPr>
          <p:cNvPr id="102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29C2262C-DDAE-8D1D-AD5C-05728B2BE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47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32" y="266596"/>
            <a:ext cx="8424936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Время торможения</a:t>
            </a:r>
            <a:endParaRPr lang="ru-RU" sz="15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Остановочное время (общее время торможения) – это время от момента обнаружения водителем опасности до полной остановки автомобиля. Общее время торможения включает в себя несколько отрезков: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1) время реакции водителя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время, в течение которого водитель принимает решение о торможении и переносит ногу с педали подачи топлива на педаль рабочей тормозной системы (в зависимости от его индивидуальных особенностей и квалификации составляет 0,4...1,5 с);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 время срабатывания тормозного привода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время от начала нажатия на тормозную педаль до начала замедления, т.е. время на перемещение всех подвижных деталей тормозного привода (в зависимости от типа тормозного привода и его технического состояния составляет 0,2...0,4 с для гидропривода, 0,6...0,8 с для </a:t>
            </a:r>
            <a:r>
              <a:rPr lang="ru-RU" sz="1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пневмопривода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1...2 с для автопоезда с </a:t>
            </a:r>
            <a:r>
              <a:rPr lang="ru-RU" sz="15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пневмоприводом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тормозов);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3) время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течение которого замедление увеличивается от нуля (начало действия тормозного механизма) до максимального значения (зависит от интенсивности торможения, нагрузки на автомобиль, типа и состояния дорожного покрытия и тормозного механизма);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4) время торможения с максимальной интенсивностью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Определяют по формуле</a:t>
            </a:r>
          </a:p>
          <a:p>
            <a:pPr algn="ctr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υ/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0,5</a:t>
            </a:r>
            <a:r>
              <a:rPr lang="ru-RU" sz="15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течение времени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5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движется равномерно со скоростью υ</a:t>
            </a:r>
            <a:r>
              <a:rPr lang="ru-RU" sz="15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период 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замедленно, а в течение времени 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5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замедленно до полной остановки.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Графическое представление о времени торможения, изменении скорости, замедлении и остановке автомобиля дает тормозная диаграмма</a:t>
            </a:r>
            <a:r>
              <a:rPr lang="ru-RU" sz="15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5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определить остановочное время </a:t>
            </a:r>
            <a:r>
              <a:rPr lang="ru-RU" sz="15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необходимое для остановки автомобиля с момента возникновения опасности, нужно суммировать все названные выше отрезки времени:</a:t>
            </a:r>
          </a:p>
          <a:p>
            <a:pPr algn="ctr"/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5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+ 0,5</a:t>
            </a:r>
            <a:r>
              <a:rPr lang="ru-RU" sz="15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υ/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υ/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500" b="1" i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1500" b="1" i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500" b="1" i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500" b="1" i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+ 0,5</a:t>
            </a:r>
            <a:r>
              <a:rPr lang="ru-RU" sz="1500" b="1" i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тормозные силы на всех колесах автомобиля одновременно достигают значения сил сцепления, то, принимая коэффициент </a:t>
            </a:r>
            <a:r>
              <a:rPr lang="ru-RU" sz="15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sz="1500" baseline="-25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</a:t>
            </a:r>
            <a:r>
              <a:rPr lang="ru-RU" sz="1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1</a:t>
            </a:r>
            <a:r>
              <a:rPr lang="ru-RU" sz="15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получим</a:t>
            </a:r>
          </a:p>
          <a:p>
            <a:pPr algn="ctr"/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5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υ/(</a:t>
            </a:r>
            <a:r>
              <a:rPr lang="ru-RU" sz="15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sz="1500" b="1" baseline="-25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5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61880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540" y="520812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Тормозной путь – это расстояние, которое автомобиль проходит за время торможения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 максимальной эффективностью. Этот параметр определяют, используя кривую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f(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считая, что в каждом интервале скоростей автомобиль движется </a:t>
            </a:r>
            <a:r>
              <a:rPr lang="ru-RU" sz="1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Примерный вид графика зависимости пути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6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скорости с учетом сил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i="1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без учета этих сил показан на рис. 2.18,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а. </a:t>
            </a:r>
            <a:endParaRPr lang="ru-RU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Остановочный путь условно можно разделить на несколько отрезков, соответствующих отрезкам времени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6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Путь, пройденный автомобилем за время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движения с постоянной скоростью υ, определяют так:</a:t>
            </a:r>
          </a:p>
          <a:p>
            <a:pPr algn="ctr"/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=υ (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Принимая, что при уменьшении скорости от υ  до υ'   автомобиль движется с постоянным замедлением </a:t>
            </a:r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0,5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mах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получим путь, пройденный автомобилем за это время:</a:t>
            </a:r>
          </a:p>
          <a:p>
            <a:pPr algn="ctr"/>
            <a:r>
              <a:rPr lang="ru-RU" sz="16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ΔS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[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sz="16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(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υ')</a:t>
            </a:r>
            <a:r>
              <a:rPr lang="ru-RU" sz="1600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/ 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6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sz="16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mах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20077" y="159911"/>
            <a:ext cx="21038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Тормозной путь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2" name="Picture 2" descr="Как рассчитать и от чего зависит тормозной путь автомобиля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443" y="4221088"/>
            <a:ext cx="6567114" cy="237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481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9572" y="1720840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Тормозной путь при уменьшении скорости от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υ'до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нуля во время экстренного торможения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(υ')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mах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тормозные силы на всех колесах автомобиля одновременно достигли значений сил сцепления, то тормозной путь автомобиля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υ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(2φ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Тормозной путь прямо пропорционален квадрату скорости автомобиля в момент начала торможения, поэтому при увеличении начальной скорости тормозной путь возрастает особенно быстро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Таким образом, остановочный путь можно определить так: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υ (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+ [υ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(υ')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/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mах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(υ')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mах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= υ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υ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mах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= υ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υ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(2φ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EDAA59C4-CA66-9BCA-DC22-46D593805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25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4399" y="172231"/>
            <a:ext cx="7766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Остановочный путь, как и остановочное время, 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зависит от большого числа факторов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основными из которых являются:</a:t>
            </a:r>
          </a:p>
        </p:txBody>
      </p:sp>
      <p:pic>
        <p:nvPicPr>
          <p:cNvPr id="6146" name="Picture 2" descr="Про скорость автомобиля | Пикаб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0" y="876724"/>
            <a:ext cx="2376264" cy="158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Главные особенности работы в качестве персонального водител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278" y="857753"/>
            <a:ext cx="2376932" cy="158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Когда менять тормозные колодки и как определить степень их износ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696" y="2966982"/>
            <a:ext cx="2527961" cy="1585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Распознавание дефектов дорожного полотна по видео | Контент-платформа  Pandia.r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974" y="5302435"/>
            <a:ext cx="2960843" cy="98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Как определить износ шин: 4 способ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719" y="3017922"/>
            <a:ext cx="2750319" cy="164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Что нужно знать про правильное торможение машины - Авто Портал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594" y="5119973"/>
            <a:ext cx="1954882" cy="130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6000" y="2466126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 движения автомобиля на момент начала торможения;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77877" y="2414556"/>
            <a:ext cx="2386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квалификация и физическое состояние водителя;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0824" y="4548199"/>
            <a:ext cx="251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тип и техническое состояние рабочей тормозной системы автомобиля</a:t>
            </a:r>
            <a:endParaRPr lang="ru-RU" sz="12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62494" y="6398340"/>
            <a:ext cx="24095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состояние дорожного покрытия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71030" y="2472297"/>
            <a:ext cx="24916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загруженность автомобиля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51063" y="4722739"/>
            <a:ext cx="20656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состояние шин автомобиля</a:t>
            </a:r>
          </a:p>
        </p:txBody>
      </p:sp>
      <p:pic>
        <p:nvPicPr>
          <p:cNvPr id="6160" name="Picture 16" descr="Как перегруз машины влияет на расход топлив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136" y="811716"/>
            <a:ext cx="2543377" cy="158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283594" y="6424246"/>
            <a:ext cx="19479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 торможения и т.д.</a:t>
            </a:r>
          </a:p>
        </p:txBody>
      </p:sp>
    </p:spTree>
    <p:extLst>
      <p:ext uri="{BB962C8B-B14F-4D97-AF65-F5344CB8AC3E}">
        <p14:creationId xmlns:p14="http://schemas.microsoft.com/office/powerpoint/2010/main" val="1709993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74454"/>
            <a:ext cx="763284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Распределение тормозной силы между мостами автомобиля </a:t>
            </a:r>
          </a:p>
          <a:p>
            <a:pPr algn="ctr"/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торможении автомобиля сила инерции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действуя на плече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вызывает перераспределение нормальных нагрузок между передними и задними мостами; нагрузка на передние колеса увеличивается, а на задние – уменьшается. Поэтому нормальные реакции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z2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действующие соответственно на передние и задние мосты автомобиля во время торможения, значительно отличаются от нагрузок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которые воспринимают мосты в статическом состоянии. Эти изменения оценивают коэффициентами изменения нормальных реакций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которые для случая торможения автомобиля на горизонтальной дороге определяют по формулам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 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 –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Следовательно, нормальные реакции дороги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    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 время торможения автомобиля наибольшие значения коэффициентов изменения реакций находятся в следующих пределах: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1,5...2;   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0,5...0,7.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263796F7-36F8-9748-DD35-FA4981DA0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187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1196752"/>
            <a:ext cx="79208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Максимальную интенсивность торможения можно обеспечить при условии полного использования сцепления всеми колесами автомобиля. Однако тормозная сила между мостами может распределяться неравномерно. Такую неравномерность характеризует</a:t>
            </a: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коэффициент распределения тормозной силы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между передними и задними мостами: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10038" y="4751278"/>
            <a:ext cx="1923924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/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58513" y="2442954"/>
            <a:ext cx="3226974" cy="36933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 –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59" y="2996952"/>
            <a:ext cx="78488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Этот коэффициент зависит от различных факторов, из которых основными являются: распределение веса автомобиля между его осями; интенсивность торможения; коэффициенты изменения реакций; виды колесных тормозных механизмов и их техническое состояние и т.д.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оптимальном распределении тормозной силы передние и задние колеса автомобиля могут быть доведены до блокировки одновременно. Для этого случая</a:t>
            </a:r>
          </a:p>
        </p:txBody>
      </p:sp>
      <p:pic>
        <p:nvPicPr>
          <p:cNvPr id="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5D6646E6-AB64-7853-BE33-BB6D364EE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355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2995" y="795725"/>
            <a:ext cx="81369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Большинство тормозных систем обеспечивает неизменное соотношение между тормозными силами колес переднего и заднего мостов (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тор2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поэтому суммарная сила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может достигнуть максимального значения только на дороге с оптимальным коэффициентом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На других дорогах полное использование сцепного веса без блокировки хотя бы одного из мостов (переднего или заднего) невозможно. Однако в последнее время появились тормозные системы с регулированием распределения тормозных сил.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Распределение общей тормозной силы между мостами не соответствует нормальным реакциям, изменяющимся во время торможения, поэтому фактическое замедление автомобиля оказывается меньше, а время торможения и тормозной путь больше теоретических значений этих показателей.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приближения результатов расчета к экспериментальным данным в формулы вводят коэффициент эффективности торможения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который учитывает степень использования теоретически возможной эффективности тормозной системы. В среднем для легковых автомобилей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1,1...1,2;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грузовых автомобилей и автобусов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1,4...1,6.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этом случае расчетные формулы имеют следующий вид: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 /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υ/(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(2φ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υ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ru-RU" baseline="30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 (2φ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/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3E4B41C0-2F3C-3E16-DB39-86C9AE66B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68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5A96B8-D35F-112A-FEB7-86E9DE51D690}"/>
              </a:ext>
            </a:extLst>
          </p:cNvPr>
          <p:cNvSpPr/>
          <p:nvPr/>
        </p:nvSpPr>
        <p:spPr>
          <a:xfrm>
            <a:off x="1043608" y="3222268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Лекция №5. Взаимосвязь эксплуатационных свойств дороги с тормозной динамичностью автомобиля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ED1C7-1B2B-243E-206A-F3F19C9DC882}"/>
              </a:ext>
            </a:extLst>
          </p:cNvPr>
          <p:cNvSpPr txBox="1"/>
          <p:nvPr/>
        </p:nvSpPr>
        <p:spPr>
          <a:xfrm>
            <a:off x="1724807" y="2852936"/>
            <a:ext cx="569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Эксплуатация автомобильных дорог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B51B54B6-4948-A07C-99B6-53422C44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F0DE9D-8250-049F-DDD0-BB62D80B20EC}"/>
              </a:ext>
            </a:extLst>
          </p:cNvPr>
          <p:cNvSpPr/>
          <p:nvPr/>
        </p:nvSpPr>
        <p:spPr>
          <a:xfrm>
            <a:off x="3781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</p:spTree>
    <p:extLst>
      <p:ext uri="{BB962C8B-B14F-4D97-AF65-F5344CB8AC3E}">
        <p14:creationId xmlns:p14="http://schemas.microsoft.com/office/powerpoint/2010/main" val="304984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1E9ADA-0940-6F73-95B4-0CF54AF49CA3}"/>
              </a:ext>
            </a:extLst>
          </p:cNvPr>
          <p:cNvSpPr txBox="1"/>
          <p:nvPr/>
        </p:nvSpPr>
        <p:spPr>
          <a:xfrm>
            <a:off x="1259632" y="1340768"/>
            <a:ext cx="57786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Тормозная сила;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Тормозной путь;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Занос автомобиля.</a:t>
            </a:r>
          </a:p>
        </p:txBody>
      </p:sp>
      <p:pic>
        <p:nvPicPr>
          <p:cNvPr id="2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9286A2D4-4FFA-0563-A596-2308C5803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23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694" y="668295"/>
            <a:ext cx="41963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 торможении элементарные силы трения, распределенные по поверхности фрикционных накладок, создают результирующий момент трения, т.е. тормозной момент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направленный в сторону, противоположную вращению колеса. Между колесом и дорогой возникает тормозная сила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5856" y="3320085"/>
            <a:ext cx="41399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Максимальная тормозная сила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равна силе сцепления шины с дорогой[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(при гололеде), до </a:t>
            </a:r>
            <a:r>
              <a:rPr lang="el-GR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=1,0 (шины с высокой проходимостью)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]. Современные автомобили имеют тормозные механизмы на всех колесах. У двухосного автомобиля  максимальная тормозная сила, Н,</a:t>
            </a:r>
          </a:p>
        </p:txBody>
      </p:sp>
      <p:pic>
        <p:nvPicPr>
          <p:cNvPr id="1026" name="Picture 2" descr="Коэффициент сцепления шин с дорогой: формула по ГОСТ 50597-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76619"/>
            <a:ext cx="3676086" cy="349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Asus_\Desktop\image0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857" y="807679"/>
            <a:ext cx="4139945" cy="20418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690345" y="268185"/>
            <a:ext cx="2091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Тормозная сила 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93BDE51B-F08A-3750-6F2D-EBB76AFFC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595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439" y="270808"/>
            <a:ext cx="379981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тормозящее колесо не проскальзывает по поверхности дороги, то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кинетическая энергия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автомобиля переходит в работу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трения тормозного механизма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частично в работу </a:t>
            </a:r>
            <a:r>
              <a:rPr lang="ru-RU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 естественных сопротивлений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При интенсивном торможении колесо может быть заблокировано тормозным механизмом. В этом случае оно скользит по дороге юзом и работа трением происходит между шиной и опорной поверхностью.</a:t>
            </a:r>
          </a:p>
        </p:txBody>
      </p:sp>
      <p:pic>
        <p:nvPicPr>
          <p:cNvPr id="4098" name="Picture 2" descr="Износ шин — как определить износ резины | Советы от Rosav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1"/>
          <a:stretch/>
        </p:blipFill>
        <p:spPr bwMode="auto">
          <a:xfrm>
            <a:off x="4210549" y="260648"/>
            <a:ext cx="4613741" cy="305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5329" y="4100471"/>
            <a:ext cx="429896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мере увеличения интенсивности торможения растут затраты энергии на проскальзывание шин. Вследствие этого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увеличивается их износ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Особенно велик износ шин при блокировке колес на дорогах с твердым покрытием и при высоких скоростях скольжения.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5211" y="3345280"/>
            <a:ext cx="37444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1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Виды износа шин:</a:t>
            </a:r>
          </a:p>
          <a:p>
            <a:pPr algn="ctr"/>
            <a:r>
              <a:rPr lang="kk-KZ" sz="1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А)Двухсторонний износ шин; </a:t>
            </a:r>
          </a:p>
          <a:p>
            <a:pPr algn="ctr"/>
            <a:r>
              <a:rPr lang="kk-KZ" sz="1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Центральный износ шин</a:t>
            </a:r>
            <a:endParaRPr lang="ru-RU" sz="11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05618" y="213346"/>
            <a:ext cx="402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00562" y="213346"/>
            <a:ext cx="455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endParaRPr lang="ru-RU" dirty="0"/>
          </a:p>
        </p:txBody>
      </p:sp>
      <p:pic>
        <p:nvPicPr>
          <p:cNvPr id="4100" name="Picture 4" descr="Как избежать заноса и что делать, если машину заносит - Правила вождения и  советы по уходу за автомобилем - Авто - bigmir)net - Авто bigmir)ne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7" r="6580" b="7359"/>
          <a:stretch/>
        </p:blipFill>
        <p:spPr bwMode="auto">
          <a:xfrm>
            <a:off x="323549" y="3945344"/>
            <a:ext cx="384239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68583" y="6470024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Занос при плохих погодных условиях </a:t>
            </a:r>
            <a:endParaRPr lang="ru-RU" sz="12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6334" y="1587560"/>
            <a:ext cx="40620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Торможение с блокировкой колес нежелательно и по условиям безопасности движения: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22638" y="2712058"/>
            <a:ext cx="4013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Во-первых, на заблокированном колесе тормозная сила значительно меньше, чем при торможении на грани блокировки.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22638" y="4152218"/>
            <a:ext cx="41050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Во-вторых, при скольжении шин по дороге автомобиль теряет управляемость и устойчивость.</a:t>
            </a:r>
          </a:p>
        </p:txBody>
      </p:sp>
      <p:pic>
        <p:nvPicPr>
          <p:cNvPr id="2054" name="Picture 6" descr="Занос и снос автомобиля | Avtocity.or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7258"/>
            <a:ext cx="5022638" cy="330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47476788-921B-8F23-C606-BF8456F60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403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оэффициент сцепления шин с дорогой и факторы, влияющие на него |  AUTOMOTOLIFE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" y="0"/>
            <a:ext cx="9140051" cy="69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717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492896"/>
            <a:ext cx="774085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Силы, действующие на автомобиль при торможении на подъеме</a:t>
            </a:r>
            <a:r>
              <a:rPr lang="kk-KZ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другие параметры расчетной схемы показаны на рисунке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это такие как  </a:t>
            </a:r>
          </a:p>
          <a:p>
            <a:pPr algn="just"/>
            <a:r>
              <a:rPr lang="ru-RU" sz="1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сила сопротивления воздуха; </a:t>
            </a:r>
          </a:p>
          <a:p>
            <a:pPr algn="just"/>
            <a:r>
              <a:rPr lang="ru-RU" sz="1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приведенная сила инерции; </a:t>
            </a:r>
          </a:p>
          <a:p>
            <a:pPr algn="just"/>
            <a:r>
              <a:rPr lang="ru-RU" sz="1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сила сопротивления подъему; </a:t>
            </a:r>
          </a:p>
          <a:p>
            <a:pPr algn="just"/>
            <a:r>
              <a:rPr lang="ru-RU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силы, учитывающие потери энергии в шинах ведущих колес; </a:t>
            </a:r>
          </a:p>
          <a:p>
            <a:pPr algn="just"/>
            <a:r>
              <a:rPr lang="ru-RU" sz="1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сила трения в двигателе, приведенная к ведущим колесам; </a:t>
            </a:r>
          </a:p>
          <a:p>
            <a:pPr algn="just"/>
            <a:r>
              <a:rPr lang="ru-RU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вес автомобиля; </a:t>
            </a:r>
          </a:p>
          <a:p>
            <a:pPr algn="just"/>
            <a:r>
              <a:rPr lang="ru-RU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тор1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тор2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тормозные силы колес переднего и заднего мостов; </a:t>
            </a:r>
          </a:p>
          <a:p>
            <a:pPr algn="just"/>
            <a:r>
              <a:rPr lang="ru-RU" sz="14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потери на трение в трансмиссии; </a:t>
            </a:r>
          </a:p>
          <a:p>
            <a:pPr algn="just" defTabSz="896938"/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1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угол, характеризующий крутизну подъема дороги; </a:t>
            </a:r>
          </a:p>
          <a:p>
            <a:pPr algn="just" defTabSz="896938"/>
            <a:r>
              <a:rPr lang="ru-RU" sz="1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база автомобиля 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Проецируя все силы, действующие на автомобиль при торможении, на плоскость дороги, получим в общем виде уравнение движения автомобиля при торможении на подъеме: </a:t>
            </a:r>
          </a:p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тор2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i="1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=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i="1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0,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тор2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к1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сила сопротивления дороги; 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сила трения в двигателе, приведенная к ведущим колесам.</a:t>
            </a:r>
          </a:p>
        </p:txBody>
      </p:sp>
      <p:pic>
        <p:nvPicPr>
          <p:cNvPr id="3" name="Рисунок 2" descr="C:\Users\Asus_\Desktop\image0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113" y="764704"/>
            <a:ext cx="3673771" cy="14807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38387" y="242247"/>
            <a:ext cx="4467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z1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z2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6B92287F-454D-807C-EFAA-9A75E3B8C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329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084540"/>
            <a:ext cx="784887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Замедление при торможении автомобиля </a:t>
            </a:r>
          </a:p>
          <a:p>
            <a:pPr algn="ctr"/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Замедление при торможении определяют по формуле</a:t>
            </a:r>
          </a:p>
          <a:p>
            <a:pPr algn="ctr"/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(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i="1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тор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)/(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тормозные силы на всех колесах достигли значения сил сцепления, то, пренебрегая силами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[(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ψ) /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обычно значительно больше коэффициента ψ, поэтому в случае полного торможения автомобиля величиной ψ  в выражении можно пренебречь. Тогда</a:t>
            </a:r>
          </a:p>
          <a:p>
            <a:pPr algn="ctr"/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≈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во время торможения коэффициент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ru-RU" baseline="-250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 изменяется, то замедление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 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не зависит от скорости автомобиля.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48367C89-A564-7F85-DBC3-BF37ED8EE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04800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2895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Другая 2">
      <a:dk1>
        <a:srgbClr val="595959"/>
      </a:dk1>
      <a:lt1>
        <a:sysClr val="window" lastClr="FFFFFF"/>
      </a:lt1>
      <a:dk2>
        <a:srgbClr val="FFFFFF"/>
      </a:dk2>
      <a:lt2>
        <a:srgbClr val="414141"/>
      </a:lt2>
      <a:accent1>
        <a:srgbClr val="838D9B"/>
      </a:accent1>
      <a:accent2>
        <a:srgbClr val="D2610C"/>
      </a:accent2>
      <a:accent3>
        <a:srgbClr val="80716A"/>
      </a:accent3>
      <a:accent4>
        <a:srgbClr val="FF8600"/>
      </a:accent4>
      <a:accent5>
        <a:srgbClr val="FFC000"/>
      </a:accent5>
      <a:accent6>
        <a:srgbClr val="6F6C7D"/>
      </a:accent6>
      <a:hlink>
        <a:srgbClr val="AFBBD4"/>
      </a:hlink>
      <a:folHlink>
        <a:srgbClr val="CAD1E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183</TotalTime>
  <Words>1818</Words>
  <Application>Microsoft Office PowerPoint</Application>
  <PresentationFormat>Экран (4:3)</PresentationFormat>
  <Paragraphs>115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Перспектива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Куат Кутымбетов</cp:lastModifiedBy>
  <cp:revision>20</cp:revision>
  <dcterms:created xsi:type="dcterms:W3CDTF">2021-03-16T15:09:35Z</dcterms:created>
  <dcterms:modified xsi:type="dcterms:W3CDTF">2022-11-05T17:30:16Z</dcterms:modified>
</cp:coreProperties>
</file>