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1" r:id="rId3"/>
    <p:sldId id="272" r:id="rId4"/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81417" y="5877272"/>
            <a:ext cx="164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Астана 202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5" y="2852936"/>
            <a:ext cx="7632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Евразийский национальный университет имени Л.Н.Гумилёва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Транспортно-энергетический факультет</a:t>
            </a:r>
            <a:endParaRPr lang="ru-RU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Кафедра «Организация перевозок, движения и эксплуатация транспорта»</a:t>
            </a:r>
          </a:p>
        </p:txBody>
      </p:sp>
      <p:pic>
        <p:nvPicPr>
          <p:cNvPr id="1026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29C2262C-DDAE-8D1D-AD5C-05728B2B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07" y="207344"/>
            <a:ext cx="217438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4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266596"/>
            <a:ext cx="842493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 торможения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Остановочное время (общее время торможения) – это время от момента обнаружения водителем опасности до полной остановки автомобиля. Общее время торможения включает в себя несколько отрезков: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время реакции водителя </a:t>
            </a:r>
            <a:r>
              <a:rPr lang="ru-RU" sz="15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время, в течение которого водитель принимает решение о торможении и переносит ногу с педали подачи топлива на педаль рабочей тормозной системы (в зависимости от его индивидуальных особенностей и квалификации составляет 0,4...1,5 с);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время срабатывания тормозного привода </a:t>
            </a:r>
            <a:r>
              <a:rPr lang="ru-RU" sz="15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время от начала нажатия на тормозную педаль до начала замедления, т.е. время на перемещение всех подвижных деталей тормозного привода (в зависимости от типа тормозного привода и его технического состояния составляет 0,2...0,4 с для гидропривода, 0,6...0,8 с для </a:t>
            </a:r>
            <a:r>
              <a:rPr lang="ru-RU" sz="1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пневмопривода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1...2 с для автопоезда с </a:t>
            </a:r>
            <a:r>
              <a:rPr lang="ru-RU" sz="1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пневмоприводом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тормозов);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время </a:t>
            </a:r>
            <a:r>
              <a:rPr lang="ru-RU" sz="15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течение которого замедление увеличивается от нуля (начало действия тормозного механизма) до максимального значения (зависит от интенсивности торможения, нагрузки на автомобиль, типа и состояния дорожного покрытия и тормозного механизма);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время торможения с максимальной интенсивностью </a:t>
            </a:r>
            <a:r>
              <a:rPr lang="ru-RU" sz="15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Определяют по формуле</a:t>
            </a:r>
          </a:p>
          <a:p>
            <a:pPr algn="ctr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υ/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0,5</a:t>
            </a:r>
            <a:r>
              <a:rPr lang="ru-RU" sz="1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течение времени </a:t>
            </a:r>
            <a:r>
              <a:rPr lang="ru-RU" sz="15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5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5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 движется равномерно со скоростью υ</a:t>
            </a:r>
            <a:r>
              <a:rPr lang="ru-RU" sz="1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 </a:t>
            </a:r>
            <a:r>
              <a:rPr lang="ru-RU" sz="15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замедленно, а в течение времени  </a:t>
            </a:r>
            <a:r>
              <a:rPr lang="ru-RU" sz="15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замедленно до полной остановки.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Графическое представление о времени торможения, изменении скорости, замедлении и остановке автомобиля дает тормозная диаграмма</a:t>
            </a:r>
            <a:r>
              <a:rPr lang="ru-RU" sz="1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определить остановочное время </a:t>
            </a:r>
            <a:r>
              <a:rPr lang="ru-RU" sz="15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необходимое для остановки автомобиля с момента возникновения опасности, нужно суммировать все названные выше отрезки времени:</a:t>
            </a:r>
          </a:p>
          <a:p>
            <a:pPr algn="ctr"/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+ 0,5</a:t>
            </a:r>
            <a:r>
              <a:rPr lang="ru-RU" sz="1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υ/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υ/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500" b="1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15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500" b="1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500" b="1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+ 0,5</a:t>
            </a:r>
            <a:r>
              <a:rPr lang="ru-RU" sz="15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тормозные силы на всех колесах автомобиля одновременно достигают значения сил сцепления, то, принимая коэффициент </a:t>
            </a:r>
            <a:r>
              <a:rPr lang="ru-RU" sz="1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1500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получим</a:t>
            </a:r>
          </a:p>
          <a:p>
            <a:pPr algn="ctr"/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5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υ/(</a:t>
            </a:r>
            <a:r>
              <a:rPr lang="ru-RU" sz="1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15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6188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52081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Тормозной путь – это расстояние, которое автомобиль проходит за время торможения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максимальной эффективностью. Этот параметр определяют, используя кривую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считая, что в каждом интервале скоростей автомобиль движется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равнозамедленно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Примерный вид графика зависимости пути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скорости с учетом сил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без учета этих сил показан на рис. 2.18,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Остановочный путь условно можно разделить на несколько отрезков, соответствующих отрезкам времени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Путь, пройденный автомобилем за время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движения с постоянной скоростью υ, определяют так:</a:t>
            </a:r>
          </a:p>
          <a:p>
            <a:pPr algn="ctr"/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=υ (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Принимая, что при уменьшении скорости от υ  до υ'   автомобиль движется с постоянным замедлением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0,5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mах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получим путь, пройденный автомобилем за это время:</a:t>
            </a:r>
          </a:p>
          <a:p>
            <a:pPr algn="ctr"/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ΔS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[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υ')</a:t>
            </a:r>
            <a:r>
              <a:rPr lang="ru-RU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/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mах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0077" y="159911"/>
            <a:ext cx="2103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Тормозной путь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 descr="Как рассчитать и от чего зависит тормозной путь автомобиля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43" y="4221088"/>
            <a:ext cx="6567114" cy="23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8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72" y="172084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Тормозной путь при уменьшении скорости от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υ'до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нуля во время экстренного торможения</a:t>
            </a:r>
          </a:p>
          <a:p>
            <a:pPr algn="ctr"/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(υ')</a:t>
            </a:r>
            <a:r>
              <a:rPr 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(2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mах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тормозные силы на всех колесах автомобиля одновременно достигли значений сил сцепления, то тормозной путь автомобиля</a:t>
            </a:r>
          </a:p>
          <a:p>
            <a:pPr algn="ctr"/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υ</a:t>
            </a:r>
            <a:r>
              <a:rPr 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(2φ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Тормозной путь прямо пропорционален квадрату скорости автомобиля в момент начала торможения, поэтому при увеличении начальной скорости тормозной путь возрастает особенно быстро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Таким образом, остановочный путь можно определить так:</a:t>
            </a:r>
          </a:p>
          <a:p>
            <a:pPr algn="ctr"/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υ (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[υ</a:t>
            </a:r>
            <a:r>
              <a:rPr 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(υ')</a:t>
            </a:r>
            <a:r>
              <a:rPr 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/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mах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(υ')</a:t>
            </a:r>
            <a:r>
              <a:rPr 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(2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mах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υ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υ</a:t>
            </a:r>
            <a:r>
              <a:rPr 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(2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mах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υ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υ</a:t>
            </a:r>
            <a:r>
              <a:rPr 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(2φ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EDAA59C4-CA66-9BCA-DC22-46D59380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399" y="172231"/>
            <a:ext cx="7766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Остановочный путь, как и остановочное время,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зависит от большого числа факторов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основными из которых являются:</a:t>
            </a:r>
          </a:p>
        </p:txBody>
      </p:sp>
      <p:pic>
        <p:nvPicPr>
          <p:cNvPr id="6146" name="Picture 2" descr="Про скорость автомобиля | Пикаб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876724"/>
            <a:ext cx="2376264" cy="15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Главные особенности работы в качестве персонального водител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278" y="857753"/>
            <a:ext cx="2376932" cy="15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огда менять тормозные колодки и как определить степень их износ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96" y="2966982"/>
            <a:ext cx="2527961" cy="15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Распознавание дефектов дорожного полотна по видео | Контент-платформа  Pandia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74" y="5302435"/>
            <a:ext cx="2960843" cy="9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Как определить износ шин: 4 способ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19" y="3017922"/>
            <a:ext cx="2750319" cy="16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Что нужно знать про правильное торможение машины - Авто Порта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94" y="5119973"/>
            <a:ext cx="1954882" cy="130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6000" y="246612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скорость движения автомобиля на момент начала торможения;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7877" y="2414556"/>
            <a:ext cx="2386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квалификация и физическое состояние водителя;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0824" y="4548199"/>
            <a:ext cx="251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и техническое состояние рабочей тормозной системы автомобиля</a:t>
            </a:r>
            <a:endParaRPr lang="ru-RU" sz="12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2494" y="6398340"/>
            <a:ext cx="2409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состояние дорожного покрытия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1030" y="2472297"/>
            <a:ext cx="2491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загруженность автомобиля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51063" y="4722739"/>
            <a:ext cx="2065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состояние шин автомобиля</a:t>
            </a:r>
          </a:p>
        </p:txBody>
      </p:sp>
      <p:pic>
        <p:nvPicPr>
          <p:cNvPr id="6160" name="Picture 16" descr="Как перегруз машины влияет на расход топли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36" y="811716"/>
            <a:ext cx="2543377" cy="15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83594" y="6424246"/>
            <a:ext cx="1947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 торможения и т.д.</a:t>
            </a:r>
          </a:p>
        </p:txBody>
      </p:sp>
    </p:spTree>
    <p:extLst>
      <p:ext uri="{BB962C8B-B14F-4D97-AF65-F5344CB8AC3E}">
        <p14:creationId xmlns:p14="http://schemas.microsoft.com/office/powerpoint/2010/main" val="170999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74454"/>
            <a:ext cx="763284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Распределение тормозной силы между мостами автомобиля 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торможении автомобиля сила инерции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действуя на плече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вызывает перераспределение нормальных нагрузок между передними и задними мостами; нагрузка на передние колеса увеличивается, а на задние – уменьшается. Поэтому нормальные реакции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z1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z2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действующие соответственно на передние и задние мосты автомобиля во время торможения, значительно отличаются от нагрузок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которые воспринимают мосты в статическом состоянии. Эти изменения оценивают коэффициентами изменения нормальных реакций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р1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р2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которые для случая торможения автомобиля на горизонтальной дороге определяют по формулам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 +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 –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Следовательно, нормальные реакции дороги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р1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    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р2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время торможения автомобиля наибольшие значения коэффициентов изменения реакций находятся в следующих пределах: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1,5...2;   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0,5...0,7.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263796F7-36F8-9748-DD35-FA4981DA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8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1196752"/>
            <a:ext cx="7920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Максимальную интенсивность торможения можно обеспечить при условии полного использования сцепления всеми колесами автомобиля. Однако тормозная сила между мостами может распределяться неравномерно. Такую неравномерность характеризует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коэффициент распределения тормозной силы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 передними и задними мостами: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0038" y="4751278"/>
            <a:ext cx="192392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/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58513" y="2442954"/>
            <a:ext cx="322697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 –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59" y="2996952"/>
            <a:ext cx="7848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Этот коэффициент зависит от различных факторов, из которых основными являются: распределение веса автомобиля между его осями; интенсивность торможения; коэффициенты изменения реакций; виды колесных тормозных механизмов и их техническое состояние и т.д.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оптимальном распределении тормозной силы передние и задние колеса автомобиля могут быть доведены до блокировки одновременно. Для этого случая</a:t>
            </a:r>
          </a:p>
        </p:txBody>
      </p:sp>
      <p:pic>
        <p:nvPicPr>
          <p:cNvPr id="6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5D6646E6-AB64-7853-BE33-BB6D364E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5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995" y="795725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Большинство тормозных систем обеспечивает неизменное соотношение между тормозными силами колес переднего и заднего мостов (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тор2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поэтому суммарная сила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может достигнуть максимального значения только на дороге с оптимальным коэффициентом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На других дорогах полное использование сцепного веса без блокировки хотя бы одного из мостов (переднего или заднего) невозможно. Однако в последнее время появились тормозные системы с регулированием распределения тормозных сил.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Распределение общей тормозной силы между мостами не соответствует нормальным реакциям, изменяющимся во время торможения, поэтому фактическое замедление автомобиля оказывается меньше, а время торможения и тормозной путь больше теоретических значений этих показателей.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приближения результатов расчета к экспериментальным данным в формулы вводят коэффициент эффективности торможения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который учитывает степень использования теоретически возможной эффективности тормозной системы. В среднем для легковых автомобилей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1,1...1,2;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грузовых автомобилей и автобусов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1,4...1,6.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этом случае расчетные формулы имеют следующий вид:</a:t>
            </a:r>
          </a:p>
          <a:p>
            <a:pPr algn="ctr"/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/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υ/(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/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(2φ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/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υ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(2φ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/>
          </a:p>
        </p:txBody>
      </p:sp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3E4B41C0-2F3C-3E16-DB39-86C9AE66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8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5A96B8-D35F-112A-FEB7-86E9DE51D690}"/>
              </a:ext>
            </a:extLst>
          </p:cNvPr>
          <p:cNvSpPr/>
          <p:nvPr/>
        </p:nvSpPr>
        <p:spPr>
          <a:xfrm>
            <a:off x="1043608" y="322226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Лекция №5. Взаимосвязь эксплуатационных свойств дороги с тормозной динамичностью автомобиля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ED1C7-1B2B-243E-206A-F3F19C9DC882}"/>
              </a:ext>
            </a:extLst>
          </p:cNvPr>
          <p:cNvSpPr txBox="1"/>
          <p:nvPr/>
        </p:nvSpPr>
        <p:spPr>
          <a:xfrm>
            <a:off x="1724807" y="2852936"/>
            <a:ext cx="569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Эксплуатация автомобильных дорог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B51B54B6-4948-A07C-99B6-53422C44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07" y="207344"/>
            <a:ext cx="217438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F0DE9D-8250-049F-DDD0-BB62D80B20EC}"/>
              </a:ext>
            </a:extLst>
          </p:cNvPr>
          <p:cNvSpPr/>
          <p:nvPr/>
        </p:nvSpPr>
        <p:spPr>
          <a:xfrm>
            <a:off x="3781417" y="5877272"/>
            <a:ext cx="164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Астана 202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304984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E9ADA-0940-6F73-95B4-0CF54AF49CA3}"/>
              </a:ext>
            </a:extLst>
          </p:cNvPr>
          <p:cNvSpPr txBox="1"/>
          <p:nvPr/>
        </p:nvSpPr>
        <p:spPr>
          <a:xfrm>
            <a:off x="1259632" y="1340768"/>
            <a:ext cx="5778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Тормозная сила;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Тормозной путь;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Занос автомобиля.</a:t>
            </a:r>
          </a:p>
        </p:txBody>
      </p:sp>
      <p:pic>
        <p:nvPicPr>
          <p:cNvPr id="2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9286A2D4-4FFA-0563-A596-2308C580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3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694" y="668295"/>
            <a:ext cx="4196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торможении элементарные силы трения, распределенные по поверхности фрикционных накладок, создают результирующий момент трения, т.е. тормозной момент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направленный в сторону, противоположную вращению колеса. Между колесом и дорогой возникает тормозная сила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5856" y="3320085"/>
            <a:ext cx="41399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Максимальная тормозная сила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 силе сцепления шины с дорогой[</a:t>
            </a:r>
            <a:r>
              <a:rPr lang="kk-K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 гололеде), до 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kk-K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=1,0 (шины с высокой проходимостью)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]. Современные автомобили имеют тормозные механизмы на всех колесах. У двухосного автомобиля  максимальная тормозная сила, Н,</a:t>
            </a:r>
          </a:p>
        </p:txBody>
      </p:sp>
      <p:pic>
        <p:nvPicPr>
          <p:cNvPr id="1026" name="Picture 2" descr="Коэффициент сцепления шин с дорогой: формула по ГОСТ 50597-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6619"/>
            <a:ext cx="3676086" cy="34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sus_\Desktop\image0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57" y="807679"/>
            <a:ext cx="4139945" cy="2041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90345" y="268185"/>
            <a:ext cx="2091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Тормозная сила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93BDE51B-F08A-3750-6F2D-EBB76AFF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9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439" y="270808"/>
            <a:ext cx="3799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тормозящее колесо не проскальзывает по поверхности дороги, то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кинетическая энергия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автомобиля переходит в работу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трения тормозного механизма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частично в работу </a:t>
            </a:r>
            <a:r>
              <a:rPr lang="ru-RU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 естественных сопротивлений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При интенсивном торможении колесо может быть заблокировано тормозным механизмом. В этом случае оно скользит по дороге юзом и работа трением происходит между шиной и опорной поверхностью.</a:t>
            </a:r>
          </a:p>
        </p:txBody>
      </p:sp>
      <p:pic>
        <p:nvPicPr>
          <p:cNvPr id="4098" name="Picture 2" descr="Износ шин — как определить износ резины | Советы от Rosav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/>
          <a:stretch/>
        </p:blipFill>
        <p:spPr bwMode="auto">
          <a:xfrm>
            <a:off x="4210549" y="260648"/>
            <a:ext cx="4613741" cy="30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5329" y="4100471"/>
            <a:ext cx="42989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мере увеличения интенсивности торможения растут затраты энергии на проскальзывание шин. Вследствие этого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увеличивается их износ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Особенно велик износ шин при блокировке колес на дорогах с твердым покрытием и при высоких скоростях скольжения.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5211" y="3345280"/>
            <a:ext cx="37444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износа шин:</a:t>
            </a:r>
          </a:p>
          <a:p>
            <a:pPr algn="ctr"/>
            <a:r>
              <a:rPr lang="kk-K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А)Двухсторонний износ шин; </a:t>
            </a:r>
          </a:p>
          <a:p>
            <a:pPr algn="ctr"/>
            <a:r>
              <a:rPr lang="kk-K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Центральный износ шин</a:t>
            </a:r>
            <a:endParaRPr lang="ru-RU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5618" y="21334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00562" y="213346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endParaRPr lang="ru-RU" dirty="0"/>
          </a:p>
        </p:txBody>
      </p:sp>
      <p:pic>
        <p:nvPicPr>
          <p:cNvPr id="4100" name="Picture 4" descr="Как избежать заноса и что делать, если машину заносит - Правила вождения и  советы по уходу за автомобилем - Авто - bigmir)net - Авто bigmir)n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r="6580" b="7359"/>
          <a:stretch/>
        </p:blipFill>
        <p:spPr bwMode="auto">
          <a:xfrm>
            <a:off x="323549" y="3945344"/>
            <a:ext cx="38423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8583" y="647002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Занос при плохих погодных условиях </a:t>
            </a:r>
            <a:endParaRPr lang="ru-RU" sz="1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6334" y="1587560"/>
            <a:ext cx="4062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Торможение с блокировкой колес нежелательно и по условиям безопасности движения: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2638" y="2712058"/>
            <a:ext cx="4013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Во-первых, на заблокированном колесе тормозная сила значительно меньше, чем при торможении на грани блокировки.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2638" y="4152218"/>
            <a:ext cx="4105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Во-вторых, при скольжении шин по дороге автомобиль теряет управляемость и устойчивость.</a:t>
            </a:r>
          </a:p>
        </p:txBody>
      </p:sp>
      <p:pic>
        <p:nvPicPr>
          <p:cNvPr id="2054" name="Picture 6" descr="Занос и снос автомобиля | Avtocity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258"/>
            <a:ext cx="5022638" cy="33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47476788-921B-8F23-C606-BF8456F6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0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эффициент сцепления шин с дорогой и факторы, влияющие на него |  AUTOMOTOLIF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" y="0"/>
            <a:ext cx="9140051" cy="69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1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92896"/>
            <a:ext cx="774085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Силы, действующие на автомобиль при торможении на подъеме</a:t>
            </a:r>
            <a:r>
              <a:rPr lang="kk-K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другие параметры расчетной схемы показаны на рисунке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это такие как  </a:t>
            </a:r>
          </a:p>
          <a:p>
            <a:pPr algn="just"/>
            <a:r>
              <a:rPr lang="ru-RU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сила сопротивления воздуха; </a:t>
            </a:r>
          </a:p>
          <a:p>
            <a:pPr algn="just"/>
            <a:r>
              <a:rPr lang="ru-RU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приведенная сила инерции; </a:t>
            </a:r>
          </a:p>
          <a:p>
            <a:pPr algn="just"/>
            <a:r>
              <a:rPr lang="ru-RU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сила сопротивления подъему; </a:t>
            </a:r>
          </a:p>
          <a:p>
            <a:pPr algn="just"/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к1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к2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силы, учитывающие потери энергии в шинах ведущих колес; </a:t>
            </a:r>
          </a:p>
          <a:p>
            <a:pPr algn="just"/>
            <a:r>
              <a:rPr lang="ru-RU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сила трения в двигателе, приведенная к ведущим колесам; </a:t>
            </a:r>
          </a:p>
          <a:p>
            <a:pPr algn="just"/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вес автомобиля; </a:t>
            </a:r>
          </a:p>
          <a:p>
            <a:pPr algn="just"/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тор1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тор2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тормозные силы колес переднего и заднего мостов; </a:t>
            </a:r>
          </a:p>
          <a:p>
            <a:pPr algn="just"/>
            <a:r>
              <a:rPr lang="ru-RU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потери на трение в трансмиссии; </a:t>
            </a:r>
          </a:p>
          <a:p>
            <a:pPr algn="just" defTabSz="896938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угол, характеризующий крутизну подъема дороги; </a:t>
            </a:r>
          </a:p>
          <a:p>
            <a:pPr algn="just" defTabSz="896938"/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база автомобиля 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Проецируя все силы, действующие на автомобиль при торможении, на плоскость дороги, получим в общем виде уравнение движения автомобиля при торможении на подъеме: </a:t>
            </a:r>
          </a:p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тор1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тор2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к1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к2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=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0,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</a:p>
          <a:p>
            <a:pPr algn="just"/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тор1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тор2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just"/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к1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к2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сила сопротивления дороги; </a:t>
            </a:r>
          </a:p>
          <a:p>
            <a:pPr algn="just"/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сила трения в двигателе, приведенная к ведущим колесам.</a:t>
            </a:r>
          </a:p>
        </p:txBody>
      </p:sp>
      <p:pic>
        <p:nvPicPr>
          <p:cNvPr id="3" name="Рисунок 2" descr="C:\Users\Asus_\Desktop\image0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13" y="764704"/>
            <a:ext cx="3673771" cy="1480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38387" y="242247"/>
            <a:ext cx="44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6B92287F-454D-807C-EFAA-9A75E3B8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2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84540"/>
            <a:ext cx="784887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Замедление при торможении автомобиля 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Замедление при торможении определяют по формуле</a:t>
            </a:r>
          </a:p>
          <a:p>
            <a:pPr algn="ctr"/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)/(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тормозные силы на всех колесах достигли значения сил сцепления, то, пренебрегая силами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[(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ψ) /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обычно значительно больше коэффициента ψ, поэтому в случае полного торможения автомобиля величиной ψ  в выражении можно пренебречь. Тогда</a:t>
            </a:r>
          </a:p>
          <a:p>
            <a:pPr algn="ctr"/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во время торможения коэффициент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изменяется, то замедление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зависит от скорости автомобиля.</a:t>
            </a:r>
          </a:p>
        </p:txBody>
      </p:sp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id="{48367C89-A564-7F85-DBC3-BF37ED8EE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89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Другая 2">
      <a:dk1>
        <a:srgbClr val="595959"/>
      </a:dk1>
      <a:lt1>
        <a:sysClr val="window" lastClr="FFFFFF"/>
      </a:lt1>
      <a:dk2>
        <a:srgbClr val="FFFFFF"/>
      </a:dk2>
      <a:lt2>
        <a:srgbClr val="414141"/>
      </a:lt2>
      <a:accent1>
        <a:srgbClr val="838D9B"/>
      </a:accent1>
      <a:accent2>
        <a:srgbClr val="D2610C"/>
      </a:accent2>
      <a:accent3>
        <a:srgbClr val="80716A"/>
      </a:accent3>
      <a:accent4>
        <a:srgbClr val="FF8600"/>
      </a:accent4>
      <a:accent5>
        <a:srgbClr val="FFC000"/>
      </a:accent5>
      <a:accent6>
        <a:srgbClr val="6F6C7D"/>
      </a:accent6>
      <a:hlink>
        <a:srgbClr val="AFBBD4"/>
      </a:hlink>
      <a:folHlink>
        <a:srgbClr val="CAD1E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183</TotalTime>
  <Words>1818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Куат Кутымбетов</cp:lastModifiedBy>
  <cp:revision>20</cp:revision>
  <dcterms:created xsi:type="dcterms:W3CDTF">2021-03-16T15:09:35Z</dcterms:created>
  <dcterms:modified xsi:type="dcterms:W3CDTF">2022-11-05T17:30:16Z</dcterms:modified>
</cp:coreProperties>
</file>