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63" r:id="rId3"/>
    <p:sldId id="264" r:id="rId4"/>
    <p:sldId id="257" r:id="rId5"/>
    <p:sldId id="258" r:id="rId6"/>
    <p:sldId id="259" r:id="rId7"/>
    <p:sldId id="260" r:id="rId8"/>
    <p:sldId id="261" r:id="rId9"/>
    <p:sldId id="262" r:id="rId10"/>
    <p:sldId id="276" r:id="rId11"/>
    <p:sldId id="277" r:id="rId12"/>
    <p:sldId id="265" r:id="rId13"/>
    <p:sldId id="266" r:id="rId14"/>
    <p:sldId id="267" r:id="rId15"/>
    <p:sldId id="268" r:id="rId16"/>
    <p:sldId id="278" r:id="rId17"/>
    <p:sldId id="269" r:id="rId18"/>
    <p:sldId id="270" r:id="rId19"/>
    <p:sldId id="271" r:id="rId20"/>
    <p:sldId id="272" r:id="rId21"/>
    <p:sldId id="273" r:id="rId22"/>
    <p:sldId id="274" r:id="rId23"/>
    <p:sldId id="275"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CBFECE-4819-4C47-876E-581DAF9C001F}" type="doc">
      <dgm:prSet loTypeId="urn:microsoft.com/office/officeart/2005/8/layout/arrow6" loCatId="relationship" qsTypeId="urn:microsoft.com/office/officeart/2005/8/quickstyle/simple1" qsCatId="simple" csTypeId="urn:microsoft.com/office/officeart/2005/8/colors/accent1_5" csCatId="accent1" phldr="1"/>
      <dgm:spPr/>
      <dgm:t>
        <a:bodyPr/>
        <a:lstStyle/>
        <a:p>
          <a:endParaRPr lang="ru-RU"/>
        </a:p>
      </dgm:t>
    </dgm:pt>
    <dgm:pt modelId="{1120A97E-0B53-4D2D-8BD7-52C7FC5EDFE3}">
      <dgm:prSet phldrT="[Текст]"/>
      <dgm:spPr/>
      <dgm:t>
        <a:bodyPr/>
        <a:lstStyle/>
        <a:p>
          <a:r>
            <a:rPr lang="kk-KZ" dirty="0" smtClean="0">
              <a:latin typeface="Times New Roman" pitchFamily="18" charset="0"/>
              <a:cs typeface="Times New Roman" pitchFamily="18" charset="0"/>
            </a:rPr>
            <a:t>Ойлау қазіргі уақытта шындықта жоқ және субъектінің өзінде де болмайтын нәтижені түсіндіреді.</a:t>
          </a:r>
          <a:endParaRPr lang="ru-RU" dirty="0">
            <a:latin typeface="Times New Roman" pitchFamily="18" charset="0"/>
            <a:cs typeface="Times New Roman" pitchFamily="18" charset="0"/>
          </a:endParaRPr>
        </a:p>
      </dgm:t>
    </dgm:pt>
    <dgm:pt modelId="{EA697B04-BE06-412D-9832-55153604DF1E}" type="parTrans" cxnId="{C391A040-B2D1-44BD-AAAC-0792BFCE2BAE}">
      <dgm:prSet/>
      <dgm:spPr/>
      <dgm:t>
        <a:bodyPr/>
        <a:lstStyle/>
        <a:p>
          <a:endParaRPr lang="ru-RU"/>
        </a:p>
      </dgm:t>
    </dgm:pt>
    <dgm:pt modelId="{08BEE99A-79FB-43EE-A9E6-1A0B0DE62E23}" type="sibTrans" cxnId="{C391A040-B2D1-44BD-AAAC-0792BFCE2BAE}">
      <dgm:prSet/>
      <dgm:spPr/>
      <dgm:t>
        <a:bodyPr/>
        <a:lstStyle/>
        <a:p>
          <a:endParaRPr lang="ru-RU"/>
        </a:p>
      </dgm:t>
    </dgm:pt>
    <dgm:pt modelId="{22F2DC9A-51CD-4748-8A7B-79B0C7603DE9}">
      <dgm:prSet phldrT="[Текст]"/>
      <dgm:spPr/>
      <dgm:t>
        <a:bodyPr/>
        <a:lstStyle/>
        <a:p>
          <a:r>
            <a:rPr lang="kk-KZ" dirty="0" smtClean="0">
              <a:latin typeface="Times New Roman" pitchFamily="18" charset="0"/>
              <a:cs typeface="Times New Roman" pitchFamily="18" charset="0"/>
            </a:rPr>
            <a:t>Ойлау нәтижесі бейне емес, бейнелердің өзара байланысынан туындаған қандай да бір ой, идея.</a:t>
          </a:r>
          <a:endParaRPr lang="ru-RU" dirty="0">
            <a:latin typeface="Times New Roman" pitchFamily="18" charset="0"/>
            <a:cs typeface="Times New Roman" pitchFamily="18" charset="0"/>
          </a:endParaRPr>
        </a:p>
      </dgm:t>
    </dgm:pt>
    <dgm:pt modelId="{DCF40E63-95B7-4CA8-A4CF-AAB4AA8145AF}" type="parTrans" cxnId="{CB34E428-4B91-497B-8396-F1BAC8EB79BE}">
      <dgm:prSet/>
      <dgm:spPr/>
      <dgm:t>
        <a:bodyPr/>
        <a:lstStyle/>
        <a:p>
          <a:endParaRPr lang="ru-RU"/>
        </a:p>
      </dgm:t>
    </dgm:pt>
    <dgm:pt modelId="{75790170-5908-46D3-A945-F554392E451E}" type="sibTrans" cxnId="{CB34E428-4B91-497B-8396-F1BAC8EB79BE}">
      <dgm:prSet/>
      <dgm:spPr/>
      <dgm:t>
        <a:bodyPr/>
        <a:lstStyle/>
        <a:p>
          <a:endParaRPr lang="ru-RU"/>
        </a:p>
      </dgm:t>
    </dgm:pt>
    <dgm:pt modelId="{77986826-703F-4865-ADE6-3C7A83ADFC46}" type="pres">
      <dgm:prSet presAssocID="{CFCBFECE-4819-4C47-876E-581DAF9C001F}" presName="compositeShape" presStyleCnt="0">
        <dgm:presLayoutVars>
          <dgm:chMax val="2"/>
          <dgm:dir/>
          <dgm:resizeHandles val="exact"/>
        </dgm:presLayoutVars>
      </dgm:prSet>
      <dgm:spPr/>
      <dgm:t>
        <a:bodyPr/>
        <a:lstStyle/>
        <a:p>
          <a:endParaRPr lang="ru-RU"/>
        </a:p>
      </dgm:t>
    </dgm:pt>
    <dgm:pt modelId="{34087358-DB7E-4731-ADEC-B9D75FBD044C}" type="pres">
      <dgm:prSet presAssocID="{CFCBFECE-4819-4C47-876E-581DAF9C001F}" presName="ribbon" presStyleLbl="node1" presStyleIdx="0" presStyleCnt="1"/>
      <dgm:spPr/>
      <dgm:t>
        <a:bodyPr/>
        <a:lstStyle/>
        <a:p>
          <a:endParaRPr lang="ru-RU"/>
        </a:p>
      </dgm:t>
    </dgm:pt>
    <dgm:pt modelId="{FB719A32-86FF-4C9B-B4FE-F1469191C9EB}" type="pres">
      <dgm:prSet presAssocID="{CFCBFECE-4819-4C47-876E-581DAF9C001F}" presName="leftArrowText" presStyleLbl="node1" presStyleIdx="0" presStyleCnt="1">
        <dgm:presLayoutVars>
          <dgm:chMax val="0"/>
          <dgm:bulletEnabled val="1"/>
        </dgm:presLayoutVars>
      </dgm:prSet>
      <dgm:spPr/>
      <dgm:t>
        <a:bodyPr/>
        <a:lstStyle/>
        <a:p>
          <a:endParaRPr lang="ru-RU"/>
        </a:p>
      </dgm:t>
    </dgm:pt>
    <dgm:pt modelId="{E5B93997-8F94-4903-A26C-C28BD7A1177A}" type="pres">
      <dgm:prSet presAssocID="{CFCBFECE-4819-4C47-876E-581DAF9C001F}" presName="rightArrowText" presStyleLbl="node1" presStyleIdx="0" presStyleCnt="1">
        <dgm:presLayoutVars>
          <dgm:chMax val="0"/>
          <dgm:bulletEnabled val="1"/>
        </dgm:presLayoutVars>
      </dgm:prSet>
      <dgm:spPr/>
      <dgm:t>
        <a:bodyPr/>
        <a:lstStyle/>
        <a:p>
          <a:endParaRPr lang="ru-RU"/>
        </a:p>
      </dgm:t>
    </dgm:pt>
  </dgm:ptLst>
  <dgm:cxnLst>
    <dgm:cxn modelId="{832E5251-5E5E-4517-9800-01D936233E25}" type="presOf" srcId="{CFCBFECE-4819-4C47-876E-581DAF9C001F}" destId="{77986826-703F-4865-ADE6-3C7A83ADFC46}" srcOrd="0" destOrd="0" presId="urn:microsoft.com/office/officeart/2005/8/layout/arrow6"/>
    <dgm:cxn modelId="{CB34E428-4B91-497B-8396-F1BAC8EB79BE}" srcId="{CFCBFECE-4819-4C47-876E-581DAF9C001F}" destId="{22F2DC9A-51CD-4748-8A7B-79B0C7603DE9}" srcOrd="1" destOrd="0" parTransId="{DCF40E63-95B7-4CA8-A4CF-AAB4AA8145AF}" sibTransId="{75790170-5908-46D3-A945-F554392E451E}"/>
    <dgm:cxn modelId="{C391A040-B2D1-44BD-AAAC-0792BFCE2BAE}" srcId="{CFCBFECE-4819-4C47-876E-581DAF9C001F}" destId="{1120A97E-0B53-4D2D-8BD7-52C7FC5EDFE3}" srcOrd="0" destOrd="0" parTransId="{EA697B04-BE06-412D-9832-55153604DF1E}" sibTransId="{08BEE99A-79FB-43EE-A9E6-1A0B0DE62E23}"/>
    <dgm:cxn modelId="{DF6755C6-3DB2-4E0F-B6C8-829F79CDF13E}" type="presOf" srcId="{22F2DC9A-51CD-4748-8A7B-79B0C7603DE9}" destId="{E5B93997-8F94-4903-A26C-C28BD7A1177A}" srcOrd="0" destOrd="0" presId="urn:microsoft.com/office/officeart/2005/8/layout/arrow6"/>
    <dgm:cxn modelId="{86EC61AF-3826-4EB8-BAE4-F48097F10B15}" type="presOf" srcId="{1120A97E-0B53-4D2D-8BD7-52C7FC5EDFE3}" destId="{FB719A32-86FF-4C9B-B4FE-F1469191C9EB}" srcOrd="0" destOrd="0" presId="urn:microsoft.com/office/officeart/2005/8/layout/arrow6"/>
    <dgm:cxn modelId="{2C48C8DF-C53D-4FC0-84D6-F290D7157356}" type="presParOf" srcId="{77986826-703F-4865-ADE6-3C7A83ADFC46}" destId="{34087358-DB7E-4731-ADEC-B9D75FBD044C}" srcOrd="0" destOrd="0" presId="urn:microsoft.com/office/officeart/2005/8/layout/arrow6"/>
    <dgm:cxn modelId="{9B3881B6-59DC-4008-8216-D34AC961519D}" type="presParOf" srcId="{77986826-703F-4865-ADE6-3C7A83ADFC46}" destId="{FB719A32-86FF-4C9B-B4FE-F1469191C9EB}" srcOrd="1" destOrd="0" presId="urn:microsoft.com/office/officeart/2005/8/layout/arrow6"/>
    <dgm:cxn modelId="{7C139E27-6849-4D47-9DE9-89D18C4309BA}" type="presParOf" srcId="{77986826-703F-4865-ADE6-3C7A83ADFC46}" destId="{E5B93997-8F94-4903-A26C-C28BD7A1177A}"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399FB9-5C5C-4B6F-8B9F-07C88F5FDCD8}"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ru-RU"/>
        </a:p>
      </dgm:t>
    </dgm:pt>
    <dgm:pt modelId="{00BC114C-E55F-4E86-8D34-F9056CCBFD63}">
      <dgm:prSet phldrT="[Текст]"/>
      <dgm:spPr/>
      <dgm:t>
        <a:bodyPr/>
        <a:lstStyle/>
        <a:p>
          <a:r>
            <a:rPr lang="kk-KZ" dirty="0" smtClean="0">
              <a:latin typeface="Times New Roman" pitchFamily="18" charset="0"/>
              <a:cs typeface="Times New Roman" pitchFamily="18" charset="0"/>
            </a:rPr>
            <a:t>Ойлау заттар мен құбылыстардың мәнін түсіндіретін идеялардың туындысы.</a:t>
          </a:r>
          <a:endParaRPr lang="ru-RU" dirty="0">
            <a:latin typeface="Times New Roman" pitchFamily="18" charset="0"/>
            <a:cs typeface="Times New Roman" pitchFamily="18" charset="0"/>
          </a:endParaRPr>
        </a:p>
      </dgm:t>
    </dgm:pt>
    <dgm:pt modelId="{2EDA05EC-AEDF-4B98-BFF0-94050540F671}" type="parTrans" cxnId="{3BCA32AB-836E-4C29-88E9-EB955F4457D4}">
      <dgm:prSet/>
      <dgm:spPr/>
      <dgm:t>
        <a:bodyPr/>
        <a:lstStyle/>
        <a:p>
          <a:endParaRPr lang="ru-RU"/>
        </a:p>
      </dgm:t>
    </dgm:pt>
    <dgm:pt modelId="{37DED03B-7A75-4B90-A00C-C1493BC053AA}" type="sibTrans" cxnId="{3BCA32AB-836E-4C29-88E9-EB955F4457D4}">
      <dgm:prSet/>
      <dgm:spPr/>
      <dgm:t>
        <a:bodyPr/>
        <a:lstStyle/>
        <a:p>
          <a:endParaRPr lang="ru-RU"/>
        </a:p>
      </dgm:t>
    </dgm:pt>
    <dgm:pt modelId="{DD1DD28A-AC02-4C6B-91D3-85A7756CDC76}">
      <dgm:prSet phldrT="[Текст]"/>
      <dgm:spPr/>
      <dgm:t>
        <a:bodyPr/>
        <a:lstStyle/>
        <a:p>
          <a:r>
            <a:rPr lang="kk-KZ" dirty="0" smtClean="0">
              <a:latin typeface="Times New Roman" pitchFamily="18" charset="0"/>
              <a:cs typeface="Times New Roman" pitchFamily="18" charset="0"/>
            </a:rPr>
            <a:t>Ойлау бұл теориялық және практикалық әрекет сипаты.</a:t>
          </a:r>
          <a:endParaRPr lang="ru-RU" dirty="0">
            <a:latin typeface="Times New Roman" pitchFamily="18" charset="0"/>
            <a:cs typeface="Times New Roman" pitchFamily="18" charset="0"/>
          </a:endParaRPr>
        </a:p>
      </dgm:t>
    </dgm:pt>
    <dgm:pt modelId="{C18165E7-0EAC-434D-8603-384028EB32CD}" type="parTrans" cxnId="{DFCB65BB-B725-4CAD-8304-D6076660A84C}">
      <dgm:prSet/>
      <dgm:spPr/>
      <dgm:t>
        <a:bodyPr/>
        <a:lstStyle/>
        <a:p>
          <a:endParaRPr lang="ru-RU"/>
        </a:p>
      </dgm:t>
    </dgm:pt>
    <dgm:pt modelId="{9D9CE548-5FB7-4B81-9D06-76174C6829F7}" type="sibTrans" cxnId="{DFCB65BB-B725-4CAD-8304-D6076660A84C}">
      <dgm:prSet/>
      <dgm:spPr/>
      <dgm:t>
        <a:bodyPr/>
        <a:lstStyle/>
        <a:p>
          <a:endParaRPr lang="ru-RU"/>
        </a:p>
      </dgm:t>
    </dgm:pt>
    <dgm:pt modelId="{070FB2FD-1C08-43F3-B441-B5FEAFB1E7E3}" type="pres">
      <dgm:prSet presAssocID="{41399FB9-5C5C-4B6F-8B9F-07C88F5FDCD8}" presName="cycle" presStyleCnt="0">
        <dgm:presLayoutVars>
          <dgm:dir/>
          <dgm:resizeHandles val="exact"/>
        </dgm:presLayoutVars>
      </dgm:prSet>
      <dgm:spPr/>
      <dgm:t>
        <a:bodyPr/>
        <a:lstStyle/>
        <a:p>
          <a:endParaRPr lang="ru-RU"/>
        </a:p>
      </dgm:t>
    </dgm:pt>
    <dgm:pt modelId="{B86251BD-C135-4B8B-A9FD-561182ABC06B}" type="pres">
      <dgm:prSet presAssocID="{00BC114C-E55F-4E86-8D34-F9056CCBFD63}" presName="arrow" presStyleLbl="node1" presStyleIdx="0" presStyleCnt="2">
        <dgm:presLayoutVars>
          <dgm:bulletEnabled val="1"/>
        </dgm:presLayoutVars>
      </dgm:prSet>
      <dgm:spPr/>
      <dgm:t>
        <a:bodyPr/>
        <a:lstStyle/>
        <a:p>
          <a:endParaRPr lang="ru-RU"/>
        </a:p>
      </dgm:t>
    </dgm:pt>
    <dgm:pt modelId="{2722D4A5-FB13-4EA1-8D56-60AD2D44F093}" type="pres">
      <dgm:prSet presAssocID="{DD1DD28A-AC02-4C6B-91D3-85A7756CDC76}" presName="arrow" presStyleLbl="node1" presStyleIdx="1" presStyleCnt="2" custScaleY="103349">
        <dgm:presLayoutVars>
          <dgm:bulletEnabled val="1"/>
        </dgm:presLayoutVars>
      </dgm:prSet>
      <dgm:spPr/>
      <dgm:t>
        <a:bodyPr/>
        <a:lstStyle/>
        <a:p>
          <a:endParaRPr lang="ru-RU"/>
        </a:p>
      </dgm:t>
    </dgm:pt>
  </dgm:ptLst>
  <dgm:cxnLst>
    <dgm:cxn modelId="{3BCA32AB-836E-4C29-88E9-EB955F4457D4}" srcId="{41399FB9-5C5C-4B6F-8B9F-07C88F5FDCD8}" destId="{00BC114C-E55F-4E86-8D34-F9056CCBFD63}" srcOrd="0" destOrd="0" parTransId="{2EDA05EC-AEDF-4B98-BFF0-94050540F671}" sibTransId="{37DED03B-7A75-4B90-A00C-C1493BC053AA}"/>
    <dgm:cxn modelId="{DFCB65BB-B725-4CAD-8304-D6076660A84C}" srcId="{41399FB9-5C5C-4B6F-8B9F-07C88F5FDCD8}" destId="{DD1DD28A-AC02-4C6B-91D3-85A7756CDC76}" srcOrd="1" destOrd="0" parTransId="{C18165E7-0EAC-434D-8603-384028EB32CD}" sibTransId="{9D9CE548-5FB7-4B81-9D06-76174C6829F7}"/>
    <dgm:cxn modelId="{5AF88C22-4E42-4C12-B087-BDEAF4753713}" type="presOf" srcId="{00BC114C-E55F-4E86-8D34-F9056CCBFD63}" destId="{B86251BD-C135-4B8B-A9FD-561182ABC06B}" srcOrd="0" destOrd="0" presId="urn:microsoft.com/office/officeart/2005/8/layout/arrow1"/>
    <dgm:cxn modelId="{4EA5B689-28CA-4389-A005-DDA92524C74E}" type="presOf" srcId="{DD1DD28A-AC02-4C6B-91D3-85A7756CDC76}" destId="{2722D4A5-FB13-4EA1-8D56-60AD2D44F093}" srcOrd="0" destOrd="0" presId="urn:microsoft.com/office/officeart/2005/8/layout/arrow1"/>
    <dgm:cxn modelId="{13F11D0C-E9A4-4CD1-982C-A076C3430CD0}" type="presOf" srcId="{41399FB9-5C5C-4B6F-8B9F-07C88F5FDCD8}" destId="{070FB2FD-1C08-43F3-B441-B5FEAFB1E7E3}" srcOrd="0" destOrd="0" presId="urn:microsoft.com/office/officeart/2005/8/layout/arrow1"/>
    <dgm:cxn modelId="{E640E228-F25C-451E-8336-F5618BFCADC6}" type="presParOf" srcId="{070FB2FD-1C08-43F3-B441-B5FEAFB1E7E3}" destId="{B86251BD-C135-4B8B-A9FD-561182ABC06B}" srcOrd="0" destOrd="0" presId="urn:microsoft.com/office/officeart/2005/8/layout/arrow1"/>
    <dgm:cxn modelId="{A321DD43-C9DA-4F8D-BFF6-61E1B65C061E}" type="presParOf" srcId="{070FB2FD-1C08-43F3-B441-B5FEAFB1E7E3}" destId="{2722D4A5-FB13-4EA1-8D56-60AD2D44F093}" srcOrd="1" destOrd="0" presId="urn:microsoft.com/office/officeart/2005/8/layout/arrow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16A00E-72EA-4D1F-AC66-112303B66D54}" type="doc">
      <dgm:prSet loTypeId="urn:microsoft.com/office/officeart/2005/8/layout/process1" loCatId="process" qsTypeId="urn:microsoft.com/office/officeart/2005/8/quickstyle/simple1" qsCatId="simple" csTypeId="urn:microsoft.com/office/officeart/2005/8/colors/accent1_2" csCatId="accent1" phldr="1"/>
      <dgm:spPr/>
    </dgm:pt>
    <dgm:pt modelId="{BCA1EB22-ACDD-4040-839B-060571F84939}">
      <dgm:prSet phldrT="[Текст]"/>
      <dgm:spPr/>
      <dgm:t>
        <a:bodyPr/>
        <a:lstStyle/>
        <a:p>
          <a:r>
            <a:rPr lang="kk-KZ" dirty="0" smtClean="0">
              <a:latin typeface="Times New Roman" pitchFamily="18" charset="0"/>
              <a:cs typeface="Times New Roman" pitchFamily="18" charset="0"/>
            </a:rPr>
            <a:t>Бағдарлық</a:t>
          </a:r>
          <a:endParaRPr lang="ru-RU" dirty="0">
            <a:latin typeface="Times New Roman" pitchFamily="18" charset="0"/>
            <a:cs typeface="Times New Roman" pitchFamily="18" charset="0"/>
          </a:endParaRPr>
        </a:p>
      </dgm:t>
    </dgm:pt>
    <dgm:pt modelId="{51AD84A1-047D-4DD6-A5FF-60AE3F762822}" type="parTrans" cxnId="{405D8049-931A-42EF-9611-7EB08F68C0EC}">
      <dgm:prSet/>
      <dgm:spPr/>
      <dgm:t>
        <a:bodyPr/>
        <a:lstStyle/>
        <a:p>
          <a:endParaRPr lang="ru-RU"/>
        </a:p>
      </dgm:t>
    </dgm:pt>
    <dgm:pt modelId="{DAC39F45-AEC7-49DD-9DC5-E981D428E785}" type="sibTrans" cxnId="{405D8049-931A-42EF-9611-7EB08F68C0EC}">
      <dgm:prSet/>
      <dgm:spPr/>
      <dgm:t>
        <a:bodyPr/>
        <a:lstStyle/>
        <a:p>
          <a:endParaRPr lang="ru-RU"/>
        </a:p>
      </dgm:t>
    </dgm:pt>
    <dgm:pt modelId="{BC7E29F8-A269-4476-93BB-9D7B3B60E968}">
      <dgm:prSet phldrT="[Текст]"/>
      <dgm:spPr/>
      <dgm:t>
        <a:bodyPr/>
        <a:lstStyle/>
        <a:p>
          <a:r>
            <a:rPr lang="kk-KZ" dirty="0" smtClean="0">
              <a:latin typeface="Times New Roman" pitchFamily="18" charset="0"/>
              <a:cs typeface="Times New Roman" pitchFamily="18" charset="0"/>
            </a:rPr>
            <a:t>Ізденістік</a:t>
          </a:r>
          <a:endParaRPr lang="ru-RU" dirty="0">
            <a:latin typeface="Times New Roman" pitchFamily="18" charset="0"/>
            <a:cs typeface="Times New Roman" pitchFamily="18" charset="0"/>
          </a:endParaRPr>
        </a:p>
      </dgm:t>
    </dgm:pt>
    <dgm:pt modelId="{EBDBD74D-6189-4723-B653-2FA8714704EA}" type="parTrans" cxnId="{A18EE9E3-83EB-40C0-A78C-CA19B2DDFFB3}">
      <dgm:prSet/>
      <dgm:spPr/>
      <dgm:t>
        <a:bodyPr/>
        <a:lstStyle/>
        <a:p>
          <a:endParaRPr lang="ru-RU"/>
        </a:p>
      </dgm:t>
    </dgm:pt>
    <dgm:pt modelId="{62FCCF26-A4FA-4C4F-AE58-42A2A83A0FCA}" type="sibTrans" cxnId="{A18EE9E3-83EB-40C0-A78C-CA19B2DDFFB3}">
      <dgm:prSet/>
      <dgm:spPr/>
      <dgm:t>
        <a:bodyPr/>
        <a:lstStyle/>
        <a:p>
          <a:endParaRPr lang="ru-RU"/>
        </a:p>
      </dgm:t>
    </dgm:pt>
    <dgm:pt modelId="{BD864F64-119D-4E86-914A-6EE26261F3A0}">
      <dgm:prSet phldrT="[Текст]"/>
      <dgm:spPr/>
      <dgm:t>
        <a:bodyPr/>
        <a:lstStyle/>
        <a:p>
          <a:r>
            <a:rPr lang="kk-KZ" dirty="0" smtClean="0">
              <a:latin typeface="Times New Roman" pitchFamily="18" charset="0"/>
              <a:cs typeface="Times New Roman" pitchFamily="18" charset="0"/>
            </a:rPr>
            <a:t>Қайта құрушылық</a:t>
          </a:r>
          <a:endParaRPr lang="ru-RU" dirty="0">
            <a:latin typeface="Times New Roman" pitchFamily="18" charset="0"/>
            <a:cs typeface="Times New Roman" pitchFamily="18" charset="0"/>
          </a:endParaRPr>
        </a:p>
      </dgm:t>
    </dgm:pt>
    <dgm:pt modelId="{79F83B21-FF86-4BE0-85A0-6FAE8973A270}" type="parTrans" cxnId="{42AD6344-2C40-465D-B3FE-33462DEC0E70}">
      <dgm:prSet/>
      <dgm:spPr/>
      <dgm:t>
        <a:bodyPr/>
        <a:lstStyle/>
        <a:p>
          <a:endParaRPr lang="ru-RU"/>
        </a:p>
      </dgm:t>
    </dgm:pt>
    <dgm:pt modelId="{5282E366-6D60-4AEF-90FA-2AFFE19378AA}" type="sibTrans" cxnId="{42AD6344-2C40-465D-B3FE-33462DEC0E70}">
      <dgm:prSet/>
      <dgm:spPr/>
      <dgm:t>
        <a:bodyPr/>
        <a:lstStyle/>
        <a:p>
          <a:endParaRPr lang="ru-RU"/>
        </a:p>
      </dgm:t>
    </dgm:pt>
    <dgm:pt modelId="{0968C043-38DC-4432-BFAA-C72DBDBBE828}" type="pres">
      <dgm:prSet presAssocID="{ED16A00E-72EA-4D1F-AC66-112303B66D54}" presName="Name0" presStyleCnt="0">
        <dgm:presLayoutVars>
          <dgm:dir/>
          <dgm:resizeHandles val="exact"/>
        </dgm:presLayoutVars>
      </dgm:prSet>
      <dgm:spPr/>
    </dgm:pt>
    <dgm:pt modelId="{B409FDA2-35B2-44EB-B6BC-C7E0080CE515}" type="pres">
      <dgm:prSet presAssocID="{BCA1EB22-ACDD-4040-839B-060571F84939}" presName="node" presStyleLbl="node1" presStyleIdx="0" presStyleCnt="3">
        <dgm:presLayoutVars>
          <dgm:bulletEnabled val="1"/>
        </dgm:presLayoutVars>
      </dgm:prSet>
      <dgm:spPr/>
      <dgm:t>
        <a:bodyPr/>
        <a:lstStyle/>
        <a:p>
          <a:endParaRPr lang="ru-RU"/>
        </a:p>
      </dgm:t>
    </dgm:pt>
    <dgm:pt modelId="{1B0B865D-39D3-44B7-93D1-6F8A1685A3FC}" type="pres">
      <dgm:prSet presAssocID="{DAC39F45-AEC7-49DD-9DC5-E981D428E785}" presName="sibTrans" presStyleLbl="sibTrans2D1" presStyleIdx="0" presStyleCnt="2"/>
      <dgm:spPr/>
      <dgm:t>
        <a:bodyPr/>
        <a:lstStyle/>
        <a:p>
          <a:endParaRPr lang="ru-RU"/>
        </a:p>
      </dgm:t>
    </dgm:pt>
    <dgm:pt modelId="{28E43DF6-DD74-4F24-ABC9-821C99EA2003}" type="pres">
      <dgm:prSet presAssocID="{DAC39F45-AEC7-49DD-9DC5-E981D428E785}" presName="connectorText" presStyleLbl="sibTrans2D1" presStyleIdx="0" presStyleCnt="2"/>
      <dgm:spPr/>
      <dgm:t>
        <a:bodyPr/>
        <a:lstStyle/>
        <a:p>
          <a:endParaRPr lang="ru-RU"/>
        </a:p>
      </dgm:t>
    </dgm:pt>
    <dgm:pt modelId="{CF12D216-1D9B-4919-B301-332791DB03D1}" type="pres">
      <dgm:prSet presAssocID="{BC7E29F8-A269-4476-93BB-9D7B3B60E968}" presName="node" presStyleLbl="node1" presStyleIdx="1" presStyleCnt="3">
        <dgm:presLayoutVars>
          <dgm:bulletEnabled val="1"/>
        </dgm:presLayoutVars>
      </dgm:prSet>
      <dgm:spPr/>
      <dgm:t>
        <a:bodyPr/>
        <a:lstStyle/>
        <a:p>
          <a:endParaRPr lang="ru-RU"/>
        </a:p>
      </dgm:t>
    </dgm:pt>
    <dgm:pt modelId="{79EF135E-766A-4FD7-BAED-375C8DB387F6}" type="pres">
      <dgm:prSet presAssocID="{62FCCF26-A4FA-4C4F-AE58-42A2A83A0FCA}" presName="sibTrans" presStyleLbl="sibTrans2D1" presStyleIdx="1" presStyleCnt="2"/>
      <dgm:spPr/>
      <dgm:t>
        <a:bodyPr/>
        <a:lstStyle/>
        <a:p>
          <a:endParaRPr lang="ru-RU"/>
        </a:p>
      </dgm:t>
    </dgm:pt>
    <dgm:pt modelId="{92B1DE64-8A44-48DA-A0F7-8C8CAAA16ED4}" type="pres">
      <dgm:prSet presAssocID="{62FCCF26-A4FA-4C4F-AE58-42A2A83A0FCA}" presName="connectorText" presStyleLbl="sibTrans2D1" presStyleIdx="1" presStyleCnt="2"/>
      <dgm:spPr/>
      <dgm:t>
        <a:bodyPr/>
        <a:lstStyle/>
        <a:p>
          <a:endParaRPr lang="ru-RU"/>
        </a:p>
      </dgm:t>
    </dgm:pt>
    <dgm:pt modelId="{F03AD8F7-89DE-4B89-A7BF-CD0295FFBBC8}" type="pres">
      <dgm:prSet presAssocID="{BD864F64-119D-4E86-914A-6EE26261F3A0}" presName="node" presStyleLbl="node1" presStyleIdx="2" presStyleCnt="3">
        <dgm:presLayoutVars>
          <dgm:bulletEnabled val="1"/>
        </dgm:presLayoutVars>
      </dgm:prSet>
      <dgm:spPr/>
      <dgm:t>
        <a:bodyPr/>
        <a:lstStyle/>
        <a:p>
          <a:endParaRPr lang="ru-RU"/>
        </a:p>
      </dgm:t>
    </dgm:pt>
  </dgm:ptLst>
  <dgm:cxnLst>
    <dgm:cxn modelId="{42AD6344-2C40-465D-B3FE-33462DEC0E70}" srcId="{ED16A00E-72EA-4D1F-AC66-112303B66D54}" destId="{BD864F64-119D-4E86-914A-6EE26261F3A0}" srcOrd="2" destOrd="0" parTransId="{79F83B21-FF86-4BE0-85A0-6FAE8973A270}" sibTransId="{5282E366-6D60-4AEF-90FA-2AFFE19378AA}"/>
    <dgm:cxn modelId="{541DF68A-8012-4A8A-AF0A-4B141AB8074F}" type="presOf" srcId="{BD864F64-119D-4E86-914A-6EE26261F3A0}" destId="{F03AD8F7-89DE-4B89-A7BF-CD0295FFBBC8}" srcOrd="0" destOrd="0" presId="urn:microsoft.com/office/officeart/2005/8/layout/process1"/>
    <dgm:cxn modelId="{4D8815E1-2AD4-4956-8012-18C21F1DC93C}" type="presOf" srcId="{BCA1EB22-ACDD-4040-839B-060571F84939}" destId="{B409FDA2-35B2-44EB-B6BC-C7E0080CE515}" srcOrd="0" destOrd="0" presId="urn:microsoft.com/office/officeart/2005/8/layout/process1"/>
    <dgm:cxn modelId="{5ADAA5DE-6D62-45BA-8135-0F9381FAF3E6}" type="presOf" srcId="{DAC39F45-AEC7-49DD-9DC5-E981D428E785}" destId="{1B0B865D-39D3-44B7-93D1-6F8A1685A3FC}" srcOrd="0" destOrd="0" presId="urn:microsoft.com/office/officeart/2005/8/layout/process1"/>
    <dgm:cxn modelId="{39C029F9-0014-4000-A6D3-FF8675CAE9A3}" type="presOf" srcId="{BC7E29F8-A269-4476-93BB-9D7B3B60E968}" destId="{CF12D216-1D9B-4919-B301-332791DB03D1}" srcOrd="0" destOrd="0" presId="urn:microsoft.com/office/officeart/2005/8/layout/process1"/>
    <dgm:cxn modelId="{3FE64ED1-6F8B-423B-B450-310F89728BE4}" type="presOf" srcId="{62FCCF26-A4FA-4C4F-AE58-42A2A83A0FCA}" destId="{92B1DE64-8A44-48DA-A0F7-8C8CAAA16ED4}" srcOrd="1" destOrd="0" presId="urn:microsoft.com/office/officeart/2005/8/layout/process1"/>
    <dgm:cxn modelId="{405D8049-931A-42EF-9611-7EB08F68C0EC}" srcId="{ED16A00E-72EA-4D1F-AC66-112303B66D54}" destId="{BCA1EB22-ACDD-4040-839B-060571F84939}" srcOrd="0" destOrd="0" parTransId="{51AD84A1-047D-4DD6-A5FF-60AE3F762822}" sibTransId="{DAC39F45-AEC7-49DD-9DC5-E981D428E785}"/>
    <dgm:cxn modelId="{2B772B6E-A1BD-4C36-8CCB-03F538DC127E}" type="presOf" srcId="{DAC39F45-AEC7-49DD-9DC5-E981D428E785}" destId="{28E43DF6-DD74-4F24-ABC9-821C99EA2003}" srcOrd="1" destOrd="0" presId="urn:microsoft.com/office/officeart/2005/8/layout/process1"/>
    <dgm:cxn modelId="{5EA6E568-3DF2-4522-990F-E0666614D4C5}" type="presOf" srcId="{ED16A00E-72EA-4D1F-AC66-112303B66D54}" destId="{0968C043-38DC-4432-BFAA-C72DBDBBE828}" srcOrd="0" destOrd="0" presId="urn:microsoft.com/office/officeart/2005/8/layout/process1"/>
    <dgm:cxn modelId="{A18EE9E3-83EB-40C0-A78C-CA19B2DDFFB3}" srcId="{ED16A00E-72EA-4D1F-AC66-112303B66D54}" destId="{BC7E29F8-A269-4476-93BB-9D7B3B60E968}" srcOrd="1" destOrd="0" parTransId="{EBDBD74D-6189-4723-B653-2FA8714704EA}" sibTransId="{62FCCF26-A4FA-4C4F-AE58-42A2A83A0FCA}"/>
    <dgm:cxn modelId="{5E4BD495-0EFF-4824-A7E9-2ED89D7FF590}" type="presOf" srcId="{62FCCF26-A4FA-4C4F-AE58-42A2A83A0FCA}" destId="{79EF135E-766A-4FD7-BAED-375C8DB387F6}" srcOrd="0" destOrd="0" presId="urn:microsoft.com/office/officeart/2005/8/layout/process1"/>
    <dgm:cxn modelId="{06E17D12-9088-41F1-A3C9-9B6B5AB77324}" type="presParOf" srcId="{0968C043-38DC-4432-BFAA-C72DBDBBE828}" destId="{B409FDA2-35B2-44EB-B6BC-C7E0080CE515}" srcOrd="0" destOrd="0" presId="urn:microsoft.com/office/officeart/2005/8/layout/process1"/>
    <dgm:cxn modelId="{4F109C7B-6606-4A27-B730-84AC3C89C8D8}" type="presParOf" srcId="{0968C043-38DC-4432-BFAA-C72DBDBBE828}" destId="{1B0B865D-39D3-44B7-93D1-6F8A1685A3FC}" srcOrd="1" destOrd="0" presId="urn:microsoft.com/office/officeart/2005/8/layout/process1"/>
    <dgm:cxn modelId="{2D614A0D-F4D8-4477-8B74-21FB0414FDC0}" type="presParOf" srcId="{1B0B865D-39D3-44B7-93D1-6F8A1685A3FC}" destId="{28E43DF6-DD74-4F24-ABC9-821C99EA2003}" srcOrd="0" destOrd="0" presId="urn:microsoft.com/office/officeart/2005/8/layout/process1"/>
    <dgm:cxn modelId="{57726557-42B8-4884-BE4B-A408764C3D70}" type="presParOf" srcId="{0968C043-38DC-4432-BFAA-C72DBDBBE828}" destId="{CF12D216-1D9B-4919-B301-332791DB03D1}" srcOrd="2" destOrd="0" presId="urn:microsoft.com/office/officeart/2005/8/layout/process1"/>
    <dgm:cxn modelId="{20BC3219-006B-4A26-8319-143A51D8CA9B}" type="presParOf" srcId="{0968C043-38DC-4432-BFAA-C72DBDBBE828}" destId="{79EF135E-766A-4FD7-BAED-375C8DB387F6}" srcOrd="3" destOrd="0" presId="urn:microsoft.com/office/officeart/2005/8/layout/process1"/>
    <dgm:cxn modelId="{AE208336-EEDC-4FFA-B82E-9EDA722786FA}" type="presParOf" srcId="{79EF135E-766A-4FD7-BAED-375C8DB387F6}" destId="{92B1DE64-8A44-48DA-A0F7-8C8CAAA16ED4}" srcOrd="0" destOrd="0" presId="urn:microsoft.com/office/officeart/2005/8/layout/process1"/>
    <dgm:cxn modelId="{EA216AFB-B108-46C5-99D9-73FBB1FED718}" type="presParOf" srcId="{0968C043-38DC-4432-BFAA-C72DBDBBE828}" destId="{F03AD8F7-89DE-4B89-A7BF-CD0295FFBBC8}"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087358-DB7E-4731-ADEC-B9D75FBD044C}">
      <dsp:nvSpPr>
        <dsp:cNvPr id="0" name=""/>
        <dsp:cNvSpPr/>
      </dsp:nvSpPr>
      <dsp:spPr>
        <a:xfrm>
          <a:off x="0" y="1231336"/>
          <a:ext cx="8424936" cy="3369974"/>
        </a:xfrm>
        <a:prstGeom prst="leftRightRibbon">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719A32-86FF-4C9B-B4FE-F1469191C9EB}">
      <dsp:nvSpPr>
        <dsp:cNvPr id="0" name=""/>
        <dsp:cNvSpPr/>
      </dsp:nvSpPr>
      <dsp:spPr>
        <a:xfrm>
          <a:off x="1010992" y="1821082"/>
          <a:ext cx="2780228" cy="1651287"/>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kk-KZ" sz="2200" kern="1200" dirty="0" smtClean="0">
              <a:latin typeface="Times New Roman" pitchFamily="18" charset="0"/>
              <a:cs typeface="Times New Roman" pitchFamily="18" charset="0"/>
            </a:rPr>
            <a:t>Ойлау қазіргі уақытта шындықта жоқ және субъектінің өзінде де болмайтын нәтижені түсіндіреді.</a:t>
          </a:r>
          <a:endParaRPr lang="ru-RU" sz="2200" kern="1200" dirty="0">
            <a:latin typeface="Times New Roman" pitchFamily="18" charset="0"/>
            <a:cs typeface="Times New Roman" pitchFamily="18" charset="0"/>
          </a:endParaRPr>
        </a:p>
      </dsp:txBody>
      <dsp:txXfrm>
        <a:off x="1010992" y="1821082"/>
        <a:ext cx="2780228" cy="1651287"/>
      </dsp:txXfrm>
    </dsp:sp>
    <dsp:sp modelId="{E5B93997-8F94-4903-A26C-C28BD7A1177A}">
      <dsp:nvSpPr>
        <dsp:cNvPr id="0" name=""/>
        <dsp:cNvSpPr/>
      </dsp:nvSpPr>
      <dsp:spPr>
        <a:xfrm>
          <a:off x="4212468" y="2360278"/>
          <a:ext cx="3285725" cy="1651287"/>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kk-KZ" sz="2200" kern="1200" dirty="0" smtClean="0">
              <a:latin typeface="Times New Roman" pitchFamily="18" charset="0"/>
              <a:cs typeface="Times New Roman" pitchFamily="18" charset="0"/>
            </a:rPr>
            <a:t>Ойлау нәтижесі бейне емес, бейнелердің өзара байланысынан туындаған қандай да бір ой, идея.</a:t>
          </a:r>
          <a:endParaRPr lang="ru-RU" sz="2200" kern="1200" dirty="0">
            <a:latin typeface="Times New Roman" pitchFamily="18" charset="0"/>
            <a:cs typeface="Times New Roman" pitchFamily="18" charset="0"/>
          </a:endParaRPr>
        </a:p>
      </dsp:txBody>
      <dsp:txXfrm>
        <a:off x="4212468" y="2360278"/>
        <a:ext cx="3285725" cy="165128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86251BD-C135-4B8B-A9FD-561182ABC06B}">
      <dsp:nvSpPr>
        <dsp:cNvPr id="0" name=""/>
        <dsp:cNvSpPr/>
      </dsp:nvSpPr>
      <dsp:spPr>
        <a:xfrm rot="16200000">
          <a:off x="362" y="1094342"/>
          <a:ext cx="4148019" cy="4148019"/>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kk-KZ" sz="2500" kern="1200" dirty="0" smtClean="0">
              <a:latin typeface="Times New Roman" pitchFamily="18" charset="0"/>
              <a:cs typeface="Times New Roman" pitchFamily="18" charset="0"/>
            </a:rPr>
            <a:t>Ойлау заттар мен құбылыстардың мәнін түсіндіретін идеялардың туындысы.</a:t>
          </a:r>
          <a:endParaRPr lang="ru-RU" sz="2500" kern="1200" dirty="0">
            <a:latin typeface="Times New Roman" pitchFamily="18" charset="0"/>
            <a:cs typeface="Times New Roman" pitchFamily="18" charset="0"/>
          </a:endParaRPr>
        </a:p>
      </dsp:txBody>
      <dsp:txXfrm rot="16200000">
        <a:off x="362" y="1094342"/>
        <a:ext cx="4148019" cy="4148019"/>
      </dsp:txXfrm>
    </dsp:sp>
    <dsp:sp modelId="{2722D4A5-FB13-4EA1-8D56-60AD2D44F093}">
      <dsp:nvSpPr>
        <dsp:cNvPr id="0" name=""/>
        <dsp:cNvSpPr/>
      </dsp:nvSpPr>
      <dsp:spPr>
        <a:xfrm rot="5400000">
          <a:off x="4564586" y="1024883"/>
          <a:ext cx="4148019" cy="4286936"/>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kk-KZ" sz="2500" kern="1200" dirty="0" smtClean="0">
              <a:latin typeface="Times New Roman" pitchFamily="18" charset="0"/>
              <a:cs typeface="Times New Roman" pitchFamily="18" charset="0"/>
            </a:rPr>
            <a:t>Ойлау бұл теориялық және практикалық әрекет сипаты.</a:t>
          </a:r>
          <a:endParaRPr lang="ru-RU" sz="2500" kern="1200" dirty="0">
            <a:latin typeface="Times New Roman" pitchFamily="18" charset="0"/>
            <a:cs typeface="Times New Roman" pitchFamily="18" charset="0"/>
          </a:endParaRPr>
        </a:p>
      </dsp:txBody>
      <dsp:txXfrm rot="5400000">
        <a:off x="4564586" y="1024883"/>
        <a:ext cx="4148019" cy="428693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409FDA2-35B2-44EB-B6BC-C7E0080CE515}">
      <dsp:nvSpPr>
        <dsp:cNvPr id="0" name=""/>
        <dsp:cNvSpPr/>
      </dsp:nvSpPr>
      <dsp:spPr>
        <a:xfrm>
          <a:off x="7721" y="1871840"/>
          <a:ext cx="2307772" cy="13846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kk-KZ" sz="3000" kern="1200" dirty="0" smtClean="0">
              <a:latin typeface="Times New Roman" pitchFamily="18" charset="0"/>
              <a:cs typeface="Times New Roman" pitchFamily="18" charset="0"/>
            </a:rPr>
            <a:t>Бағдарлық</a:t>
          </a:r>
          <a:endParaRPr lang="ru-RU" sz="3000" kern="1200" dirty="0">
            <a:latin typeface="Times New Roman" pitchFamily="18" charset="0"/>
            <a:cs typeface="Times New Roman" pitchFamily="18" charset="0"/>
          </a:endParaRPr>
        </a:p>
      </dsp:txBody>
      <dsp:txXfrm>
        <a:off x="7721" y="1871840"/>
        <a:ext cx="2307772" cy="1384663"/>
      </dsp:txXfrm>
    </dsp:sp>
    <dsp:sp modelId="{1B0B865D-39D3-44B7-93D1-6F8A1685A3FC}">
      <dsp:nvSpPr>
        <dsp:cNvPr id="0" name=""/>
        <dsp:cNvSpPr/>
      </dsp:nvSpPr>
      <dsp:spPr>
        <a:xfrm>
          <a:off x="2546270" y="2278008"/>
          <a:ext cx="489247" cy="5723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ru-RU" sz="2400" kern="1200"/>
        </a:p>
      </dsp:txBody>
      <dsp:txXfrm>
        <a:off x="2546270" y="2278008"/>
        <a:ext cx="489247" cy="572327"/>
      </dsp:txXfrm>
    </dsp:sp>
    <dsp:sp modelId="{CF12D216-1D9B-4919-B301-332791DB03D1}">
      <dsp:nvSpPr>
        <dsp:cNvPr id="0" name=""/>
        <dsp:cNvSpPr/>
      </dsp:nvSpPr>
      <dsp:spPr>
        <a:xfrm>
          <a:off x="3238601" y="1871840"/>
          <a:ext cx="2307772" cy="13846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kk-KZ" sz="3000" kern="1200" dirty="0" smtClean="0">
              <a:latin typeface="Times New Roman" pitchFamily="18" charset="0"/>
              <a:cs typeface="Times New Roman" pitchFamily="18" charset="0"/>
            </a:rPr>
            <a:t>Ізденістік</a:t>
          </a:r>
          <a:endParaRPr lang="ru-RU" sz="3000" kern="1200" dirty="0">
            <a:latin typeface="Times New Roman" pitchFamily="18" charset="0"/>
            <a:cs typeface="Times New Roman" pitchFamily="18" charset="0"/>
          </a:endParaRPr>
        </a:p>
      </dsp:txBody>
      <dsp:txXfrm>
        <a:off x="3238601" y="1871840"/>
        <a:ext cx="2307772" cy="1384663"/>
      </dsp:txXfrm>
    </dsp:sp>
    <dsp:sp modelId="{79EF135E-766A-4FD7-BAED-375C8DB387F6}">
      <dsp:nvSpPr>
        <dsp:cNvPr id="0" name=""/>
        <dsp:cNvSpPr/>
      </dsp:nvSpPr>
      <dsp:spPr>
        <a:xfrm>
          <a:off x="5777151" y="2278008"/>
          <a:ext cx="489247" cy="5723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ru-RU" sz="2400" kern="1200"/>
        </a:p>
      </dsp:txBody>
      <dsp:txXfrm>
        <a:off x="5777151" y="2278008"/>
        <a:ext cx="489247" cy="572327"/>
      </dsp:txXfrm>
    </dsp:sp>
    <dsp:sp modelId="{F03AD8F7-89DE-4B89-A7BF-CD0295FFBBC8}">
      <dsp:nvSpPr>
        <dsp:cNvPr id="0" name=""/>
        <dsp:cNvSpPr/>
      </dsp:nvSpPr>
      <dsp:spPr>
        <a:xfrm>
          <a:off x="6469482" y="1871840"/>
          <a:ext cx="2307772" cy="13846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kk-KZ" sz="3000" kern="1200" dirty="0" smtClean="0">
              <a:latin typeface="Times New Roman" pitchFamily="18" charset="0"/>
              <a:cs typeface="Times New Roman" pitchFamily="18" charset="0"/>
            </a:rPr>
            <a:t>Қайта құрушылық</a:t>
          </a:r>
          <a:endParaRPr lang="ru-RU" sz="3000" kern="1200" dirty="0">
            <a:latin typeface="Times New Roman" pitchFamily="18" charset="0"/>
            <a:cs typeface="Times New Roman" pitchFamily="18" charset="0"/>
          </a:endParaRPr>
        </a:p>
      </dsp:txBody>
      <dsp:txXfrm>
        <a:off x="6469482" y="1871840"/>
        <a:ext cx="2307772" cy="1384663"/>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C4F045-E0BA-4615-8601-94C095CDC31D}" type="datetimeFigureOut">
              <a:rPr lang="ru-RU" smtClean="0"/>
              <a:t>08.06.2023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A3A776-AE60-4365-ADCA-4C83098A21C6}"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C5BC87-E37E-40CC-82FB-C57E185071C3}" type="slidenum">
              <a:rPr lang="ru-RU" altLang="ru-RU"/>
              <a:pPr/>
              <a:t>12</a:t>
            </a:fld>
            <a:endParaRPr lang="ru-RU" altLang="ru-RU"/>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913B1D-6443-4491-A1B7-90DC2A51C95A}" type="slidenum">
              <a:rPr lang="ru-RU" altLang="ru-RU"/>
              <a:pPr/>
              <a:t>22</a:t>
            </a:fld>
            <a:endParaRPr lang="ru-RU" altLang="ru-RU"/>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92BE51-F34B-4122-8998-D9988C696FDF}" type="slidenum">
              <a:rPr lang="ru-RU" altLang="ru-RU"/>
              <a:pPr/>
              <a:t>23</a:t>
            </a:fld>
            <a:endParaRPr lang="ru-RU" altLang="ru-RU"/>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45401B-794D-4B43-8672-EE2EE170832C}" type="slidenum">
              <a:rPr lang="ru-RU" altLang="ru-RU"/>
              <a:pPr/>
              <a:t>13</a:t>
            </a:fld>
            <a:endParaRPr lang="ru-RU" altLang="ru-RU"/>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F8BA35-EE03-4D94-81AE-F6BD14EF7231}" type="slidenum">
              <a:rPr lang="ru-RU" altLang="ru-RU"/>
              <a:pPr/>
              <a:t>14</a:t>
            </a:fld>
            <a:endParaRPr lang="ru-RU" altLang="ru-RU"/>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8397D2-02B1-49B3-991D-04F724BD6490}" type="slidenum">
              <a:rPr lang="ru-RU" altLang="ru-RU"/>
              <a:pPr/>
              <a:t>15</a:t>
            </a:fld>
            <a:endParaRPr lang="ru-RU" altLang="ru-RU"/>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F9EB8A-2E5E-424E-9271-E64E1AC29890}" type="slidenum">
              <a:rPr lang="ru-RU" altLang="ru-RU"/>
              <a:pPr/>
              <a:t>17</a:t>
            </a:fld>
            <a:endParaRPr lang="ru-RU" altLang="ru-RU"/>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C9D63A-2742-4140-BEED-D9D6A0D4539E}" type="slidenum">
              <a:rPr lang="ru-RU" altLang="ru-RU"/>
              <a:pPr/>
              <a:t>18</a:t>
            </a:fld>
            <a:endParaRPr lang="ru-RU" altLang="ru-RU"/>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426A76-A793-46C3-9BEF-1933B9982E73}" type="slidenum">
              <a:rPr lang="ru-RU" altLang="ru-RU"/>
              <a:pPr/>
              <a:t>19</a:t>
            </a:fld>
            <a:endParaRPr lang="ru-RU" altLang="ru-RU"/>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DEBA59-F443-4F85-9918-B92CFB1D23A8}" type="slidenum">
              <a:rPr lang="ru-RU" altLang="ru-RU"/>
              <a:pPr/>
              <a:t>20</a:t>
            </a:fld>
            <a:endParaRPr lang="ru-RU" altLang="ru-RU"/>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699742-D1FB-4190-9CC4-D8E2FD6B2073}" type="slidenum">
              <a:rPr lang="ru-RU" altLang="ru-RU"/>
              <a:pPr/>
              <a:t>21</a:t>
            </a:fld>
            <a:endParaRPr lang="ru-RU" altLang="ru-RU"/>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725C68B6-61C2-468F-89AB-4B9F7531AA68}"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08.06.2023</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106E36-FD25-4E2D-B0AA-010F637433A0}" type="datetimeFigureOut">
              <a:rPr lang="ru-RU" smtClean="0"/>
              <a:pPr/>
              <a:t>08.06.2023</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2708920"/>
            <a:ext cx="8280919" cy="3312368"/>
          </a:xfrm>
        </p:spPr>
        <p:txBody>
          <a:bodyPr>
            <a:normAutofit/>
          </a:bodyPr>
          <a:lstStyle/>
          <a:p>
            <a:pPr marL="182880" indent="0" algn="ctr">
              <a:buNone/>
            </a:pPr>
            <a:r>
              <a:rPr lang="kk-KZ" b="1" dirty="0" smtClean="0">
                <a:solidFill>
                  <a:schemeClr val="accent2"/>
                </a:solidFill>
                <a:effectLst/>
                <a:latin typeface="Times New Roman" pitchFamily="18" charset="0"/>
                <a:cs typeface="Times New Roman" pitchFamily="18" charset="0"/>
              </a:rPr>
              <a:t>Ойлау </a:t>
            </a:r>
            <a:r>
              <a:rPr lang="kk-KZ" b="1" dirty="0">
                <a:solidFill>
                  <a:schemeClr val="accent2"/>
                </a:solidFill>
                <a:effectLst/>
                <a:latin typeface="Times New Roman" pitchFamily="18" charset="0"/>
                <a:cs typeface="Times New Roman" pitchFamily="18" charset="0"/>
              </a:rPr>
              <a:t>дамуының тарихи-мәдени  және онтогенетикалық </a:t>
            </a:r>
            <a:r>
              <a:rPr lang="kk-KZ" b="1" dirty="0" smtClean="0">
                <a:solidFill>
                  <a:schemeClr val="accent2"/>
                </a:solidFill>
                <a:effectLst/>
                <a:latin typeface="Times New Roman" pitchFamily="18" charset="0"/>
                <a:cs typeface="Times New Roman" pitchFamily="18" charset="0"/>
              </a:rPr>
              <a:t>сипаты</a:t>
            </a:r>
            <a:r>
              <a:rPr lang="kk-KZ" sz="3600" dirty="0" smtClean="0">
                <a:solidFill>
                  <a:schemeClr val="accent2"/>
                </a:solidFill>
                <a:effectLst/>
                <a:latin typeface="Times New Roman" pitchFamily="18" charset="0"/>
                <a:cs typeface="Times New Roman" pitchFamily="18" charset="0"/>
              </a:rPr>
              <a:t/>
            </a:r>
            <a:br>
              <a:rPr lang="kk-KZ" sz="3600" dirty="0" smtClean="0">
                <a:solidFill>
                  <a:schemeClr val="accent2"/>
                </a:solidFill>
                <a:effectLst/>
                <a:latin typeface="Times New Roman" pitchFamily="18" charset="0"/>
                <a:cs typeface="Times New Roman" pitchFamily="18" charset="0"/>
              </a:rPr>
            </a:br>
            <a:r>
              <a:rPr lang="kk-KZ" sz="3600" dirty="0" smtClean="0">
                <a:solidFill>
                  <a:schemeClr val="accent2"/>
                </a:solidFill>
                <a:latin typeface="Times New Roman" pitchFamily="18" charset="0"/>
                <a:cs typeface="Times New Roman" pitchFamily="18" charset="0"/>
              </a:rPr>
              <a:t/>
            </a:r>
            <a:br>
              <a:rPr lang="kk-KZ" sz="3600" dirty="0" smtClean="0">
                <a:solidFill>
                  <a:schemeClr val="accent2"/>
                </a:solidFill>
                <a:latin typeface="Times New Roman" pitchFamily="18" charset="0"/>
                <a:cs typeface="Times New Roman" pitchFamily="18" charset="0"/>
              </a:rPr>
            </a:br>
            <a:r>
              <a:rPr lang="kk-KZ" sz="3200" dirty="0" smtClean="0">
                <a:solidFill>
                  <a:schemeClr val="accent2"/>
                </a:solidFill>
                <a:latin typeface="Times New Roman" pitchFamily="18" charset="0"/>
                <a:cs typeface="Times New Roman" pitchFamily="18" charset="0"/>
              </a:rPr>
              <a:t>11 лекция</a:t>
            </a:r>
            <a:endParaRPr lang="ru-RU" sz="3600" dirty="0">
              <a:solidFill>
                <a:schemeClr val="accent2"/>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111889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980728"/>
            <a:ext cx="8568952" cy="2523768"/>
          </a:xfrm>
          <a:prstGeom prst="rect">
            <a:avLst/>
          </a:prstGeom>
        </p:spPr>
        <p:txBody>
          <a:bodyPr wrap="square">
            <a:spAutoFit/>
          </a:bodyPr>
          <a:lstStyle/>
          <a:p>
            <a:r>
              <a:rPr lang="ru-RU" sz="2000" i="1" dirty="0" err="1">
                <a:solidFill>
                  <a:schemeClr val="tx2">
                    <a:lumMod val="50000"/>
                  </a:schemeClr>
                </a:solidFill>
                <a:latin typeface="Times New Roman" pitchFamily="18" charset="0"/>
                <a:cs typeface="Times New Roman" pitchFamily="18" charset="0"/>
              </a:rPr>
              <a:t>Қазіргі жаңа танымдық процестерді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зерттеу</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ерекшелігіне</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қарай ойлауды</a:t>
            </a:r>
            <a:r>
              <a:rPr lang="ru-RU" sz="2000" i="1" dirty="0">
                <a:solidFill>
                  <a:schemeClr val="tx2">
                    <a:lumMod val="50000"/>
                  </a:schemeClr>
                </a:solidFill>
                <a:latin typeface="Times New Roman" pitchFamily="18" charset="0"/>
                <a:cs typeface="Times New Roman" pitchFamily="18" charset="0"/>
              </a:rPr>
              <a:t> тар </a:t>
            </a:r>
            <a:r>
              <a:rPr lang="ru-RU" sz="2000" i="1" dirty="0" err="1">
                <a:solidFill>
                  <a:schemeClr val="tx2">
                    <a:lumMod val="50000"/>
                  </a:schemeClr>
                </a:solidFill>
                <a:latin typeface="Times New Roman" pitchFamily="18" charset="0"/>
                <a:cs typeface="Times New Roman" pitchFamily="18" charset="0"/>
              </a:rPr>
              <a:t>және кең мағынада қарастырамыз</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Кең мағынадағы адамның ойлуы</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оның белсенді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танымдық іс-әрекеті, сонымен</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қатар ішкі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іс-әрекеті жоспарлау</a:t>
            </a:r>
            <a:r>
              <a:rPr lang="ru-RU" sz="2000" i="1" dirty="0">
                <a:solidFill>
                  <a:schemeClr val="tx2">
                    <a:lumMod val="50000"/>
                  </a:schemeClr>
                </a:solidFill>
                <a:latin typeface="Times New Roman" pitchFamily="18" charset="0"/>
                <a:cs typeface="Times New Roman" pitchFamily="18" charset="0"/>
              </a:rPr>
              <a:t> мен </a:t>
            </a:r>
            <a:r>
              <a:rPr lang="ru-RU" sz="2000" i="1" dirty="0" err="1">
                <a:solidFill>
                  <a:schemeClr val="tx2">
                    <a:lumMod val="50000"/>
                  </a:schemeClr>
                </a:solidFill>
                <a:latin typeface="Times New Roman" pitchFamily="18" charset="0"/>
                <a:cs typeface="Times New Roman" pitchFamily="18" charset="0"/>
              </a:rPr>
              <a:t>реттеу</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процесі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ретінде</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қарастырылады</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Бұл тұрғыдан біздің қалай ойлайтындығымыз туралы</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мәселе өзімізді қоршаған әлемді және өзімізді қалай түсінеміз, қалай елестетеміз</a:t>
            </a:r>
            <a:r>
              <a:rPr lang="ru-RU" sz="2000" i="1" dirty="0">
                <a:solidFill>
                  <a:schemeClr val="tx2">
                    <a:lumMod val="50000"/>
                  </a:schemeClr>
                </a:solidFill>
                <a:latin typeface="Times New Roman" pitchFamily="18" charset="0"/>
                <a:cs typeface="Times New Roman" pitchFamily="18" charset="0"/>
              </a:rPr>
              <a:t>, осы </a:t>
            </a:r>
            <a:r>
              <a:rPr lang="ru-RU" sz="2000" i="1" dirty="0" err="1">
                <a:solidFill>
                  <a:schemeClr val="tx2">
                    <a:lumMod val="50000"/>
                  </a:schemeClr>
                </a:solidFill>
                <a:latin typeface="Times New Roman" pitchFamily="18" charset="0"/>
                <a:cs typeface="Times New Roman" pitchFamily="18" charset="0"/>
              </a:rPr>
              <a:t>білімдерді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өз </a:t>
            </a:r>
            <a:r>
              <a:rPr lang="ru-RU" sz="2000" i="1" dirty="0">
                <a:solidFill>
                  <a:schemeClr val="tx2">
                    <a:lumMod val="50000"/>
                  </a:schemeClr>
                </a:solidFill>
                <a:latin typeface="Times New Roman" pitchFamily="18" charset="0"/>
                <a:cs typeface="Times New Roman" pitchFamily="18" charset="0"/>
              </a:rPr>
              <a:t>мінез–</a:t>
            </a:r>
            <a:r>
              <a:rPr lang="ru-RU" sz="2000" i="1" dirty="0" err="1">
                <a:solidFill>
                  <a:schemeClr val="tx2">
                    <a:lumMod val="50000"/>
                  </a:schemeClr>
                </a:solidFill>
                <a:latin typeface="Times New Roman" pitchFamily="18" charset="0"/>
                <a:cs typeface="Times New Roman" pitchFamily="18" charset="0"/>
              </a:rPr>
              <a:t>құлқымызды басқаруда қалай пайдаланамыз</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дегенді</a:t>
            </a:r>
            <a:r>
              <a:rPr lang="ru-RU" sz="2000" i="1" dirty="0">
                <a:solidFill>
                  <a:schemeClr val="tx2">
                    <a:lumMod val="50000"/>
                  </a:schemeClr>
                </a:solidFill>
                <a:latin typeface="Times New Roman" pitchFamily="18" charset="0"/>
                <a:cs typeface="Times New Roman" pitchFamily="18" charset="0"/>
              </a:rPr>
              <a:t> </a:t>
            </a:r>
            <a:r>
              <a:rPr lang="ru-RU" sz="2000" i="1" dirty="0" err="1">
                <a:solidFill>
                  <a:schemeClr val="tx2">
                    <a:lumMod val="50000"/>
                  </a:schemeClr>
                </a:solidFill>
                <a:latin typeface="Times New Roman" pitchFamily="18" charset="0"/>
                <a:cs typeface="Times New Roman" pitchFamily="18" charset="0"/>
              </a:rPr>
              <a:t>білдіреді</a:t>
            </a:r>
            <a:r>
              <a:rPr lang="ru-RU" sz="2000" i="1" dirty="0" smtClean="0">
                <a:solidFill>
                  <a:schemeClr val="tx2">
                    <a:lumMod val="50000"/>
                  </a:schemeClr>
                </a:solidFill>
                <a:latin typeface="Times New Roman" pitchFamily="18" charset="0"/>
                <a:cs typeface="Times New Roman" pitchFamily="18" charset="0"/>
              </a:rPr>
              <a:t>.</a:t>
            </a:r>
          </a:p>
          <a:p>
            <a:endParaRPr lang="ru-RU" i="1" dirty="0">
              <a:solidFill>
                <a:schemeClr val="tx2">
                  <a:lumMod val="50000"/>
                </a:schemeClr>
              </a:solidFill>
            </a:endParaRPr>
          </a:p>
        </p:txBody>
      </p:sp>
      <p:sp>
        <p:nvSpPr>
          <p:cNvPr id="3" name="Прямоугольник 2"/>
          <p:cNvSpPr/>
          <p:nvPr/>
        </p:nvSpPr>
        <p:spPr>
          <a:xfrm>
            <a:off x="251520" y="3500438"/>
            <a:ext cx="8640960" cy="2554545"/>
          </a:xfrm>
          <a:prstGeom prst="rect">
            <a:avLst/>
          </a:prstGeom>
        </p:spPr>
        <p:txBody>
          <a:bodyPr wrap="square">
            <a:spAutoFit/>
          </a:bodyPr>
          <a:lstStyle/>
          <a:p>
            <a:r>
              <a:rPr lang="ru-RU" sz="2000" dirty="0">
                <a:latin typeface="Times New Roman" pitchFamily="18" charset="0"/>
                <a:cs typeface="Times New Roman" pitchFamily="18" charset="0"/>
              </a:rPr>
              <a:t> </a:t>
            </a:r>
            <a:r>
              <a:rPr lang="ru-RU" sz="2000" i="1" dirty="0">
                <a:solidFill>
                  <a:srgbClr val="C00000"/>
                </a:solidFill>
                <a:latin typeface="Times New Roman" pitchFamily="18" charset="0"/>
                <a:cs typeface="Times New Roman" pitchFamily="18" charset="0"/>
              </a:rPr>
              <a:t>О. </a:t>
            </a:r>
            <a:r>
              <a:rPr lang="ru-RU" sz="2000" i="1" dirty="0" err="1">
                <a:solidFill>
                  <a:srgbClr val="C00000"/>
                </a:solidFill>
                <a:latin typeface="Times New Roman" pitchFamily="18" charset="0"/>
                <a:cs typeface="Times New Roman" pitchFamily="18" charset="0"/>
              </a:rPr>
              <a:t>Кюльпе</a:t>
            </a:r>
            <a:r>
              <a:rPr lang="ru-RU" sz="2000" i="1" dirty="0">
                <a:solidFill>
                  <a:srgbClr val="C00000"/>
                </a:solidFill>
                <a:latin typeface="Times New Roman" pitchFamily="18" charset="0"/>
                <a:cs typeface="Times New Roman" pitchFamily="18" charset="0"/>
              </a:rPr>
              <a:t>–</a:t>
            </a:r>
            <a:r>
              <a:rPr lang="ru-RU" sz="2000" i="1" dirty="0" err="1">
                <a:solidFill>
                  <a:srgbClr val="C00000"/>
                </a:solidFill>
                <a:latin typeface="Times New Roman" pitchFamily="18" charset="0"/>
                <a:cs typeface="Times New Roman" pitchFamily="18" charset="0"/>
              </a:rPr>
              <a:t>ойлау</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психологиясының Вюрцберг</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мектебінің негізін</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салушы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Ол</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Вундтың идеяларын</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шығармашылықпен дамыта</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отырып</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жоғары психикалық функцияларды</a:t>
            </a:r>
            <a:r>
              <a:rPr lang="ru-RU" sz="2000" i="1" dirty="0">
                <a:solidFill>
                  <a:srgbClr val="C00000"/>
                </a:solidFill>
                <a:latin typeface="Times New Roman" pitchFamily="18" charset="0"/>
                <a:cs typeface="Times New Roman" pitchFamily="18" charset="0"/>
              </a:rPr>
              <a:t>–</a:t>
            </a:r>
            <a:r>
              <a:rPr lang="ru-RU" sz="2000" i="1" dirty="0" err="1">
                <a:solidFill>
                  <a:srgbClr val="C00000"/>
                </a:solidFill>
                <a:latin typeface="Times New Roman" pitchFamily="18" charset="0"/>
                <a:cs typeface="Times New Roman" pitchFamily="18" charset="0"/>
              </a:rPr>
              <a:t>ойлау</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және ерік–күшін зерттеу</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үшін инстроспекция</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әдісін пайдалана</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бастады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Оның зерттеулерінің пәні “эмпириялық ойлау</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аталған және </a:t>
            </a:r>
            <a:r>
              <a:rPr lang="ru-RU" sz="2000" i="1" dirty="0">
                <a:solidFill>
                  <a:srgbClr val="C00000"/>
                </a:solidFill>
                <a:latin typeface="Times New Roman" pitchFamily="18" charset="0"/>
                <a:cs typeface="Times New Roman" pitchFamily="18" charset="0"/>
              </a:rPr>
              <a:t>“таза </a:t>
            </a:r>
            <a:r>
              <a:rPr lang="ru-RU" sz="2000" i="1" dirty="0" err="1">
                <a:solidFill>
                  <a:srgbClr val="C00000"/>
                </a:solidFill>
                <a:latin typeface="Times New Roman" pitchFamily="18" charset="0"/>
                <a:cs typeface="Times New Roman" pitchFamily="18" charset="0"/>
              </a:rPr>
              <a:t>ойлауды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нақты ойлауды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өзінді жүзеге асыратын</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психологиялық акті</a:t>
            </a:r>
            <a:r>
              <a:rPr lang="ru-RU" sz="2000" i="1" dirty="0">
                <a:solidFill>
                  <a:srgbClr val="C00000"/>
                </a:solidFill>
                <a:latin typeface="Times New Roman" pitchFamily="18" charset="0"/>
                <a:cs typeface="Times New Roman" pitchFamily="18" charset="0"/>
              </a:rPr>
              <a:t> мен жай–</a:t>
            </a:r>
            <a:r>
              <a:rPr lang="ru-RU" sz="2000" i="1" dirty="0" err="1">
                <a:solidFill>
                  <a:srgbClr val="C00000"/>
                </a:solidFill>
                <a:latin typeface="Times New Roman" pitchFamily="18" charset="0"/>
                <a:cs typeface="Times New Roman" pitchFamily="18" charset="0"/>
              </a:rPr>
              <a:t>күйлер болды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Кюльпеннің атауы</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бойынша</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психикалық актіні</a:t>
            </a:r>
            <a:r>
              <a:rPr lang="ru-RU" sz="2000" i="1" dirty="0">
                <a:solidFill>
                  <a:srgbClr val="C00000"/>
                </a:solidFill>
                <a:latin typeface="Times New Roman" pitchFamily="18" charset="0"/>
                <a:cs typeface="Times New Roman" pitchFamily="18" charset="0"/>
              </a:rPr>
              <a:t> </a:t>
            </a:r>
            <a:r>
              <a:rPr lang="ru-RU" sz="2000" i="1" dirty="0" err="1">
                <a:solidFill>
                  <a:srgbClr val="C00000"/>
                </a:solidFill>
                <a:latin typeface="Times New Roman" pitchFamily="18" charset="0"/>
                <a:cs typeface="Times New Roman" pitchFamily="18" charset="0"/>
              </a:rPr>
              <a:t>бақылау “жүйелік инстроспекцияның” көмегімен орындалады</a:t>
            </a:r>
            <a:endParaRPr lang="ru-RU" sz="2000" i="1" dirty="0">
              <a:solidFill>
                <a:srgbClr val="C00000"/>
              </a:solidFill>
              <a:latin typeface="Times New Roman" pitchFamily="18" charset="0"/>
              <a:cs typeface="Times New Roman" pitchFamily="18" charset="0"/>
            </a:endParaRPr>
          </a:p>
        </p:txBody>
      </p:sp>
      <p:sp>
        <p:nvSpPr>
          <p:cNvPr id="4" name="Прямоугольник 3"/>
          <p:cNvSpPr/>
          <p:nvPr/>
        </p:nvSpPr>
        <p:spPr>
          <a:xfrm>
            <a:off x="251520" y="260648"/>
            <a:ext cx="8712968" cy="584775"/>
          </a:xfrm>
          <a:prstGeom prst="rect">
            <a:avLst/>
          </a:prstGeom>
        </p:spPr>
        <p:txBody>
          <a:bodyPr wrap="square">
            <a:spAutoFit/>
          </a:bodyPr>
          <a:lstStyle/>
          <a:p>
            <a:pPr algn="ctr"/>
            <a:r>
              <a:rPr lang="kk-KZ" sz="3200" b="1" dirty="0" smtClean="0">
                <a:solidFill>
                  <a:schemeClr val="accent2"/>
                </a:solidFill>
                <a:latin typeface="Times New Roman" pitchFamily="18" charset="0"/>
                <a:cs typeface="Times New Roman" pitchFamily="18" charset="0"/>
              </a:rPr>
              <a:t>Ойлау дамуының </a:t>
            </a:r>
            <a:r>
              <a:rPr lang="kk-KZ" sz="3200" b="1" dirty="0" smtClean="0">
                <a:solidFill>
                  <a:schemeClr val="accent2"/>
                </a:solidFill>
                <a:latin typeface="Times New Roman" pitchFamily="18" charset="0"/>
                <a:cs typeface="Times New Roman" pitchFamily="18" charset="0"/>
              </a:rPr>
              <a:t>теориялық сипаты</a:t>
            </a:r>
            <a:endParaRPr lang="ru-RU" sz="3200" dirty="0"/>
          </a:p>
        </p:txBody>
      </p:sp>
    </p:spTree>
    <p:extLst>
      <p:ext uri="{BB962C8B-B14F-4D97-AF65-F5344CB8AC3E}">
        <p14:creationId xmlns:p14="http://schemas.microsoft.com/office/powerpoint/2010/main" xmlns="" val="1396533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052736"/>
            <a:ext cx="8501122" cy="5109091"/>
          </a:xfrm>
          <a:prstGeom prst="rect">
            <a:avLst/>
          </a:prstGeom>
        </p:spPr>
        <p:txBody>
          <a:bodyPr wrap="square">
            <a:spAutoFit/>
          </a:bodyPr>
          <a:lstStyle/>
          <a:p>
            <a:pPr algn="just"/>
            <a:r>
              <a:rPr lang="ru-RU" sz="2800" dirty="0" err="1">
                <a:solidFill>
                  <a:schemeClr val="accent1"/>
                </a:solidFill>
                <a:latin typeface="Times New Roman" pitchFamily="18" charset="0"/>
                <a:cs typeface="Times New Roman" pitchFamily="18" charset="0"/>
              </a:rPr>
              <a:t>Ойлаудың </a:t>
            </a:r>
            <a:r>
              <a:rPr lang="ru-RU" sz="2800" dirty="0" err="1" smtClean="0">
                <a:solidFill>
                  <a:schemeClr val="accent1"/>
                </a:solidFill>
                <a:latin typeface="Times New Roman" pitchFamily="18" charset="0"/>
                <a:cs typeface="Times New Roman" pitchFamily="18" charset="0"/>
              </a:rPr>
              <a:t>келесі</a:t>
            </a:r>
            <a:r>
              <a:rPr lang="ru-RU" sz="2800" dirty="0" smtClean="0">
                <a:solidFill>
                  <a:schemeClr val="accent1"/>
                </a:solidFill>
                <a:latin typeface="Times New Roman" pitchFamily="18" charset="0"/>
                <a:cs typeface="Times New Roman" pitchFamily="18" charset="0"/>
              </a:rPr>
              <a:t> </a:t>
            </a:r>
            <a:r>
              <a:rPr lang="ru-RU" sz="2800" dirty="0" err="1" smtClean="0">
                <a:solidFill>
                  <a:schemeClr val="accent1"/>
                </a:solidFill>
                <a:latin typeface="Times New Roman" pitchFamily="18" charset="0"/>
                <a:cs typeface="Times New Roman" pitchFamily="18" charset="0"/>
              </a:rPr>
              <a:t>фило</a:t>
            </a:r>
            <a:r>
              <a:rPr lang="ru-RU" sz="2800" dirty="0" smtClean="0">
                <a:solidFill>
                  <a:schemeClr val="accent1"/>
                </a:solidFill>
                <a:latin typeface="Times New Roman" pitchFamily="18" charset="0"/>
                <a:cs typeface="Times New Roman" pitchFamily="18" charset="0"/>
              </a:rPr>
              <a:t>- </a:t>
            </a:r>
            <a:r>
              <a:rPr lang="ru-RU" sz="2800" dirty="0" err="1" smtClean="0">
                <a:solidFill>
                  <a:schemeClr val="accent1"/>
                </a:solidFill>
                <a:latin typeface="Times New Roman" pitchFamily="18" charset="0"/>
                <a:cs typeface="Times New Roman" pitchFamily="18" charset="0"/>
              </a:rPr>
              <a:t>және </a:t>
            </a:r>
            <a:r>
              <a:rPr lang="ru-RU" sz="2800" dirty="0" err="1">
                <a:solidFill>
                  <a:schemeClr val="accent1"/>
                </a:solidFill>
                <a:latin typeface="Times New Roman" pitchFamily="18" charset="0"/>
                <a:cs typeface="Times New Roman" pitchFamily="18" charset="0"/>
              </a:rPr>
              <a:t>онтогенетикалық зерттеулері</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психикалық дамудың кез</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келген</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сатысындағы өзгермейтін және әмбебап ойлау</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заңдары туралы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түсініктердің қайта қаралуымен байланысты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Жануарлармен</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тапсырмаларды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шешуге</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арналған эксперименттік</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зерттеулер</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алғашқы адамдардың халықтардың саналы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өмірінің заңдылықтарын зерттеу</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балалар</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ойлауының ерекшеліктерін</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зерттеу</a:t>
            </a:r>
            <a:r>
              <a:rPr lang="ru-RU" sz="2800" dirty="0">
                <a:solidFill>
                  <a:schemeClr val="accent1"/>
                </a:solidFill>
                <a:latin typeface="Times New Roman" pitchFamily="18" charset="0"/>
                <a:cs typeface="Times New Roman" pitchFamily="18" charset="0"/>
              </a:rPr>
              <a:t> ой </a:t>
            </a:r>
            <a:r>
              <a:rPr lang="ru-RU" sz="2800" dirty="0" err="1">
                <a:solidFill>
                  <a:schemeClr val="accent1"/>
                </a:solidFill>
                <a:latin typeface="Times New Roman" pitchFamily="18" charset="0"/>
                <a:cs typeface="Times New Roman" pitchFamily="18" charset="0"/>
              </a:rPr>
              <a:t>процестерінің тарихи</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табиғатын көрсетті</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оның дамуының сапалы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сатылары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туралы</a:t>
            </a:r>
            <a:r>
              <a:rPr lang="ru-RU" sz="2800" dirty="0">
                <a:solidFill>
                  <a:schemeClr val="accent1"/>
                </a:solidFill>
                <a:latin typeface="Times New Roman" pitchFamily="18" charset="0"/>
                <a:cs typeface="Times New Roman" pitchFamily="18" charset="0"/>
              </a:rPr>
              <a:t> </a:t>
            </a:r>
            <a:r>
              <a:rPr lang="ru-RU" sz="2800" dirty="0" err="1">
                <a:solidFill>
                  <a:schemeClr val="accent1"/>
                </a:solidFill>
                <a:latin typeface="Times New Roman" pitchFamily="18" charset="0"/>
                <a:cs typeface="Times New Roman" pitchFamily="18" charset="0"/>
              </a:rPr>
              <a:t>мәселені көтерді</a:t>
            </a:r>
            <a:r>
              <a:rPr lang="ru-RU" sz="2800" dirty="0" smtClean="0">
                <a:solidFill>
                  <a:schemeClr val="accent1"/>
                </a:solidFill>
                <a:latin typeface="Times New Roman" pitchFamily="18" charset="0"/>
                <a:cs typeface="Times New Roman" pitchFamily="18" charset="0"/>
              </a:rPr>
              <a:t>.</a:t>
            </a:r>
          </a:p>
          <a:p>
            <a:endParaRPr lang="ru-RU" dirty="0">
              <a:solidFill>
                <a:schemeClr val="accent1"/>
              </a:solidFill>
            </a:endParaRPr>
          </a:p>
        </p:txBody>
      </p:sp>
    </p:spTree>
    <p:extLst>
      <p:ext uri="{BB962C8B-B14F-4D97-AF65-F5344CB8AC3E}">
        <p14:creationId xmlns:p14="http://schemas.microsoft.com/office/powerpoint/2010/main" xmlns="" val="10609675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4294967295"/>
          </p:nvPr>
        </p:nvSpPr>
        <p:spPr>
          <a:xfrm>
            <a:off x="323528" y="404664"/>
            <a:ext cx="8229600" cy="5949950"/>
          </a:xfrm>
          <a:prstGeom prst="rect">
            <a:avLst/>
          </a:prstGeom>
        </p:spPr>
        <p:txBody>
          <a:bodyPr>
            <a:noAutofit/>
          </a:bodyPr>
          <a:lstStyle/>
          <a:p>
            <a:pPr marL="0" indent="0" algn="just">
              <a:spcBef>
                <a:spcPts val="0"/>
              </a:spcBef>
              <a:buNone/>
            </a:pPr>
            <a:r>
              <a:rPr lang="ru-RU" altLang="ru-RU" sz="2000" dirty="0" err="1" smtClean="0">
                <a:latin typeface="Times New Roman" pitchFamily="18" charset="0"/>
                <a:cs typeface="Times New Roman" pitchFamily="18" charset="0"/>
              </a:rPr>
              <a:t>Когнитивтік</a:t>
            </a:r>
            <a:r>
              <a:rPr lang="ru-RU" altLang="ru-RU" sz="2000" dirty="0" smtClean="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психологияның көрнекті өкілі, әлемге белгілі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ғалым, </a:t>
            </a:r>
            <a:r>
              <a:rPr lang="ru-RU" altLang="ru-RU" sz="2000" dirty="0">
                <a:latin typeface="Times New Roman" pitchFamily="18" charset="0"/>
                <a:cs typeface="Times New Roman" pitchFamily="18" charset="0"/>
              </a:rPr>
              <a:t>Америка </a:t>
            </a:r>
            <a:r>
              <a:rPr lang="ru-RU" altLang="ru-RU" sz="2000" dirty="0" err="1">
                <a:latin typeface="Times New Roman" pitchFamily="18" charset="0"/>
                <a:cs typeface="Times New Roman" pitchFamily="18" charset="0"/>
              </a:rPr>
              <a:t>Құрама Штаттарындағы </a:t>
            </a:r>
            <a:r>
              <a:rPr lang="ru-RU" altLang="ru-RU" sz="2000" dirty="0">
                <a:latin typeface="Times New Roman" pitchFamily="18" charset="0"/>
                <a:cs typeface="Times New Roman" pitchFamily="18" charset="0"/>
              </a:rPr>
              <a:t>Невада–</a:t>
            </a:r>
            <a:r>
              <a:rPr lang="ru-RU" altLang="ru-RU" sz="2000" dirty="0" err="1">
                <a:latin typeface="Times New Roman" pitchFamily="18" charset="0"/>
                <a:cs typeface="Times New Roman" pitchFamily="18" charset="0"/>
              </a:rPr>
              <a:t>Рено</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университетінің </a:t>
            </a:r>
            <a:r>
              <a:rPr lang="ru-RU" altLang="ru-RU" sz="2000" dirty="0">
                <a:latin typeface="Times New Roman" pitchFamily="18" charset="0"/>
                <a:cs typeface="Times New Roman" pitchFamily="18" charset="0"/>
              </a:rPr>
              <a:t>профессоры, осы </a:t>
            </a:r>
            <a:r>
              <a:rPr lang="ru-RU" altLang="ru-RU" sz="2000" dirty="0" err="1">
                <a:latin typeface="Times New Roman" pitchFamily="18" charset="0"/>
                <a:cs typeface="Times New Roman" pitchFamily="18" charset="0"/>
              </a:rPr>
              <a:t>саладағы танымал</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ғылымдардың бірі</a:t>
            </a:r>
            <a:r>
              <a:rPr lang="ru-RU" altLang="ru-RU" sz="2000" dirty="0">
                <a:latin typeface="Times New Roman" pitchFamily="18" charset="0"/>
                <a:cs typeface="Times New Roman" pitchFamily="18" charset="0"/>
              </a:rPr>
              <a:t> Р. </a:t>
            </a:r>
            <a:r>
              <a:rPr lang="ru-RU" altLang="ru-RU" sz="2000" dirty="0" err="1">
                <a:latin typeface="Times New Roman" pitchFamily="18" charset="0"/>
                <a:cs typeface="Times New Roman" pitchFamily="18" charset="0"/>
              </a:rPr>
              <a:t>Солсо</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өзінің атақты </a:t>
            </a:r>
            <a:r>
              <a:rPr lang="ru-RU" altLang="ru-RU" sz="2000" dirty="0">
                <a:latin typeface="Times New Roman" pitchFamily="18" charset="0"/>
                <a:cs typeface="Times New Roman" pitchFamily="18" charset="0"/>
              </a:rPr>
              <a:t>“</a:t>
            </a:r>
            <a:r>
              <a:rPr lang="ru-RU" altLang="ru-RU" sz="2000" dirty="0" err="1">
                <a:latin typeface="Times New Roman" pitchFamily="18" charset="0"/>
                <a:cs typeface="Times New Roman" pitchFamily="18" charset="0"/>
              </a:rPr>
              <a:t>Когнитивтік</a:t>
            </a:r>
            <a:r>
              <a:rPr lang="ru-RU" altLang="ru-RU" sz="2000" dirty="0">
                <a:latin typeface="Times New Roman" pitchFamily="18" charset="0"/>
                <a:cs typeface="Times New Roman" pitchFamily="18" charset="0"/>
              </a:rPr>
              <a:t> психология” </a:t>
            </a:r>
            <a:r>
              <a:rPr lang="ru-RU" altLang="ru-RU" sz="2000" dirty="0" err="1">
                <a:latin typeface="Times New Roman" pitchFamily="18" charset="0"/>
                <a:cs typeface="Times New Roman" pitchFamily="18" charset="0"/>
              </a:rPr>
              <a:t>атты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ең бегінде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қабылдау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ес</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қиял</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жасанды</a:t>
            </a:r>
            <a:r>
              <a:rPr lang="ru-RU" altLang="ru-RU" sz="2000" dirty="0">
                <a:latin typeface="Times New Roman" pitchFamily="18" charset="0"/>
                <a:cs typeface="Times New Roman" pitchFamily="18" charset="0"/>
              </a:rPr>
              <a:t> интеллект </a:t>
            </a:r>
            <a:r>
              <a:rPr lang="ru-RU" altLang="ru-RU" sz="2000" dirty="0" err="1">
                <a:latin typeface="Times New Roman" pitchFamily="18" charset="0"/>
                <a:cs typeface="Times New Roman" pitchFamily="18" charset="0"/>
              </a:rPr>
              <a:t>жайлы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ғылыми теориялық талдауларын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бере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отырып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олардың қолданбалы аспектісін</a:t>
            </a:r>
            <a:r>
              <a:rPr lang="ru-RU" altLang="ru-RU" sz="2000" dirty="0">
                <a:latin typeface="Times New Roman" pitchFamily="18" charset="0"/>
                <a:cs typeface="Times New Roman" pitchFamily="18" charset="0"/>
              </a:rPr>
              <a:t> де </a:t>
            </a:r>
            <a:r>
              <a:rPr lang="ru-RU" altLang="ru-RU" sz="2000" dirty="0" err="1">
                <a:latin typeface="Times New Roman" pitchFamily="18" charset="0"/>
                <a:cs typeface="Times New Roman" pitchFamily="18" charset="0"/>
              </a:rPr>
              <a:t>қарастырады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Адамның ойлау</a:t>
            </a:r>
            <a:r>
              <a:rPr lang="ru-RU" altLang="ru-RU" sz="2000" dirty="0">
                <a:latin typeface="Times New Roman" pitchFamily="18" charset="0"/>
                <a:cs typeface="Times New Roman" pitchFamily="18" charset="0"/>
              </a:rPr>
              <a:t> мен </a:t>
            </a:r>
            <a:r>
              <a:rPr lang="ru-RU" altLang="ru-RU" sz="2000" dirty="0" err="1">
                <a:latin typeface="Times New Roman" pitchFamily="18" charset="0"/>
                <a:cs typeface="Times New Roman" pitchFamily="18" charset="0"/>
              </a:rPr>
              <a:t>интеллектісін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когнитивтік</a:t>
            </a:r>
            <a:r>
              <a:rPr lang="ru-RU" altLang="ru-RU" sz="2000" dirty="0">
                <a:latin typeface="Times New Roman" pitchFamily="18" charset="0"/>
                <a:cs typeface="Times New Roman" pitchFamily="18" charset="0"/>
              </a:rPr>
              <a:t> психология </a:t>
            </a:r>
            <a:r>
              <a:rPr lang="ru-RU" altLang="ru-RU" sz="2000" dirty="0" err="1">
                <a:latin typeface="Times New Roman" pitchFamily="18" charset="0"/>
                <a:cs typeface="Times New Roman" pitchFamily="18" charset="0"/>
              </a:rPr>
              <a:t>аясында</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зерттей</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отырып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мен </a:t>
            </a:r>
            <a:r>
              <a:rPr lang="ru-RU" altLang="ru-RU" sz="2000" dirty="0" err="1">
                <a:latin typeface="Times New Roman" pitchFamily="18" charset="0"/>
                <a:cs typeface="Times New Roman" pitchFamily="18" charset="0"/>
              </a:rPr>
              <a:t>интеллектіні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табиғи және жасанды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салаларға бөліп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теориялық тұрғыдан талдайды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мен </a:t>
            </a:r>
            <a:r>
              <a:rPr lang="ru-RU" altLang="ru-RU" sz="2000" dirty="0" err="1">
                <a:latin typeface="Times New Roman" pitchFamily="18" charset="0"/>
                <a:cs typeface="Times New Roman" pitchFamily="18" charset="0"/>
              </a:rPr>
              <a:t>интеллектінің </a:t>
            </a:r>
            <a:r>
              <a:rPr lang="ru-RU" altLang="ru-RU" sz="2000" dirty="0">
                <a:latin typeface="Times New Roman" pitchFamily="18" charset="0"/>
                <a:cs typeface="Times New Roman" pitchFamily="18" charset="0"/>
              </a:rPr>
              <a:t>ара </a:t>
            </a:r>
            <a:r>
              <a:rPr lang="ru-RU" altLang="ru-RU" sz="2000" dirty="0" err="1">
                <a:latin typeface="Times New Roman" pitchFamily="18" charset="0"/>
                <a:cs typeface="Times New Roman" pitchFamily="18" charset="0"/>
              </a:rPr>
              <a:t>қатынасын зерттейді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Біріншіден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ұғымдарды қалыптастыру, </a:t>
            </a:r>
            <a:r>
              <a:rPr lang="ru-RU" altLang="ru-RU" sz="2000" dirty="0">
                <a:latin typeface="Times New Roman" pitchFamily="18" charset="0"/>
                <a:cs typeface="Times New Roman" pitchFamily="18" charset="0"/>
              </a:rPr>
              <a:t>логика </a:t>
            </a:r>
            <a:r>
              <a:rPr lang="ru-RU" altLang="ru-RU" sz="2000" dirty="0" err="1">
                <a:latin typeface="Times New Roman" pitchFamily="18" charset="0"/>
                <a:cs typeface="Times New Roman" pitchFamily="18" charset="0"/>
              </a:rPr>
              <a:t>және шешім</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қабылдау мәселесіне қатысты ойлаудың ғылыми негізі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талданады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Сонымен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қатар, ойлаудың этностық аспектілері</a:t>
            </a:r>
            <a:r>
              <a:rPr lang="ru-RU" altLang="ru-RU" sz="2000" dirty="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зерттелінеді</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Ойлау</a:t>
            </a:r>
            <a:r>
              <a:rPr lang="ru-RU" altLang="ru-RU" sz="2000" dirty="0" smtClean="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процесі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шығармашылық </a:t>
            </a:r>
            <a:r>
              <a:rPr lang="ru-RU" altLang="ru-RU" sz="2000" dirty="0">
                <a:latin typeface="Times New Roman" pitchFamily="18" charset="0"/>
                <a:cs typeface="Times New Roman" pitchFamily="18" charset="0"/>
              </a:rPr>
              <a:t>пен </a:t>
            </a:r>
            <a:r>
              <a:rPr lang="ru-RU" altLang="ru-RU" sz="2000" dirty="0" err="1">
                <a:latin typeface="Times New Roman" pitchFamily="18" charset="0"/>
                <a:cs typeface="Times New Roman" pitchFamily="18" charset="0"/>
              </a:rPr>
              <a:t>интеллектінің міндетті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шешуімен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байланысты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зерттеліп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шығармашылық процеске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және жасанды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интеллектіге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талдау</a:t>
            </a:r>
            <a:r>
              <a:rPr lang="ru-RU" altLang="ru-RU" sz="2000" dirty="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жасалынады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Өткен </a:t>
            </a:r>
            <a:r>
              <a:rPr lang="ru-RU" altLang="ru-RU" sz="2000" dirty="0" err="1">
                <a:latin typeface="Times New Roman" pitchFamily="18" charset="0"/>
                <a:cs typeface="Times New Roman" pitchFamily="18" charset="0"/>
              </a:rPr>
              <a:t>ғасырдың елуінші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жылдары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негізгі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мәні бихевиоризмді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информациялық бағыттың құлауы болып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табылатын</a:t>
            </a:r>
            <a:r>
              <a:rPr lang="ru-RU" altLang="ru-RU" sz="2000" dirty="0">
                <a:latin typeface="Times New Roman" pitchFamily="18" charset="0"/>
                <a:cs typeface="Times New Roman" pitchFamily="18" charset="0"/>
              </a:rPr>
              <a:t> революция </a:t>
            </a:r>
            <a:r>
              <a:rPr lang="ru-RU" altLang="ru-RU" sz="2000" dirty="0" err="1">
                <a:latin typeface="Times New Roman" pitchFamily="18" charset="0"/>
                <a:cs typeface="Times New Roman" pitchFamily="18" charset="0"/>
              </a:rPr>
              <a:t>жасалды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Алайда</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бұл революцияның ойлауды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зерттеу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меселелерінде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осыншалық </a:t>
            </a:r>
            <a:r>
              <a:rPr lang="ru-RU" altLang="ru-RU" sz="2000" dirty="0">
                <a:latin typeface="Times New Roman" pitchFamily="18" charset="0"/>
                <a:cs typeface="Times New Roman" pitchFamily="18" charset="0"/>
              </a:rPr>
              <a:t>к </a:t>
            </a:r>
            <a:r>
              <a:rPr lang="ru-RU" altLang="ru-RU" sz="2000" dirty="0" err="1">
                <a:latin typeface="Times New Roman" pitchFamily="18" charset="0"/>
                <a:cs typeface="Times New Roman" pitchFamily="18" charset="0"/>
              </a:rPr>
              <a:t>ешіккені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таңғаларлық</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Дегенмен</a:t>
            </a:r>
            <a:r>
              <a:rPr lang="ru-RU" altLang="ru-RU" sz="2000" dirty="0">
                <a:latin typeface="Times New Roman" pitchFamily="18" charset="0"/>
                <a:cs typeface="Times New Roman" pitchFamily="18" charset="0"/>
              </a:rPr>
              <a:t> де </a:t>
            </a: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психологиясын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түсінуде айтарлықтай өсу жүзеге асырылды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және болашақтағы көрнекі жетістіктердің айқын алғышарттары байқалды</a:t>
            </a:r>
            <a:r>
              <a:rPr lang="ru-RU" altLang="ru-RU" sz="20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54421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4294967295"/>
          </p:nvPr>
        </p:nvSpPr>
        <p:spPr>
          <a:xfrm>
            <a:off x="683567" y="692695"/>
            <a:ext cx="7796857" cy="5400129"/>
          </a:xfrm>
          <a:prstGeom prst="rect">
            <a:avLst/>
          </a:prstGeom>
        </p:spPr>
        <p:txBody>
          <a:bodyPr/>
          <a:lstStyle/>
          <a:p>
            <a:pPr marL="0" indent="0">
              <a:spcBef>
                <a:spcPts val="0"/>
              </a:spcBef>
              <a:buNone/>
            </a:pPr>
            <a:r>
              <a:rPr lang="ru-RU" altLang="ru-RU" sz="2400" dirty="0" err="1">
                <a:latin typeface="Times New Roman" pitchFamily="18" charset="0"/>
                <a:cs typeface="Times New Roman" pitchFamily="18" charset="0"/>
              </a:rPr>
              <a:t>Ойлау</a:t>
            </a:r>
            <a:r>
              <a:rPr lang="ru-RU" altLang="ru-RU" sz="2400" dirty="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психологиясы</a:t>
            </a:r>
            <a:r>
              <a:rPr lang="ru-RU" altLang="ru-RU" sz="2400" dirty="0" smtClean="0">
                <a:latin typeface="Times New Roman" pitchFamily="18" charset="0"/>
                <a:cs typeface="Times New Roman" pitchFamily="18" charset="0"/>
              </a:rPr>
              <a:t> – </a:t>
            </a:r>
            <a:r>
              <a:rPr lang="ru-RU" altLang="ru-RU" sz="2400" dirty="0" err="1" smtClean="0">
                <a:latin typeface="Times New Roman" pitchFamily="18" charset="0"/>
                <a:cs typeface="Times New Roman" pitchFamily="18" charset="0"/>
              </a:rPr>
              <a:t>жалпы</a:t>
            </a:r>
            <a:r>
              <a:rPr lang="ru-RU" altLang="ru-RU" sz="2400" dirty="0" smtClean="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психологияның негізгі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бөлімдерінің бірі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Бұл </a:t>
            </a:r>
            <a:r>
              <a:rPr lang="ru-RU" altLang="ru-RU" sz="2400" dirty="0">
                <a:latin typeface="Times New Roman" pitchFamily="18" charset="0"/>
                <a:cs typeface="Times New Roman" pitchFamily="18" charset="0"/>
              </a:rPr>
              <a:t>психология </a:t>
            </a:r>
            <a:r>
              <a:rPr lang="ru-RU" altLang="ru-RU" sz="2400" dirty="0" err="1">
                <a:latin typeface="Times New Roman" pitchFamily="18" charset="0"/>
                <a:cs typeface="Times New Roman" pitchFamily="18" charset="0"/>
              </a:rPr>
              <a:t>ғылымдарының негізгі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категориялар</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жүйесіндегі ойлауды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талдаудың қажеттілігін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соның ішінде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іс-әрекет</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психикалық бейне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ұғынылған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ұғынылмаған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тұлға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қарым</a:t>
            </a:r>
            <a:r>
              <a:rPr lang="ru-RU" altLang="ru-RU" sz="2400" dirty="0">
                <a:latin typeface="Times New Roman" pitchFamily="18" charset="0"/>
                <a:cs typeface="Times New Roman" pitchFamily="18" charset="0"/>
              </a:rPr>
              <a:t>–</a:t>
            </a:r>
            <a:r>
              <a:rPr lang="ru-RU" altLang="ru-RU" sz="2400" dirty="0" err="1">
                <a:latin typeface="Times New Roman" pitchFamily="18" charset="0"/>
                <a:cs typeface="Times New Roman" pitchFamily="18" charset="0"/>
              </a:rPr>
              <a:t>қатынас</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категорияларын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анықтайды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Ойлау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кешенді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пәнаралық зерттеулердің пәні болып</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табылады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ойлауды</a:t>
            </a:r>
            <a:r>
              <a:rPr lang="ru-RU" altLang="ru-RU" sz="2400" dirty="0">
                <a:latin typeface="Times New Roman" pitchFamily="18" charset="0"/>
                <a:cs typeface="Times New Roman" pitchFamily="18" charset="0"/>
              </a:rPr>
              <a:t> философия, </a:t>
            </a:r>
            <a:r>
              <a:rPr lang="ru-RU" altLang="ru-RU" sz="2400" dirty="0" err="1">
                <a:latin typeface="Times New Roman" pitchFamily="18" charset="0"/>
                <a:cs typeface="Times New Roman" pitchFamily="18" charset="0"/>
              </a:rPr>
              <a:t>формальды</a:t>
            </a:r>
            <a:r>
              <a:rPr lang="ru-RU" altLang="ru-RU" sz="2400" dirty="0">
                <a:latin typeface="Times New Roman" pitchFamily="18" charset="0"/>
                <a:cs typeface="Times New Roman" pitchFamily="18" charset="0"/>
              </a:rPr>
              <a:t> логика, социология, физиология, кибернетика, психология </a:t>
            </a:r>
            <a:r>
              <a:rPr lang="ru-RU" altLang="ru-RU" sz="2400" dirty="0" err="1">
                <a:latin typeface="Times New Roman" pitchFamily="18" charset="0"/>
                <a:cs typeface="Times New Roman" pitchFamily="18" charset="0"/>
              </a:rPr>
              <a:t>ғылымдары </a:t>
            </a:r>
            <a:r>
              <a:rPr lang="ru-RU" altLang="ru-RU" sz="2400" dirty="0" err="1" smtClean="0">
                <a:latin typeface="Times New Roman" pitchFamily="18" charset="0"/>
                <a:cs typeface="Times New Roman" pitchFamily="18" charset="0"/>
              </a:rPr>
              <a:t>зерттейді</a:t>
            </a:r>
            <a:r>
              <a:rPr lang="ru-RU" altLang="ru-RU" sz="2400" dirty="0" smtClean="0">
                <a:latin typeface="Times New Roman" pitchFamily="18" charset="0"/>
                <a:cs typeface="Times New Roman" pitchFamily="18" charset="0"/>
              </a:rPr>
              <a:t>. Психология </a:t>
            </a:r>
            <a:r>
              <a:rPr lang="ru-RU" altLang="ru-RU" sz="2400" dirty="0" err="1">
                <a:latin typeface="Times New Roman" pitchFamily="18" charset="0"/>
                <a:cs typeface="Times New Roman" pitchFamily="18" charset="0"/>
              </a:rPr>
              <a:t>ойлауды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танымдық іс-әрекет ретінде</a:t>
            </a:r>
            <a:r>
              <a:rPr lang="ru-RU" altLang="ru-RU" sz="2400" dirty="0">
                <a:latin typeface="Times New Roman" pitchFamily="18" charset="0"/>
                <a:cs typeface="Times New Roman" pitchFamily="18" charset="0"/>
              </a:rPr>
              <a:t>, оны </a:t>
            </a:r>
            <a:r>
              <a:rPr lang="ru-RU" altLang="ru-RU" sz="2400" dirty="0" err="1">
                <a:latin typeface="Times New Roman" pitchFamily="18" charset="0"/>
                <a:cs typeface="Times New Roman" pitchFamily="18" charset="0"/>
              </a:rPr>
              <a:t>қолданатын құралдардың деңгейіне тәуелді оны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түрлерге жіктеуді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олардың </a:t>
            </a:r>
            <a:r>
              <a:rPr lang="ru-RU" altLang="ru-RU" sz="2400" dirty="0">
                <a:latin typeface="Times New Roman" pitchFamily="18" charset="0"/>
                <a:cs typeface="Times New Roman" pitchFamily="18" charset="0"/>
              </a:rPr>
              <a:t>субъект </a:t>
            </a:r>
            <a:r>
              <a:rPr lang="ru-RU" altLang="ru-RU" sz="2400" dirty="0" err="1">
                <a:latin typeface="Times New Roman" pitchFamily="18" charset="0"/>
                <a:cs typeface="Times New Roman" pitchFamily="18" charset="0"/>
              </a:rPr>
              <a:t>үшін жаңашылдығын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оның белсенділігінің деңгейін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ойлаудың шынайылығының </a:t>
            </a:r>
            <a:r>
              <a:rPr lang="ru-RU" altLang="ru-RU" sz="2400" dirty="0">
                <a:latin typeface="Times New Roman" pitchFamily="18" charset="0"/>
                <a:cs typeface="Times New Roman" pitchFamily="18" charset="0"/>
              </a:rPr>
              <a:t>бара–</a:t>
            </a:r>
            <a:r>
              <a:rPr lang="ru-RU" altLang="ru-RU" sz="2400" dirty="0" err="1">
                <a:latin typeface="Times New Roman" pitchFamily="18" charset="0"/>
                <a:cs typeface="Times New Roman" pitchFamily="18" charset="0"/>
              </a:rPr>
              <a:t>барлығын зерттейді</a:t>
            </a:r>
            <a:r>
              <a:rPr lang="ru-RU" altLang="ru-RU" sz="24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3366077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4294967295"/>
          </p:nvPr>
        </p:nvSpPr>
        <p:spPr>
          <a:xfrm>
            <a:off x="539552" y="476672"/>
            <a:ext cx="8013898" cy="5976516"/>
          </a:xfrm>
          <a:prstGeom prst="rect">
            <a:avLst/>
          </a:prstGeom>
        </p:spPr>
        <p:txBody>
          <a:bodyPr>
            <a:noAutofit/>
          </a:bodyPr>
          <a:lstStyle/>
          <a:p>
            <a:pPr marL="0" indent="0" algn="just">
              <a:spcBef>
                <a:spcPts val="0"/>
              </a:spcBef>
              <a:buNone/>
            </a:pP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жоғары психикалық функциялардың бірі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болып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табылады</a:t>
            </a:r>
            <a:r>
              <a:rPr lang="ru-RU" altLang="ru-RU" sz="2000" dirty="0">
                <a:latin typeface="Times New Roman" pitchFamily="18" charset="0"/>
                <a:cs typeface="Times New Roman" pitchFamily="18" charset="0"/>
              </a:rPr>
              <a:t>. Процесс </a:t>
            </a:r>
            <a:r>
              <a:rPr lang="ru-RU" altLang="ru-RU" sz="2000" dirty="0" err="1">
                <a:latin typeface="Times New Roman" pitchFamily="18" charset="0"/>
                <a:cs typeface="Times New Roman" pitchFamily="18" charset="0"/>
              </a:rPr>
              <a:t>ретінде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пайда</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болып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өмірлік іс-әрекетке байланысты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дами</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отырып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салыстырмалы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түрде өзінің мотивіне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мақсатына</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тәсіліне ие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іс-әрекетке айналады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Ойлаудың жемісі</a:t>
            </a:r>
            <a:r>
              <a:rPr lang="ru-RU" altLang="ru-RU" sz="2000" dirty="0">
                <a:latin typeface="Times New Roman" pitchFamily="18" charset="0"/>
                <a:cs typeface="Times New Roman" pitchFamily="18" charset="0"/>
              </a:rPr>
              <a:t> А.Н. Леонтьев </a:t>
            </a:r>
            <a:r>
              <a:rPr lang="ru-RU" altLang="ru-RU" sz="2000" dirty="0" err="1">
                <a:latin typeface="Times New Roman" pitchFamily="18" charset="0"/>
                <a:cs typeface="Times New Roman" pitchFamily="18" charset="0"/>
              </a:rPr>
              <a:t>атаған </a:t>
            </a:r>
            <a:r>
              <a:rPr lang="ru-RU" altLang="ru-RU" sz="2000" dirty="0">
                <a:latin typeface="Times New Roman" pitchFamily="18" charset="0"/>
                <a:cs typeface="Times New Roman" pitchFamily="18" charset="0"/>
              </a:rPr>
              <a:t>“</a:t>
            </a:r>
            <a:r>
              <a:rPr lang="ru-RU" altLang="ru-RU" sz="2000" dirty="0" err="1">
                <a:latin typeface="Times New Roman" pitchFamily="18" charset="0"/>
                <a:cs typeface="Times New Roman" pitchFamily="18" charset="0"/>
              </a:rPr>
              <a:t>Әлем бейнесінің</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интегралды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құрылуына енеді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және сонымен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қатар оның құрылымдарының өзіндік сапалы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бейнесін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құрайды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Ойлау–қарым–қатынаспен бірге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басқа адамға әсер етудің қажетті құрылымын, </a:t>
            </a:r>
            <a:r>
              <a:rPr lang="ru-RU" altLang="ru-RU" sz="2000" dirty="0">
                <a:latin typeface="Times New Roman" pitchFamily="18" charset="0"/>
                <a:cs typeface="Times New Roman" pitchFamily="18" charset="0"/>
              </a:rPr>
              <a:t>коммуникация </a:t>
            </a:r>
            <a:r>
              <a:rPr lang="ru-RU" altLang="ru-RU" sz="2000" dirty="0" err="1">
                <a:latin typeface="Times New Roman" pitchFamily="18" charset="0"/>
                <a:cs typeface="Times New Roman" pitchFamily="18" charset="0"/>
              </a:rPr>
              <a:t>актілерін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құрайды және тұлғааралық таным</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процестеріне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қосылған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Ойлау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бірлескен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іс</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әрекеттің формаларын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пайдалануы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мүмкін.</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Адамның ойлауы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оның индивидтік</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ерекшеліктеріне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шартталғаны сияқты, жеке</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түрде </a:t>
            </a:r>
            <a:r>
              <a:rPr lang="ru-RU" altLang="ru-RU" sz="2000" dirty="0" err="1" smtClean="0">
                <a:latin typeface="Times New Roman" pitchFamily="18" charset="0"/>
                <a:cs typeface="Times New Roman" pitchFamily="18" charset="0"/>
              </a:rPr>
              <a:t>шартталады</a:t>
            </a:r>
            <a:r>
              <a:rPr lang="ru-RU" altLang="ru-RU" sz="2000" dirty="0" smtClean="0">
                <a:latin typeface="Times New Roman" pitchFamily="18" charset="0"/>
                <a:cs typeface="Times New Roman" pitchFamily="18" charset="0"/>
              </a:rPr>
              <a:t>. </a:t>
            </a:r>
            <a:r>
              <a:rPr lang="ru-RU" altLang="ru-RU" sz="2000" dirty="0" err="1" smtClean="0">
                <a:latin typeface="Times New Roman" pitchFamily="18" charset="0"/>
                <a:cs typeface="Times New Roman" pitchFamily="18" charset="0"/>
              </a:rPr>
              <a:t>Ойлау</a:t>
            </a:r>
            <a:r>
              <a:rPr lang="ru-RU" altLang="ru-RU" sz="2000" dirty="0" smtClean="0">
                <a:latin typeface="Times New Roman" pitchFamily="18" charset="0"/>
                <a:cs typeface="Times New Roman" pitchFamily="18" charset="0"/>
              </a:rPr>
              <a:t> – </a:t>
            </a:r>
            <a:r>
              <a:rPr lang="ru-RU" altLang="ru-RU" sz="2000" dirty="0" err="1" smtClean="0">
                <a:latin typeface="Times New Roman" pitchFamily="18" charset="0"/>
                <a:cs typeface="Times New Roman" pitchFamily="18" charset="0"/>
              </a:rPr>
              <a:t>тұлға </a:t>
            </a:r>
            <a:r>
              <a:rPr lang="ru-RU" altLang="ru-RU" sz="2000" dirty="0" err="1">
                <a:latin typeface="Times New Roman" pitchFamily="18" charset="0"/>
                <a:cs typeface="Times New Roman" pitchFamily="18" charset="0"/>
              </a:rPr>
              <a:t>рефлексиясының қажетті құрылымы және өзі </a:t>
            </a:r>
            <a:r>
              <a:rPr lang="ru-RU" altLang="ru-RU" sz="2000" dirty="0">
                <a:latin typeface="Times New Roman" pitchFamily="18" charset="0"/>
                <a:cs typeface="Times New Roman" pitchFamily="18" charset="0"/>
              </a:rPr>
              <a:t>осы </a:t>
            </a:r>
            <a:r>
              <a:rPr lang="ru-RU" altLang="ru-RU" sz="2000" dirty="0" err="1">
                <a:latin typeface="Times New Roman" pitchFamily="18" charset="0"/>
                <a:cs typeface="Times New Roman" pitchFamily="18" charset="0"/>
              </a:rPr>
              <a:t>рефлексияның объектісі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болып</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табылады</a:t>
            </a:r>
            <a:r>
              <a:rPr lang="ru-RU" altLang="ru-RU" sz="2000" dirty="0">
                <a:latin typeface="Times New Roman" pitchFamily="18" charset="0"/>
                <a:cs typeface="Times New Roman" pitchFamily="18" charset="0"/>
              </a:rPr>
              <a:t>. Психология </a:t>
            </a:r>
            <a:r>
              <a:rPr lang="ru-RU" altLang="ru-RU" sz="2000" dirty="0" err="1">
                <a:latin typeface="Times New Roman" pitchFamily="18" charset="0"/>
                <a:cs typeface="Times New Roman" pitchFamily="18" charset="0"/>
              </a:rPr>
              <a:t>ғылымдарының негізгі</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салаларының </a:t>
            </a:r>
            <a:r>
              <a:rPr lang="ru-RU" altLang="ru-RU" sz="2000" dirty="0">
                <a:latin typeface="Times New Roman" pitchFamily="18" charset="0"/>
                <a:cs typeface="Times New Roman" pitchFamily="18" charset="0"/>
              </a:rPr>
              <a:t>(</a:t>
            </a:r>
            <a:r>
              <a:rPr lang="ru-RU" altLang="ru-RU" sz="2000" dirty="0" err="1">
                <a:latin typeface="Times New Roman" pitchFamily="18" charset="0"/>
                <a:cs typeface="Times New Roman" pitchFamily="18" charset="0"/>
              </a:rPr>
              <a:t>дифференциалды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психология</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еңбек психологиясы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басқару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әлеуметтік</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жас</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ерекшелік</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педагогикалық</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медициналық психология</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құрылымында ойлау</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психологиясы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мәселелерін өңдеу арнайы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талдауды</a:t>
            </a:r>
            <a:r>
              <a:rPr lang="ru-RU" altLang="ru-RU" sz="2000" dirty="0">
                <a:latin typeface="Times New Roman" pitchFamily="18" charset="0"/>
                <a:cs typeface="Times New Roman" pitchFamily="18" charset="0"/>
              </a:rPr>
              <a:t> </a:t>
            </a:r>
            <a:r>
              <a:rPr lang="ru-RU" altLang="ru-RU" sz="2000" dirty="0" err="1">
                <a:latin typeface="Times New Roman" pitchFamily="18" charset="0"/>
                <a:cs typeface="Times New Roman" pitchFamily="18" charset="0"/>
              </a:rPr>
              <a:t>қажет етеді</a:t>
            </a:r>
            <a:r>
              <a:rPr lang="ru-RU" altLang="ru-RU" sz="20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3385669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4294967295"/>
          </p:nvPr>
        </p:nvSpPr>
        <p:spPr>
          <a:xfrm>
            <a:off x="467544" y="1340768"/>
            <a:ext cx="7941444" cy="4825082"/>
          </a:xfrm>
          <a:prstGeom prst="rect">
            <a:avLst/>
          </a:prstGeom>
        </p:spPr>
        <p:txBody>
          <a:bodyPr/>
          <a:lstStyle/>
          <a:p>
            <a:pPr marL="0" indent="0" algn="just">
              <a:spcBef>
                <a:spcPts val="0"/>
              </a:spcBef>
              <a:buNone/>
            </a:pPr>
            <a:r>
              <a:rPr lang="ru-RU" altLang="ru-RU" dirty="0" err="1">
                <a:latin typeface="Times New Roman" pitchFamily="18" charset="0"/>
                <a:cs typeface="Times New Roman" pitchFamily="18" charset="0"/>
              </a:rPr>
              <a:t>Адамның ойлау</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заңдарын түсінуге деген</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талпынысы</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психологияның дербес</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ғылым ретінде</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орнауына</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дейін</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болған.</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Ойлау</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әрқашан </a:t>
            </a:r>
            <a:r>
              <a:rPr lang="ru-RU" altLang="ru-RU" dirty="0">
                <a:latin typeface="Times New Roman" pitchFamily="18" charset="0"/>
                <a:cs typeface="Times New Roman" pitchFamily="18" charset="0"/>
              </a:rPr>
              <a:t>да </a:t>
            </a:r>
            <a:r>
              <a:rPr lang="ru-RU" altLang="ru-RU" dirty="0" err="1">
                <a:latin typeface="Times New Roman" pitchFamily="18" charset="0"/>
                <a:cs typeface="Times New Roman" pitchFamily="18" charset="0"/>
              </a:rPr>
              <a:t>және бүгінгі күнге дейін</a:t>
            </a:r>
            <a:r>
              <a:rPr lang="ru-RU" altLang="ru-RU" dirty="0">
                <a:latin typeface="Times New Roman" pitchFamily="18" charset="0"/>
                <a:cs typeface="Times New Roman" pitchFamily="18" charset="0"/>
              </a:rPr>
              <a:t> гносеология мен логика, педагогика, физиология, кибернетика </a:t>
            </a:r>
            <a:r>
              <a:rPr lang="ru-RU" altLang="ru-RU" dirty="0" err="1">
                <a:latin typeface="Times New Roman" pitchFamily="18" charset="0"/>
                <a:cs typeface="Times New Roman" pitchFamily="18" charset="0"/>
              </a:rPr>
              <a:t>тәрізді әр түрлі ғылымдардың зерттеу</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пәні болып</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саналады</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Ойлаудың </a:t>
            </a:r>
            <a:r>
              <a:rPr lang="ru-RU" altLang="ru-RU" dirty="0">
                <a:latin typeface="Times New Roman" pitchFamily="18" charset="0"/>
                <a:cs typeface="Times New Roman" pitchFamily="18" charset="0"/>
              </a:rPr>
              <a:t>(сана)  </a:t>
            </a:r>
            <a:r>
              <a:rPr lang="ru-RU" altLang="ru-RU" dirty="0" err="1">
                <a:latin typeface="Times New Roman" pitchFamily="18" charset="0"/>
                <a:cs typeface="Times New Roman" pitchFamily="18" charset="0"/>
              </a:rPr>
              <a:t>табиғаты оның болмысқа қарым</a:t>
            </a:r>
            <a:r>
              <a:rPr lang="ru-RU" altLang="ru-RU" dirty="0">
                <a:latin typeface="Times New Roman" pitchFamily="18" charset="0"/>
                <a:cs typeface="Times New Roman" pitchFamily="18" charset="0"/>
              </a:rPr>
              <a:t>–</a:t>
            </a:r>
            <a:r>
              <a:rPr lang="ru-RU" altLang="ru-RU" dirty="0" err="1">
                <a:latin typeface="Times New Roman" pitchFamily="18" charset="0"/>
                <a:cs typeface="Times New Roman" pitchFamily="18" charset="0"/>
              </a:rPr>
              <a:t>қатынасы туралы</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мәселе философиясының негізгі</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мәселесі болып</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табылады</a:t>
            </a:r>
            <a:r>
              <a:rPr lang="ru-RU" altLang="ru-RU" dirty="0">
                <a:latin typeface="Times New Roman" pitchFamily="18" charset="0"/>
                <a:cs typeface="Times New Roman" pitchFamily="18" charset="0"/>
              </a:rPr>
              <a:t>. </a:t>
            </a:r>
          </a:p>
        </p:txBody>
      </p:sp>
    </p:spTree>
    <p:extLst>
      <p:ext uri="{BB962C8B-B14F-4D97-AF65-F5344CB8AC3E}">
        <p14:creationId xmlns:p14="http://schemas.microsoft.com/office/powerpoint/2010/main" xmlns="" val="2721222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4294967295"/>
          </p:nvPr>
        </p:nvSpPr>
        <p:spPr>
          <a:xfrm>
            <a:off x="467544" y="548680"/>
            <a:ext cx="8298504" cy="5547320"/>
          </a:xfrm>
          <a:prstGeom prst="rect">
            <a:avLst/>
          </a:prstGeom>
        </p:spPr>
        <p:txBody>
          <a:bodyPr>
            <a:normAutofit fontScale="77500" lnSpcReduction="20000"/>
          </a:bodyPr>
          <a:lstStyle/>
          <a:p>
            <a:pPr marL="0" indent="0" algn="just">
              <a:lnSpc>
                <a:spcPct val="120000"/>
              </a:lnSpc>
              <a:spcBef>
                <a:spcPts val="0"/>
              </a:spcBef>
              <a:buNone/>
            </a:pPr>
            <a:r>
              <a:rPr lang="kk-KZ" sz="2800" dirty="0" smtClean="0">
                <a:latin typeface="Times New Roman" pitchFamily="18" charset="0"/>
                <a:cs typeface="Times New Roman" pitchFamily="18" charset="0"/>
              </a:rPr>
              <a:t>А.А</a:t>
            </a:r>
            <a:r>
              <a:rPr lang="kk-KZ" sz="2800" dirty="0" smtClean="0">
                <a:latin typeface="Times New Roman" pitchFamily="18" charset="0"/>
                <a:cs typeface="Times New Roman" pitchFamily="18" charset="0"/>
              </a:rPr>
              <a:t>. Смирнов  </a:t>
            </a:r>
            <a:r>
              <a:rPr lang="kk-KZ" sz="2800" dirty="0" smtClean="0">
                <a:latin typeface="Times New Roman" pitchFamily="18" charset="0"/>
                <a:cs typeface="Times New Roman" pitchFamily="18" charset="0"/>
              </a:rPr>
              <a:t>ойлау  мәселесін  қарай  келе,  ойлау  мен  зияткерлік процестің  ассоциативтік  ағысты  ажырата  білу  керек  деп  ескертеді.  Мәселе  мұнда,  біз  ойлау  әрекетінде  ассоциацияны  көп  пайдаланамыз,  себебі  олар  тапсырмаларды  шешу  кезінде  өте  үлкен  көмек  көрсетеді.  Мысалы,  біз  көп  жағдайда  өткен  жағдайдан  алған  тәжірибемізді әдейі  еске  түсіреміз,  өйткені  олар қазіргі  жағдайға  ұқсас  болғандықтан.  Бұл  пайда  болған  ассоциациялар  біздің  тапсырмамызды  шешу  үшін  пайдаланылады.  Олар  бізді  одан  алыстатпайды,  жауапқа  жақындатады.  Бұндай ассциациялар  жалпы  тізгінге  жалғаса  береді  және  әрбір  ассоциация  келесі  ассциацияға  немесе  келесі  ой қорытындысына  саты  қызметін  атқарады.  Осылайша біз  ойлау  процесінде  іске  қосатын  ассоциациялар біздің  еркімізбен  басқарылып  отырылады,  ал  олардың  іске  қосылуы  белгілі бір  мақсатпен  орындалады.</a:t>
            </a:r>
            <a:endParaRPr lang="ru-RU" sz="2800" dirty="0" smtClean="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1452514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179512" y="260648"/>
            <a:ext cx="8712968" cy="5616277"/>
          </a:xfrm>
          <a:prstGeom prst="rect">
            <a:avLst/>
          </a:prstGeom>
        </p:spPr>
        <p:txBody>
          <a:bodyPr>
            <a:noAutofit/>
          </a:bodyPr>
          <a:lstStyle/>
          <a:p>
            <a:pPr marL="0" indent="0">
              <a:spcBef>
                <a:spcPts val="0"/>
              </a:spcBef>
              <a:buNone/>
            </a:pPr>
            <a:r>
              <a:rPr lang="ru-RU" altLang="ru-RU" sz="2400" dirty="0" smtClean="0">
                <a:latin typeface="Times New Roman" pitchFamily="18" charset="0"/>
                <a:cs typeface="Times New Roman" pitchFamily="18" charset="0"/>
              </a:rPr>
              <a:t>С.Л</a:t>
            </a:r>
            <a:r>
              <a:rPr lang="ru-RU" altLang="ru-RU" sz="2400" dirty="0">
                <a:latin typeface="Times New Roman" pitchFamily="18" charset="0"/>
                <a:cs typeface="Times New Roman" pitchFamily="18" charset="0"/>
              </a:rPr>
              <a:t>. Рубинштейн философия, психология, </a:t>
            </a:r>
            <a:r>
              <a:rPr lang="ru-RU" altLang="ru-RU" sz="2400" dirty="0" err="1">
                <a:latin typeface="Times New Roman" pitchFamily="18" charset="0"/>
                <a:cs typeface="Times New Roman" pitchFamily="18" charset="0"/>
              </a:rPr>
              <a:t>педагогикадағы іс-әрекеттік тәсіл тұжырымдамасын ұсынған.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Оның ұйғаруы бойынша</a:t>
            </a:r>
            <a:r>
              <a:rPr lang="ru-RU" altLang="ru-RU" sz="2400" dirty="0">
                <a:latin typeface="Times New Roman" pitchFamily="18" charset="0"/>
                <a:cs typeface="Times New Roman" pitchFamily="18" charset="0"/>
              </a:rPr>
              <a:t>: “Адам </a:t>
            </a:r>
            <a:r>
              <a:rPr lang="ru-RU" altLang="ru-RU" sz="2400" dirty="0" err="1">
                <a:latin typeface="Times New Roman" pitchFamily="18" charset="0"/>
                <a:cs typeface="Times New Roman" pitchFamily="18" charset="0"/>
              </a:rPr>
              <a:t>және оның психологиясы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практикалық іс-әрекетінің көрінісін </a:t>
            </a:r>
            <a:r>
              <a:rPr lang="ru-RU" altLang="ru-RU" sz="2400" dirty="0">
                <a:latin typeface="Times New Roman" pitchFamily="18" charset="0"/>
                <a:cs typeface="Times New Roman" pitchFamily="18" charset="0"/>
              </a:rPr>
              <a:t>ала </a:t>
            </a:r>
            <a:r>
              <a:rPr lang="ru-RU" altLang="ru-RU" sz="2400" dirty="0" err="1">
                <a:latin typeface="Times New Roman" pitchFamily="18" charset="0"/>
                <a:cs typeface="Times New Roman" pitchFamily="18" charset="0"/>
              </a:rPr>
              <a:t>отырып</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қалыптасады және сондықтан </a:t>
            </a:r>
            <a:r>
              <a:rPr lang="ru-RU" altLang="ru-RU" sz="2400" dirty="0">
                <a:latin typeface="Times New Roman" pitchFamily="18" charset="0"/>
                <a:cs typeface="Times New Roman" pitchFamily="18" charset="0"/>
              </a:rPr>
              <a:t>да </a:t>
            </a:r>
            <a:r>
              <a:rPr lang="ru-RU" altLang="ru-RU" sz="2400" dirty="0" err="1">
                <a:latin typeface="Times New Roman" pitchFamily="18" charset="0"/>
                <a:cs typeface="Times New Roman" pitchFamily="18" charset="0"/>
              </a:rPr>
              <a:t>олардың көрініс табуы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арқылы іс-әрекеттің негізгі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түрлерінде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яғни еңбекте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танымда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оқуда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ойында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зерттелуі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қажет</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Тұлғаға психологиялық сипаттама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бере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отырып</a:t>
            </a:r>
            <a:r>
              <a:rPr lang="ru-RU" altLang="ru-RU" sz="2400" dirty="0">
                <a:latin typeface="Times New Roman" pitchFamily="18" charset="0"/>
                <a:cs typeface="Times New Roman" pitchFamily="18" charset="0"/>
              </a:rPr>
              <a:t>, С.Л. Рубинштейн </a:t>
            </a:r>
            <a:r>
              <a:rPr lang="ru-RU" altLang="ru-RU" sz="2400" dirty="0" err="1">
                <a:latin typeface="Times New Roman" pitchFamily="18" charset="0"/>
                <a:cs typeface="Times New Roman" pitchFamily="18" charset="0"/>
              </a:rPr>
              <a:t>кез</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келген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психологиялық құбылысты түсіндіруде барлық сыртқы әсердің өзгеруі арқылы тұлғаның ішкі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жағдайдың тұтас жүйесі ретінде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көрінетіндігін </a:t>
            </a:r>
            <a:r>
              <a:rPr lang="ru-RU" altLang="ru-RU" sz="2400" dirty="0" err="1" smtClean="0">
                <a:latin typeface="Times New Roman" pitchFamily="18" charset="0"/>
                <a:cs typeface="Times New Roman" pitchFamily="18" charset="0"/>
              </a:rPr>
              <a:t>айтады</a:t>
            </a:r>
            <a:r>
              <a:rPr lang="ru-RU" altLang="ru-RU" sz="2400" dirty="0" smtClean="0">
                <a:latin typeface="Times New Roman" pitchFamily="18" charset="0"/>
                <a:cs typeface="Times New Roman" pitchFamily="18" charset="0"/>
              </a:rPr>
              <a:t>. </a:t>
            </a:r>
            <a:r>
              <a:rPr lang="ru-RU" altLang="ru-RU" sz="2400" dirty="0" err="1" smtClean="0">
                <a:latin typeface="Times New Roman" pitchFamily="18" charset="0"/>
                <a:cs typeface="Times New Roman" pitchFamily="18" charset="0"/>
              </a:rPr>
              <a:t>Көптеген </a:t>
            </a:r>
            <a:r>
              <a:rPr lang="ru-RU" altLang="ru-RU" sz="2400" dirty="0" err="1">
                <a:latin typeface="Times New Roman" pitchFamily="18" charset="0"/>
                <a:cs typeface="Times New Roman" pitchFamily="18" charset="0"/>
              </a:rPr>
              <a:t>жылдар</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бойы</a:t>
            </a:r>
            <a:r>
              <a:rPr lang="ru-RU" altLang="ru-RU" sz="2400" dirty="0">
                <a:latin typeface="Times New Roman" pitchFamily="18" charset="0"/>
                <a:cs typeface="Times New Roman" pitchFamily="18" charset="0"/>
              </a:rPr>
              <a:t> О.К. Тихомиров “</a:t>
            </a:r>
            <a:r>
              <a:rPr lang="ru-RU" altLang="ru-RU" sz="2400" dirty="0" err="1">
                <a:latin typeface="Times New Roman" pitchFamily="18" charset="0"/>
                <a:cs typeface="Times New Roman" pitchFamily="18" charset="0"/>
              </a:rPr>
              <a:t>Жалпы</a:t>
            </a:r>
            <a:r>
              <a:rPr lang="ru-RU" altLang="ru-RU" sz="2400" dirty="0">
                <a:latin typeface="Times New Roman" pitchFamily="18" charset="0"/>
                <a:cs typeface="Times New Roman" pitchFamily="18" charset="0"/>
              </a:rPr>
              <a:t> психология” </a:t>
            </a:r>
            <a:r>
              <a:rPr lang="ru-RU" altLang="ru-RU" sz="2400" dirty="0" err="1">
                <a:latin typeface="Times New Roman" pitchFamily="18" charset="0"/>
                <a:cs typeface="Times New Roman" pitchFamily="18" charset="0"/>
              </a:rPr>
              <a:t>негізгі</a:t>
            </a:r>
            <a:r>
              <a:rPr lang="ru-RU" altLang="ru-RU" sz="2400" dirty="0">
                <a:latin typeface="Times New Roman" pitchFamily="18" charset="0"/>
                <a:cs typeface="Times New Roman" pitchFamily="18" charset="0"/>
              </a:rPr>
              <a:t> курсы </a:t>
            </a:r>
            <a:r>
              <a:rPr lang="ru-RU" altLang="ru-RU" sz="2400" dirty="0" err="1">
                <a:latin typeface="Times New Roman" pitchFamily="18" charset="0"/>
                <a:cs typeface="Times New Roman" pitchFamily="18" charset="0"/>
              </a:rPr>
              <a:t>бойынша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дәрістер оқыған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бірқатар арнайы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курстарды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дайындаған және оқыған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үлкен әдістемелік жұмыс жүргізген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үш оқу құралы </a:t>
            </a:r>
            <a:r>
              <a:rPr lang="ru-RU" altLang="ru-RU" sz="2400" dirty="0">
                <a:latin typeface="Times New Roman" pitchFamily="18" charset="0"/>
                <a:cs typeface="Times New Roman" pitchFamily="18" charset="0"/>
              </a:rPr>
              <a:t>мен </a:t>
            </a:r>
            <a:r>
              <a:rPr lang="ru-RU" altLang="ru-RU" sz="2400" dirty="0" err="1">
                <a:latin typeface="Times New Roman" pitchFamily="18" charset="0"/>
                <a:cs typeface="Times New Roman" pitchFamily="18" charset="0"/>
              </a:rPr>
              <a:t>оқулық жазған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үнемі студенттер</a:t>
            </a:r>
            <a:r>
              <a:rPr lang="ru-RU" altLang="ru-RU" sz="2400" dirty="0">
                <a:latin typeface="Times New Roman" pitchFamily="18" charset="0"/>
                <a:cs typeface="Times New Roman" pitchFamily="18" charset="0"/>
              </a:rPr>
              <a:t> мен </a:t>
            </a:r>
            <a:r>
              <a:rPr lang="ru-RU" altLang="ru-RU" sz="2400" dirty="0" err="1">
                <a:latin typeface="Times New Roman" pitchFamily="18" charset="0"/>
                <a:cs typeface="Times New Roman" pitchFamily="18" charset="0"/>
              </a:rPr>
              <a:t>аспиранттардың ортасында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болған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олардың курстық</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дипломдық жұмыстарына және диисертациялық зерттеулеріне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жетекші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болған</a:t>
            </a:r>
            <a:r>
              <a:rPr lang="ru-RU" altLang="ru-RU" sz="24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2833865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755576" y="692695"/>
            <a:ext cx="7560840" cy="5256585"/>
          </a:xfrm>
          <a:prstGeom prst="rect">
            <a:avLst/>
          </a:prstGeom>
        </p:spPr>
        <p:txBody>
          <a:bodyPr>
            <a:normAutofit lnSpcReduction="10000"/>
          </a:bodyPr>
          <a:lstStyle/>
          <a:p>
            <a:pPr marL="0" indent="0" algn="just">
              <a:spcBef>
                <a:spcPts val="0"/>
              </a:spcBef>
              <a:buNone/>
            </a:pPr>
            <a:r>
              <a:rPr lang="ru-RU" altLang="ru-RU" sz="2800" dirty="0">
                <a:latin typeface="Times New Roman" pitchFamily="18" charset="0"/>
                <a:cs typeface="Times New Roman" pitchFamily="18" charset="0"/>
              </a:rPr>
              <a:t>О.К. Тихомиров 200–</a:t>
            </a:r>
            <a:r>
              <a:rPr lang="ru-RU" altLang="ru-RU" sz="2800" dirty="0" err="1">
                <a:latin typeface="Times New Roman" pitchFamily="18" charset="0"/>
                <a:cs typeface="Times New Roman" pitchFamily="18" charset="0"/>
              </a:rPr>
              <a:t>ден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астам</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ғылыми еңбек жариялаған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Оның көптеген жұмыстары  шетел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тілдеріне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аударылған, бірнеше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рет</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халықаралық конгрестер</a:t>
            </a:r>
            <a:r>
              <a:rPr lang="ru-RU" altLang="ru-RU" sz="2800" dirty="0">
                <a:latin typeface="Times New Roman" pitchFamily="18" charset="0"/>
                <a:cs typeface="Times New Roman" pitchFamily="18" charset="0"/>
              </a:rPr>
              <a:t> мен </a:t>
            </a:r>
            <a:r>
              <a:rPr lang="ru-RU" altLang="ru-RU" sz="2800" dirty="0" err="1">
                <a:latin typeface="Times New Roman" pitchFamily="18" charset="0"/>
                <a:cs typeface="Times New Roman" pitchFamily="18" charset="0"/>
              </a:rPr>
              <a:t>конференцияларда</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баяндалған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Ол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шетелге</a:t>
            </a:r>
            <a:r>
              <a:rPr lang="ru-RU" altLang="ru-RU" sz="2800" dirty="0">
                <a:latin typeface="Times New Roman" pitchFamily="18" charset="0"/>
                <a:cs typeface="Times New Roman" pitchFamily="18" charset="0"/>
              </a:rPr>
              <a:t> де </a:t>
            </a:r>
            <a:r>
              <a:rPr lang="ru-RU" altLang="ru-RU" sz="2800" dirty="0" err="1">
                <a:latin typeface="Times New Roman" pitchFamily="18" charset="0"/>
                <a:cs typeface="Times New Roman" pitchFamily="18" charset="0"/>
              </a:rPr>
              <a:t>әйгілі отандық психологтардың бірі</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болған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Өмірінің соңғы күндеріне дейін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ол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Мәскеу Мемлекеттік</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университеті</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Ғылыми кеңесінің мүшесі болды</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Бірнеше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рет</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кандидаттық және докторлық диссертацияларды</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қорғау бойынша</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маманданған кеңестердің төрағасы және мүшесі, психологиялық журналдардың редакциялық алқасының құрамында болған.</a:t>
            </a:r>
            <a:r>
              <a:rPr lang="ru-RU" altLang="ru-RU" sz="28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2462715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4294967295"/>
          </p:nvPr>
        </p:nvSpPr>
        <p:spPr>
          <a:xfrm>
            <a:off x="250825" y="404813"/>
            <a:ext cx="8229600" cy="5976937"/>
          </a:xfrm>
          <a:prstGeom prst="rect">
            <a:avLst/>
          </a:prstGeom>
        </p:spPr>
        <p:txBody>
          <a:bodyPr>
            <a:normAutofit lnSpcReduction="10000"/>
          </a:bodyPr>
          <a:lstStyle/>
          <a:p>
            <a:pPr marL="0" indent="0" algn="just">
              <a:spcBef>
                <a:spcPts val="0"/>
              </a:spcBef>
              <a:buNone/>
            </a:pPr>
            <a:r>
              <a:rPr lang="ru-RU" altLang="ru-RU" sz="2400" dirty="0" err="1">
                <a:latin typeface="Times New Roman" pitchFamily="18" charset="0"/>
                <a:cs typeface="Times New Roman" pitchFamily="18" charset="0"/>
              </a:rPr>
              <a:t>Оның көптеген жылдар</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бойғы теориялық және эксперименттік</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зерттеулерінің нәтижесі “адамның ойлау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іс-әрекетінің құрылымы” </a:t>
            </a:r>
            <a:r>
              <a:rPr lang="ru-RU" altLang="ru-RU" sz="2400" dirty="0">
                <a:latin typeface="Times New Roman" pitchFamily="18" charset="0"/>
                <a:cs typeface="Times New Roman" pitchFamily="18" charset="0"/>
              </a:rPr>
              <a:t>(“Структура мыслительной деятельности человека”, 1969); “</a:t>
            </a:r>
            <a:r>
              <a:rPr lang="ru-RU" altLang="ru-RU" sz="2400" dirty="0" err="1">
                <a:latin typeface="Times New Roman" pitchFamily="18" charset="0"/>
                <a:cs typeface="Times New Roman" pitchFamily="18" charset="0"/>
              </a:rPr>
              <a:t>Эмоциялар</a:t>
            </a:r>
            <a:r>
              <a:rPr lang="ru-RU" altLang="ru-RU" sz="2400" dirty="0">
                <a:latin typeface="Times New Roman" pitchFamily="18" charset="0"/>
                <a:cs typeface="Times New Roman" pitchFamily="18" charset="0"/>
              </a:rPr>
              <a:t> мен </a:t>
            </a:r>
            <a:r>
              <a:rPr lang="ru-RU" altLang="ru-RU" sz="2400" dirty="0" err="1">
                <a:latin typeface="Times New Roman" pitchFamily="18" charset="0"/>
                <a:cs typeface="Times New Roman" pitchFamily="18" charset="0"/>
              </a:rPr>
              <a:t>ойлау</a:t>
            </a:r>
            <a:r>
              <a:rPr lang="ru-RU" altLang="ru-RU" sz="2400" dirty="0">
                <a:latin typeface="Times New Roman" pitchFamily="18" charset="0"/>
                <a:cs typeface="Times New Roman" pitchFamily="18" charset="0"/>
              </a:rPr>
              <a:t>” (“Эмоции и мышление”; бірлескен–</a:t>
            </a:r>
            <a:r>
              <a:rPr lang="ru-RU" altLang="ru-RU" sz="2400" dirty="0" err="1">
                <a:latin typeface="Times New Roman" pitchFamily="18" charset="0"/>
                <a:cs typeface="Times New Roman" pitchFamily="18" charset="0"/>
              </a:rPr>
              <a:t>ұжымдық </a:t>
            </a:r>
            <a:r>
              <a:rPr lang="ru-RU" altLang="ru-RU" sz="2400" dirty="0">
                <a:latin typeface="Times New Roman" pitchFamily="18" charset="0"/>
                <a:cs typeface="Times New Roman" pitchFamily="18" charset="0"/>
              </a:rPr>
              <a:t>монография, 1980); “</a:t>
            </a:r>
            <a:r>
              <a:rPr lang="ru-RU" altLang="ru-RU" sz="2400" dirty="0" err="1">
                <a:latin typeface="Times New Roman" pitchFamily="18" charset="0"/>
                <a:cs typeface="Times New Roman" pitchFamily="18" charset="0"/>
              </a:rPr>
              <a:t>Шығармашылық іс-әрекетті зерттеу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психологиясы</a:t>
            </a:r>
            <a:r>
              <a:rPr lang="ru-RU" altLang="ru-RU" sz="2400" dirty="0">
                <a:latin typeface="Times New Roman" pitchFamily="18" charset="0"/>
                <a:cs typeface="Times New Roman" pitchFamily="18" charset="0"/>
              </a:rPr>
              <a:t>” (“Психология исследования творческой деятельности”, 1975); “</a:t>
            </a:r>
            <a:r>
              <a:rPr lang="ru-RU" altLang="ru-RU" sz="2400" dirty="0" err="1">
                <a:latin typeface="Times New Roman" pitchFamily="18" charset="0"/>
                <a:cs typeface="Times New Roman" pitchFamily="18" charset="0"/>
              </a:rPr>
              <a:t>Мақсат қалыптастырудың психологиялық механизмдері</a:t>
            </a:r>
            <a:r>
              <a:rPr lang="ru-RU" altLang="ru-RU" sz="2400" dirty="0">
                <a:latin typeface="Times New Roman" pitchFamily="18" charset="0"/>
                <a:cs typeface="Times New Roman" pitchFamily="18" charset="0"/>
              </a:rPr>
              <a:t>” (“Психологические механизмы ценообразования”, 1977); “</a:t>
            </a:r>
            <a:r>
              <a:rPr lang="ru-RU" altLang="ru-RU" sz="2400" dirty="0" err="1">
                <a:latin typeface="Times New Roman" pitchFamily="18" charset="0"/>
                <a:cs typeface="Times New Roman" pitchFamily="18" charset="0"/>
              </a:rPr>
              <a:t>Интеллектуалды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іс-әрекетті психологиялық зерттеу</a:t>
            </a:r>
            <a:r>
              <a:rPr lang="ru-RU" altLang="ru-RU" sz="2400" dirty="0">
                <a:latin typeface="Times New Roman" pitchFamily="18" charset="0"/>
                <a:cs typeface="Times New Roman" pitchFamily="18" charset="0"/>
              </a:rPr>
              <a:t>” (“Психологические исследования интеллектуальной деятельности”, 1977) </a:t>
            </a:r>
            <a:r>
              <a:rPr lang="ru-RU" altLang="ru-RU" sz="2400" dirty="0" err="1">
                <a:latin typeface="Times New Roman" pitchFamily="18" charset="0"/>
                <a:cs typeface="Times New Roman" pitchFamily="18" charset="0"/>
              </a:rPr>
              <a:t>атты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жұмыстарда негізінен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қалыптастырылған ойлау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теориясын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қалыптастыруы болып</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табылады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ағылшын тіліне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аударылған, жалпы</a:t>
            </a:r>
            <a:r>
              <a:rPr lang="ru-RU" altLang="ru-RU" sz="2400" dirty="0">
                <a:latin typeface="Times New Roman" pitchFamily="18" charset="0"/>
                <a:cs typeface="Times New Roman" pitchFamily="18" charset="0"/>
              </a:rPr>
              <a:t> психология курсы </a:t>
            </a:r>
            <a:r>
              <a:rPr lang="ru-RU" altLang="ru-RU" sz="2400" dirty="0" err="1">
                <a:latin typeface="Times New Roman" pitchFamily="18" charset="0"/>
                <a:cs typeface="Times New Roman" pitchFamily="18" charset="0"/>
              </a:rPr>
              <a:t>бойынша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негізгі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оқулықтардың бірі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болып</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табылатын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Ойлау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психологиясы</a:t>
            </a:r>
            <a:r>
              <a:rPr lang="ru-RU" altLang="ru-RU" sz="2400" dirty="0">
                <a:latin typeface="Times New Roman" pitchFamily="18" charset="0"/>
                <a:cs typeface="Times New Roman" pitchFamily="18" charset="0"/>
              </a:rPr>
              <a:t>” (1984) </a:t>
            </a:r>
            <a:r>
              <a:rPr lang="ru-RU" altLang="ru-RU" sz="2400" dirty="0" err="1">
                <a:latin typeface="Times New Roman" pitchFamily="18" charset="0"/>
                <a:cs typeface="Times New Roman" pitchFamily="18" charset="0"/>
              </a:rPr>
              <a:t>атты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оқулықтың </a:t>
            </a:r>
            <a:r>
              <a:rPr lang="ru-RU" altLang="ru-RU" sz="2400" dirty="0">
                <a:latin typeface="Times New Roman" pitchFamily="18" charset="0"/>
                <a:cs typeface="Times New Roman" pitchFamily="18" charset="0"/>
              </a:rPr>
              <a:t>авторы. </a:t>
            </a:r>
          </a:p>
        </p:txBody>
      </p:sp>
    </p:spTree>
    <p:extLst>
      <p:ext uri="{BB962C8B-B14F-4D97-AF65-F5344CB8AC3E}">
        <p14:creationId xmlns:p14="http://schemas.microsoft.com/office/powerpoint/2010/main" xmlns="" val="920943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457200" y="1524000"/>
            <a:ext cx="8229600" cy="4572000"/>
          </a:xfrm>
          <a:prstGeom prst="rect">
            <a:avLst/>
          </a:prstGeom>
        </p:spPr>
        <p:txBody>
          <a:bodyPr/>
          <a:lstStyle/>
          <a:p>
            <a:r>
              <a:rPr lang="ru-RU" dirty="0" err="1" smtClean="0"/>
              <a:t>Ойлау</a:t>
            </a:r>
            <a:r>
              <a:rPr lang="ru-RU" dirty="0" smtClean="0"/>
              <a:t> </a:t>
            </a:r>
            <a:r>
              <a:rPr lang="ru-RU" dirty="0" err="1" smtClean="0"/>
              <a:t>тарихы</a:t>
            </a:r>
            <a:r>
              <a:rPr lang="ru-RU" dirty="0" smtClean="0"/>
              <a:t> </a:t>
            </a:r>
            <a:r>
              <a:rPr lang="ru-RU" dirty="0" err="1" smtClean="0"/>
              <a:t>адамның пайда</a:t>
            </a:r>
            <a:r>
              <a:rPr lang="ru-RU" dirty="0" smtClean="0"/>
              <a:t> </a:t>
            </a:r>
            <a:r>
              <a:rPr lang="ru-RU" dirty="0" err="1" smtClean="0"/>
              <a:t>болып</a:t>
            </a:r>
            <a:r>
              <a:rPr lang="ru-RU" dirty="0" smtClean="0"/>
              <a:t>, </a:t>
            </a:r>
            <a:r>
              <a:rPr lang="ru-RU" dirty="0" err="1" smtClean="0"/>
              <a:t>дамуының тарихымен</a:t>
            </a:r>
            <a:r>
              <a:rPr lang="ru-RU" dirty="0" smtClean="0"/>
              <a:t> </a:t>
            </a:r>
            <a:r>
              <a:rPr lang="ru-RU" dirty="0" err="1" smtClean="0"/>
              <a:t>байланысты</a:t>
            </a:r>
            <a:r>
              <a:rPr lang="ru-RU" dirty="0" smtClean="0"/>
              <a:t>. </a:t>
            </a:r>
            <a:r>
              <a:rPr lang="ru-RU" dirty="0" err="1" smtClean="0"/>
              <a:t>Ойлау</a:t>
            </a:r>
            <a:r>
              <a:rPr lang="ru-RU" dirty="0" smtClean="0"/>
              <a:t> – </a:t>
            </a:r>
            <a:r>
              <a:rPr lang="ru-RU" dirty="0" err="1" smtClean="0"/>
              <a:t>қоғамдық-тарихи қалыптасқан адам</a:t>
            </a:r>
            <a:r>
              <a:rPr lang="ru-RU" dirty="0" smtClean="0"/>
              <a:t> </a:t>
            </a:r>
            <a:r>
              <a:rPr lang="ru-RU" dirty="0" err="1" smtClean="0"/>
              <a:t>миы</a:t>
            </a:r>
            <a:r>
              <a:rPr lang="ru-RU" dirty="0" smtClean="0"/>
              <a:t> </a:t>
            </a:r>
            <a:r>
              <a:rPr lang="ru-RU" dirty="0" err="1" smtClean="0"/>
              <a:t>қызметінің жемісі</a:t>
            </a:r>
            <a:r>
              <a:rPr lang="ru-RU" dirty="0" smtClean="0"/>
              <a:t>. </a:t>
            </a:r>
            <a:r>
              <a:rPr lang="ru-RU" dirty="0" err="1" smtClean="0"/>
              <a:t>Ойлау</a:t>
            </a:r>
            <a:r>
              <a:rPr lang="ru-RU" dirty="0" smtClean="0"/>
              <a:t> мен </a:t>
            </a:r>
            <a:r>
              <a:rPr lang="ru-RU" dirty="0" err="1" smtClean="0"/>
              <a:t>тіл</a:t>
            </a:r>
            <a:r>
              <a:rPr lang="ru-RU" dirty="0" smtClean="0"/>
              <a:t> </a:t>
            </a:r>
            <a:r>
              <a:rPr lang="ru-RU" dirty="0" err="1" smtClean="0"/>
              <a:t>өзара терең байланыста</a:t>
            </a:r>
            <a:r>
              <a:rPr lang="ru-RU" dirty="0" smtClean="0"/>
              <a:t>, </a:t>
            </a:r>
            <a:r>
              <a:rPr lang="ru-RU" dirty="0" err="1" smtClean="0"/>
              <a:t>тіл</a:t>
            </a:r>
            <a:r>
              <a:rPr lang="ru-RU" dirty="0" smtClean="0"/>
              <a:t> – </a:t>
            </a:r>
            <a:r>
              <a:rPr lang="ru-RU" dirty="0" err="1" smtClean="0"/>
              <a:t>адам</a:t>
            </a:r>
            <a:r>
              <a:rPr lang="ru-RU" dirty="0" smtClean="0"/>
              <a:t> </a:t>
            </a:r>
            <a:r>
              <a:rPr lang="ru-RU" dirty="0" err="1" smtClean="0"/>
              <a:t>ойлауының құралы</a:t>
            </a:r>
            <a:r>
              <a:rPr lang="ru-RU" dirty="0" smtClean="0"/>
              <a:t>. Адам </a:t>
            </a:r>
            <a:r>
              <a:rPr lang="ru-RU" dirty="0" err="1" smtClean="0"/>
              <a:t>ойы</a:t>
            </a:r>
            <a:r>
              <a:rPr lang="ru-RU" dirty="0" smtClean="0"/>
              <a:t> </a:t>
            </a:r>
            <a:r>
              <a:rPr lang="ru-RU" dirty="0" err="1" smtClean="0"/>
              <a:t>сөз арқылы өрнектеледі</a:t>
            </a:r>
            <a:r>
              <a:rPr lang="ru-RU" dirty="0" smtClean="0"/>
              <a:t>, </a:t>
            </a:r>
            <a:r>
              <a:rPr lang="ru-RU" dirty="0" err="1" smtClean="0"/>
              <a:t>сөздің </a:t>
            </a:r>
            <a:r>
              <a:rPr lang="ru-RU" dirty="0" smtClean="0"/>
              <a:t>ар </a:t>
            </a:r>
            <a:r>
              <a:rPr lang="ru-RU" dirty="0" err="1" smtClean="0"/>
              <a:t>жағында </a:t>
            </a:r>
            <a:r>
              <a:rPr lang="ru-RU" dirty="0" smtClean="0"/>
              <a:t>ой </a:t>
            </a:r>
            <a:r>
              <a:rPr lang="ru-RU" dirty="0" err="1" smtClean="0"/>
              <a:t>жатады</a:t>
            </a:r>
            <a:r>
              <a:rPr lang="ru-RU" dirty="0" smtClean="0"/>
              <a:t>. </a:t>
            </a:r>
            <a:r>
              <a:rPr lang="ru-RU" dirty="0" err="1" smtClean="0"/>
              <a:t>Сөз бен</a:t>
            </a:r>
            <a:r>
              <a:rPr lang="ru-RU" dirty="0" smtClean="0"/>
              <a:t> </a:t>
            </a:r>
            <a:r>
              <a:rPr lang="ru-RU" dirty="0" err="1" smtClean="0"/>
              <a:t>ойды</a:t>
            </a:r>
            <a:r>
              <a:rPr lang="ru-RU" dirty="0" smtClean="0"/>
              <a:t> </a:t>
            </a:r>
            <a:r>
              <a:rPr lang="ru-RU" dirty="0" err="1" smtClean="0"/>
              <a:t>теңестіруге болмайды</a:t>
            </a:r>
            <a:r>
              <a:rPr lang="ru-RU" dirty="0" smtClean="0"/>
              <a:t>, </a:t>
            </a:r>
            <a:r>
              <a:rPr lang="ru-RU" dirty="0" err="1" smtClean="0"/>
              <a:t>алайда</a:t>
            </a:r>
            <a:r>
              <a:rPr lang="ru-RU" dirty="0" smtClean="0"/>
              <a:t> </a:t>
            </a:r>
            <a:r>
              <a:rPr lang="ru-RU" dirty="0" err="1" smtClean="0"/>
              <a:t>сөзсіз ойлау</a:t>
            </a:r>
            <a:r>
              <a:rPr lang="ru-RU" dirty="0" smtClean="0"/>
              <a:t> </a:t>
            </a:r>
            <a:r>
              <a:rPr lang="ru-RU" dirty="0" err="1" smtClean="0"/>
              <a:t>іске</a:t>
            </a:r>
            <a:r>
              <a:rPr lang="ru-RU" dirty="0" smtClean="0"/>
              <a:t> </a:t>
            </a:r>
            <a:r>
              <a:rPr lang="ru-RU" dirty="0" err="1" smtClean="0"/>
              <a:t>аспайды</a:t>
            </a:r>
            <a:r>
              <a:rPr lang="ru-RU" dirty="0" smtClean="0"/>
              <a:t>, ой </a:t>
            </a:r>
            <a:r>
              <a:rPr lang="ru-RU" dirty="0" err="1" smtClean="0"/>
              <a:t>айтылмай</a:t>
            </a:r>
            <a:r>
              <a:rPr lang="ru-RU" dirty="0" smtClean="0"/>
              <a:t>, </a:t>
            </a:r>
            <a:r>
              <a:rPr lang="ru-RU" dirty="0" err="1" smtClean="0"/>
              <a:t>үнсіз тұншығады</a:t>
            </a:r>
            <a:r>
              <a:rPr lang="ru-RU" dirty="0" smtClean="0"/>
              <a:t>. </a:t>
            </a:r>
            <a:r>
              <a:rPr lang="ru-RU" dirty="0" err="1" smtClean="0"/>
              <a:t>Ойды</a:t>
            </a:r>
            <a:r>
              <a:rPr lang="ru-RU" dirty="0" smtClean="0"/>
              <a:t> </a:t>
            </a:r>
            <a:r>
              <a:rPr lang="ru-RU" dirty="0" err="1" smtClean="0"/>
              <a:t>үнсіз іштегі</a:t>
            </a:r>
            <a:r>
              <a:rPr lang="ru-RU" dirty="0" smtClean="0"/>
              <a:t> </a:t>
            </a:r>
            <a:r>
              <a:rPr lang="ru-RU" dirty="0" err="1" smtClean="0"/>
              <a:t>сөз деп</a:t>
            </a:r>
            <a:r>
              <a:rPr lang="ru-RU" dirty="0" smtClean="0"/>
              <a:t>, </a:t>
            </a:r>
            <a:r>
              <a:rPr lang="ru-RU" dirty="0" err="1" smtClean="0"/>
              <a:t>тілді</a:t>
            </a:r>
            <a:r>
              <a:rPr lang="ru-RU" dirty="0" smtClean="0"/>
              <a:t> </a:t>
            </a:r>
            <a:r>
              <a:rPr lang="ru-RU" dirty="0" err="1" smtClean="0"/>
              <a:t>дыбысталған </a:t>
            </a:r>
            <a:r>
              <a:rPr lang="ru-RU" dirty="0" smtClean="0"/>
              <a:t>ой </a:t>
            </a:r>
            <a:r>
              <a:rPr lang="ru-RU" dirty="0" err="1" smtClean="0"/>
              <a:t>деуге</a:t>
            </a:r>
            <a:r>
              <a:rPr lang="ru-RU" dirty="0" smtClean="0"/>
              <a:t> </a:t>
            </a:r>
            <a:r>
              <a:rPr lang="ru-RU" dirty="0" err="1" smtClean="0"/>
              <a:t>болады</a:t>
            </a:r>
            <a:r>
              <a:rPr lang="ru-RU" dirty="0" smtClean="0"/>
              <a:t>.</a:t>
            </a:r>
            <a:endParaRPr lang="ru-RU" dirty="0"/>
          </a:p>
        </p:txBody>
      </p:sp>
      <p:sp>
        <p:nvSpPr>
          <p:cNvPr id="3" name="Заголовок 2"/>
          <p:cNvSpPr>
            <a:spLocks noGrp="1"/>
          </p:cNvSpPr>
          <p:nvPr>
            <p:ph type="title"/>
          </p:nvPr>
        </p:nvSpPr>
        <p:spPr/>
        <p:txBody>
          <a:bodyPr/>
          <a:lstStyle/>
          <a:p>
            <a:pPr algn="ctr"/>
            <a:r>
              <a:rPr lang="kk-KZ" dirty="0" smtClean="0">
                <a:solidFill>
                  <a:srgbClr val="002060"/>
                </a:solidFill>
                <a:latin typeface="Times New Roman" pitchFamily="18" charset="0"/>
                <a:cs typeface="Times New Roman" pitchFamily="18" charset="0"/>
              </a:rPr>
              <a:t>Ойлау тарихы</a:t>
            </a:r>
            <a:endParaRPr lang="ru-RU"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857483618"/>
      </p:ext>
    </p:extLst>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4294967295"/>
          </p:nvPr>
        </p:nvSpPr>
        <p:spPr>
          <a:xfrm>
            <a:off x="323850" y="620713"/>
            <a:ext cx="8229600" cy="5903912"/>
          </a:xfrm>
          <a:prstGeom prst="rect">
            <a:avLst/>
          </a:prstGeom>
        </p:spPr>
        <p:txBody>
          <a:bodyPr/>
          <a:lstStyle/>
          <a:p>
            <a:pPr marL="0" indent="0" algn="just">
              <a:spcBef>
                <a:spcPts val="0"/>
              </a:spcBef>
              <a:buNone/>
            </a:pPr>
            <a:r>
              <a:rPr lang="ru-RU" altLang="ru-RU" sz="2800" dirty="0">
                <a:latin typeface="Times New Roman" pitchFamily="18" charset="0"/>
                <a:cs typeface="Times New Roman" pitchFamily="18" charset="0"/>
              </a:rPr>
              <a:t>Адам </a:t>
            </a:r>
            <a:r>
              <a:rPr lang="ru-RU" altLang="ru-RU" sz="2800" dirty="0" err="1">
                <a:latin typeface="Times New Roman" pitchFamily="18" charset="0"/>
                <a:cs typeface="Times New Roman" pitchFamily="18" charset="0"/>
              </a:rPr>
              <a:t>психикасын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зерттеудің әлеуметтік</a:t>
            </a:r>
            <a:r>
              <a:rPr lang="ru-RU" altLang="ru-RU" sz="2800" dirty="0">
                <a:latin typeface="Times New Roman" pitchFamily="18" charset="0"/>
                <a:cs typeface="Times New Roman" pitchFamily="18" charset="0"/>
              </a:rPr>
              <a:t>–</a:t>
            </a:r>
            <a:r>
              <a:rPr lang="ru-RU" altLang="ru-RU" sz="2800" dirty="0" err="1">
                <a:latin typeface="Times New Roman" pitchFamily="18" charset="0"/>
                <a:cs typeface="Times New Roman" pitchFamily="18" charset="0"/>
              </a:rPr>
              <a:t>тарихи</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бағыты кеңес психологиялық ғылымында ерте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бекітілді</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Тағы </a:t>
            </a:r>
            <a:r>
              <a:rPr lang="ru-RU" altLang="ru-RU" sz="2800" dirty="0">
                <a:latin typeface="Times New Roman" pitchFamily="18" charset="0"/>
                <a:cs typeface="Times New Roman" pitchFamily="18" charset="0"/>
              </a:rPr>
              <a:t>да 20–30 </a:t>
            </a:r>
            <a:r>
              <a:rPr lang="ru-RU" altLang="ru-RU" sz="2800" dirty="0" err="1">
                <a:latin typeface="Times New Roman" pitchFamily="18" charset="0"/>
                <a:cs typeface="Times New Roman" pitchFamily="18" charset="0"/>
              </a:rPr>
              <a:t>жылдары</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шетелде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әсіресе </a:t>
            </a:r>
            <a:r>
              <a:rPr lang="ru-RU" altLang="ru-RU" sz="2800" dirty="0">
                <a:latin typeface="Times New Roman" pitchFamily="18" charset="0"/>
                <a:cs typeface="Times New Roman" pitchFamily="18" charset="0"/>
              </a:rPr>
              <a:t>Л.С. </a:t>
            </a:r>
            <a:r>
              <a:rPr lang="ru-RU" altLang="ru-RU" sz="2800" dirty="0" err="1">
                <a:latin typeface="Times New Roman" pitchFamily="18" charset="0"/>
                <a:cs typeface="Times New Roman" pitchFamily="18" charset="0"/>
              </a:rPr>
              <a:t>Выготский</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еңбектерінде–адам психикасының әлеуметтік табиғатын жүйелі зерттеу</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басталды</a:t>
            </a:r>
            <a:r>
              <a:rPr lang="ru-RU" altLang="ru-RU" sz="2800" dirty="0">
                <a:latin typeface="Times New Roman" pitchFamily="18" charset="0"/>
                <a:cs typeface="Times New Roman" pitchFamily="18" charset="0"/>
              </a:rPr>
              <a:t>. 30–</a:t>
            </a:r>
            <a:r>
              <a:rPr lang="ru-RU" altLang="ru-RU" sz="2800" dirty="0" err="1">
                <a:latin typeface="Times New Roman" pitchFamily="18" charset="0"/>
                <a:cs typeface="Times New Roman" pitchFamily="18" charset="0"/>
              </a:rPr>
              <a:t>шы</a:t>
            </a:r>
            <a:r>
              <a:rPr lang="ru-RU" altLang="ru-RU" sz="2800" dirty="0">
                <a:latin typeface="Times New Roman" pitchFamily="18" charset="0"/>
                <a:cs typeface="Times New Roman" pitchFamily="18" charset="0"/>
              </a:rPr>
              <a:t> </a:t>
            </a:r>
            <a:r>
              <a:rPr lang="ru-RU" altLang="ru-RU" sz="2800" dirty="0" err="1" smtClean="0">
                <a:latin typeface="Times New Roman" pitchFamily="18" charset="0"/>
                <a:cs typeface="Times New Roman" pitchFamily="18" charset="0"/>
              </a:rPr>
              <a:t>жылдары</a:t>
            </a:r>
            <a:r>
              <a:rPr lang="ru-RU" altLang="ru-RU" sz="2800" dirty="0" smtClean="0">
                <a:latin typeface="Times New Roman" pitchFamily="18" charset="0"/>
                <a:cs typeface="Times New Roman" pitchFamily="18" charset="0"/>
              </a:rPr>
              <a:t> С.Л</a:t>
            </a:r>
            <a:r>
              <a:rPr lang="ru-RU" altLang="ru-RU" sz="2800" dirty="0">
                <a:latin typeface="Times New Roman" pitchFamily="18" charset="0"/>
                <a:cs typeface="Times New Roman" pitchFamily="18" charset="0"/>
              </a:rPr>
              <a:t>. Рубинштейн, Б.Г. Ананьев, А.Н. Леонтьев, А.А. Смирнова, Б.М. Теплова, Д.Н. Узнадзе </a:t>
            </a:r>
            <a:r>
              <a:rPr lang="ru-RU" altLang="ru-RU" sz="2800" dirty="0" err="1">
                <a:latin typeface="Times New Roman" pitchFamily="18" charset="0"/>
                <a:cs typeface="Times New Roman" pitchFamily="18" charset="0"/>
              </a:rPr>
              <a:t>және тағы басқалардың зерттеулерінде</a:t>
            </a:r>
            <a:r>
              <a:rPr lang="ru-RU" altLang="ru-RU" sz="2800" dirty="0">
                <a:latin typeface="Times New Roman" pitchFamily="18" charset="0"/>
                <a:cs typeface="Times New Roman" pitchFamily="18" charset="0"/>
              </a:rPr>
              <a:t>–</a:t>
            </a:r>
            <a:r>
              <a:rPr lang="ru-RU" altLang="ru-RU" sz="2800" dirty="0" err="1">
                <a:latin typeface="Times New Roman" pitchFamily="18" charset="0"/>
                <a:cs typeface="Times New Roman" pitchFamily="18" charset="0"/>
              </a:rPr>
              <a:t>адам</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іс-әрекетін психологиялық зерттеу</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оның әлеуметтік</a:t>
            </a:r>
            <a:r>
              <a:rPr lang="ru-RU" altLang="ru-RU" sz="2800" dirty="0">
                <a:latin typeface="Times New Roman" pitchFamily="18" charset="0"/>
                <a:cs typeface="Times New Roman" pitchFamily="18" charset="0"/>
              </a:rPr>
              <a:t>–</a:t>
            </a:r>
            <a:r>
              <a:rPr lang="ru-RU" altLang="ru-RU" sz="2800" dirty="0" err="1">
                <a:latin typeface="Times New Roman" pitchFamily="18" charset="0"/>
                <a:cs typeface="Times New Roman" pitchFamily="18" charset="0"/>
              </a:rPr>
              <a:t>тарихи</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шарттануымен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басталды</a:t>
            </a:r>
            <a:r>
              <a:rPr lang="ru-RU" altLang="ru-RU" sz="2800" dirty="0">
                <a:latin typeface="Times New Roman" pitchFamily="18" charset="0"/>
                <a:cs typeface="Times New Roman" pitchFamily="18" charset="0"/>
              </a:rPr>
              <a:t>. Осы </a:t>
            </a:r>
            <a:r>
              <a:rPr lang="ru-RU" altLang="ru-RU" sz="2800" dirty="0" err="1">
                <a:latin typeface="Times New Roman" pitchFamily="18" charset="0"/>
                <a:cs typeface="Times New Roman" pitchFamily="18" charset="0"/>
              </a:rPr>
              <a:t>және басқа </a:t>
            </a:r>
            <a:r>
              <a:rPr lang="ru-RU" altLang="ru-RU" sz="2800" dirty="0">
                <a:latin typeface="Times New Roman" pitchFamily="18" charset="0"/>
                <a:cs typeface="Times New Roman" pitchFamily="18" charset="0"/>
              </a:rPr>
              <a:t>да </a:t>
            </a:r>
            <a:r>
              <a:rPr lang="ru-RU" altLang="ru-RU" sz="2800" dirty="0" err="1">
                <a:latin typeface="Times New Roman" pitchFamily="18" charset="0"/>
                <a:cs typeface="Times New Roman" pitchFamily="18" charset="0"/>
              </a:rPr>
              <a:t>зерттеулердің барысында</a:t>
            </a:r>
            <a:r>
              <a:rPr lang="ru-RU" altLang="ru-RU" sz="2800" dirty="0">
                <a:latin typeface="Times New Roman" pitchFamily="18" charset="0"/>
                <a:cs typeface="Times New Roman" pitchFamily="18" charset="0"/>
              </a:rPr>
              <a:t> психология </a:t>
            </a:r>
            <a:r>
              <a:rPr lang="ru-RU" altLang="ru-RU" sz="2800" dirty="0" err="1">
                <a:latin typeface="Times New Roman" pitchFamily="18" charset="0"/>
                <a:cs typeface="Times New Roman" pitchFamily="18" charset="0"/>
              </a:rPr>
              <a:t>ғылымдарының құрылуы шындығында диалектикалық </a:t>
            </a:r>
            <a:r>
              <a:rPr lang="ru-RU" altLang="ru-RU" sz="2800" dirty="0">
                <a:latin typeface="Times New Roman" pitchFamily="18" charset="0"/>
                <a:cs typeface="Times New Roman" pitchFamily="18" charset="0"/>
              </a:rPr>
              <a:t>материализм </a:t>
            </a:r>
            <a:r>
              <a:rPr lang="ru-RU" altLang="ru-RU" sz="2800" dirty="0" err="1">
                <a:latin typeface="Times New Roman" pitchFamily="18" charset="0"/>
                <a:cs typeface="Times New Roman" pitchFamily="18" charset="0"/>
              </a:rPr>
              <a:t>негізінде</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жүзеге асты</a:t>
            </a:r>
            <a:r>
              <a:rPr lang="ru-RU" altLang="ru-RU" sz="28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1334819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4294967295"/>
          </p:nvPr>
        </p:nvSpPr>
        <p:spPr>
          <a:xfrm>
            <a:off x="323850" y="549275"/>
            <a:ext cx="8229600" cy="6048375"/>
          </a:xfrm>
          <a:prstGeom prst="rect">
            <a:avLst/>
          </a:prstGeom>
        </p:spPr>
        <p:txBody>
          <a:bodyPr/>
          <a:lstStyle/>
          <a:p>
            <a:pPr marL="0" indent="0" algn="just">
              <a:spcBef>
                <a:spcPts val="0"/>
              </a:spcBef>
              <a:buNone/>
            </a:pPr>
            <a:r>
              <a:rPr lang="ru-RU" altLang="ru-RU" sz="2400" dirty="0">
                <a:latin typeface="Times New Roman" pitchFamily="18" charset="0"/>
                <a:cs typeface="Times New Roman" pitchFamily="18" charset="0"/>
              </a:rPr>
              <a:t>Осы </a:t>
            </a:r>
            <a:r>
              <a:rPr lang="ru-RU" altLang="ru-RU" sz="2400" dirty="0" err="1">
                <a:latin typeface="Times New Roman" pitchFamily="18" charset="0"/>
                <a:cs typeface="Times New Roman" pitchFamily="18" charset="0"/>
              </a:rPr>
              <a:t>уақытқа дейін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кеңестік психологияда</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адам</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психикасының әлеуметтік </a:t>
            </a:r>
            <a:r>
              <a:rPr lang="ru-RU" altLang="ru-RU" sz="2400" dirty="0">
                <a:latin typeface="Times New Roman" pitchFamily="18" charset="0"/>
                <a:cs typeface="Times New Roman" pitchFamily="18" charset="0"/>
              </a:rPr>
              <a:t>–</a:t>
            </a:r>
            <a:r>
              <a:rPr lang="ru-RU" altLang="ru-RU" sz="2400" dirty="0" err="1">
                <a:latin typeface="Times New Roman" pitchFamily="18" charset="0"/>
                <a:cs typeface="Times New Roman" pitchFamily="18" charset="0"/>
              </a:rPr>
              <a:t>тарихи</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табиғаты </a:t>
            </a:r>
            <a:r>
              <a:rPr lang="ru-RU" altLang="ru-RU" sz="2400" dirty="0">
                <a:latin typeface="Times New Roman" pitchFamily="18" charset="0"/>
                <a:cs typeface="Times New Roman" pitchFamily="18" charset="0"/>
              </a:rPr>
              <a:t>Л.С. </a:t>
            </a:r>
            <a:r>
              <a:rPr lang="ru-RU" altLang="ru-RU" sz="2400" dirty="0" err="1">
                <a:latin typeface="Times New Roman" pitchFamily="18" charset="0"/>
                <a:cs typeface="Times New Roman" pitchFamily="18" charset="0"/>
              </a:rPr>
              <a:t>Выготский</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және </a:t>
            </a:r>
            <a:r>
              <a:rPr lang="ru-RU" altLang="ru-RU" sz="2400" dirty="0">
                <a:latin typeface="Times New Roman" pitchFamily="18" charset="0"/>
                <a:cs typeface="Times New Roman" pitchFamily="18" charset="0"/>
              </a:rPr>
              <a:t>С.Л. Рубинштейн </a:t>
            </a:r>
            <a:r>
              <a:rPr lang="ru-RU" altLang="ru-RU" sz="2400" dirty="0" err="1">
                <a:latin typeface="Times New Roman" pitchFamily="18" charset="0"/>
                <a:cs typeface="Times New Roman" pitchFamily="18" charset="0"/>
              </a:rPr>
              <a:t>еңбектерінде жүйелі және </a:t>
            </a:r>
            <a:r>
              <a:rPr lang="ru-RU" altLang="ru-RU" sz="2400" dirty="0">
                <a:latin typeface="Times New Roman" pitchFamily="18" charset="0"/>
                <a:cs typeface="Times New Roman" pitchFamily="18" charset="0"/>
              </a:rPr>
              <a:t>жан–</a:t>
            </a:r>
            <a:r>
              <a:rPr lang="ru-RU" altLang="ru-RU" sz="2400" dirty="0" err="1">
                <a:latin typeface="Times New Roman" pitchFamily="18" charset="0"/>
                <a:cs typeface="Times New Roman" pitchFamily="18" charset="0"/>
              </a:rPr>
              <a:t>жақты зерттелді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Бұл екі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зерттеуші</a:t>
            </a:r>
            <a:r>
              <a:rPr lang="ru-RU" altLang="ru-RU" sz="2400" dirty="0">
                <a:latin typeface="Times New Roman" pitchFamily="18" charset="0"/>
                <a:cs typeface="Times New Roman" pitchFamily="18" charset="0"/>
              </a:rPr>
              <a:t> де </a:t>
            </a:r>
            <a:r>
              <a:rPr lang="ru-RU" altLang="ru-RU" sz="2400" dirty="0" err="1">
                <a:latin typeface="Times New Roman" pitchFamily="18" charset="0"/>
                <a:cs typeface="Times New Roman" pitchFamily="18" charset="0"/>
              </a:rPr>
              <a:t>көшбасшы және атақты кеңес психологтарының қатарына жатады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Олар</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спихология</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ғылымында өз мектептерін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және бағыттарын құрды.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Олардың бір</a:t>
            </a:r>
            <a:r>
              <a:rPr lang="ru-RU" altLang="ru-RU" sz="2400" dirty="0">
                <a:latin typeface="Times New Roman" pitchFamily="18" charset="0"/>
                <a:cs typeface="Times New Roman" pitchFamily="18" charset="0"/>
              </a:rPr>
              <a:t>–</a:t>
            </a:r>
            <a:r>
              <a:rPr lang="ru-RU" altLang="ru-RU" sz="2400" dirty="0" err="1">
                <a:latin typeface="Times New Roman" pitchFamily="18" charset="0"/>
                <a:cs typeface="Times New Roman" pitchFamily="18" charset="0"/>
              </a:rPr>
              <a:t>бірімен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психикалық тұжырымдамаларын салыстыруы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және талдауы</a:t>
            </a:r>
            <a:r>
              <a:rPr lang="ru-RU" altLang="ru-RU" sz="2400" dirty="0">
                <a:latin typeface="Times New Roman" pitchFamily="18" charset="0"/>
                <a:cs typeface="Times New Roman" pitchFamily="18" charset="0"/>
              </a:rPr>
              <a:t> тек психология </a:t>
            </a:r>
            <a:r>
              <a:rPr lang="ru-RU" altLang="ru-RU" sz="2400" dirty="0" err="1">
                <a:latin typeface="Times New Roman" pitchFamily="18" charset="0"/>
                <a:cs typeface="Times New Roman" pitchFamily="18" charset="0"/>
              </a:rPr>
              <a:t>үшін ғана емес</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сонымен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қатар </a:t>
            </a:r>
            <a:r>
              <a:rPr lang="ru-RU" altLang="ru-RU" sz="2400" dirty="0">
                <a:latin typeface="Times New Roman" pitchFamily="18" charset="0"/>
                <a:cs typeface="Times New Roman" pitchFamily="18" charset="0"/>
              </a:rPr>
              <a:t>философия, логика </a:t>
            </a:r>
            <a:r>
              <a:rPr lang="ru-RU" altLang="ru-RU" sz="2400" dirty="0" err="1">
                <a:latin typeface="Times New Roman" pitchFamily="18" charset="0"/>
                <a:cs typeface="Times New Roman" pitchFamily="18" charset="0"/>
              </a:rPr>
              <a:t>және әлеуметтану үшін </a:t>
            </a:r>
            <a:r>
              <a:rPr lang="ru-RU" altLang="ru-RU" sz="2400" dirty="0">
                <a:latin typeface="Times New Roman" pitchFamily="18" charset="0"/>
                <a:cs typeface="Times New Roman" pitchFamily="18" charset="0"/>
              </a:rPr>
              <a:t>де </a:t>
            </a:r>
            <a:r>
              <a:rPr lang="ru-RU" altLang="ru-RU" sz="2400" dirty="0" err="1">
                <a:latin typeface="Times New Roman" pitchFamily="18" charset="0"/>
                <a:cs typeface="Times New Roman" pitchFamily="18" charset="0"/>
              </a:rPr>
              <a:t>өзекті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Біз</a:t>
            </a:r>
            <a:r>
              <a:rPr lang="ru-RU" altLang="ru-RU" sz="2400" dirty="0">
                <a:latin typeface="Times New Roman" pitchFamily="18" charset="0"/>
                <a:cs typeface="Times New Roman" pitchFamily="18" charset="0"/>
              </a:rPr>
              <a:t> осы </a:t>
            </a:r>
            <a:r>
              <a:rPr lang="ru-RU" altLang="ru-RU" sz="2400" dirty="0" err="1">
                <a:latin typeface="Times New Roman" pitchFamily="18" charset="0"/>
                <a:cs typeface="Times New Roman" pitchFamily="18" charset="0"/>
              </a:rPr>
              <a:t>еңбегімізде осындай</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философиялық</a:t>
            </a:r>
            <a:r>
              <a:rPr lang="ru-RU" altLang="ru-RU" sz="2400" dirty="0">
                <a:latin typeface="Times New Roman" pitchFamily="18" charset="0"/>
                <a:cs typeface="Times New Roman" pitchFamily="18" charset="0"/>
              </a:rPr>
              <a:t>–</a:t>
            </a:r>
            <a:r>
              <a:rPr lang="ru-RU" altLang="ru-RU" sz="2400" dirty="0" err="1">
                <a:latin typeface="Times New Roman" pitchFamily="18" charset="0"/>
                <a:cs typeface="Times New Roman" pitchFamily="18" charset="0"/>
              </a:rPr>
              <a:t>психологиялық талдауды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жүзеге асыруды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мақсат еттік</a:t>
            </a:r>
            <a:r>
              <a:rPr lang="ru-RU" altLang="ru-RU" sz="2400" dirty="0">
                <a:latin typeface="Times New Roman" pitchFamily="18" charset="0"/>
                <a:cs typeface="Times New Roman" pitchFamily="18" charset="0"/>
              </a:rPr>
              <a:t>. Л.С. </a:t>
            </a:r>
            <a:r>
              <a:rPr lang="ru-RU" altLang="ru-RU" sz="2400" dirty="0" err="1">
                <a:latin typeface="Times New Roman" pitchFamily="18" charset="0"/>
                <a:cs typeface="Times New Roman" pitchFamily="18" charset="0"/>
              </a:rPr>
              <a:t>Выготскийдің теориясындай</a:t>
            </a:r>
            <a:r>
              <a:rPr lang="ru-RU" altLang="ru-RU" sz="2400" dirty="0">
                <a:latin typeface="Times New Roman" pitchFamily="18" charset="0"/>
                <a:cs typeface="Times New Roman" pitchFamily="18" charset="0"/>
              </a:rPr>
              <a:t> С.Л. </a:t>
            </a:r>
            <a:r>
              <a:rPr lang="ru-RU" altLang="ru-RU" sz="2400" dirty="0" err="1">
                <a:latin typeface="Times New Roman" pitchFamily="18" charset="0"/>
                <a:cs typeface="Times New Roman" pitchFamily="18" charset="0"/>
              </a:rPr>
              <a:t>Рубинштейннің теориясы</a:t>
            </a:r>
            <a:r>
              <a:rPr lang="ru-RU" altLang="ru-RU" sz="2400" dirty="0">
                <a:latin typeface="Times New Roman" pitchFamily="18" charset="0"/>
                <a:cs typeface="Times New Roman" pitchFamily="18" charset="0"/>
              </a:rPr>
              <a:t> да </a:t>
            </a:r>
            <a:r>
              <a:rPr lang="ru-RU" altLang="ru-RU" sz="2400" dirty="0" err="1">
                <a:latin typeface="Times New Roman" pitchFamily="18" charset="0"/>
                <a:cs typeface="Times New Roman" pitchFamily="18" charset="0"/>
              </a:rPr>
              <a:t>ойлау</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психологиясының </a:t>
            </a:r>
            <a:r>
              <a:rPr lang="ru-RU" altLang="ru-RU" sz="2400" dirty="0">
                <a:latin typeface="Times New Roman" pitchFamily="18" charset="0"/>
                <a:cs typeface="Times New Roman" pitchFamily="18" charset="0"/>
              </a:rPr>
              <a:t>бай </a:t>
            </a:r>
            <a:r>
              <a:rPr lang="ru-RU" altLang="ru-RU" sz="2400" dirty="0" err="1">
                <a:latin typeface="Times New Roman" pitchFamily="18" charset="0"/>
                <a:cs typeface="Times New Roman" pitchFamily="18" charset="0"/>
              </a:rPr>
              <a:t>эксперименталды</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материалында</a:t>
            </a:r>
            <a:r>
              <a:rPr lang="ru-RU" altLang="ru-RU" sz="2400" dirty="0">
                <a:latin typeface="Times New Roman" pitchFamily="18" charset="0"/>
                <a:cs typeface="Times New Roman" pitchFamily="18" charset="0"/>
              </a:rPr>
              <a:t> жан–</a:t>
            </a:r>
            <a:r>
              <a:rPr lang="ru-RU" altLang="ru-RU" sz="2400" dirty="0" err="1">
                <a:latin typeface="Times New Roman" pitchFamily="18" charset="0"/>
                <a:cs typeface="Times New Roman" pitchFamily="18" charset="0"/>
              </a:rPr>
              <a:t>жақты мұқият қарастырылған</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Бұл аспектіде</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біз</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көбінесе екі</a:t>
            </a:r>
            <a:r>
              <a:rPr lang="ru-RU" altLang="ru-RU" sz="2400" dirty="0">
                <a:latin typeface="Times New Roman" pitchFamily="18" charset="0"/>
                <a:cs typeface="Times New Roman" pitchFamily="18" charset="0"/>
              </a:rPr>
              <a:t> </a:t>
            </a:r>
            <a:r>
              <a:rPr lang="ru-RU" altLang="ru-RU" sz="2400" dirty="0" err="1">
                <a:latin typeface="Times New Roman" pitchFamily="18" charset="0"/>
                <a:cs typeface="Times New Roman" pitchFamily="18" charset="0"/>
              </a:rPr>
              <a:t>тұжырымдаманы </a:t>
            </a:r>
            <a:r>
              <a:rPr lang="ru-RU" altLang="ru-RU" sz="2400" dirty="0">
                <a:latin typeface="Times New Roman" pitchFamily="18" charset="0"/>
                <a:cs typeface="Times New Roman" pitchFamily="18" charset="0"/>
              </a:rPr>
              <a:t>да </a:t>
            </a:r>
            <a:r>
              <a:rPr lang="ru-RU" altLang="ru-RU" sz="2400" dirty="0" err="1">
                <a:latin typeface="Times New Roman" pitchFamily="18" charset="0"/>
                <a:cs typeface="Times New Roman" pitchFamily="18" charset="0"/>
              </a:rPr>
              <a:t>қарастырамыз</a:t>
            </a:r>
            <a:r>
              <a:rPr lang="ru-RU" altLang="ru-RU" sz="24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1220367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4294967295"/>
          </p:nvPr>
        </p:nvSpPr>
        <p:spPr>
          <a:xfrm>
            <a:off x="457200" y="908719"/>
            <a:ext cx="8229600" cy="5222205"/>
          </a:xfrm>
          <a:prstGeom prst="rect">
            <a:avLst/>
          </a:prstGeom>
        </p:spPr>
        <p:txBody>
          <a:bodyPr/>
          <a:lstStyle/>
          <a:p>
            <a:pPr marL="0" indent="0" algn="just">
              <a:spcBef>
                <a:spcPts val="0"/>
              </a:spcBef>
              <a:buNone/>
            </a:pPr>
            <a:r>
              <a:rPr lang="ru-RU" altLang="ru-RU" sz="2800" dirty="0">
                <a:latin typeface="Times New Roman" pitchFamily="18" charset="0"/>
                <a:cs typeface="Times New Roman" pitchFamily="18" charset="0"/>
              </a:rPr>
              <a:t>Майкл </a:t>
            </a:r>
            <a:r>
              <a:rPr lang="ru-RU" altLang="ru-RU" sz="2800" dirty="0" err="1">
                <a:latin typeface="Times New Roman" pitchFamily="18" charset="0"/>
                <a:cs typeface="Times New Roman" pitchFamily="18" charset="0"/>
              </a:rPr>
              <a:t>Коул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және </a:t>
            </a:r>
            <a:r>
              <a:rPr lang="ru-RU" altLang="ru-RU" sz="2800" dirty="0">
                <a:latin typeface="Times New Roman" pitchFamily="18" charset="0"/>
                <a:cs typeface="Times New Roman" pitchFamily="18" charset="0"/>
              </a:rPr>
              <a:t>Сильвия </a:t>
            </a:r>
            <a:r>
              <a:rPr lang="ru-RU" altLang="ru-RU" sz="2800" dirty="0" err="1">
                <a:latin typeface="Times New Roman" pitchFamily="18" charset="0"/>
                <a:cs typeface="Times New Roman" pitchFamily="18" charset="0"/>
              </a:rPr>
              <a:t>Скрибнердің </a:t>
            </a:r>
            <a:r>
              <a:rPr lang="ru-RU" altLang="ru-RU" sz="2800" dirty="0">
                <a:latin typeface="Times New Roman" pitchFamily="18" charset="0"/>
                <a:cs typeface="Times New Roman" pitchFamily="18" charset="0"/>
              </a:rPr>
              <a:t>“</a:t>
            </a:r>
            <a:r>
              <a:rPr lang="ru-RU" altLang="ru-RU" sz="2800" dirty="0" err="1">
                <a:latin typeface="Times New Roman" pitchFamily="18" charset="0"/>
                <a:cs typeface="Times New Roman" pitchFamily="18" charset="0"/>
              </a:rPr>
              <a:t>Мәдениет және ойлау</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атты</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еңбектерінде мәдениетті өмір сүретін халықтардың танымдық іс</a:t>
            </a:r>
            <a:r>
              <a:rPr lang="ru-RU" altLang="ru-RU" sz="2800" dirty="0">
                <a:latin typeface="Times New Roman" pitchFamily="18" charset="0"/>
                <a:cs typeface="Times New Roman" pitchFamily="18" charset="0"/>
              </a:rPr>
              <a:t> — </a:t>
            </a:r>
            <a:r>
              <a:rPr lang="ru-RU" altLang="ru-RU" sz="2800" dirty="0" err="1">
                <a:latin typeface="Times New Roman" pitchFamily="18" charset="0"/>
                <a:cs typeface="Times New Roman" pitchFamily="18" charset="0"/>
              </a:rPr>
              <a:t>әрекетін зерттеуде</a:t>
            </a:r>
            <a:r>
              <a:rPr lang="ru-RU" altLang="ru-RU" sz="2800" dirty="0">
                <a:latin typeface="Times New Roman" pitchFamily="18" charset="0"/>
                <a:cs typeface="Times New Roman" pitchFamily="18" charset="0"/>
              </a:rPr>
              <a:t> тест </a:t>
            </a:r>
            <a:r>
              <a:rPr lang="ru-RU" altLang="ru-RU" sz="2800" dirty="0" err="1">
                <a:latin typeface="Times New Roman" pitchFamily="18" charset="0"/>
                <a:cs typeface="Times New Roman" pitchFamily="18" charset="0"/>
              </a:rPr>
              <a:t>әдісін қолдануға қатты сыни</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көзбен қарайды</a:t>
            </a:r>
            <a:r>
              <a:rPr lang="ru-RU" altLang="ru-RU" sz="2800" dirty="0">
                <a:latin typeface="Times New Roman" pitchFamily="18" charset="0"/>
                <a:cs typeface="Times New Roman" pitchFamily="18" charset="0"/>
              </a:rPr>
              <a:t>. М. </a:t>
            </a:r>
            <a:r>
              <a:rPr lang="ru-RU" altLang="ru-RU" sz="2800" dirty="0" err="1">
                <a:latin typeface="Times New Roman" pitchFamily="18" charset="0"/>
                <a:cs typeface="Times New Roman" pitchFamily="18" charset="0"/>
              </a:rPr>
              <a:t>Коул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және </a:t>
            </a:r>
            <a:r>
              <a:rPr lang="ru-RU" altLang="ru-RU" sz="2800" dirty="0">
                <a:latin typeface="Times New Roman" pitchFamily="18" charset="0"/>
                <a:cs typeface="Times New Roman" pitchFamily="18" charset="0"/>
              </a:rPr>
              <a:t>С. </a:t>
            </a:r>
            <a:r>
              <a:rPr lang="ru-RU" altLang="ru-RU" sz="2800" dirty="0" err="1">
                <a:latin typeface="Times New Roman" pitchFamily="18" charset="0"/>
                <a:cs typeface="Times New Roman" pitchFamily="18" charset="0"/>
              </a:rPr>
              <a:t>Cкрибнер</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бұл әдістің толығымен ғылымға сай</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келмейтіндігін</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және оның көмегімен сенімді</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мәліметтер алуға қабілетсіздігін ашып</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көрсетеді.</a:t>
            </a:r>
            <a:r>
              <a:rPr lang="ru-RU" altLang="ru-RU" sz="2800" dirty="0">
                <a:latin typeface="Times New Roman" pitchFamily="18" charset="0"/>
                <a:cs typeface="Times New Roman" pitchFamily="18" charset="0"/>
              </a:rPr>
              <a:t> М. </a:t>
            </a:r>
            <a:r>
              <a:rPr lang="ru-RU" altLang="ru-RU" sz="2800" dirty="0" err="1">
                <a:latin typeface="Times New Roman" pitchFamily="18" charset="0"/>
                <a:cs typeface="Times New Roman" pitchFamily="18" charset="0"/>
              </a:rPr>
              <a:t>Коул</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және </a:t>
            </a:r>
            <a:r>
              <a:rPr lang="ru-RU" altLang="ru-RU" sz="2800" dirty="0">
                <a:latin typeface="Times New Roman" pitchFamily="18" charset="0"/>
                <a:cs typeface="Times New Roman" pitchFamily="18" charset="0"/>
              </a:rPr>
              <a:t>С. </a:t>
            </a:r>
            <a:r>
              <a:rPr lang="ru-RU" altLang="ru-RU" sz="2800" dirty="0" err="1">
                <a:latin typeface="Times New Roman" pitchFamily="18" charset="0"/>
                <a:cs typeface="Times New Roman" pitchFamily="18" charset="0"/>
              </a:rPr>
              <a:t>Скрибнер</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өз еңбектерінің соңғы бөлімінде кеңестік психологияның позициясына</a:t>
            </a:r>
            <a:r>
              <a:rPr lang="ru-RU" altLang="ru-RU" sz="2800" dirty="0">
                <a:latin typeface="Times New Roman" pitchFamily="18" charset="0"/>
                <a:cs typeface="Times New Roman" pitchFamily="18" charset="0"/>
              </a:rPr>
              <a:t>, </a:t>
            </a:r>
            <a:r>
              <a:rPr lang="ru-RU" altLang="ru-RU" sz="2800" dirty="0" err="1">
                <a:latin typeface="Times New Roman" pitchFamily="18" charset="0"/>
                <a:cs typeface="Times New Roman" pitchFamily="18" charset="0"/>
              </a:rPr>
              <a:t>оның ішінде</a:t>
            </a:r>
            <a:r>
              <a:rPr lang="ru-RU" altLang="ru-RU" sz="2800" dirty="0">
                <a:latin typeface="Times New Roman" pitchFamily="18" charset="0"/>
                <a:cs typeface="Times New Roman" pitchFamily="18" charset="0"/>
              </a:rPr>
              <a:t> Л.С. </a:t>
            </a:r>
            <a:r>
              <a:rPr lang="ru-RU" altLang="ru-RU" sz="2800" dirty="0" err="1">
                <a:latin typeface="Times New Roman" pitchFamily="18" charset="0"/>
                <a:cs typeface="Times New Roman" pitchFamily="18" charset="0"/>
              </a:rPr>
              <a:t>Выготскийдің теориялық көзқарасына сүйенеді.</a:t>
            </a:r>
            <a:r>
              <a:rPr lang="ru-RU" altLang="ru-RU" sz="28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1312428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4294967295"/>
          </p:nvPr>
        </p:nvSpPr>
        <p:spPr>
          <a:xfrm>
            <a:off x="179388" y="404813"/>
            <a:ext cx="8229600" cy="5832475"/>
          </a:xfrm>
          <a:prstGeom prst="rect">
            <a:avLst/>
          </a:prstGeom>
        </p:spPr>
        <p:txBody>
          <a:bodyPr>
            <a:normAutofit/>
          </a:bodyPr>
          <a:lstStyle/>
          <a:p>
            <a:pPr marL="0" indent="0" algn="just">
              <a:spcBef>
                <a:spcPts val="0"/>
              </a:spcBef>
              <a:buNone/>
            </a:pPr>
            <a:r>
              <a:rPr lang="ru-RU" altLang="ru-RU" sz="1800" dirty="0">
                <a:latin typeface="Times New Roman" pitchFamily="18" charset="0"/>
                <a:cs typeface="Times New Roman" pitchFamily="18" charset="0"/>
              </a:rPr>
              <a:t>К. </a:t>
            </a:r>
            <a:r>
              <a:rPr lang="ru-RU" altLang="ru-RU" sz="1800" dirty="0" err="1">
                <a:latin typeface="Times New Roman" pitchFamily="18" charset="0"/>
                <a:cs typeface="Times New Roman" pitchFamily="18" charset="0"/>
              </a:rPr>
              <a:t>Дункер</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шығармашылық ойлауды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эксперименталды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зерттеуде</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оның жалпы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кезеңдерін бөліп шығару </a:t>
            </a:r>
            <a:r>
              <a:rPr lang="ru-RU" altLang="ru-RU" sz="1800" dirty="0">
                <a:latin typeface="Times New Roman" pitchFamily="18" charset="0"/>
                <a:cs typeface="Times New Roman" pitchFamily="18" charset="0"/>
              </a:rPr>
              <a:t>мен “</a:t>
            </a:r>
            <a:r>
              <a:rPr lang="ru-RU" altLang="ru-RU" sz="1800" dirty="0" err="1">
                <a:latin typeface="Times New Roman" pitchFamily="18" charset="0"/>
                <a:cs typeface="Times New Roman" pitchFamily="18" charset="0"/>
              </a:rPr>
              <a:t>іштен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сөйлеу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әдісін енгізуді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дамытуды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проблемалы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жағдайларды эксперименттік</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өңдеуді өз еңбегінде көрсетеді</a:t>
            </a:r>
            <a:r>
              <a:rPr lang="ru-RU" altLang="ru-RU" sz="1800" dirty="0">
                <a:latin typeface="Times New Roman" pitchFamily="18" charset="0"/>
                <a:cs typeface="Times New Roman" pitchFamily="18" charset="0"/>
              </a:rPr>
              <a:t>.</a:t>
            </a:r>
            <a:br>
              <a:rPr lang="ru-RU" altLang="ru-RU" sz="1800" dirty="0">
                <a:latin typeface="Times New Roman" pitchFamily="18" charset="0"/>
                <a:cs typeface="Times New Roman" pitchFamily="18" charset="0"/>
              </a:rPr>
            </a:br>
            <a:r>
              <a:rPr lang="ru-RU" altLang="ru-RU" sz="1800" dirty="0" err="1">
                <a:latin typeface="Times New Roman" pitchFamily="18" charset="0"/>
                <a:cs typeface="Times New Roman" pitchFamily="18" charset="0"/>
              </a:rPr>
              <a:t>Гештальт</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психологияның өкілі </a:t>
            </a:r>
            <a:r>
              <a:rPr lang="ru-RU" altLang="ru-RU" sz="1800" dirty="0">
                <a:latin typeface="Times New Roman" pitchFamily="18" charset="0"/>
                <a:cs typeface="Times New Roman" pitchFamily="18" charset="0"/>
              </a:rPr>
              <a:t>К. </a:t>
            </a:r>
            <a:r>
              <a:rPr lang="ru-RU" altLang="ru-RU" sz="1800" dirty="0" err="1">
                <a:latin typeface="Times New Roman" pitchFamily="18" charset="0"/>
                <a:cs typeface="Times New Roman" pitchFamily="18" charset="0"/>
              </a:rPr>
              <a:t>Дункердің еңбегін </a:t>
            </a:r>
            <a:r>
              <a:rPr lang="ru-RU" altLang="ru-RU" sz="1800" dirty="0">
                <a:latin typeface="Times New Roman" pitchFamily="18" charset="0"/>
                <a:cs typeface="Times New Roman" pitchFamily="18" charset="0"/>
              </a:rPr>
              <a:t>де Ж. Пиаже </a:t>
            </a:r>
            <a:r>
              <a:rPr lang="ru-RU" altLang="ru-RU" sz="1800" dirty="0" err="1">
                <a:latin typeface="Times New Roman" pitchFamily="18" charset="0"/>
                <a:cs typeface="Times New Roman" pitchFamily="18" charset="0"/>
              </a:rPr>
              <a:t>мектебіндегі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ойлаудың дамуын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зерттеу</a:t>
            </a:r>
            <a:r>
              <a:rPr lang="ru-RU" altLang="ru-RU" sz="1800" dirty="0">
                <a:latin typeface="Times New Roman" pitchFamily="18" charset="0"/>
                <a:cs typeface="Times New Roman" pitchFamily="18" charset="0"/>
              </a:rPr>
              <a:t> мен </a:t>
            </a:r>
            <a:r>
              <a:rPr lang="ru-RU" altLang="ru-RU" sz="1800" dirty="0" err="1">
                <a:latin typeface="Times New Roman" pitchFamily="18" charset="0"/>
                <a:cs typeface="Times New Roman" pitchFamily="18" charset="0"/>
              </a:rPr>
              <a:t>шығармашылық тапсырмаларды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шешу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процесін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зерттеуді</a:t>
            </a:r>
            <a:r>
              <a:rPr lang="ru-RU" altLang="ru-RU" sz="1800" dirty="0">
                <a:latin typeface="Times New Roman" pitchFamily="18" charset="0"/>
                <a:cs typeface="Times New Roman" pitchFamily="18" charset="0"/>
              </a:rPr>
              <a:t> </a:t>
            </a:r>
            <a:r>
              <a:rPr lang="ru-RU" altLang="ru-RU" sz="1800" dirty="0" err="1" smtClean="0">
                <a:latin typeface="Times New Roman" pitchFamily="18" charset="0"/>
                <a:cs typeface="Times New Roman" pitchFamily="18" charset="0"/>
              </a:rPr>
              <a:t>қарастырады</a:t>
            </a:r>
            <a:r>
              <a:rPr lang="ru-RU" altLang="ru-RU" sz="1800" dirty="0" smtClean="0">
                <a:latin typeface="Times New Roman" pitchFamily="18" charset="0"/>
                <a:cs typeface="Times New Roman" pitchFamily="18" charset="0"/>
              </a:rPr>
              <a:t>. О</a:t>
            </a:r>
            <a:r>
              <a:rPr lang="ru-RU" altLang="ru-RU" sz="1800" dirty="0">
                <a:latin typeface="Times New Roman" pitchFamily="18" charset="0"/>
                <a:cs typeface="Times New Roman" pitchFamily="18" charset="0"/>
              </a:rPr>
              <a:t>. </a:t>
            </a:r>
            <a:r>
              <a:rPr lang="ru-RU" altLang="ru-RU" sz="1800" dirty="0" err="1" smtClean="0">
                <a:latin typeface="Times New Roman" pitchFamily="18" charset="0"/>
                <a:cs typeface="Times New Roman" pitchFamily="18" charset="0"/>
              </a:rPr>
              <a:t>Кюльпе</a:t>
            </a:r>
            <a:r>
              <a:rPr lang="ru-RU" altLang="ru-RU" sz="1800" dirty="0" smtClean="0">
                <a:latin typeface="Times New Roman" pitchFamily="18" charset="0"/>
                <a:cs typeface="Times New Roman" pitchFamily="18" charset="0"/>
              </a:rPr>
              <a:t> </a:t>
            </a:r>
            <a:r>
              <a:rPr lang="ru-RU" altLang="ru-RU" sz="1800" dirty="0" err="1" smtClean="0">
                <a:latin typeface="Times New Roman" pitchFamily="18" charset="0"/>
                <a:cs typeface="Times New Roman" pitchFamily="18" charset="0"/>
              </a:rPr>
              <a:t>ойлау</a:t>
            </a:r>
            <a:r>
              <a:rPr lang="ru-RU" altLang="ru-RU" sz="1800" dirty="0" smtClean="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психологиясының Вюрцберг</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мектебінің негізін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салушы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Ол</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Вундтың идеяларын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шығармашылықпен дамыта</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отырып</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жоғары психикалық функцияларды</a:t>
            </a:r>
            <a:r>
              <a:rPr lang="ru-RU" altLang="ru-RU" sz="1800" dirty="0">
                <a:latin typeface="Times New Roman" pitchFamily="18" charset="0"/>
                <a:cs typeface="Times New Roman" pitchFamily="18" charset="0"/>
              </a:rPr>
              <a:t>–</a:t>
            </a:r>
            <a:r>
              <a:rPr lang="ru-RU" altLang="ru-RU" sz="1800" dirty="0" err="1">
                <a:latin typeface="Times New Roman" pitchFamily="18" charset="0"/>
                <a:cs typeface="Times New Roman" pitchFamily="18" charset="0"/>
              </a:rPr>
              <a:t>ойлау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және ерік–күшін зерттеу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үшін инстроспекция</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әдісін пайдалана</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бастады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Оның зерттеулерінің пәні “эмпириялық ойлау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аталған және </a:t>
            </a:r>
            <a:r>
              <a:rPr lang="ru-RU" altLang="ru-RU" sz="1800" dirty="0">
                <a:latin typeface="Times New Roman" pitchFamily="18" charset="0"/>
                <a:cs typeface="Times New Roman" pitchFamily="18" charset="0"/>
              </a:rPr>
              <a:t>“таза </a:t>
            </a:r>
            <a:r>
              <a:rPr lang="ru-RU" altLang="ru-RU" sz="1800" dirty="0" err="1">
                <a:latin typeface="Times New Roman" pitchFamily="18" charset="0"/>
                <a:cs typeface="Times New Roman" pitchFamily="18" charset="0"/>
              </a:rPr>
              <a:t>ойлауды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нақты ойлауды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өзінді жүзеге асыратын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психологиялық акті</a:t>
            </a:r>
            <a:r>
              <a:rPr lang="ru-RU" altLang="ru-RU" sz="1800" dirty="0">
                <a:latin typeface="Times New Roman" pitchFamily="18" charset="0"/>
                <a:cs typeface="Times New Roman" pitchFamily="18" charset="0"/>
              </a:rPr>
              <a:t> мен жай–</a:t>
            </a:r>
            <a:r>
              <a:rPr lang="ru-RU" altLang="ru-RU" sz="1800" dirty="0" err="1">
                <a:latin typeface="Times New Roman" pitchFamily="18" charset="0"/>
                <a:cs typeface="Times New Roman" pitchFamily="18" charset="0"/>
              </a:rPr>
              <a:t>күйлер болды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Кюльпеннің атауы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бойынша</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психикалық актіні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бақылау “жүйелік инстроспекцияның” көмегімен </a:t>
            </a:r>
            <a:r>
              <a:rPr lang="ru-RU" altLang="ru-RU" sz="1800" dirty="0" err="1" smtClean="0">
                <a:latin typeface="Times New Roman" pitchFamily="18" charset="0"/>
                <a:cs typeface="Times New Roman" pitchFamily="18" charset="0"/>
              </a:rPr>
              <a:t>орындалады</a:t>
            </a:r>
            <a:r>
              <a:rPr lang="ru-RU" altLang="ru-RU" sz="1800" dirty="0" smtClean="0">
                <a:latin typeface="Times New Roman" pitchFamily="18" charset="0"/>
                <a:cs typeface="Times New Roman" pitchFamily="18" charset="0"/>
              </a:rPr>
              <a:t>. О</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Зельцтің ғылыми жұмысының </a:t>
            </a:r>
            <a:r>
              <a:rPr lang="ru-RU" altLang="ru-RU" sz="1800" dirty="0">
                <a:latin typeface="Times New Roman" pitchFamily="18" charset="0"/>
                <a:cs typeface="Times New Roman" pitchFamily="18" charset="0"/>
              </a:rPr>
              <a:t>басы </a:t>
            </a:r>
            <a:r>
              <a:rPr lang="ru-RU" altLang="ru-RU" sz="1800" dirty="0" err="1">
                <a:latin typeface="Times New Roman" pitchFamily="18" charset="0"/>
                <a:cs typeface="Times New Roman" pitchFamily="18" charset="0"/>
              </a:rPr>
              <a:t>Вюрцберг</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мектебі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шегінде</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ойлаудың эксперименталды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зерттеулерімен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оның әдістері </a:t>
            </a:r>
            <a:r>
              <a:rPr lang="ru-RU" altLang="ru-RU" sz="1800" dirty="0">
                <a:latin typeface="Times New Roman" pitchFamily="18" charset="0"/>
                <a:cs typeface="Times New Roman" pitchFamily="18" charset="0"/>
              </a:rPr>
              <a:t>мен </a:t>
            </a:r>
            <a:r>
              <a:rPr lang="ru-RU" altLang="ru-RU" sz="1800" dirty="0" err="1">
                <a:latin typeface="Times New Roman" pitchFamily="18" charset="0"/>
                <a:cs typeface="Times New Roman" pitchFamily="18" charset="0"/>
              </a:rPr>
              <a:t>көріністерін дамытуымен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байланысты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Ол</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ассоциативтік</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тұжырымдамалардың сынаушы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талдауы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негізінде</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“спецификалық реакциялар</a:t>
            </a:r>
            <a:r>
              <a:rPr lang="ru-RU" altLang="ru-RU" sz="1800" dirty="0">
                <a:latin typeface="Times New Roman" pitchFamily="18" charset="0"/>
                <a:cs typeface="Times New Roman" pitchFamily="18" charset="0"/>
              </a:rPr>
              <a:t>” мен “комплекс </a:t>
            </a:r>
            <a:r>
              <a:rPr lang="ru-RU" altLang="ru-RU" sz="1800" dirty="0" err="1">
                <a:latin typeface="Times New Roman" pitchFamily="18" charset="0"/>
                <a:cs typeface="Times New Roman" pitchFamily="18" charset="0"/>
              </a:rPr>
              <a:t>теориясында</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сипатталған және кең атақ аталған репродуктивті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міндеттердің шешу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процесінің жалпы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принциптерін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ұсынды</a:t>
            </a:r>
            <a:r>
              <a:rPr lang="ru-RU" altLang="ru-RU" sz="1800" dirty="0">
                <a:latin typeface="Times New Roman" pitchFamily="18" charset="0"/>
                <a:cs typeface="Times New Roman" pitchFamily="18" charset="0"/>
              </a:rPr>
              <a:t>. Зельц </a:t>
            </a:r>
            <a:r>
              <a:rPr lang="ru-RU" altLang="ru-RU" sz="1800" dirty="0" err="1">
                <a:latin typeface="Times New Roman" pitchFamily="18" charset="0"/>
                <a:cs typeface="Times New Roman" pitchFamily="18" charset="0"/>
              </a:rPr>
              <a:t>міндеттерді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шешу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әдісі сияқты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ойлау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операцияларын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анық жіктеді</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Содан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соң ол</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ойлау</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іс</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әрекетінің жалпы</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заңдылықтарын ерекшелей</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отырып</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өз теориясын</a:t>
            </a:r>
            <a:r>
              <a:rPr lang="ru-RU" altLang="ru-RU" sz="1800" dirty="0">
                <a:latin typeface="Times New Roman" pitchFamily="18" charset="0"/>
                <a:cs typeface="Times New Roman" pitchFamily="18" charset="0"/>
              </a:rPr>
              <a:t> </a:t>
            </a:r>
            <a:r>
              <a:rPr lang="ru-RU" altLang="ru-RU" sz="1800" dirty="0" err="1">
                <a:latin typeface="Times New Roman" pitchFamily="18" charset="0"/>
                <a:cs typeface="Times New Roman" pitchFamily="18" charset="0"/>
              </a:rPr>
              <a:t>өнімді ойлауға таратты</a:t>
            </a:r>
            <a:r>
              <a:rPr lang="ru-RU" altLang="ru-RU" sz="1800" dirty="0">
                <a:latin typeface="Times New Roman" pitchFamily="18" charset="0"/>
                <a:cs typeface="Times New Roman" pitchFamily="18" charset="0"/>
              </a:rPr>
              <a:t>. </a:t>
            </a:r>
          </a:p>
        </p:txBody>
      </p:sp>
    </p:spTree>
    <p:extLst>
      <p:ext uri="{BB962C8B-B14F-4D97-AF65-F5344CB8AC3E}">
        <p14:creationId xmlns:p14="http://schemas.microsoft.com/office/powerpoint/2010/main" xmlns="" val="287330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457200" y="764704"/>
            <a:ext cx="8229600" cy="5688632"/>
          </a:xfrm>
          <a:prstGeom prst="rect">
            <a:avLst/>
          </a:prstGeom>
        </p:spPr>
        <p:txBody>
          <a:bodyPr>
            <a:normAutofit fontScale="92500" lnSpcReduction="10000"/>
          </a:bodyPr>
          <a:lstStyle/>
          <a:p>
            <a:pPr marL="0" indent="0">
              <a:spcBef>
                <a:spcPts val="0"/>
              </a:spcBef>
              <a:buNone/>
            </a:pPr>
            <a:r>
              <a:rPr lang="ru-RU" dirty="0" err="1" smtClean="0">
                <a:latin typeface="Times New Roman" pitchFamily="18" charset="0"/>
                <a:cs typeface="Times New Roman" pitchFamily="18" charset="0"/>
              </a:rPr>
              <a:t>Ойлау</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табиғи тіл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арқылы ғана 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тілдер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абстрактылы</a:t>
            </a:r>
            <a:r>
              <a:rPr lang="ru-RU" dirty="0" smtClean="0">
                <a:latin typeface="Times New Roman" pitchFamily="18" charset="0"/>
                <a:cs typeface="Times New Roman" pitchFamily="18" charset="0"/>
              </a:rPr>
              <a:t> математика </a:t>
            </a:r>
            <a:r>
              <a:rPr lang="ru-RU" dirty="0" err="1" smtClean="0">
                <a:latin typeface="Times New Roman" pitchFamily="18" charset="0"/>
                <a:cs typeface="Times New Roman" pitchFamily="18" charset="0"/>
              </a:rPr>
              <a:t>тілі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нақтылы-бейнелі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өнер тілі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арқылы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іске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Ойлау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 тарихи-әлеуметтік құбылыс болғандықтан, </a:t>
            </a:r>
            <a:r>
              <a:rPr lang="ru-RU" dirty="0" smtClean="0">
                <a:latin typeface="Times New Roman" pitchFamily="18" charset="0"/>
                <a:cs typeface="Times New Roman" pitchFamily="18" charset="0"/>
              </a:rPr>
              <a:t>оны </a:t>
            </a:r>
            <a:r>
              <a:rPr lang="ru-RU" dirty="0" err="1" smtClean="0">
                <a:latin typeface="Times New Roman" pitchFamily="18" charset="0"/>
                <a:cs typeface="Times New Roman" pitchFamily="18" charset="0"/>
              </a:rPr>
              <a:t>зерттеумен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көптеген ғылымдар </a:t>
            </a:r>
            <a:r>
              <a:rPr lang="ru-RU" dirty="0" smtClean="0">
                <a:latin typeface="Times New Roman" pitchFamily="18" charset="0"/>
                <a:cs typeface="Times New Roman" pitchFamily="18" charset="0"/>
              </a:rPr>
              <a:t>– психология, логика, </a:t>
            </a:r>
            <a:r>
              <a:rPr lang="ru-RU" dirty="0" err="1" smtClean="0">
                <a:latin typeface="Times New Roman" pitchFamily="18" charset="0"/>
                <a:cs typeface="Times New Roman" pitchFamily="18" charset="0"/>
              </a:rPr>
              <a:t>таным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теориясы</a:t>
            </a:r>
            <a:r>
              <a:rPr lang="ru-RU" dirty="0" smtClean="0">
                <a:latin typeface="Times New Roman" pitchFamily="18" charset="0"/>
                <a:cs typeface="Times New Roman" pitchFamily="18" charset="0"/>
              </a:rPr>
              <a:t>, лингвистика, кибернетика, физиология, т.б. </a:t>
            </a:r>
            <a:r>
              <a:rPr lang="ru-RU" dirty="0" err="1" smtClean="0">
                <a:latin typeface="Times New Roman" pitchFamily="18" charset="0"/>
                <a:cs typeface="Times New Roman" pitchFamily="18" charset="0"/>
              </a:rPr>
              <a:t>шұғылданады.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Философияда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ойлау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белсенділігі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логикасы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мәселелер қарастырылып, оның ақиқаттылығының өлшемі зерттеледі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мәселелер </a:t>
            </a:r>
            <a:r>
              <a:rPr lang="ru-RU" dirty="0" smtClean="0">
                <a:latin typeface="Times New Roman" pitchFamily="18" charset="0"/>
                <a:cs typeface="Times New Roman" pitchFamily="18" charset="0"/>
              </a:rPr>
              <a:t>философия </a:t>
            </a:r>
            <a:r>
              <a:rPr lang="ru-RU" dirty="0" err="1" smtClean="0">
                <a:latin typeface="Times New Roman" pitchFamily="18" charset="0"/>
                <a:cs typeface="Times New Roman" pitchFamily="18" charset="0"/>
              </a:rPr>
              <a:t>тарихында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 түрлі тұрғыда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материалистік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идеалистік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рационалистік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эмпирикалық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априорлық және апостериорлық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диалекттік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метафизикалық</a:t>
            </a:r>
            <a:r>
              <a:rPr lang="ru-RU" dirty="0" smtClean="0">
                <a:latin typeface="Times New Roman" pitchFamily="18" charset="0"/>
                <a:cs typeface="Times New Roman" pitchFamily="18" charset="0"/>
              </a:rPr>
              <a:t>, т.б.) </a:t>
            </a:r>
            <a:r>
              <a:rPr lang="ru-RU" dirty="0" err="1" smtClean="0">
                <a:latin typeface="Times New Roman" pitchFamily="18" charset="0"/>
                <a:cs typeface="Times New Roman" pitchFamily="18" charset="0"/>
              </a:rPr>
              <a:t>зерделеніп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ойлау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жөнінде әр түрлі ілімдер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Ойлау</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адамға ғана тән қабілет ретінде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оның шынайы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адами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болмысының қайнар көзі әрі басты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құралының бірі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адам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еркіндігінің мүмкіндігі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шындығының кепілі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1802336080"/>
      </p:ext>
    </p:extLst>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sz="quarter" idx="1"/>
            <p:extLst>
              <p:ext uri="{D42A27DB-BD31-4B8C-83A1-F6EECF244321}">
                <p14:modId xmlns="" xmlns:p14="http://schemas.microsoft.com/office/powerpoint/2010/main" val="3355438253"/>
              </p:ext>
            </p:extLst>
          </p:nvPr>
        </p:nvGraphicFramePr>
        <p:xfrm>
          <a:off x="467544" y="404664"/>
          <a:ext cx="8424936"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55692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 xmlns:p14="http://schemas.microsoft.com/office/powerpoint/2010/main" val="648525500"/>
              </p:ext>
            </p:extLst>
          </p:nvPr>
        </p:nvGraphicFramePr>
        <p:xfrm>
          <a:off x="179512" y="260648"/>
          <a:ext cx="8712968"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153256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403648" y="731520"/>
            <a:ext cx="6552728" cy="825272"/>
          </a:xfrm>
          <a:prstGeom prst="rect">
            <a:avLst/>
          </a:prstGeom>
        </p:spPr>
        <p:txBody>
          <a:bodyPr>
            <a:normAutofit fontScale="25000" lnSpcReduction="20000"/>
          </a:bodyPr>
          <a:lstStyle/>
          <a:p>
            <a:pPr marL="45720" indent="0" algn="ctr">
              <a:buNone/>
            </a:pPr>
            <a:r>
              <a:rPr lang="kk-KZ" dirty="0" smtClean="0"/>
              <a:t>         </a:t>
            </a:r>
            <a:r>
              <a:rPr lang="kk-KZ" sz="19200" dirty="0" smtClean="0">
                <a:solidFill>
                  <a:schemeClr val="tx1"/>
                </a:solidFill>
                <a:latin typeface="Times New Roman" pitchFamily="18" charset="0"/>
                <a:cs typeface="Times New Roman" pitchFamily="18" charset="0"/>
              </a:rPr>
              <a:t>Ойлау әрекеті мен тәсілдер сипаты</a:t>
            </a:r>
            <a:endParaRPr lang="ru-RU" sz="21600" dirty="0">
              <a:solidFill>
                <a:schemeClr val="tx1"/>
              </a:solidFill>
              <a:latin typeface="Times New Roman" pitchFamily="18" charset="0"/>
              <a:cs typeface="Times New Roman" pitchFamily="18" charset="0"/>
            </a:endParaRPr>
          </a:p>
        </p:txBody>
      </p:sp>
      <p:graphicFrame>
        <p:nvGraphicFramePr>
          <p:cNvPr id="4" name="Схема 3"/>
          <p:cNvGraphicFramePr/>
          <p:nvPr>
            <p:extLst>
              <p:ext uri="{D42A27DB-BD31-4B8C-83A1-F6EECF244321}">
                <p14:modId xmlns="" xmlns:p14="http://schemas.microsoft.com/office/powerpoint/2010/main" val="1359579055"/>
              </p:ext>
            </p:extLst>
          </p:nvPr>
        </p:nvGraphicFramePr>
        <p:xfrm>
          <a:off x="179512" y="1397000"/>
          <a:ext cx="8784976" cy="5128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696857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quarter" idx="1"/>
          </p:nvPr>
        </p:nvSpPr>
        <p:spPr>
          <a:xfrm>
            <a:off x="323528" y="548680"/>
            <a:ext cx="8640960" cy="5544615"/>
          </a:xfrm>
          <a:prstGeom prst="rect">
            <a:avLst/>
          </a:prstGeom>
          <a:noFill/>
        </p:spPr>
        <p:txBody>
          <a:bodyPr>
            <a:normAutofit lnSpcReduction="10000"/>
          </a:bodyPr>
          <a:lstStyle/>
          <a:p>
            <a:pPr>
              <a:buNone/>
            </a:pP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b="1" dirty="0" smtClean="0">
                <a:solidFill>
                  <a:schemeClr val="accent2"/>
                </a:solidFill>
                <a:latin typeface="Times New Roman" pitchFamily="18" charset="0"/>
                <a:cs typeface="Times New Roman" pitchFamily="18" charset="0"/>
              </a:rPr>
              <a:t>ОЙЛАУ</a:t>
            </a:r>
            <a:endParaRPr lang="ru-RU" b="1" dirty="0" smtClean="0">
              <a:solidFill>
                <a:schemeClr val="accent2"/>
              </a:solidFill>
              <a:latin typeface="Times New Roman" pitchFamily="18" charset="0"/>
              <a:cs typeface="Times New Roman" pitchFamily="18" charset="0"/>
            </a:endParaRPr>
          </a:p>
          <a:p>
            <a:pPr>
              <a:buFont typeface="Wingdings" pitchFamily="2" charset="2"/>
              <a:buChar char="ü"/>
            </a:pPr>
            <a:endParaRPr lang="kk-KZ" sz="2000" dirty="0" smtClean="0">
              <a:latin typeface="Times New Roman" pitchFamily="18" charset="0"/>
              <a:cs typeface="Times New Roman" pitchFamily="18" charset="0"/>
            </a:endParaRPr>
          </a:p>
          <a:p>
            <a:pPr>
              <a:buFont typeface="Wingdings" pitchFamily="2" charset="2"/>
              <a:buChar char="ü"/>
            </a:pPr>
            <a:r>
              <a:rPr lang="kk-KZ" sz="2000" dirty="0" smtClean="0">
                <a:latin typeface="Times New Roman" pitchFamily="18" charset="0"/>
                <a:cs typeface="Times New Roman" pitchFamily="18" charset="0"/>
              </a:rPr>
              <a:t>объективті шындықты белсенді бейнелеудің жоғарғы формасы;</a:t>
            </a:r>
          </a:p>
          <a:p>
            <a:pPr algn="just">
              <a:buFont typeface="Wingdings" pitchFamily="2" charset="2"/>
              <a:buChar char="ü"/>
            </a:pPr>
            <a:r>
              <a:rPr lang="kk-KZ" sz="2000" dirty="0" smtClean="0">
                <a:latin typeface="Times New Roman" pitchFamily="18" charset="0"/>
                <a:cs typeface="Times New Roman" pitchFamily="18" charset="0"/>
              </a:rPr>
              <a:t>дүниені тану мен игерудің жоғарғы сатысы;</a:t>
            </a:r>
          </a:p>
          <a:p>
            <a:pPr algn="just">
              <a:buFont typeface="Wingdings" pitchFamily="2" charset="2"/>
              <a:buChar char="ü"/>
            </a:pPr>
            <a:r>
              <a:rPr lang="kk-KZ" sz="2000" dirty="0" smtClean="0">
                <a:latin typeface="Times New Roman" pitchFamily="18" charset="0"/>
                <a:cs typeface="Times New Roman" pitchFamily="18" charset="0"/>
              </a:rPr>
              <a:t>тұлғаның танымдық әрекеті;</a:t>
            </a:r>
          </a:p>
          <a:p>
            <a:pPr algn="just">
              <a:buFont typeface="Wingdings" pitchFamily="2" charset="2"/>
              <a:buChar char="ü"/>
            </a:pPr>
            <a:r>
              <a:rPr lang="kk-KZ" sz="2000" dirty="0" smtClean="0">
                <a:latin typeface="Times New Roman" pitchFamily="18" charset="0"/>
                <a:cs typeface="Times New Roman" pitchFamily="18" charset="0"/>
              </a:rPr>
              <a:t>біз тікелей біле алмайтын заттар мен құбылыстарды тек ойлау аркылы ғана білеміз;</a:t>
            </a:r>
          </a:p>
          <a:p>
            <a:pPr algn="just">
              <a:buFont typeface="Wingdings" pitchFamily="2" charset="2"/>
              <a:buChar char="ü"/>
            </a:pPr>
            <a:r>
              <a:rPr lang="kk-KZ" sz="2000" dirty="0" smtClean="0">
                <a:latin typeface="Times New Roman" pitchFamily="18" charset="0"/>
                <a:cs typeface="Times New Roman" pitchFamily="18" charset="0"/>
              </a:rPr>
              <a:t>сезімдік мағлұматтардың негізінде ғана мүмкін болады;</a:t>
            </a:r>
          </a:p>
          <a:p>
            <a:pPr algn="just">
              <a:buFont typeface="Wingdings" pitchFamily="2" charset="2"/>
              <a:buChar char="ü"/>
            </a:pPr>
            <a:r>
              <a:rPr lang="kk-KZ" sz="2000" dirty="0" smtClean="0">
                <a:latin typeface="Times New Roman" pitchFamily="18" charset="0"/>
                <a:cs typeface="Times New Roman" pitchFamily="18" charset="0"/>
              </a:rPr>
              <a:t>әрқашан сөз арқылы білдіріледі;</a:t>
            </a:r>
          </a:p>
          <a:p>
            <a:pPr algn="just">
              <a:buFont typeface="Wingdings" pitchFamily="2" charset="2"/>
              <a:buChar char="ü"/>
            </a:pPr>
            <a:r>
              <a:rPr lang="kk-KZ" sz="2000" dirty="0" smtClean="0">
                <a:latin typeface="Times New Roman" pitchFamily="18" charset="0"/>
                <a:cs typeface="Times New Roman" pitchFamily="18" charset="0"/>
              </a:rPr>
              <a:t>аса күрделі психикалық процес;</a:t>
            </a:r>
          </a:p>
          <a:p>
            <a:pPr algn="just">
              <a:buFont typeface="Wingdings" pitchFamily="2" charset="2"/>
              <a:buChar char="ü"/>
            </a:pPr>
            <a:r>
              <a:rPr lang="kk-KZ" sz="2000" dirty="0" smtClean="0">
                <a:latin typeface="Times New Roman" pitchFamily="18" charset="0"/>
                <a:cs typeface="Times New Roman" pitchFamily="18" charset="0"/>
              </a:rPr>
              <a:t>түйсік пен қабылдаудағы анализ бен синтездің жаңа мазмұнға ие болған түрі;</a:t>
            </a:r>
          </a:p>
          <a:p>
            <a:pPr algn="just">
              <a:buFont typeface="Wingdings" pitchFamily="2" charset="2"/>
              <a:buChar char="ü"/>
            </a:pPr>
            <a:r>
              <a:rPr lang="kk-KZ" sz="2000" dirty="0" smtClean="0">
                <a:latin typeface="Times New Roman" pitchFamily="18" charset="0"/>
                <a:cs typeface="Times New Roman" pitchFamily="18" charset="0"/>
              </a:rPr>
              <a:t>сыртқы дүние заттары мен құбылыстарының байланыс-қатынастарының миымызда жалпылай және жанама түрде сөз арқылы бейнеленуі;</a:t>
            </a:r>
          </a:p>
          <a:p>
            <a:pPr algn="just">
              <a:buFont typeface="Wingdings" pitchFamily="2" charset="2"/>
              <a:buChar char="ü"/>
            </a:pPr>
            <a:r>
              <a:rPr lang="kk-KZ" sz="2000" dirty="0" smtClean="0">
                <a:latin typeface="Times New Roman" pitchFamily="18" charset="0"/>
                <a:cs typeface="Times New Roman" pitchFamily="18" charset="0"/>
              </a:rPr>
              <a:t>қабылдау, елестермен тығыз баййланыста;</a:t>
            </a:r>
          </a:p>
          <a:p>
            <a:pPr algn="just">
              <a:buFont typeface="Wingdings" pitchFamily="2" charset="2"/>
              <a:buChar char="ü"/>
            </a:pPr>
            <a:r>
              <a:rPr lang="kk-KZ" sz="2000" dirty="0" smtClean="0">
                <a:latin typeface="Times New Roman" pitchFamily="18" charset="0"/>
                <a:cs typeface="Times New Roman" pitchFamily="18" charset="0"/>
              </a:rPr>
              <a:t>сезім мүшелері арқылы алынған мәліметтерді өңдейді</a:t>
            </a:r>
            <a:r>
              <a:rPr lang="ru-RU" sz="2000" dirty="0" smtClean="0">
                <a:latin typeface="Times New Roman" pitchFamily="18" charset="0"/>
                <a:cs typeface="Times New Roman" pitchFamily="18" charset="0"/>
              </a:rPr>
              <a:t>;</a:t>
            </a:r>
            <a:r>
              <a:rPr lang="kk-KZ"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5" name="Выгнутая влево стрелка 4"/>
          <p:cNvSpPr/>
          <p:nvPr/>
        </p:nvSpPr>
        <p:spPr>
          <a:xfrm>
            <a:off x="2987824" y="332656"/>
            <a:ext cx="731520" cy="76470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6" name="Выгнутая вправо стрелка 5"/>
          <p:cNvSpPr/>
          <p:nvPr/>
        </p:nvSpPr>
        <p:spPr>
          <a:xfrm>
            <a:off x="5220072" y="332656"/>
            <a:ext cx="731520" cy="83671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7" name="Улыбающееся лицо 6"/>
          <p:cNvSpPr/>
          <p:nvPr/>
        </p:nvSpPr>
        <p:spPr>
          <a:xfrm>
            <a:off x="7380312" y="692696"/>
            <a:ext cx="914400" cy="504056"/>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вальная выноска 8"/>
          <p:cNvSpPr/>
          <p:nvPr/>
        </p:nvSpPr>
        <p:spPr>
          <a:xfrm>
            <a:off x="8229600" y="0"/>
            <a:ext cx="914400"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 xmlns:p14="http://schemas.microsoft.com/office/powerpoint/2010/main" val="2748525772"/>
      </p:ext>
    </p:extLst>
  </p:cSld>
  <p:clrMapOvr>
    <a:masterClrMapping/>
  </p:clrMapOvr>
  <p:transition>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14400" y="188640"/>
            <a:ext cx="7772400" cy="720080"/>
          </a:xfrm>
        </p:spPr>
        <p:txBody>
          <a:bodyPr>
            <a:noAutofit/>
          </a:bodyPr>
          <a:lstStyle/>
          <a:p>
            <a:pPr algn="ctr"/>
            <a:r>
              <a:rPr lang="kk-KZ" sz="3600" b="1" dirty="0" smtClean="0">
                <a:solidFill>
                  <a:schemeClr val="accent1"/>
                </a:solidFill>
                <a:latin typeface="Times New Roman" pitchFamily="18" charset="0"/>
                <a:cs typeface="Times New Roman" pitchFamily="18" charset="0"/>
              </a:rPr>
              <a:t>Ойлаудың белгілері</a:t>
            </a:r>
            <a:endParaRPr lang="ru-RU" sz="3600" b="1" dirty="0">
              <a:solidFill>
                <a:schemeClr val="accent1"/>
              </a:solidFill>
              <a:latin typeface="Times New Roman" pitchFamily="18" charset="0"/>
              <a:cs typeface="Times New Roman" pitchFamily="18" charset="0"/>
            </a:endParaRPr>
          </a:p>
        </p:txBody>
      </p:sp>
      <p:sp>
        <p:nvSpPr>
          <p:cNvPr id="2" name="Содержимое 1"/>
          <p:cNvSpPr>
            <a:spLocks noGrp="1"/>
          </p:cNvSpPr>
          <p:nvPr>
            <p:ph sz="quarter" idx="1"/>
          </p:nvPr>
        </p:nvSpPr>
        <p:spPr>
          <a:xfrm>
            <a:off x="251520" y="1124744"/>
            <a:ext cx="8712968" cy="5112568"/>
          </a:xfrm>
          <a:prstGeom prst="rect">
            <a:avLst/>
          </a:prstGeom>
        </p:spPr>
        <p:txBody>
          <a:bodyPr>
            <a:normAutofit/>
          </a:bodyPr>
          <a:lstStyle/>
          <a:p>
            <a:pPr>
              <a:buFont typeface="Wingdings" pitchFamily="2" charset="2"/>
              <a:buChar char="ü"/>
            </a:pPr>
            <a:r>
              <a:rPr lang="kk-KZ" sz="2800" dirty="0" smtClean="0">
                <a:latin typeface="Times New Roman" pitchFamily="18" charset="0"/>
                <a:cs typeface="Times New Roman" pitchFamily="18" charset="0"/>
              </a:rPr>
              <a:t>Заттардың  мәнін  ашатын  идеялар  қозғалысы;</a:t>
            </a:r>
          </a:p>
          <a:p>
            <a:pPr>
              <a:buFont typeface="Wingdings" pitchFamily="2" charset="2"/>
              <a:buChar char="ü"/>
            </a:pPr>
            <a:r>
              <a:rPr lang="kk-KZ" sz="2800" dirty="0" smtClean="0">
                <a:latin typeface="Times New Roman" pitchFamily="18" charset="0"/>
                <a:cs typeface="Times New Roman" pitchFamily="18" charset="0"/>
              </a:rPr>
              <a:t>Нәтижесі  бейне емес,  әртүрлі  ойлар мен  идеялар;</a:t>
            </a:r>
          </a:p>
          <a:p>
            <a:pPr>
              <a:buFont typeface="Wingdings" pitchFamily="2" charset="2"/>
              <a:buChar char="ü"/>
            </a:pPr>
            <a:r>
              <a:rPr lang="kk-KZ" sz="2800" dirty="0" smtClean="0">
                <a:latin typeface="Times New Roman" pitchFamily="18" charset="0"/>
                <a:cs typeface="Times New Roman" pitchFamily="18" charset="0"/>
              </a:rPr>
              <a:t>Спецификалық  нәтижесі ретінде  түсінік  алға шығады;</a:t>
            </a:r>
          </a:p>
          <a:p>
            <a:pPr>
              <a:buFont typeface="Wingdings" pitchFamily="2" charset="2"/>
              <a:buChar char="ü"/>
            </a:pPr>
            <a:r>
              <a:rPr lang="kk-KZ" sz="2800" dirty="0" smtClean="0">
                <a:latin typeface="Times New Roman" pitchFamily="18" charset="0"/>
                <a:cs typeface="Times New Roman" pitchFamily="18" charset="0"/>
              </a:rPr>
              <a:t>Қайта  құру  мәніндегі  құбылыстар  түріндегі  ерекше  теориялық  және  практикалық  іс – әрекет.</a:t>
            </a:r>
            <a:endParaRPr lang="ru-RU" sz="2800" dirty="0" smtClean="0">
              <a:latin typeface="Times New Roman" pitchFamily="18" charset="0"/>
              <a:cs typeface="Times New Roman" pitchFamily="18" charset="0"/>
            </a:endParaRPr>
          </a:p>
          <a:p>
            <a:pPr>
              <a:buFont typeface="Wingdings" pitchFamily="2" charset="2"/>
              <a:buChar char="ü"/>
            </a:pPr>
            <a:r>
              <a:rPr lang="kk-KZ" sz="2800" dirty="0" smtClean="0">
                <a:latin typeface="Times New Roman" pitchFamily="18" charset="0"/>
                <a:cs typeface="Times New Roman" pitchFamily="18" charset="0"/>
              </a:rPr>
              <a:t>Қандай да бір әдіс, тәсіл, ереже немесе  құрал қолдана отырып  ойша немесе практикалық әрекет жасау;</a:t>
            </a:r>
          </a:p>
          <a:p>
            <a:pPr>
              <a:buFont typeface="Wingdings" pitchFamily="2" charset="2"/>
              <a:buChar char="ü"/>
            </a:pPr>
            <a:r>
              <a:rPr lang="kk-KZ" sz="2800" dirty="0" smtClean="0">
                <a:latin typeface="Times New Roman" pitchFamily="18" charset="0"/>
                <a:cs typeface="Times New Roman" pitchFamily="18" charset="0"/>
              </a:rPr>
              <a:t>Қандай да бір болжамның жасалуы;</a:t>
            </a:r>
          </a:p>
          <a:p>
            <a:pPr>
              <a:buFont typeface="Wingdings" pitchFamily="2" charset="2"/>
              <a:buChar char="ü"/>
            </a:pPr>
            <a:r>
              <a:rPr lang="kk-KZ" sz="2800" dirty="0" smtClean="0">
                <a:latin typeface="Times New Roman" pitchFamily="18" charset="0"/>
                <a:cs typeface="Times New Roman" pitchFamily="18" charset="0"/>
              </a:rPr>
              <a:t>Жаңа продуктивті мәлімет құру.</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403846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51520" y="0"/>
            <a:ext cx="8640960" cy="836712"/>
          </a:xfrm>
        </p:spPr>
        <p:txBody>
          <a:bodyPr>
            <a:noAutofit/>
          </a:bodyPr>
          <a:lstStyle/>
          <a:p>
            <a:pPr algn="ctr"/>
            <a:r>
              <a:rPr lang="kk-KZ" sz="2800" b="1" dirty="0" smtClean="0">
                <a:solidFill>
                  <a:schemeClr val="accent1"/>
                </a:solidFill>
                <a:latin typeface="Times New Roman" pitchFamily="18" charset="0"/>
                <a:cs typeface="Times New Roman" pitchFamily="18" charset="0"/>
              </a:rPr>
              <a:t>Ойлаудың басқа таным процестерінен өзгешелігі</a:t>
            </a:r>
            <a:endParaRPr lang="ru-RU" sz="2800" b="1" dirty="0">
              <a:solidFill>
                <a:schemeClr val="accent1"/>
              </a:solidFill>
              <a:latin typeface="Times New Roman" pitchFamily="18" charset="0"/>
              <a:cs typeface="Times New Roman" pitchFamily="18" charset="0"/>
            </a:endParaRPr>
          </a:p>
        </p:txBody>
      </p:sp>
      <p:sp>
        <p:nvSpPr>
          <p:cNvPr id="2" name="Содержимое 1"/>
          <p:cNvSpPr>
            <a:spLocks noGrp="1"/>
          </p:cNvSpPr>
          <p:nvPr>
            <p:ph sz="quarter" idx="1"/>
          </p:nvPr>
        </p:nvSpPr>
        <p:spPr>
          <a:xfrm>
            <a:off x="323528" y="908720"/>
            <a:ext cx="8640960" cy="5462067"/>
          </a:xfrm>
          <a:prstGeom prst="rect">
            <a:avLst/>
          </a:prstGeom>
        </p:spPr>
        <p:txBody>
          <a:bodyPr>
            <a:noAutofit/>
          </a:bodyPr>
          <a:lstStyle/>
          <a:p>
            <a:pPr marL="0" indent="0">
              <a:spcBef>
                <a:spcPts val="0"/>
              </a:spcBef>
              <a:buFont typeface="Wingdings" pitchFamily="2" charset="2"/>
              <a:buChar char="q"/>
            </a:pPr>
            <a:r>
              <a:rPr lang="kk-KZ" dirty="0" smtClean="0">
                <a:latin typeface="Times New Roman" pitchFamily="18" charset="0"/>
                <a:cs typeface="Times New Roman" pitchFamily="18" charset="0"/>
              </a:rPr>
              <a:t>Қандай да  бір міндет, тапсырма және  проблемалық ситуациялар болады;</a:t>
            </a:r>
          </a:p>
          <a:p>
            <a:pPr marL="0" indent="0">
              <a:spcBef>
                <a:spcPts val="0"/>
              </a:spcBef>
              <a:buFont typeface="Wingdings" pitchFamily="2" charset="2"/>
              <a:buChar char="q"/>
            </a:pPr>
            <a:r>
              <a:rPr lang="kk-KZ" dirty="0" smtClean="0">
                <a:latin typeface="Times New Roman" pitchFamily="18" charset="0"/>
                <a:cs typeface="Times New Roman" pitchFamily="18" charset="0"/>
              </a:rPr>
              <a:t>Осы  проблемаларды  шешуде жағдайды  өзгертуге болады;</a:t>
            </a:r>
          </a:p>
          <a:p>
            <a:pPr marL="0" indent="0">
              <a:spcBef>
                <a:spcPts val="0"/>
              </a:spcBef>
              <a:buFont typeface="Wingdings" pitchFamily="2" charset="2"/>
              <a:buChar char="q"/>
            </a:pPr>
            <a:r>
              <a:rPr lang="kk-KZ" dirty="0" smtClean="0">
                <a:latin typeface="Times New Roman" pitchFamily="18" charset="0"/>
                <a:cs typeface="Times New Roman" pitchFamily="18" charset="0"/>
              </a:rPr>
              <a:t>Сезгіштіктің табиғи тұрғыда емес, жоғары деңгейде болуы;</a:t>
            </a:r>
          </a:p>
          <a:p>
            <a:pPr marL="0" indent="0">
              <a:spcBef>
                <a:spcPts val="0"/>
              </a:spcBef>
              <a:buFont typeface="Wingdings" pitchFamily="2" charset="2"/>
              <a:buChar char="q"/>
            </a:pPr>
            <a:r>
              <a:rPr lang="kk-KZ" dirty="0" smtClean="0">
                <a:latin typeface="Times New Roman" pitchFamily="18" charset="0"/>
                <a:cs typeface="Times New Roman" pitchFamily="18" charset="0"/>
              </a:rPr>
              <a:t>Таным әлемінің шексізденуі;</a:t>
            </a:r>
          </a:p>
          <a:p>
            <a:pPr marL="0" indent="0">
              <a:spcBef>
                <a:spcPts val="0"/>
              </a:spcBef>
              <a:buFont typeface="Wingdings" pitchFamily="2" charset="2"/>
              <a:buChar char="q"/>
            </a:pPr>
            <a:r>
              <a:rPr lang="kk-KZ" dirty="0" smtClean="0">
                <a:latin typeface="Times New Roman" pitchFamily="18" charset="0"/>
                <a:cs typeface="Times New Roman" pitchFamily="18" charset="0"/>
              </a:rPr>
              <a:t>Сенсорлық мәліметтер негізінде  қандай да бір теориялық  және практикалық  қорытынды жасайды;</a:t>
            </a:r>
          </a:p>
          <a:p>
            <a:pPr marL="0" indent="0">
              <a:spcBef>
                <a:spcPts val="0"/>
              </a:spcBef>
              <a:buFont typeface="Wingdings" pitchFamily="2" charset="2"/>
              <a:buChar char="q"/>
            </a:pPr>
            <a:r>
              <a:rPr lang="kk-KZ" dirty="0" smtClean="0">
                <a:latin typeface="Times New Roman" pitchFamily="18" charset="0"/>
                <a:cs typeface="Times New Roman" pitchFamily="18" charset="0"/>
              </a:rPr>
              <a:t>Заттар мен құбылыстар арасындағы  байланыстарды  құрайды;</a:t>
            </a:r>
          </a:p>
          <a:p>
            <a:pPr marL="0" indent="0">
              <a:spcBef>
                <a:spcPts val="0"/>
              </a:spcBef>
              <a:buFont typeface="Wingdings" pitchFamily="2" charset="2"/>
              <a:buChar char="q"/>
            </a:pPr>
            <a:r>
              <a:rPr lang="kk-KZ" dirty="0" smtClean="0">
                <a:latin typeface="Times New Roman" pitchFamily="18" charset="0"/>
                <a:cs typeface="Times New Roman" pitchFamily="18" charset="0"/>
              </a:rPr>
              <a:t>Ойлау арқылы жасалған қандай да бір  бейне  қандай да бір заңдылық, жалпылау және мәндік  формада көрінеді.</a:t>
            </a:r>
            <a:endParaRPr lang="ru-RU"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6591136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53</TotalTime>
  <Words>1799</Words>
  <Application>Microsoft Office PowerPoint</Application>
  <PresentationFormat>Экран (4:3)</PresentationFormat>
  <Paragraphs>71</Paragraphs>
  <Slides>23</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Справедливость</vt:lpstr>
      <vt:lpstr>Ойлау дамуының тарихи-мәдени  және онтогенетикалық сипаты  11 лекция</vt:lpstr>
      <vt:lpstr>Ойлау тарихы</vt:lpstr>
      <vt:lpstr>Слайд 3</vt:lpstr>
      <vt:lpstr>Слайд 4</vt:lpstr>
      <vt:lpstr>Слайд 5</vt:lpstr>
      <vt:lpstr>Слайд 6</vt:lpstr>
      <vt:lpstr>Слайд 7</vt:lpstr>
      <vt:lpstr>Ойлаудың белгілері</vt:lpstr>
      <vt:lpstr>Ойлаудың басқа таным процестерінен өзгешелігі</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Ойлау дамуының тарихи-мәдени  және онтогенетикалық сипаты</dc:title>
  <dc:creator>ASUS</dc:creator>
  <cp:lastModifiedBy>ASUS</cp:lastModifiedBy>
  <cp:revision>6</cp:revision>
  <dcterms:created xsi:type="dcterms:W3CDTF">2023-06-07T22:17:21Z</dcterms:created>
  <dcterms:modified xsi:type="dcterms:W3CDTF">2023-06-07T23:13:29Z</dcterms:modified>
</cp:coreProperties>
</file>