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5" r:id="rId2"/>
    <p:sldId id="256" r:id="rId3"/>
    <p:sldId id="290" r:id="rId4"/>
    <p:sldId id="291" r:id="rId5"/>
    <p:sldId id="278" r:id="rId6"/>
    <p:sldId id="279" r:id="rId7"/>
    <p:sldId id="258" r:id="rId8"/>
    <p:sldId id="282" r:id="rId9"/>
    <p:sldId id="262" r:id="rId10"/>
    <p:sldId id="296" r:id="rId11"/>
    <p:sldId id="294" r:id="rId12"/>
    <p:sldId id="297" r:id="rId13"/>
    <p:sldId id="293" r:id="rId14"/>
    <p:sldId id="298" r:id="rId15"/>
    <p:sldId id="292" r:id="rId16"/>
    <p:sldId id="285" r:id="rId17"/>
    <p:sldId id="284" r:id="rId18"/>
    <p:sldId id="269" r:id="rId19"/>
    <p:sldId id="305" r:id="rId20"/>
    <p:sldId id="259" r:id="rId21"/>
    <p:sldId id="303" r:id="rId22"/>
    <p:sldId id="268" r:id="rId23"/>
    <p:sldId id="301" r:id="rId24"/>
    <p:sldId id="306" r:id="rId25"/>
    <p:sldId id="266" r:id="rId26"/>
    <p:sldId id="299" r:id="rId27"/>
    <p:sldId id="300" r:id="rId28"/>
    <p:sldId id="302" r:id="rId29"/>
    <p:sldId id="270" r:id="rId30"/>
    <p:sldId id="287" r:id="rId31"/>
    <p:sldId id="304" r:id="rId32"/>
    <p:sldId id="289"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434" autoAdjust="0"/>
  </p:normalViewPr>
  <p:slideViewPr>
    <p:cSldViewPr snapToGrid="0">
      <p:cViewPr varScale="1">
        <p:scale>
          <a:sx n="71" d="100"/>
          <a:sy n="71" d="100"/>
        </p:scale>
        <p:origin x="6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BA317B-7BDD-40D8-9A3C-BC9D66C23189}" type="datetimeFigureOut">
              <a:rPr lang="ru-RU" smtClean="0"/>
              <a:t>05.11.2022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0A1DC-FACD-4937-B28D-814F62C7BB6B}" type="slidenum">
              <a:rPr lang="ru-RU" smtClean="0"/>
              <a:t>‹#›</a:t>
            </a:fld>
            <a:endParaRPr lang="ru-RU"/>
          </a:p>
        </p:txBody>
      </p:sp>
    </p:spTree>
    <p:extLst>
      <p:ext uri="{BB962C8B-B14F-4D97-AF65-F5344CB8AC3E}">
        <p14:creationId xmlns:p14="http://schemas.microsoft.com/office/powerpoint/2010/main" val="284910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p:spPr>
      </p:sp>
      <p:sp>
        <p:nvSpPr>
          <p:cNvPr id="3072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a:p>
        </p:txBody>
      </p:sp>
      <p:sp>
        <p:nvSpPr>
          <p:cNvPr id="307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04A96C-1017-4866-93AE-C9523A67BB7F}" type="slidenum">
              <a:rPr lang="ru-RU" smtClean="0"/>
              <a:pPr/>
              <a:t>3</a:t>
            </a:fld>
            <a:endParaRPr lang="ru-RU"/>
          </a:p>
        </p:txBody>
      </p:sp>
    </p:spTree>
    <p:extLst>
      <p:ext uri="{BB962C8B-B14F-4D97-AF65-F5344CB8AC3E}">
        <p14:creationId xmlns:p14="http://schemas.microsoft.com/office/powerpoint/2010/main" val="295417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B0A1DC-FACD-4937-B28D-814F62C7BB6B}" type="slidenum">
              <a:rPr lang="ru-RU" smtClean="0"/>
              <a:t>7</a:t>
            </a:fld>
            <a:endParaRPr lang="ru-RU"/>
          </a:p>
        </p:txBody>
      </p:sp>
    </p:spTree>
    <p:extLst>
      <p:ext uri="{BB962C8B-B14F-4D97-AF65-F5344CB8AC3E}">
        <p14:creationId xmlns:p14="http://schemas.microsoft.com/office/powerpoint/2010/main" val="252823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bwMode="auto">
          <a:noFill/>
          <a:ln>
            <a:solidFill>
              <a:srgbClr val="000000"/>
            </a:solidFill>
            <a:miter lim="800000"/>
            <a:headEnd/>
            <a:tailEnd/>
          </a:ln>
        </p:spPr>
      </p:sp>
      <p:sp>
        <p:nvSpPr>
          <p:cNvPr id="3174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p>
        </p:txBody>
      </p:sp>
      <p:sp>
        <p:nvSpPr>
          <p:cNvPr id="317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EA38A3-B733-4744-AC21-09C0384807C1}" type="slidenum">
              <a:rPr lang="ru-RU" smtClean="0"/>
              <a:pPr/>
              <a:t>11</a:t>
            </a:fld>
            <a:endParaRPr lang="ru-RU"/>
          </a:p>
        </p:txBody>
      </p:sp>
    </p:spTree>
    <p:extLst>
      <p:ext uri="{BB962C8B-B14F-4D97-AF65-F5344CB8AC3E}">
        <p14:creationId xmlns:p14="http://schemas.microsoft.com/office/powerpoint/2010/main" val="3535937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7C945EB-C507-42CA-A431-11BBFE27D9B0}" type="slidenum">
              <a:rPr lang="ru-RU"/>
              <a:pPr/>
              <a:t>23</a:t>
            </a:fld>
            <a:endParaRPr lang="ru-RU"/>
          </a:p>
        </p:txBody>
      </p:sp>
      <p:sp>
        <p:nvSpPr>
          <p:cNvPr id="36865"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36866"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ru-RU"/>
          </a:p>
        </p:txBody>
      </p:sp>
    </p:spTree>
    <p:extLst>
      <p:ext uri="{BB962C8B-B14F-4D97-AF65-F5344CB8AC3E}">
        <p14:creationId xmlns:p14="http://schemas.microsoft.com/office/powerpoint/2010/main" val="318582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B0A1DC-FACD-4937-B28D-814F62C7BB6B}" type="slidenum">
              <a:rPr lang="ru-RU" smtClean="0"/>
              <a:t>26</a:t>
            </a:fld>
            <a:endParaRPr lang="ru-RU"/>
          </a:p>
        </p:txBody>
      </p:sp>
    </p:spTree>
    <p:extLst>
      <p:ext uri="{BB962C8B-B14F-4D97-AF65-F5344CB8AC3E}">
        <p14:creationId xmlns:p14="http://schemas.microsoft.com/office/powerpoint/2010/main" val="1308168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430589F-DF30-48DE-A178-92778AC08186}"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298134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430589F-DF30-48DE-A178-92778AC08186}"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296602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430589F-DF30-48DE-A178-92778AC08186}"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366378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430589F-DF30-48DE-A178-92778AC08186}"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136999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430589F-DF30-48DE-A178-92778AC08186}" type="datetimeFigureOut">
              <a:rPr lang="ru-RU" smtClean="0"/>
              <a:t>05.11.2022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406811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430589F-DF30-48DE-A178-92778AC08186}" type="datetimeFigureOut">
              <a:rPr lang="ru-RU" smtClean="0"/>
              <a:t>05.11.2022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339962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430589F-DF30-48DE-A178-92778AC08186}" type="datetimeFigureOut">
              <a:rPr lang="ru-RU" smtClean="0"/>
              <a:t>05.11.2022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1582998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430589F-DF30-48DE-A178-92778AC08186}" type="datetimeFigureOut">
              <a:rPr lang="ru-RU" smtClean="0"/>
              <a:t>05.11.2022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239759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30589F-DF30-48DE-A178-92778AC08186}" type="datetimeFigureOut">
              <a:rPr lang="ru-RU" smtClean="0"/>
              <a:t>05.11.2022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2989533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430589F-DF30-48DE-A178-92778AC08186}" type="datetimeFigureOut">
              <a:rPr lang="ru-RU" smtClean="0"/>
              <a:t>05.11.2022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419416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430589F-DF30-48DE-A178-92778AC08186}" type="datetimeFigureOut">
              <a:rPr lang="ru-RU" smtClean="0"/>
              <a:t>05.11.2022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3F740A-EE6C-4908-97B2-D5B22A9EBB90}" type="slidenum">
              <a:rPr lang="ru-RU" smtClean="0"/>
              <a:t>‹#›</a:t>
            </a:fld>
            <a:endParaRPr lang="ru-RU"/>
          </a:p>
        </p:txBody>
      </p:sp>
    </p:spTree>
    <p:extLst>
      <p:ext uri="{BB962C8B-B14F-4D97-AF65-F5344CB8AC3E}">
        <p14:creationId xmlns:p14="http://schemas.microsoft.com/office/powerpoint/2010/main" val="1196995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5">
          <a:fgClr>
            <a:schemeClr val="accent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0589F-DF30-48DE-A178-92778AC08186}" type="datetimeFigureOut">
              <a:rPr lang="ru-RU" smtClean="0"/>
              <a:t>05.11.2022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F740A-EE6C-4908-97B2-D5B22A9EBB90}" type="slidenum">
              <a:rPr lang="ru-RU" smtClean="0"/>
              <a:t>‹#›</a:t>
            </a:fld>
            <a:endParaRPr lang="ru-RU"/>
          </a:p>
        </p:txBody>
      </p:sp>
    </p:spTree>
    <p:extLst>
      <p:ext uri="{BB962C8B-B14F-4D97-AF65-F5344CB8AC3E}">
        <p14:creationId xmlns:p14="http://schemas.microsoft.com/office/powerpoint/2010/main" val="2080971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Hahw68171" TargetMode="External"/><Relationship Id="rId2" Type="http://schemas.openxmlformats.org/officeDocument/2006/relationships/hyperlink" Target="https://www.youtube.com/watch?v=3INlJtB3jlE" TargetMode="External"/><Relationship Id="rId1" Type="http://schemas.openxmlformats.org/officeDocument/2006/relationships/slideLayout" Target="../slideLayouts/slideLayout2.xml"/><Relationship Id="rId4" Type="http://schemas.openxmlformats.org/officeDocument/2006/relationships/hyperlink" Target="https://www.youtube.com/watch?v=UdmVXI_AyIc"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4421" y="251910"/>
            <a:ext cx="10515600" cy="1573715"/>
          </a:xfrm>
        </p:spPr>
        <p:txBody>
          <a:bodyPr/>
          <a:lstStyle/>
          <a:p>
            <a:pPr algn="ctr"/>
            <a:r>
              <a:rPr lang="ru-RU" sz="2200" b="1" dirty="0">
                <a:solidFill>
                  <a:prstClr val="black"/>
                </a:solidFill>
                <a:latin typeface="Times New Roman" panose="02020603050405020304" pitchFamily="18" charset="0"/>
                <a:cs typeface="Times New Roman" panose="02020603050405020304" pitchFamily="18" charset="0"/>
              </a:rPr>
              <a:t>Л.Н. Гумилев</a:t>
            </a:r>
            <a:r>
              <a:rPr lang="kk-KZ" sz="2200" b="1" dirty="0">
                <a:solidFill>
                  <a:prstClr val="black"/>
                </a:solidFill>
                <a:latin typeface="Times New Roman" panose="02020603050405020304" pitchFamily="18" charset="0"/>
                <a:cs typeface="Times New Roman" panose="02020603050405020304" pitchFamily="18" charset="0"/>
              </a:rPr>
              <a:t> атындағы Еуразия Ұлттық Университеті</a:t>
            </a:r>
            <a:endParaRPr lang="ru-RU" dirty="0"/>
          </a:p>
        </p:txBody>
      </p:sp>
      <p:sp>
        <p:nvSpPr>
          <p:cNvPr id="3" name="Объект 2"/>
          <p:cNvSpPr>
            <a:spLocks noGrp="1"/>
          </p:cNvSpPr>
          <p:nvPr>
            <p:ph idx="1"/>
          </p:nvPr>
        </p:nvSpPr>
        <p:spPr>
          <a:xfrm>
            <a:off x="414421" y="2727241"/>
            <a:ext cx="10515600" cy="2305135"/>
          </a:xfrm>
        </p:spPr>
        <p:txBody>
          <a:bodyPr>
            <a:normAutofit/>
          </a:bodyPr>
          <a:lstStyle/>
          <a:p>
            <a:pPr marL="0" indent="0" algn="ctr">
              <a:buNone/>
            </a:pPr>
            <a:r>
              <a:rPr lang="ru-RU" b="1" dirty="0">
                <a:latin typeface="Times New Roman" panose="02020603050405020304" pitchFamily="18" charset="0"/>
                <a:cs typeface="Times New Roman" panose="02020603050405020304" pitchFamily="18" charset="0"/>
              </a:rPr>
              <a:t>Лекция 13.</a:t>
            </a:r>
            <a:r>
              <a:rPr lang="kk-KZ" sz="4000" b="1" dirty="0">
                <a:latin typeface="Arial" panose="020B0604020202020204" pitchFamily="34" charset="0"/>
                <a:cs typeface="Arial" panose="020B0604020202020204" pitchFamily="34" charset="0"/>
              </a:rPr>
              <a:t> </a:t>
            </a:r>
            <a:r>
              <a:rPr lang="ru-RU" sz="4000" dirty="0" err="1"/>
              <a:t>Мұнай</a:t>
            </a:r>
            <a:r>
              <a:rPr lang="ru-RU" sz="4000" dirty="0"/>
              <a:t> </a:t>
            </a:r>
            <a:r>
              <a:rPr lang="ru-RU" sz="4000" dirty="0" err="1"/>
              <a:t>шикізатын</a:t>
            </a:r>
            <a:r>
              <a:rPr lang="ru-RU" sz="4000" dirty="0"/>
              <a:t> </a:t>
            </a:r>
            <a:r>
              <a:rPr lang="ru-RU" sz="4000" dirty="0" err="1"/>
              <a:t>жаңартуға</a:t>
            </a:r>
            <a:r>
              <a:rPr lang="ru-RU" sz="4000" dirty="0"/>
              <a:t> </a:t>
            </a:r>
            <a:r>
              <a:rPr lang="ru-RU" sz="4000" dirty="0" err="1"/>
              <a:t>арналған</a:t>
            </a:r>
            <a:r>
              <a:rPr lang="ru-RU" sz="4000" dirty="0"/>
              <a:t> </a:t>
            </a:r>
            <a:r>
              <a:rPr lang="ru-RU" sz="4000" dirty="0" err="1"/>
              <a:t>гидрлеу</a:t>
            </a:r>
            <a:r>
              <a:rPr lang="ru-RU" sz="4000" dirty="0"/>
              <a:t> </a:t>
            </a:r>
            <a:r>
              <a:rPr lang="ru-RU" sz="4000" dirty="0" err="1"/>
              <a:t>процестерінің</a:t>
            </a:r>
            <a:r>
              <a:rPr lang="ru-RU" sz="4000" dirty="0"/>
              <a:t> </a:t>
            </a:r>
            <a:r>
              <a:rPr lang="ru-RU" sz="4000" dirty="0" err="1"/>
              <a:t>химиясы</a:t>
            </a:r>
            <a:r>
              <a:rPr lang="ru-RU" sz="4000" dirty="0"/>
              <a:t>, </a:t>
            </a:r>
            <a:r>
              <a:rPr lang="ru-RU" sz="4000" dirty="0" err="1"/>
              <a:t>термодинамикасы</a:t>
            </a:r>
            <a:r>
              <a:rPr lang="ru-RU" sz="4000" dirty="0"/>
              <a:t> </a:t>
            </a:r>
            <a:r>
              <a:rPr lang="ru-RU" sz="4000" dirty="0" err="1"/>
              <a:t>және</a:t>
            </a:r>
            <a:r>
              <a:rPr lang="ru-RU" sz="4000" dirty="0"/>
              <a:t> </a:t>
            </a:r>
            <a:r>
              <a:rPr lang="ru-RU" sz="4000" dirty="0" err="1"/>
              <a:t>кинетикасы</a:t>
            </a:r>
            <a:r>
              <a:rPr lang="ru-RU" sz="4000" dirty="0"/>
              <a:t>. </a:t>
            </a:r>
            <a:endParaRPr lang="ru-RU"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256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srcRect l="2010" t="21373" b="27542"/>
          <a:stretch/>
        </p:blipFill>
        <p:spPr>
          <a:xfrm>
            <a:off x="2279277" y="4087907"/>
            <a:ext cx="6400800" cy="2393576"/>
          </a:xfrm>
          <a:prstGeom prst="rect">
            <a:avLst/>
          </a:prstGeom>
        </p:spPr>
      </p:pic>
      <p:pic>
        <p:nvPicPr>
          <p:cNvPr id="6" name="Рисунок 5"/>
          <p:cNvPicPr>
            <a:picLocks noChangeAspect="1"/>
          </p:cNvPicPr>
          <p:nvPr/>
        </p:nvPicPr>
        <p:blipFill rotWithShape="1">
          <a:blip r:embed="rId3"/>
          <a:srcRect l="1953" t="2745" r="7941" b="14706"/>
          <a:stretch/>
        </p:blipFill>
        <p:spPr>
          <a:xfrm>
            <a:off x="363071" y="242046"/>
            <a:ext cx="4276165" cy="3657599"/>
          </a:xfrm>
          <a:prstGeom prst="rect">
            <a:avLst/>
          </a:prstGeom>
        </p:spPr>
      </p:pic>
      <p:sp>
        <p:nvSpPr>
          <p:cNvPr id="2" name="Rectangle 1">
            <a:extLst>
              <a:ext uri="{FF2B5EF4-FFF2-40B4-BE49-F238E27FC236}">
                <a16:creationId xmlns:a16="http://schemas.microsoft.com/office/drawing/2014/main" xmlns="" id="{CCCCBF88-C5F7-94BF-D31B-8BB8B641EBC0}"/>
              </a:ext>
            </a:extLst>
          </p:cNvPr>
          <p:cNvSpPr/>
          <p:nvPr/>
        </p:nvSpPr>
        <p:spPr>
          <a:xfrm>
            <a:off x="5181599" y="242045"/>
            <a:ext cx="6647330" cy="365246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ru-RU" sz="2400" dirty="0" err="1">
                <a:solidFill>
                  <a:prstClr val="black"/>
                </a:solidFill>
                <a:latin typeface="TimesNewRomanPSMT"/>
              </a:rPr>
              <a:t>Гетероатомды</a:t>
            </a:r>
            <a:r>
              <a:rPr lang="ru-RU" sz="2400" dirty="0">
                <a:solidFill>
                  <a:prstClr val="black"/>
                </a:solidFill>
                <a:latin typeface="TimesNewRomanPSMT"/>
              </a:rPr>
              <a:t> </a:t>
            </a:r>
            <a:r>
              <a:rPr lang="ru-RU" sz="2400" dirty="0" err="1">
                <a:solidFill>
                  <a:prstClr val="black"/>
                </a:solidFill>
                <a:latin typeface="TimesNewRomanPSMT"/>
              </a:rPr>
              <a:t>қосылыстар</a:t>
            </a:r>
            <a:r>
              <a:rPr lang="ru-RU" sz="2400" dirty="0">
                <a:solidFill>
                  <a:prstClr val="black"/>
                </a:solidFill>
                <a:latin typeface="TimesNewRomanPSMT"/>
              </a:rPr>
              <a:t> </a:t>
            </a:r>
            <a:r>
              <a:rPr lang="ru-RU" sz="2400" dirty="0" err="1">
                <a:solidFill>
                  <a:prstClr val="black"/>
                </a:solidFill>
                <a:latin typeface="TimesNewRomanPSMT"/>
              </a:rPr>
              <a:t>гидрогенолизге</a:t>
            </a:r>
            <a:r>
              <a:rPr lang="ru-RU" sz="2400" dirty="0">
                <a:solidFill>
                  <a:prstClr val="black"/>
                </a:solidFill>
                <a:latin typeface="TimesNewRomanPSMT"/>
              </a:rPr>
              <a:t> </a:t>
            </a:r>
            <a:r>
              <a:rPr lang="ru-RU" sz="2400" dirty="0" err="1">
                <a:solidFill>
                  <a:prstClr val="black"/>
                </a:solidFill>
                <a:latin typeface="TimesNewRomanPSMT"/>
              </a:rPr>
              <a:t>көмірсутектерге</a:t>
            </a:r>
            <a:r>
              <a:rPr lang="ru-RU" sz="2400" dirty="0">
                <a:solidFill>
                  <a:prstClr val="black"/>
                </a:solidFill>
                <a:latin typeface="TimesNewRomanPSMT"/>
              </a:rPr>
              <a:t> </a:t>
            </a:r>
            <a:r>
              <a:rPr lang="ru-RU" sz="2400" dirty="0" err="1">
                <a:solidFill>
                  <a:prstClr val="black"/>
                </a:solidFill>
                <a:latin typeface="TimesNewRomanPSMT"/>
              </a:rPr>
              <a:t>қарағанда</a:t>
            </a:r>
            <a:r>
              <a:rPr lang="ru-RU" sz="2400" dirty="0">
                <a:solidFill>
                  <a:prstClr val="black"/>
                </a:solidFill>
                <a:latin typeface="TimesNewRomanPSMT"/>
              </a:rPr>
              <a:t> </a:t>
            </a:r>
            <a:r>
              <a:rPr lang="ru-RU" sz="2400" dirty="0" err="1">
                <a:solidFill>
                  <a:prstClr val="black"/>
                </a:solidFill>
                <a:latin typeface="TimesNewRomanPSMT"/>
              </a:rPr>
              <a:t>тезірек</a:t>
            </a:r>
            <a:r>
              <a:rPr lang="ru-RU" sz="2400" dirty="0">
                <a:solidFill>
                  <a:prstClr val="black"/>
                </a:solidFill>
                <a:latin typeface="TimesNewRomanPSMT"/>
              </a:rPr>
              <a:t> </a:t>
            </a:r>
            <a:r>
              <a:rPr lang="ru-RU" sz="2400" dirty="0" err="1">
                <a:solidFill>
                  <a:prstClr val="black"/>
                </a:solidFill>
                <a:latin typeface="TimesNewRomanPSMT"/>
              </a:rPr>
              <a:t>ұшырайды</a:t>
            </a:r>
            <a:r>
              <a:rPr lang="ru-RU" sz="2400" dirty="0">
                <a:solidFill>
                  <a:prstClr val="black"/>
                </a:solidFill>
                <a:latin typeface="TimesNewRomanPSMT"/>
              </a:rPr>
              <a:t>: </a:t>
            </a:r>
            <a:r>
              <a:rPr lang="ru-RU" sz="2400" dirty="0" err="1">
                <a:solidFill>
                  <a:prstClr val="black"/>
                </a:solidFill>
                <a:latin typeface="TimesNewRomanPSMT"/>
              </a:rPr>
              <a:t>Гидротазалаудан</a:t>
            </a:r>
            <a:r>
              <a:rPr lang="ru-RU" sz="2400" dirty="0">
                <a:solidFill>
                  <a:prstClr val="black"/>
                </a:solidFill>
                <a:latin typeface="TimesNewRomanPSMT"/>
              </a:rPr>
              <a:t> </a:t>
            </a:r>
            <a:r>
              <a:rPr lang="ru-RU" sz="2400" dirty="0" err="1">
                <a:solidFill>
                  <a:prstClr val="black"/>
                </a:solidFill>
                <a:latin typeface="TimesNewRomanPSMT"/>
              </a:rPr>
              <a:t>гетероатомдар</a:t>
            </a:r>
            <a:r>
              <a:rPr lang="ru-RU" sz="2400" dirty="0">
                <a:solidFill>
                  <a:prstClr val="black"/>
                </a:solidFill>
                <a:latin typeface="TimesNewRomanPSMT"/>
              </a:rPr>
              <a:t> </a:t>
            </a:r>
            <a:r>
              <a:rPr lang="ru-RU" sz="2400" dirty="0" err="1">
                <a:solidFill>
                  <a:prstClr val="black"/>
                </a:solidFill>
                <a:latin typeface="TimesNewRomanPSMT"/>
              </a:rPr>
              <a:t>жойылады:күкіртті</a:t>
            </a:r>
            <a:r>
              <a:rPr lang="ru-RU" sz="2400" dirty="0">
                <a:solidFill>
                  <a:prstClr val="black"/>
                </a:solidFill>
                <a:latin typeface="TimesNewRomanPSMT"/>
              </a:rPr>
              <a:t> </a:t>
            </a:r>
            <a:r>
              <a:rPr lang="ru-RU" sz="2400" dirty="0" err="1">
                <a:solidFill>
                  <a:prstClr val="black"/>
                </a:solidFill>
                <a:latin typeface="TimesNewRomanPSMT"/>
              </a:rPr>
              <a:t>сутекаммиакСу</a:t>
            </a:r>
            <a:r>
              <a:rPr lang="ru-RU" sz="2400" dirty="0">
                <a:solidFill>
                  <a:prstClr val="black"/>
                </a:solidFill>
                <a:latin typeface="TimesNewRomanPSMT"/>
              </a:rPr>
              <a:t> </a:t>
            </a:r>
            <a:r>
              <a:rPr lang="ru-RU" sz="2400" dirty="0" err="1">
                <a:solidFill>
                  <a:prstClr val="black"/>
                </a:solidFill>
                <a:latin typeface="TimesNewRomanPSMT"/>
              </a:rPr>
              <a:t>түрінде</a:t>
            </a:r>
            <a:r>
              <a:rPr lang="ru-RU" sz="2400" dirty="0">
                <a:solidFill>
                  <a:prstClr val="black"/>
                </a:solidFill>
                <a:latin typeface="TimesNewRomanPSMT"/>
              </a:rPr>
              <a:t>. </a:t>
            </a:r>
            <a:r>
              <a:rPr lang="ru-RU" sz="2400" dirty="0" err="1">
                <a:solidFill>
                  <a:prstClr val="black"/>
                </a:solidFill>
                <a:latin typeface="TimesNewRomanPSMT"/>
              </a:rPr>
              <a:t>Күкірт</a:t>
            </a:r>
            <a:r>
              <a:rPr lang="ru-RU" sz="2400" dirty="0">
                <a:solidFill>
                  <a:prstClr val="black"/>
                </a:solidFill>
                <a:latin typeface="TimesNewRomanPSMT"/>
              </a:rPr>
              <a:t> оңай </a:t>
            </a:r>
            <a:r>
              <a:rPr lang="ru-RU" sz="2400" dirty="0" err="1">
                <a:solidFill>
                  <a:prstClr val="black"/>
                </a:solidFill>
                <a:latin typeface="TimesNewRomanPSMT"/>
              </a:rPr>
              <a:t>жойылады</a:t>
            </a:r>
            <a:r>
              <a:rPr lang="ru-RU" sz="2400" dirty="0">
                <a:solidFill>
                  <a:prstClr val="black"/>
                </a:solidFill>
                <a:latin typeface="TimesNewRomanPSMT"/>
              </a:rPr>
              <a:t>, </a:t>
            </a:r>
            <a:r>
              <a:rPr lang="ru-RU" sz="2400" dirty="0" err="1">
                <a:solidFill>
                  <a:prstClr val="black"/>
                </a:solidFill>
                <a:latin typeface="TimesNewRomanPSMT"/>
              </a:rPr>
              <a:t>содан</a:t>
            </a:r>
            <a:r>
              <a:rPr lang="ru-RU" sz="2400" dirty="0">
                <a:solidFill>
                  <a:prstClr val="black"/>
                </a:solidFill>
                <a:latin typeface="TimesNewRomanPSMT"/>
              </a:rPr>
              <a:t> </a:t>
            </a:r>
            <a:r>
              <a:rPr lang="ru-RU" sz="2400" dirty="0" err="1">
                <a:solidFill>
                  <a:prstClr val="black"/>
                </a:solidFill>
                <a:latin typeface="TimesNewRomanPSMT"/>
              </a:rPr>
              <a:t>кейін</a:t>
            </a:r>
            <a:r>
              <a:rPr lang="ru-RU" sz="2400" dirty="0">
                <a:solidFill>
                  <a:prstClr val="black"/>
                </a:solidFill>
                <a:latin typeface="TimesNewRomanPSMT"/>
              </a:rPr>
              <a:t> </a:t>
            </a:r>
            <a:r>
              <a:rPr lang="ru-RU" sz="2400" dirty="0" err="1">
                <a:solidFill>
                  <a:prstClr val="black"/>
                </a:solidFill>
                <a:latin typeface="TimesNewRomanPSMT"/>
              </a:rPr>
              <a:t>оттегі</a:t>
            </a:r>
            <a:r>
              <a:rPr lang="ru-RU" sz="2400" dirty="0">
                <a:solidFill>
                  <a:prstClr val="black"/>
                </a:solidFill>
                <a:latin typeface="TimesNewRomanPSMT"/>
              </a:rPr>
              <a:t>, азот </a:t>
            </a:r>
            <a:r>
              <a:rPr lang="ru-RU" sz="2400" dirty="0" err="1">
                <a:solidFill>
                  <a:prstClr val="black"/>
                </a:solidFill>
                <a:latin typeface="TimesNewRomanPSMT"/>
              </a:rPr>
              <a:t>төзімдірек</a:t>
            </a:r>
            <a:r>
              <a:rPr lang="ru-RU" sz="2400" dirty="0">
                <a:solidFill>
                  <a:prstClr val="black"/>
                </a:solidFill>
                <a:latin typeface="TimesNewRomanPSMT"/>
              </a:rPr>
              <a:t> </a:t>
            </a:r>
            <a:r>
              <a:rPr lang="ru-RU" sz="2400" dirty="0" err="1">
                <a:solidFill>
                  <a:prstClr val="black"/>
                </a:solidFill>
                <a:latin typeface="TimesNewRomanPSMT"/>
              </a:rPr>
              <a:t>болып</a:t>
            </a:r>
            <a:r>
              <a:rPr lang="ru-RU" sz="2400" dirty="0">
                <a:solidFill>
                  <a:prstClr val="black"/>
                </a:solidFill>
                <a:latin typeface="TimesNewRomanPSMT"/>
              </a:rPr>
              <a:t> </a:t>
            </a:r>
            <a:r>
              <a:rPr lang="ru-RU" sz="2400" dirty="0" err="1">
                <a:solidFill>
                  <a:prstClr val="black"/>
                </a:solidFill>
                <a:latin typeface="TimesNewRomanPSMT"/>
              </a:rPr>
              <a:t>келеді.Гетероатомды</a:t>
            </a:r>
            <a:r>
              <a:rPr lang="ru-RU" sz="2400" dirty="0">
                <a:solidFill>
                  <a:prstClr val="black"/>
                </a:solidFill>
                <a:latin typeface="TimesNewRomanPSMT"/>
              </a:rPr>
              <a:t> </a:t>
            </a:r>
            <a:r>
              <a:rPr lang="ru-RU" sz="2400" dirty="0" err="1">
                <a:solidFill>
                  <a:prstClr val="black"/>
                </a:solidFill>
                <a:latin typeface="TimesNewRomanPSMT"/>
              </a:rPr>
              <a:t>қосылыстарды</a:t>
            </a:r>
            <a:r>
              <a:rPr lang="ru-RU" sz="2400" dirty="0">
                <a:solidFill>
                  <a:prstClr val="black"/>
                </a:solidFill>
                <a:latin typeface="TimesNewRomanPSMT"/>
              </a:rPr>
              <a:t> </a:t>
            </a:r>
            <a:r>
              <a:rPr lang="ru-RU" sz="2400" dirty="0" err="1">
                <a:solidFill>
                  <a:prstClr val="black"/>
                </a:solidFill>
                <a:latin typeface="TimesNewRomanPSMT"/>
              </a:rPr>
              <a:t>жоюдан</a:t>
            </a:r>
            <a:r>
              <a:rPr lang="ru-RU" sz="2400" dirty="0">
                <a:solidFill>
                  <a:prstClr val="black"/>
                </a:solidFill>
                <a:latin typeface="TimesNewRomanPSMT"/>
              </a:rPr>
              <a:t> басқа, </a:t>
            </a:r>
            <a:r>
              <a:rPr lang="ru-RU" sz="2400" dirty="0" err="1">
                <a:solidFill>
                  <a:prstClr val="black"/>
                </a:solidFill>
                <a:latin typeface="TimesNewRomanPSMT"/>
              </a:rPr>
              <a:t>қанықпаған</a:t>
            </a:r>
            <a:r>
              <a:rPr lang="ru-RU" sz="2400" dirty="0">
                <a:solidFill>
                  <a:prstClr val="black"/>
                </a:solidFill>
                <a:latin typeface="TimesNewRomanPSMT"/>
              </a:rPr>
              <a:t> </a:t>
            </a:r>
            <a:r>
              <a:rPr lang="ru-RU" sz="2400" dirty="0" err="1">
                <a:solidFill>
                  <a:prstClr val="black"/>
                </a:solidFill>
                <a:latin typeface="TimesNewRomanPSMT"/>
              </a:rPr>
              <a:t>көмірсутектердің</a:t>
            </a:r>
            <a:r>
              <a:rPr lang="ru-RU" sz="2400" dirty="0">
                <a:solidFill>
                  <a:prstClr val="black"/>
                </a:solidFill>
                <a:latin typeface="TimesNewRomanPSMT"/>
              </a:rPr>
              <a:t> </a:t>
            </a:r>
            <a:r>
              <a:rPr lang="ru-RU" sz="2400" dirty="0" err="1">
                <a:solidFill>
                  <a:prstClr val="black"/>
                </a:solidFill>
                <a:latin typeface="TimesNewRomanPSMT"/>
              </a:rPr>
              <a:t>қанығуы</a:t>
            </a:r>
            <a:r>
              <a:rPr lang="ru-RU" sz="2400" dirty="0">
                <a:solidFill>
                  <a:prstClr val="black"/>
                </a:solidFill>
                <a:latin typeface="TimesNewRomanPSMT"/>
              </a:rPr>
              <a:t> (</a:t>
            </a:r>
            <a:r>
              <a:rPr lang="ru-RU" sz="2400" dirty="0" err="1">
                <a:solidFill>
                  <a:prstClr val="black"/>
                </a:solidFill>
                <a:latin typeface="TimesNewRomanPSMT"/>
              </a:rPr>
              <a:t>алкендер,алкадиендер</a:t>
            </a:r>
            <a:r>
              <a:rPr lang="ru-RU" sz="2400" dirty="0">
                <a:solidFill>
                  <a:prstClr val="black"/>
                </a:solidFill>
                <a:latin typeface="TimesNewRomanPSMT"/>
              </a:rPr>
              <a:t> </a:t>
            </a:r>
            <a:r>
              <a:rPr lang="ru-RU" sz="2400" dirty="0" err="1">
                <a:solidFill>
                  <a:prstClr val="black"/>
                </a:solidFill>
                <a:latin typeface="TimesNewRomanPSMT"/>
              </a:rPr>
              <a:t>сондай-ақ</a:t>
            </a:r>
            <a:r>
              <a:rPr lang="ru-RU" sz="2400" dirty="0">
                <a:solidFill>
                  <a:prstClr val="black"/>
                </a:solidFill>
                <a:latin typeface="TimesNewRomanPSMT"/>
              </a:rPr>
              <a:t>, </a:t>
            </a:r>
            <a:r>
              <a:rPr lang="ru-RU" sz="2400" dirty="0" err="1">
                <a:solidFill>
                  <a:prstClr val="black"/>
                </a:solidFill>
                <a:latin typeface="TimesNewRomanPSMT"/>
              </a:rPr>
              <a:t>ароматты</a:t>
            </a:r>
            <a:r>
              <a:rPr lang="ru-RU" sz="2400" dirty="0">
                <a:solidFill>
                  <a:prstClr val="black"/>
                </a:solidFill>
                <a:latin typeface="TimesNewRomanPSMT"/>
              </a:rPr>
              <a:t> </a:t>
            </a:r>
            <a:r>
              <a:rPr lang="ru-RU" sz="2400" dirty="0" err="1">
                <a:solidFill>
                  <a:prstClr val="black"/>
                </a:solidFill>
                <a:latin typeface="TimesNewRomanPSMT"/>
              </a:rPr>
              <a:t>көмірсутектер</a:t>
            </a:r>
            <a:r>
              <a:rPr lang="ru-RU" sz="2400" dirty="0">
                <a:solidFill>
                  <a:prstClr val="black"/>
                </a:solidFill>
                <a:latin typeface="TimesNewRomanPSMT"/>
              </a:rPr>
              <a:t>).</a:t>
            </a:r>
            <a:endParaRPr lang="x-none" sz="2400" dirty="0"/>
          </a:p>
        </p:txBody>
      </p:sp>
    </p:spTree>
    <p:extLst>
      <p:ext uri="{BB962C8B-B14F-4D97-AF65-F5344CB8AC3E}">
        <p14:creationId xmlns:p14="http://schemas.microsoft.com/office/powerpoint/2010/main" val="424110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2341921" y="64017"/>
            <a:ext cx="8697143" cy="968030"/>
          </a:xfrm>
        </p:spPr>
        <p:txBody>
          <a:bodyPr/>
          <a:lstStyle/>
          <a:p>
            <a:pPr marL="0" indent="0" eaLnBrk="1" hangingPunct="1">
              <a:buNone/>
              <a:defRPr/>
            </a:pPr>
            <a:r>
              <a:rPr lang="kk-KZ" b="1" dirty="0">
                <a:latin typeface="Arial" panose="020B0604020202020204" pitchFamily="34" charset="0"/>
                <a:cs typeface="Arial" panose="020B0604020202020204" pitchFamily="34" charset="0"/>
              </a:rPr>
              <a:t>Күкіртті органикалық қосылыстардың гидрогенизациясы</a:t>
            </a:r>
            <a:endParaRPr lang="ru-RU" b="1" dirty="0">
              <a:latin typeface="Arial" panose="020B0604020202020204" pitchFamily="34" charset="0"/>
              <a:cs typeface="Arial" panose="020B0604020202020204" pitchFamily="34" charset="0"/>
            </a:endParaRPr>
          </a:p>
        </p:txBody>
      </p:sp>
      <p:sp>
        <p:nvSpPr>
          <p:cNvPr id="1031" name="Rectangle 4"/>
          <p:cNvSpPr>
            <a:spLocks noChangeArrowheads="1"/>
          </p:cNvSpPr>
          <p:nvPr/>
        </p:nvSpPr>
        <p:spPr bwMode="auto">
          <a:xfrm>
            <a:off x="157838" y="1060845"/>
            <a:ext cx="3284794" cy="461665"/>
          </a:xfrm>
          <a:prstGeom prst="rect">
            <a:avLst/>
          </a:prstGeom>
          <a:noFill/>
          <a:ln w="9525">
            <a:noFill/>
            <a:miter lim="800000"/>
            <a:headEnd/>
            <a:tailEnd/>
          </a:ln>
        </p:spPr>
        <p:txBody>
          <a:bodyPr wrap="square" anchor="ctr">
            <a:spAutoFit/>
          </a:bodyPr>
          <a:lstStyle/>
          <a:p>
            <a:pPr algn="ctr"/>
            <a:r>
              <a:rPr lang="pt-BR" sz="2400" dirty="0">
                <a:latin typeface="Arial" panose="020B0604020202020204" pitchFamily="34" charset="0"/>
                <a:cs typeface="Arial" panose="020B0604020202020204" pitchFamily="34" charset="0"/>
              </a:rPr>
              <a:t>RSH+H</a:t>
            </a:r>
            <a:r>
              <a:rPr lang="pt-BR"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sym typeface="Symbol" pitchFamily="18" charset="2"/>
              </a:rPr>
              <a:t></a:t>
            </a:r>
            <a:r>
              <a:rPr lang="pt-BR" sz="2400" dirty="0">
                <a:latin typeface="Arial" panose="020B0604020202020204" pitchFamily="34" charset="0"/>
                <a:cs typeface="Arial" panose="020B0604020202020204" pitchFamily="34" charset="0"/>
              </a:rPr>
              <a:t>RH+H</a:t>
            </a:r>
            <a:r>
              <a:rPr lang="pt-BR" sz="2400" baseline="-25000" dirty="0">
                <a:latin typeface="Arial" panose="020B0604020202020204" pitchFamily="34" charset="0"/>
                <a:cs typeface="Arial" panose="020B0604020202020204" pitchFamily="34" charset="0"/>
                <a:sym typeface="Symbol" pitchFamily="18" charset="2"/>
              </a:rPr>
              <a:t>2</a:t>
            </a:r>
            <a:r>
              <a:rPr lang="pt-BR" sz="2400" dirty="0">
                <a:latin typeface="Arial" panose="020B0604020202020204" pitchFamily="34" charset="0"/>
                <a:cs typeface="Arial" panose="020B0604020202020204" pitchFamily="34" charset="0"/>
                <a:sym typeface="Symbol" pitchFamily="18" charset="2"/>
              </a:rPr>
              <a:t>S</a:t>
            </a:r>
            <a:endParaRPr lang="en-US" sz="2400" dirty="0">
              <a:latin typeface="Arial" panose="020B0604020202020204" pitchFamily="34" charset="0"/>
              <a:cs typeface="Arial" panose="020B0604020202020204" pitchFamily="34" charset="0"/>
              <a:sym typeface="Symbol" pitchFamily="18" charset="2"/>
            </a:endParaRPr>
          </a:p>
        </p:txBody>
      </p:sp>
      <p:sp>
        <p:nvSpPr>
          <p:cNvPr id="1032" name="Rectangle 6"/>
          <p:cNvSpPr>
            <a:spLocks noChangeArrowheads="1"/>
          </p:cNvSpPr>
          <p:nvPr/>
        </p:nvSpPr>
        <p:spPr bwMode="auto">
          <a:xfrm>
            <a:off x="1524001" y="1948934"/>
            <a:ext cx="184731" cy="369332"/>
          </a:xfrm>
          <a:prstGeom prst="rect">
            <a:avLst/>
          </a:prstGeom>
          <a:noFill/>
          <a:ln w="9525">
            <a:noFill/>
            <a:miter lim="800000"/>
            <a:headEnd/>
            <a:tailEnd/>
          </a:ln>
        </p:spPr>
        <p:txBody>
          <a:bodyPr wrap="none" anchor="ctr">
            <a:spAutoFit/>
          </a:bodyPr>
          <a:lstStyle/>
          <a:p>
            <a:endParaRPr lang="ru-RU"/>
          </a:p>
        </p:txBody>
      </p:sp>
      <p:sp>
        <p:nvSpPr>
          <p:cNvPr id="1033" name="Rectangle 8"/>
          <p:cNvSpPr>
            <a:spLocks noChangeArrowheads="1"/>
          </p:cNvSpPr>
          <p:nvPr/>
        </p:nvSpPr>
        <p:spPr bwMode="auto">
          <a:xfrm>
            <a:off x="1524001" y="2739509"/>
            <a:ext cx="184731" cy="369332"/>
          </a:xfrm>
          <a:prstGeom prst="rect">
            <a:avLst/>
          </a:prstGeom>
          <a:noFill/>
          <a:ln w="9525">
            <a:noFill/>
            <a:miter lim="800000"/>
            <a:headEnd/>
            <a:tailEnd/>
          </a:ln>
        </p:spPr>
        <p:txBody>
          <a:bodyPr wrap="none" anchor="ctr">
            <a:spAutoFit/>
          </a:bodyPr>
          <a:lstStyle/>
          <a:p>
            <a:endParaRPr lang="ru-RU"/>
          </a:p>
        </p:txBody>
      </p:sp>
      <p:sp>
        <p:nvSpPr>
          <p:cNvPr id="1034" name="Rectangle 10"/>
          <p:cNvSpPr>
            <a:spLocks noChangeArrowheads="1"/>
          </p:cNvSpPr>
          <p:nvPr/>
        </p:nvSpPr>
        <p:spPr bwMode="auto">
          <a:xfrm>
            <a:off x="1524001" y="2925247"/>
            <a:ext cx="184731" cy="369332"/>
          </a:xfrm>
          <a:prstGeom prst="rect">
            <a:avLst/>
          </a:prstGeom>
          <a:noFill/>
          <a:ln w="9525">
            <a:noFill/>
            <a:miter lim="800000"/>
            <a:headEnd/>
            <a:tailEnd/>
          </a:ln>
        </p:spPr>
        <p:txBody>
          <a:bodyPr wrap="none" anchor="ctr">
            <a:spAutoFit/>
          </a:bodyPr>
          <a:lstStyle/>
          <a:p>
            <a:endParaRPr lang="ru-RU"/>
          </a:p>
        </p:txBody>
      </p:sp>
      <p:graphicFrame>
        <p:nvGraphicFramePr>
          <p:cNvPr id="1026" name="Object 9"/>
          <p:cNvGraphicFramePr>
            <a:graphicFrameLocks noChangeAspect="1"/>
          </p:cNvGraphicFramePr>
          <p:nvPr>
            <p:extLst>
              <p:ext uri="{D42A27DB-BD31-4B8C-83A1-F6EECF244321}">
                <p14:modId xmlns:p14="http://schemas.microsoft.com/office/powerpoint/2010/main" val="2246376929"/>
              </p:ext>
            </p:extLst>
          </p:nvPr>
        </p:nvGraphicFramePr>
        <p:xfrm>
          <a:off x="239208" y="1878964"/>
          <a:ext cx="3642564" cy="968030"/>
        </p:xfrm>
        <a:graphic>
          <a:graphicData uri="http://schemas.openxmlformats.org/presentationml/2006/ole">
            <mc:AlternateContent xmlns:mc="http://schemas.openxmlformats.org/markup-compatibility/2006">
              <mc:Choice xmlns:v="urn:schemas-microsoft-com:vml" Requires="v">
                <p:oleObj spid="_x0000_s1026" name="CS ChemDraw Drawing" r:id="rId4" imgW="3273840" imgH="750240" progId="">
                  <p:embed/>
                </p:oleObj>
              </mc:Choice>
              <mc:Fallback>
                <p:oleObj name="CS ChemDraw Drawing" r:id="rId4" imgW="3273840" imgH="750240" progId="">
                  <p:embed/>
                  <p:pic>
                    <p:nvPicPr>
                      <p:cNvPr id="1026"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208" y="1878964"/>
                        <a:ext cx="3642564" cy="968030"/>
                      </a:xfrm>
                      <a:prstGeom prst="rect">
                        <a:avLst/>
                      </a:prstGeom>
                      <a:solidFill>
                        <a:srgbClr val="FFFFFF"/>
                      </a:solidFill>
                    </p:spPr>
                  </p:pic>
                </p:oleObj>
              </mc:Fallback>
            </mc:AlternateContent>
          </a:graphicData>
        </a:graphic>
      </p:graphicFrame>
      <p:sp>
        <p:nvSpPr>
          <p:cNvPr id="1036" name="Rectangle 13"/>
          <p:cNvSpPr>
            <a:spLocks noChangeArrowheads="1"/>
          </p:cNvSpPr>
          <p:nvPr/>
        </p:nvSpPr>
        <p:spPr bwMode="auto">
          <a:xfrm>
            <a:off x="1524001" y="2839522"/>
            <a:ext cx="184731" cy="369332"/>
          </a:xfrm>
          <a:prstGeom prst="rect">
            <a:avLst/>
          </a:prstGeom>
          <a:noFill/>
          <a:ln w="9525">
            <a:noFill/>
            <a:miter lim="800000"/>
            <a:headEnd/>
            <a:tailEnd/>
          </a:ln>
        </p:spPr>
        <p:txBody>
          <a:bodyPr wrap="none" anchor="ctr">
            <a:spAutoFit/>
          </a:bodyPr>
          <a:lstStyle/>
          <a:p>
            <a:endParaRPr lang="ru-RU"/>
          </a:p>
        </p:txBody>
      </p:sp>
      <p:sp>
        <p:nvSpPr>
          <p:cNvPr id="1037" name="Rectangle 15"/>
          <p:cNvSpPr>
            <a:spLocks noChangeArrowheads="1"/>
          </p:cNvSpPr>
          <p:nvPr/>
        </p:nvSpPr>
        <p:spPr bwMode="auto">
          <a:xfrm>
            <a:off x="1524001" y="2963347"/>
            <a:ext cx="184731" cy="369332"/>
          </a:xfrm>
          <a:prstGeom prst="rect">
            <a:avLst/>
          </a:prstGeom>
          <a:noFill/>
          <a:ln w="9525">
            <a:noFill/>
            <a:miter lim="800000"/>
            <a:headEnd/>
            <a:tailEnd/>
          </a:ln>
        </p:spPr>
        <p:txBody>
          <a:bodyPr wrap="none" anchor="ctr">
            <a:spAutoFit/>
          </a:bodyPr>
          <a:lstStyle/>
          <a:p>
            <a:endParaRPr lang="ru-RU"/>
          </a:p>
        </p:txBody>
      </p:sp>
      <p:pic>
        <p:nvPicPr>
          <p:cNvPr id="4" name="Рисунок 3"/>
          <p:cNvPicPr>
            <a:picLocks noChangeAspect="1"/>
          </p:cNvPicPr>
          <p:nvPr/>
        </p:nvPicPr>
        <p:blipFill rotWithShape="1">
          <a:blip r:embed="rId6"/>
          <a:srcRect l="5921" t="39894" r="8602" b="3252"/>
          <a:stretch/>
        </p:blipFill>
        <p:spPr>
          <a:xfrm>
            <a:off x="239208" y="3194566"/>
            <a:ext cx="5756723" cy="3208755"/>
          </a:xfrm>
          <a:prstGeom prst="rect">
            <a:avLst/>
          </a:prstGeom>
        </p:spPr>
      </p:pic>
      <p:pic>
        <p:nvPicPr>
          <p:cNvPr id="6" name="Рисунок 5"/>
          <p:cNvPicPr>
            <a:picLocks noChangeAspect="1"/>
          </p:cNvPicPr>
          <p:nvPr/>
        </p:nvPicPr>
        <p:blipFill rotWithShape="1">
          <a:blip r:embed="rId7"/>
          <a:srcRect l="15586" t="30117" r="19961" b="8336"/>
          <a:stretch/>
        </p:blipFill>
        <p:spPr>
          <a:xfrm>
            <a:off x="4167801" y="1275910"/>
            <a:ext cx="2914650" cy="2084711"/>
          </a:xfrm>
          <a:prstGeom prst="rect">
            <a:avLst/>
          </a:prstGeom>
        </p:spPr>
      </p:pic>
      <p:sp>
        <p:nvSpPr>
          <p:cNvPr id="7" name="Прямоугольник 6"/>
          <p:cNvSpPr/>
          <p:nvPr/>
        </p:nvSpPr>
        <p:spPr>
          <a:xfrm>
            <a:off x="7368481" y="1447711"/>
            <a:ext cx="4067140" cy="4818617"/>
          </a:xfrm>
          <a:prstGeom prst="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err="1">
                <a:solidFill>
                  <a:prstClr val="black"/>
                </a:solidFill>
                <a:latin typeface="TimesNewRomanPSMT"/>
              </a:rPr>
              <a:t>Гидрокүкіртсіздендіру</a:t>
            </a:r>
            <a:r>
              <a:rPr lang="ru-RU" sz="2000" dirty="0">
                <a:solidFill>
                  <a:prstClr val="black"/>
                </a:solidFill>
                <a:latin typeface="TimesNewRomanPSMT"/>
              </a:rPr>
              <a:t> </a:t>
            </a:r>
            <a:r>
              <a:rPr lang="ru-RU" sz="2000" dirty="0" err="1">
                <a:solidFill>
                  <a:prstClr val="black"/>
                </a:solidFill>
                <a:latin typeface="TimesNewRomanPSMT"/>
              </a:rPr>
              <a:t>реакцияларының</a:t>
            </a:r>
            <a:r>
              <a:rPr lang="ru-RU" sz="2000" dirty="0">
                <a:solidFill>
                  <a:prstClr val="black"/>
                </a:solidFill>
                <a:latin typeface="TimesNewRomanPSMT"/>
              </a:rPr>
              <a:t> </a:t>
            </a:r>
            <a:r>
              <a:rPr lang="ru-RU" sz="2000" dirty="0" err="1">
                <a:solidFill>
                  <a:prstClr val="black"/>
                </a:solidFill>
                <a:latin typeface="TimesNewRomanPSMT"/>
              </a:rPr>
              <a:t>негізгі</a:t>
            </a:r>
            <a:r>
              <a:rPr lang="ru-RU" sz="2000" dirty="0">
                <a:solidFill>
                  <a:prstClr val="black"/>
                </a:solidFill>
                <a:latin typeface="TimesNewRomanPSMT"/>
              </a:rPr>
              <a:t> </a:t>
            </a:r>
            <a:r>
              <a:rPr lang="ru-RU" sz="2000" dirty="0" err="1">
                <a:solidFill>
                  <a:prstClr val="black"/>
                </a:solidFill>
                <a:latin typeface="TimesNewRomanPSMT"/>
              </a:rPr>
              <a:t>үзілетін</a:t>
            </a:r>
            <a:r>
              <a:rPr lang="ru-RU" sz="2000" dirty="0">
                <a:solidFill>
                  <a:prstClr val="black"/>
                </a:solidFill>
                <a:latin typeface="TimesNewRomanPSMT"/>
              </a:rPr>
              <a:t> </a:t>
            </a:r>
            <a:r>
              <a:rPr lang="ru-RU" sz="2000" dirty="0" err="1">
                <a:solidFill>
                  <a:prstClr val="black"/>
                </a:solidFill>
                <a:latin typeface="TimesNewRomanPSMT"/>
              </a:rPr>
              <a:t>байланыстары</a:t>
            </a:r>
            <a:r>
              <a:rPr lang="ru-RU" sz="2000" dirty="0">
                <a:solidFill>
                  <a:prstClr val="black"/>
                </a:solidFill>
                <a:latin typeface="TimesNewRomanPSMT"/>
              </a:rPr>
              <a:t>:-</a:t>
            </a:r>
            <a:r>
              <a:rPr lang="ru-RU" sz="2000" dirty="0" err="1">
                <a:solidFill>
                  <a:prstClr val="black"/>
                </a:solidFill>
                <a:latin typeface="TimesNewRomanPSMT"/>
              </a:rPr>
              <a:t>көміртек-күкірт</a:t>
            </a:r>
            <a:r>
              <a:rPr lang="ru-RU" sz="2000" dirty="0">
                <a:solidFill>
                  <a:prstClr val="black"/>
                </a:solidFill>
                <a:latin typeface="TimesNewRomanPSMT"/>
              </a:rPr>
              <a:t>-</a:t>
            </a:r>
            <a:r>
              <a:rPr lang="ru-RU" sz="2000" dirty="0" err="1">
                <a:solidFill>
                  <a:prstClr val="black"/>
                </a:solidFill>
                <a:latin typeface="TimesNewRomanPSMT"/>
              </a:rPr>
              <a:t>көміртек-азот-көміртек</a:t>
            </a:r>
            <a:r>
              <a:rPr lang="ru-RU" sz="2000" dirty="0">
                <a:solidFill>
                  <a:prstClr val="black"/>
                </a:solidFill>
                <a:latin typeface="TimesNewRomanPSMT"/>
              </a:rPr>
              <a:t>-</a:t>
            </a:r>
            <a:r>
              <a:rPr lang="ru-RU" sz="2000" dirty="0" err="1">
                <a:solidFill>
                  <a:prstClr val="black"/>
                </a:solidFill>
                <a:latin typeface="TimesNewRomanPSMT"/>
              </a:rPr>
              <a:t>оттекжәне</a:t>
            </a:r>
            <a:r>
              <a:rPr lang="ru-RU" sz="2000" dirty="0">
                <a:solidFill>
                  <a:prstClr val="black"/>
                </a:solidFill>
                <a:latin typeface="TimesNewRomanPSMT"/>
              </a:rPr>
              <a:t> бос </a:t>
            </a:r>
            <a:r>
              <a:rPr lang="ru-RU" sz="2000" dirty="0" err="1">
                <a:solidFill>
                  <a:prstClr val="black"/>
                </a:solidFill>
                <a:latin typeface="TimesNewRomanPSMT"/>
              </a:rPr>
              <a:t>валенттік</a:t>
            </a:r>
            <a:r>
              <a:rPr lang="ru-RU" sz="2000" dirty="0">
                <a:solidFill>
                  <a:prstClr val="black"/>
                </a:solidFill>
                <a:latin typeface="TimesNewRomanPSMT"/>
              </a:rPr>
              <a:t> </a:t>
            </a:r>
            <a:r>
              <a:rPr lang="ru-RU" sz="2000" dirty="0" err="1">
                <a:solidFill>
                  <a:prstClr val="black"/>
                </a:solidFill>
                <a:latin typeface="TimesNewRomanPSMT"/>
              </a:rPr>
              <a:t>байланыстардың</a:t>
            </a:r>
            <a:r>
              <a:rPr lang="ru-RU" sz="2000" dirty="0">
                <a:solidFill>
                  <a:prstClr val="black"/>
                </a:solidFill>
                <a:latin typeface="TimesNewRomanPSMT"/>
              </a:rPr>
              <a:t> </a:t>
            </a:r>
            <a:r>
              <a:rPr lang="ru-RU" sz="2000" dirty="0" err="1">
                <a:solidFill>
                  <a:prstClr val="black"/>
                </a:solidFill>
                <a:latin typeface="TimesNewRomanPSMT"/>
              </a:rPr>
              <a:t>сутекпен</a:t>
            </a:r>
            <a:r>
              <a:rPr lang="ru-RU" sz="2000" dirty="0">
                <a:solidFill>
                  <a:prstClr val="black"/>
                </a:solidFill>
                <a:latin typeface="TimesNewRomanPSMT"/>
              </a:rPr>
              <a:t> </a:t>
            </a:r>
            <a:r>
              <a:rPr lang="ru-RU" sz="2000" dirty="0" err="1">
                <a:solidFill>
                  <a:prstClr val="black"/>
                </a:solidFill>
                <a:latin typeface="TimesNewRomanPSMT"/>
              </a:rPr>
              <a:t>қанығуымен.Бір</a:t>
            </a:r>
            <a:r>
              <a:rPr lang="ru-RU" sz="2000" dirty="0">
                <a:solidFill>
                  <a:prstClr val="black"/>
                </a:solidFill>
                <a:latin typeface="TimesNewRomanPSMT"/>
              </a:rPr>
              <a:t> </a:t>
            </a:r>
            <a:r>
              <a:rPr lang="ru-RU" sz="2000" dirty="0" err="1">
                <a:solidFill>
                  <a:prstClr val="black"/>
                </a:solidFill>
                <a:latin typeface="TimesNewRomanPSMT"/>
              </a:rPr>
              <a:t>уақытта</a:t>
            </a:r>
            <a:r>
              <a:rPr lang="ru-RU" sz="2000" dirty="0">
                <a:solidFill>
                  <a:prstClr val="black"/>
                </a:solidFill>
                <a:latin typeface="TimesNewRomanPSMT"/>
              </a:rPr>
              <a:t> </a:t>
            </a:r>
            <a:r>
              <a:rPr lang="ru-RU" sz="2000" dirty="0" err="1">
                <a:solidFill>
                  <a:prstClr val="black"/>
                </a:solidFill>
                <a:latin typeface="TimesNewRomanPSMT"/>
              </a:rPr>
              <a:t>тиофендердің</a:t>
            </a:r>
            <a:r>
              <a:rPr lang="ru-RU" sz="2000" dirty="0">
                <a:solidFill>
                  <a:prstClr val="black"/>
                </a:solidFill>
                <a:latin typeface="TimesNewRomanPSMT"/>
              </a:rPr>
              <a:t> </a:t>
            </a:r>
            <a:r>
              <a:rPr lang="ru-RU" sz="2000" dirty="0" err="1">
                <a:solidFill>
                  <a:prstClr val="black"/>
                </a:solidFill>
                <a:latin typeface="TimesNewRomanPSMT"/>
              </a:rPr>
              <a:t>олефинді</a:t>
            </a:r>
            <a:r>
              <a:rPr lang="ru-RU" sz="2000" dirty="0">
                <a:solidFill>
                  <a:prstClr val="black"/>
                </a:solidFill>
                <a:latin typeface="TimesNewRomanPSMT"/>
              </a:rPr>
              <a:t> </a:t>
            </a:r>
            <a:r>
              <a:rPr lang="ru-RU" sz="2000" dirty="0" err="1">
                <a:solidFill>
                  <a:prstClr val="black"/>
                </a:solidFill>
                <a:latin typeface="TimesNewRomanPSMT"/>
              </a:rPr>
              <a:t>екілік</a:t>
            </a:r>
            <a:r>
              <a:rPr lang="ru-RU" sz="2000" dirty="0">
                <a:solidFill>
                  <a:prstClr val="black"/>
                </a:solidFill>
                <a:latin typeface="TimesNewRomanPSMT"/>
              </a:rPr>
              <a:t>  </a:t>
            </a:r>
            <a:r>
              <a:rPr lang="ru-RU" sz="2000" dirty="0" err="1">
                <a:solidFill>
                  <a:prstClr val="black"/>
                </a:solidFill>
                <a:latin typeface="TimesNewRomanPSMT"/>
              </a:rPr>
              <a:t>байланыстарының</a:t>
            </a:r>
            <a:r>
              <a:rPr lang="ru-RU" sz="2000" dirty="0">
                <a:solidFill>
                  <a:prstClr val="black"/>
                </a:solidFill>
                <a:latin typeface="TimesNewRomanPSMT"/>
              </a:rPr>
              <a:t> </a:t>
            </a:r>
            <a:r>
              <a:rPr lang="ru-RU" sz="2000" dirty="0" err="1">
                <a:solidFill>
                  <a:prstClr val="black"/>
                </a:solidFill>
                <a:latin typeface="TimesNewRomanPSMT"/>
              </a:rPr>
              <a:t>сутекпен</a:t>
            </a:r>
            <a:r>
              <a:rPr lang="ru-RU" sz="2000" dirty="0">
                <a:solidFill>
                  <a:prstClr val="black"/>
                </a:solidFill>
                <a:latin typeface="TimesNewRomanPSMT"/>
              </a:rPr>
              <a:t> </a:t>
            </a:r>
            <a:r>
              <a:rPr lang="ru-RU" sz="2000" dirty="0" err="1">
                <a:solidFill>
                  <a:prstClr val="black"/>
                </a:solidFill>
                <a:latin typeface="TimesNewRomanPSMT"/>
              </a:rPr>
              <a:t>қанығуы</a:t>
            </a:r>
            <a:r>
              <a:rPr lang="ru-RU" sz="2000" dirty="0">
                <a:solidFill>
                  <a:prstClr val="black"/>
                </a:solidFill>
                <a:latin typeface="TimesNewRomanPSMT"/>
              </a:rPr>
              <a:t> </a:t>
            </a:r>
            <a:r>
              <a:rPr lang="ru-RU" sz="2000" dirty="0" err="1">
                <a:solidFill>
                  <a:prstClr val="black"/>
                </a:solidFill>
                <a:latin typeface="TimesNewRomanPSMT"/>
              </a:rPr>
              <a:t>жүреді</a:t>
            </a:r>
            <a:r>
              <a:rPr lang="ru-RU" sz="2000" dirty="0">
                <a:solidFill>
                  <a:prstClr val="black"/>
                </a:solidFill>
                <a:latin typeface="TimesNewRomanPSMT"/>
              </a:rPr>
              <a:t>. </a:t>
            </a:r>
            <a:r>
              <a:rPr lang="ru-RU" sz="2000" dirty="0" err="1">
                <a:solidFill>
                  <a:prstClr val="black"/>
                </a:solidFill>
                <a:latin typeface="TimesNewRomanPSMT"/>
              </a:rPr>
              <a:t>Ароматты</a:t>
            </a:r>
            <a:r>
              <a:rPr lang="ru-RU" sz="2000" dirty="0">
                <a:solidFill>
                  <a:prstClr val="black"/>
                </a:solidFill>
                <a:latin typeface="TimesNewRomanPSMT"/>
              </a:rPr>
              <a:t> </a:t>
            </a:r>
            <a:r>
              <a:rPr lang="ru-RU" sz="2000" dirty="0" err="1">
                <a:solidFill>
                  <a:prstClr val="black"/>
                </a:solidFill>
                <a:latin typeface="TimesNewRomanPSMT"/>
              </a:rPr>
              <a:t>сақиналар</a:t>
            </a:r>
            <a:r>
              <a:rPr lang="ru-RU" sz="2000" dirty="0">
                <a:solidFill>
                  <a:prstClr val="black"/>
                </a:solidFill>
                <a:latin typeface="TimesNewRomanPSMT"/>
              </a:rPr>
              <a:t>, </a:t>
            </a:r>
            <a:r>
              <a:rPr lang="ru-RU" sz="2000" dirty="0" err="1">
                <a:solidFill>
                  <a:prstClr val="black"/>
                </a:solidFill>
                <a:latin typeface="TimesNewRomanPSMT"/>
              </a:rPr>
              <a:t>мысалы</a:t>
            </a:r>
            <a:r>
              <a:rPr lang="ru-RU" sz="2000" dirty="0">
                <a:solidFill>
                  <a:prstClr val="black"/>
                </a:solidFill>
                <a:latin typeface="TimesNewRomanPSMT"/>
              </a:rPr>
              <a:t>, </a:t>
            </a:r>
            <a:r>
              <a:rPr lang="ru-RU" sz="2000" dirty="0" err="1">
                <a:solidFill>
                  <a:prstClr val="black"/>
                </a:solidFill>
                <a:latin typeface="TimesNewRomanPSMT"/>
              </a:rPr>
              <a:t>бензотиофендерде</a:t>
            </a:r>
            <a:r>
              <a:rPr lang="ru-RU" sz="2000" dirty="0">
                <a:solidFill>
                  <a:prstClr val="black"/>
                </a:solidFill>
                <a:latin typeface="TimesNewRomanPSMT"/>
              </a:rPr>
              <a:t> </a:t>
            </a:r>
            <a:r>
              <a:rPr lang="ru-RU" sz="2000" dirty="0" err="1">
                <a:solidFill>
                  <a:prstClr val="black"/>
                </a:solidFill>
                <a:latin typeface="TimesNewRomanPSMT"/>
              </a:rPr>
              <a:t>қанықпайды</a:t>
            </a:r>
            <a:r>
              <a:rPr lang="ru-RU" sz="2000" dirty="0">
                <a:solidFill>
                  <a:prstClr val="black"/>
                </a:solidFill>
                <a:latin typeface="TimesNewRomanPSMT"/>
              </a:rPr>
              <a:t>. </a:t>
            </a:r>
            <a:r>
              <a:rPr lang="ru-RU" sz="2000" dirty="0" err="1">
                <a:solidFill>
                  <a:prstClr val="black"/>
                </a:solidFill>
                <a:latin typeface="TimesNewRomanPSMT"/>
              </a:rPr>
              <a:t>Дегенмен</a:t>
            </a:r>
            <a:r>
              <a:rPr lang="ru-RU" sz="2000" dirty="0">
                <a:solidFill>
                  <a:prstClr val="black"/>
                </a:solidFill>
                <a:latin typeface="TimesNewRomanPSMT"/>
              </a:rPr>
              <a:t>, </a:t>
            </a:r>
            <a:r>
              <a:rPr lang="ru-RU" sz="2000" dirty="0" err="1">
                <a:solidFill>
                  <a:prstClr val="black"/>
                </a:solidFill>
                <a:latin typeface="TimesNewRomanPSMT"/>
              </a:rPr>
              <a:t>дибензотиофендерде</a:t>
            </a:r>
            <a:r>
              <a:rPr lang="ru-RU" sz="2000" dirty="0">
                <a:solidFill>
                  <a:prstClr val="black"/>
                </a:solidFill>
                <a:latin typeface="TimesNewRomanPSMT"/>
              </a:rPr>
              <a:t> бұл </a:t>
            </a:r>
            <a:r>
              <a:rPr lang="ru-RU" sz="2000" dirty="0" err="1">
                <a:solidFill>
                  <a:prstClr val="black"/>
                </a:solidFill>
                <a:latin typeface="TimesNewRomanPSMT"/>
              </a:rPr>
              <a:t>керісінше</a:t>
            </a:r>
            <a:r>
              <a:rPr lang="ru-RU" sz="2000" dirty="0">
                <a:solidFill>
                  <a:prstClr val="black"/>
                </a:solidFill>
                <a:latin typeface="TimesNewRomanPSMT"/>
              </a:rPr>
              <a:t>. С-С </a:t>
            </a:r>
            <a:r>
              <a:rPr lang="ru-RU" sz="2000" dirty="0" err="1">
                <a:solidFill>
                  <a:prstClr val="black"/>
                </a:solidFill>
                <a:latin typeface="TimesNewRomanPSMT"/>
              </a:rPr>
              <a:t>байланыстар</a:t>
            </a:r>
            <a:r>
              <a:rPr lang="ru-RU" sz="2000" dirty="0">
                <a:solidFill>
                  <a:prstClr val="black"/>
                </a:solidFill>
                <a:latin typeface="TimesNewRomanPSMT"/>
              </a:rPr>
              <a:t> </a:t>
            </a:r>
            <a:r>
              <a:rPr lang="ru-RU" sz="2000" dirty="0" err="1">
                <a:solidFill>
                  <a:prstClr val="black"/>
                </a:solidFill>
                <a:latin typeface="TimesNewRomanPSMT"/>
              </a:rPr>
              <a:t>мүлдем</a:t>
            </a:r>
            <a:r>
              <a:rPr lang="ru-RU" sz="2000" dirty="0">
                <a:solidFill>
                  <a:prstClr val="black"/>
                </a:solidFill>
                <a:latin typeface="TimesNewRomanPSMT"/>
              </a:rPr>
              <a:t> </a:t>
            </a:r>
            <a:r>
              <a:rPr lang="ru-RU" sz="2000" dirty="0" err="1">
                <a:solidFill>
                  <a:prstClr val="black"/>
                </a:solidFill>
                <a:latin typeface="TimesNewRomanPSMT"/>
              </a:rPr>
              <a:t>үзілмейді</a:t>
            </a:r>
            <a:r>
              <a:rPr lang="ru-RU" sz="2000" dirty="0">
                <a:solidFill>
                  <a:prstClr val="black"/>
                </a:solidFill>
                <a:latin typeface="TimesNewRomanPSMT"/>
              </a:rPr>
              <a:t> </a:t>
            </a:r>
            <a:r>
              <a:rPr lang="ru-RU" sz="2000" dirty="0" err="1">
                <a:solidFill>
                  <a:prstClr val="black"/>
                </a:solidFill>
                <a:latin typeface="TimesNewRomanPSMT"/>
              </a:rPr>
              <a:t>десек</a:t>
            </a:r>
            <a:r>
              <a:rPr lang="ru-RU" sz="2000" dirty="0">
                <a:solidFill>
                  <a:prstClr val="black"/>
                </a:solidFill>
                <a:latin typeface="TimesNewRomanPSMT"/>
              </a:rPr>
              <a:t> </a:t>
            </a:r>
            <a:r>
              <a:rPr lang="ru-RU" sz="2000" dirty="0" err="1">
                <a:solidFill>
                  <a:prstClr val="black"/>
                </a:solidFill>
                <a:latin typeface="TimesNewRomanPSMT"/>
              </a:rPr>
              <a:t>болады</a:t>
            </a:r>
            <a:r>
              <a:rPr lang="ru-RU" sz="2000" dirty="0">
                <a:solidFill>
                  <a:prstClr val="black"/>
                </a:solidFill>
                <a:latin typeface="TimesNewRomanPSMT"/>
              </a:rPr>
              <a:t>.</a:t>
            </a:r>
            <a:endParaRPr lang="ru-RU" sz="2000" dirty="0"/>
          </a:p>
        </p:txBody>
      </p:sp>
    </p:spTree>
    <p:extLst>
      <p:ext uri="{BB962C8B-B14F-4D97-AF65-F5344CB8AC3E}">
        <p14:creationId xmlns:p14="http://schemas.microsoft.com/office/powerpoint/2010/main" val="382171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10"/>
          <p:cNvSpPr>
            <a:spLocks noChangeArrowheads="1"/>
          </p:cNvSpPr>
          <p:nvPr/>
        </p:nvSpPr>
        <p:spPr bwMode="auto">
          <a:xfrm>
            <a:off x="1524001" y="2972872"/>
            <a:ext cx="184731" cy="369332"/>
          </a:xfrm>
          <a:prstGeom prst="rect">
            <a:avLst/>
          </a:prstGeom>
          <a:noFill/>
          <a:ln w="9525">
            <a:noFill/>
            <a:miter lim="800000"/>
            <a:headEnd/>
            <a:tailEnd/>
          </a:ln>
        </p:spPr>
        <p:txBody>
          <a:bodyPr wrap="none" anchor="ctr">
            <a:spAutoFit/>
          </a:bodyPr>
          <a:lstStyle/>
          <a:p>
            <a:endParaRPr lang="ru-RU"/>
          </a:p>
        </p:txBody>
      </p:sp>
      <p:sp>
        <p:nvSpPr>
          <p:cNvPr id="5" name="Прямоугольник 4"/>
          <p:cNvSpPr/>
          <p:nvPr/>
        </p:nvSpPr>
        <p:spPr>
          <a:xfrm>
            <a:off x="4872388" y="499726"/>
            <a:ext cx="7221070" cy="1636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solidFill>
                  <a:srgbClr val="C00000"/>
                </a:solidFill>
                <a:latin typeface="Arial" panose="020B0604020202020204" pitchFamily="34" charset="0"/>
                <a:cs typeface="Arial" panose="020B0604020202020204" pitchFamily="34" charset="0"/>
              </a:rPr>
              <a:t>Гидрогенолиз жылдамдығы төмендейді мына қатармен:</a:t>
            </a:r>
            <a:endParaRPr lang="ru-RU" b="1" dirty="0">
              <a:solidFill>
                <a:srgbClr val="C00000"/>
              </a:solidFill>
              <a:latin typeface="Arial" panose="020B0604020202020204" pitchFamily="34" charset="0"/>
              <a:cs typeface="Arial" panose="020B0604020202020204" pitchFamily="34" charset="0"/>
            </a:endParaRPr>
          </a:p>
          <a:p>
            <a:pPr algn="ctr"/>
            <a:endParaRPr lang="ru-RU" b="1" dirty="0">
              <a:solidFill>
                <a:srgbClr val="C00000"/>
              </a:solidFill>
              <a:latin typeface="Arial" panose="020B0604020202020204" pitchFamily="34" charset="0"/>
              <a:cs typeface="Arial" panose="020B0604020202020204" pitchFamily="34" charset="0"/>
            </a:endParaRPr>
          </a:p>
          <a:p>
            <a:pPr algn="ctr"/>
            <a:r>
              <a:rPr lang="ru-RU" b="1" dirty="0" err="1">
                <a:solidFill>
                  <a:srgbClr val="C00000"/>
                </a:solidFill>
                <a:latin typeface="Arial" panose="020B0604020202020204" pitchFamily="34" charset="0"/>
                <a:cs typeface="Arial" panose="020B0604020202020204" pitchFamily="34" charset="0"/>
              </a:rPr>
              <a:t>меркаптандар</a:t>
            </a:r>
            <a:r>
              <a:rPr lang="ru-RU" b="1" dirty="0">
                <a:solidFill>
                  <a:srgbClr val="C00000"/>
                </a:solidFill>
                <a:latin typeface="Arial" panose="020B0604020202020204" pitchFamily="34" charset="0"/>
                <a:cs typeface="Arial" panose="020B0604020202020204" pitchFamily="34" charset="0"/>
              </a:rPr>
              <a:t>&gt;дисульфидтер&gt;сульфидтер&gt;тиофандар&gt;тиофендер</a:t>
            </a:r>
          </a:p>
        </p:txBody>
      </p:sp>
      <p:sp>
        <p:nvSpPr>
          <p:cNvPr id="6" name="Прямоугольник 5"/>
          <p:cNvSpPr/>
          <p:nvPr/>
        </p:nvSpPr>
        <p:spPr>
          <a:xfrm>
            <a:off x="5809130" y="2635624"/>
            <a:ext cx="6145306" cy="4007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100" dirty="0" err="1">
                <a:solidFill>
                  <a:prstClr val="black"/>
                </a:solidFill>
                <a:latin typeface="TimesNewRomanPSMT"/>
              </a:rPr>
              <a:t>Меркаптандар</a:t>
            </a:r>
            <a:r>
              <a:rPr lang="ru-RU" sz="2100" dirty="0">
                <a:solidFill>
                  <a:prstClr val="black"/>
                </a:solidFill>
                <a:latin typeface="TimesNewRomanPSMT"/>
              </a:rPr>
              <a:t> мен </a:t>
            </a:r>
            <a:r>
              <a:rPr lang="ru-RU" sz="2100" dirty="0" err="1">
                <a:solidFill>
                  <a:prstClr val="black"/>
                </a:solidFill>
                <a:latin typeface="TimesNewRomanPSMT"/>
              </a:rPr>
              <a:t>дисульфидтер</a:t>
            </a:r>
            <a:r>
              <a:rPr lang="ru-RU" sz="2100" dirty="0">
                <a:solidFill>
                  <a:prstClr val="black"/>
                </a:solidFill>
                <a:latin typeface="TimesNewRomanPSMT"/>
              </a:rPr>
              <a:t> ең оңай </a:t>
            </a:r>
            <a:r>
              <a:rPr lang="ru-RU" sz="2100" dirty="0" err="1">
                <a:solidFill>
                  <a:prstClr val="black"/>
                </a:solidFill>
                <a:latin typeface="TimesNewRomanPSMT"/>
              </a:rPr>
              <a:t>гидрленетін</a:t>
            </a:r>
            <a:r>
              <a:rPr lang="ru-RU" sz="2100" dirty="0">
                <a:solidFill>
                  <a:prstClr val="black"/>
                </a:solidFill>
                <a:latin typeface="TimesNewRomanPSMT"/>
              </a:rPr>
              <a:t> </a:t>
            </a:r>
            <a:r>
              <a:rPr lang="ru-RU" sz="2100" dirty="0" err="1">
                <a:solidFill>
                  <a:prstClr val="black"/>
                </a:solidFill>
                <a:latin typeface="TimesNewRomanPSMT"/>
              </a:rPr>
              <a:t>қосылыстар</a:t>
            </a:r>
            <a:r>
              <a:rPr lang="ru-RU" sz="2100" dirty="0">
                <a:solidFill>
                  <a:prstClr val="black"/>
                </a:solidFill>
                <a:latin typeface="TimesNewRomanPSMT"/>
              </a:rPr>
              <a:t> </a:t>
            </a:r>
            <a:r>
              <a:rPr lang="ru-RU" sz="2100" dirty="0" err="1">
                <a:solidFill>
                  <a:prstClr val="black"/>
                </a:solidFill>
                <a:latin typeface="TimesNewRomanPSMT"/>
              </a:rPr>
              <a:t>болып</a:t>
            </a:r>
            <a:r>
              <a:rPr lang="ru-RU" sz="2100" dirty="0">
                <a:solidFill>
                  <a:prstClr val="black"/>
                </a:solidFill>
                <a:latin typeface="TimesNewRomanPSMT"/>
              </a:rPr>
              <a:t> </a:t>
            </a:r>
            <a:r>
              <a:rPr lang="ru-RU" sz="2100" dirty="0" err="1">
                <a:solidFill>
                  <a:prstClr val="black"/>
                </a:solidFill>
                <a:latin typeface="TimesNewRomanPSMT"/>
              </a:rPr>
              <a:t>саналады</a:t>
            </a:r>
            <a:r>
              <a:rPr lang="ru-RU" sz="2100" dirty="0">
                <a:solidFill>
                  <a:prstClr val="black"/>
                </a:solidFill>
                <a:latin typeface="TimesNewRomanPSMT"/>
              </a:rPr>
              <a:t>, </a:t>
            </a:r>
            <a:r>
              <a:rPr lang="ru-RU" sz="2100" dirty="0" err="1">
                <a:solidFill>
                  <a:prstClr val="black"/>
                </a:solidFill>
                <a:latin typeface="TimesNewRomanPSMT"/>
              </a:rPr>
              <a:t>олар</a:t>
            </a:r>
            <a:r>
              <a:rPr lang="ru-RU" sz="2100" dirty="0">
                <a:solidFill>
                  <a:prstClr val="black"/>
                </a:solidFill>
                <a:latin typeface="TimesNewRomanPSMT"/>
              </a:rPr>
              <a:t> </a:t>
            </a:r>
            <a:r>
              <a:rPr lang="ru-RU" sz="2100" dirty="0" err="1">
                <a:solidFill>
                  <a:prstClr val="black"/>
                </a:solidFill>
                <a:latin typeface="TimesNewRomanPSMT"/>
              </a:rPr>
              <a:t>дистилляттардан</a:t>
            </a:r>
            <a:r>
              <a:rPr lang="ru-RU" sz="2100" dirty="0">
                <a:solidFill>
                  <a:prstClr val="black"/>
                </a:solidFill>
                <a:latin typeface="TimesNewRomanPSMT"/>
              </a:rPr>
              <a:t> </a:t>
            </a:r>
            <a:r>
              <a:rPr lang="ru-RU" sz="2100" dirty="0" err="1">
                <a:solidFill>
                  <a:prstClr val="black"/>
                </a:solidFill>
                <a:latin typeface="TimesNewRomanPSMT"/>
              </a:rPr>
              <a:t>жоғары</a:t>
            </a:r>
            <a:r>
              <a:rPr lang="ru-RU" sz="2100" dirty="0">
                <a:solidFill>
                  <a:prstClr val="black"/>
                </a:solidFill>
                <a:latin typeface="TimesNewRomanPSMT"/>
              </a:rPr>
              <a:t> </a:t>
            </a:r>
            <a:r>
              <a:rPr lang="ru-RU" sz="2100" dirty="0" err="1">
                <a:solidFill>
                  <a:prstClr val="black"/>
                </a:solidFill>
                <a:latin typeface="TimesNewRomanPSMT"/>
              </a:rPr>
              <a:t>мәнді</a:t>
            </a:r>
            <a:r>
              <a:rPr lang="ru-RU" sz="2100" dirty="0">
                <a:solidFill>
                  <a:prstClr val="black"/>
                </a:solidFill>
                <a:latin typeface="TimesNewRomanPSMT"/>
              </a:rPr>
              <a:t> </a:t>
            </a:r>
            <a:r>
              <a:rPr lang="ru-RU" sz="2100" dirty="0" err="1">
                <a:solidFill>
                  <a:prstClr val="black"/>
                </a:solidFill>
                <a:latin typeface="TimesNewRomanPSMT"/>
              </a:rPr>
              <a:t>жылдамдықта</a:t>
            </a:r>
            <a:r>
              <a:rPr lang="ru-RU" sz="2100" dirty="0">
                <a:solidFill>
                  <a:prstClr val="black"/>
                </a:solidFill>
                <a:latin typeface="TimesNewRomanPSMT"/>
              </a:rPr>
              <a:t> да </a:t>
            </a:r>
            <a:r>
              <a:rPr lang="ru-RU" sz="2100" dirty="0" err="1">
                <a:solidFill>
                  <a:prstClr val="black"/>
                </a:solidFill>
                <a:latin typeface="TimesNewRomanPSMT"/>
              </a:rPr>
              <a:t>жойылады</a:t>
            </a:r>
            <a:r>
              <a:rPr lang="ru-RU" sz="2100" dirty="0">
                <a:solidFill>
                  <a:prstClr val="black"/>
                </a:solidFill>
                <a:latin typeface="TimesNewRomanPSMT"/>
              </a:rPr>
              <a:t>. </a:t>
            </a:r>
            <a:r>
              <a:rPr lang="ru-RU" sz="2100" dirty="0" err="1">
                <a:solidFill>
                  <a:prstClr val="black"/>
                </a:solidFill>
                <a:latin typeface="TimesNewRomanPSMT"/>
              </a:rPr>
              <a:t>Сульфидтер</a:t>
            </a:r>
            <a:r>
              <a:rPr lang="ru-RU" sz="2100" dirty="0">
                <a:solidFill>
                  <a:prstClr val="black"/>
                </a:solidFill>
                <a:latin typeface="TimesNewRomanPSMT"/>
              </a:rPr>
              <a:t> </a:t>
            </a:r>
            <a:r>
              <a:rPr lang="ru-RU" sz="2100" dirty="0" err="1">
                <a:solidFill>
                  <a:prstClr val="black"/>
                </a:solidFill>
                <a:latin typeface="TimesNewRomanPSMT"/>
              </a:rPr>
              <a:t>қалыпты</a:t>
            </a:r>
            <a:r>
              <a:rPr lang="ru-RU" sz="2100" dirty="0">
                <a:solidFill>
                  <a:prstClr val="black"/>
                </a:solidFill>
                <a:latin typeface="TimesNewRomanPSMT"/>
              </a:rPr>
              <a:t> </a:t>
            </a:r>
            <a:r>
              <a:rPr lang="ru-RU" sz="2100" dirty="0" err="1">
                <a:solidFill>
                  <a:prstClr val="black"/>
                </a:solidFill>
                <a:latin typeface="TimesNewRomanPSMT"/>
              </a:rPr>
              <a:t>гидрокүкіртсіздену</a:t>
            </a:r>
            <a:r>
              <a:rPr lang="ru-RU" sz="2100" dirty="0">
                <a:solidFill>
                  <a:prstClr val="black"/>
                </a:solidFill>
                <a:latin typeface="TimesNewRomanPSMT"/>
              </a:rPr>
              <a:t> </a:t>
            </a:r>
            <a:r>
              <a:rPr lang="ru-RU" sz="2100" dirty="0" err="1">
                <a:solidFill>
                  <a:prstClr val="black"/>
                </a:solidFill>
                <a:latin typeface="TimesNewRomanPSMT"/>
              </a:rPr>
              <a:t>жағдайында</a:t>
            </a:r>
            <a:r>
              <a:rPr lang="ru-RU" sz="2100" dirty="0">
                <a:solidFill>
                  <a:prstClr val="black"/>
                </a:solidFill>
                <a:latin typeface="TimesNewRomanPSMT"/>
              </a:rPr>
              <a:t> </a:t>
            </a:r>
            <a:r>
              <a:rPr lang="ru-RU" sz="2100" dirty="0" err="1">
                <a:solidFill>
                  <a:prstClr val="black"/>
                </a:solidFill>
                <a:latin typeface="TimesNewRomanPSMT"/>
              </a:rPr>
              <a:t>нашар</a:t>
            </a:r>
            <a:r>
              <a:rPr lang="ru-RU" sz="2100" dirty="0">
                <a:solidFill>
                  <a:prstClr val="black"/>
                </a:solidFill>
                <a:latin typeface="TimesNewRomanPSMT"/>
              </a:rPr>
              <a:t> </a:t>
            </a:r>
            <a:r>
              <a:rPr lang="ru-RU" sz="2100" dirty="0" err="1">
                <a:solidFill>
                  <a:prstClr val="black"/>
                </a:solidFill>
                <a:latin typeface="TimesNewRomanPSMT"/>
              </a:rPr>
              <a:t>конверсияланады</a:t>
            </a:r>
            <a:r>
              <a:rPr lang="ru-RU" sz="2100" dirty="0">
                <a:solidFill>
                  <a:prstClr val="black"/>
                </a:solidFill>
                <a:latin typeface="TimesNewRomanPSMT"/>
              </a:rPr>
              <a:t>, </a:t>
            </a:r>
            <a:r>
              <a:rPr lang="ru-RU" sz="2100" dirty="0" err="1">
                <a:solidFill>
                  <a:prstClr val="black"/>
                </a:solidFill>
                <a:latin typeface="TimesNewRomanPSMT"/>
              </a:rPr>
              <a:t>сондықтан</a:t>
            </a:r>
            <a:r>
              <a:rPr lang="ru-RU" sz="2100" dirty="0">
                <a:solidFill>
                  <a:prstClr val="black"/>
                </a:solidFill>
                <a:latin typeface="TimesNewRomanPSMT"/>
              </a:rPr>
              <a:t> </a:t>
            </a:r>
            <a:r>
              <a:rPr lang="ru-RU" sz="2100" dirty="0" err="1">
                <a:solidFill>
                  <a:prstClr val="black"/>
                </a:solidFill>
                <a:latin typeface="TimesNewRomanPSMT"/>
              </a:rPr>
              <a:t>олардың</a:t>
            </a:r>
            <a:r>
              <a:rPr lang="ru-RU" sz="2100" dirty="0">
                <a:solidFill>
                  <a:prstClr val="black"/>
                </a:solidFill>
                <a:latin typeface="TimesNewRomanPSMT"/>
              </a:rPr>
              <a:t> </a:t>
            </a:r>
            <a:r>
              <a:rPr lang="ru-RU" sz="2100" dirty="0" err="1">
                <a:solidFill>
                  <a:prstClr val="black"/>
                </a:solidFill>
                <a:latin typeface="TimesNewRomanPSMT"/>
              </a:rPr>
              <a:t>шикізаттағы</a:t>
            </a:r>
            <a:r>
              <a:rPr lang="ru-RU" sz="2100" dirty="0">
                <a:solidFill>
                  <a:prstClr val="black"/>
                </a:solidFill>
                <a:latin typeface="TimesNewRomanPSMT"/>
              </a:rPr>
              <a:t> </a:t>
            </a:r>
            <a:r>
              <a:rPr lang="ru-RU" sz="2100" dirty="0" err="1">
                <a:solidFill>
                  <a:prstClr val="black"/>
                </a:solidFill>
                <a:latin typeface="TimesNewRomanPSMT"/>
              </a:rPr>
              <a:t>концентрациясының</a:t>
            </a:r>
            <a:r>
              <a:rPr lang="ru-RU" sz="2100" dirty="0">
                <a:solidFill>
                  <a:prstClr val="black"/>
                </a:solidFill>
                <a:latin typeface="TimesNewRomanPSMT"/>
              </a:rPr>
              <a:t> </a:t>
            </a:r>
            <a:r>
              <a:rPr lang="ru-RU" sz="2100" dirty="0" err="1">
                <a:solidFill>
                  <a:prstClr val="black"/>
                </a:solidFill>
                <a:latin typeface="TimesNewRomanPSMT"/>
              </a:rPr>
              <a:t>жоғарылауымен</a:t>
            </a:r>
            <a:r>
              <a:rPr lang="ru-RU" sz="2100" dirty="0">
                <a:solidFill>
                  <a:prstClr val="black"/>
                </a:solidFill>
                <a:latin typeface="TimesNewRomanPSMT"/>
              </a:rPr>
              <a:t> </a:t>
            </a:r>
            <a:r>
              <a:rPr lang="ru-RU" sz="2100" dirty="0" err="1">
                <a:solidFill>
                  <a:prstClr val="black"/>
                </a:solidFill>
                <a:latin typeface="TimesNewRomanPSMT"/>
              </a:rPr>
              <a:t>процесті</a:t>
            </a:r>
            <a:r>
              <a:rPr lang="ru-RU" sz="2100" dirty="0">
                <a:solidFill>
                  <a:prstClr val="black"/>
                </a:solidFill>
                <a:latin typeface="TimesNewRomanPSMT"/>
              </a:rPr>
              <a:t> </a:t>
            </a:r>
            <a:r>
              <a:rPr lang="ru-RU" sz="2100" dirty="0" err="1">
                <a:solidFill>
                  <a:prstClr val="black"/>
                </a:solidFill>
                <a:latin typeface="TimesNewRomanPSMT"/>
              </a:rPr>
              <a:t>салыстырмалы</a:t>
            </a:r>
            <a:r>
              <a:rPr lang="ru-RU" sz="2100" dirty="0">
                <a:solidFill>
                  <a:prstClr val="black"/>
                </a:solidFill>
                <a:latin typeface="TimesNewRomanPSMT"/>
              </a:rPr>
              <a:t> </a:t>
            </a:r>
            <a:r>
              <a:rPr lang="ru-RU" sz="2100" dirty="0" err="1">
                <a:solidFill>
                  <a:prstClr val="black"/>
                </a:solidFill>
                <a:latin typeface="TimesNewRomanPSMT"/>
              </a:rPr>
              <a:t>түрде</a:t>
            </a:r>
            <a:r>
              <a:rPr lang="ru-RU" sz="2100" dirty="0">
                <a:solidFill>
                  <a:prstClr val="black"/>
                </a:solidFill>
                <a:latin typeface="TimesNewRomanPSMT"/>
              </a:rPr>
              <a:t> төмен </a:t>
            </a:r>
            <a:r>
              <a:rPr lang="ru-RU" sz="2100" dirty="0" err="1">
                <a:solidFill>
                  <a:prstClr val="black"/>
                </a:solidFill>
                <a:latin typeface="TimesNewRomanPSMT"/>
              </a:rPr>
              <a:t>көлемдік</a:t>
            </a:r>
            <a:r>
              <a:rPr lang="ru-RU" sz="2100" dirty="0">
                <a:solidFill>
                  <a:prstClr val="black"/>
                </a:solidFill>
                <a:latin typeface="TimesNewRomanPSMT"/>
              </a:rPr>
              <a:t> </a:t>
            </a:r>
            <a:r>
              <a:rPr lang="ru-RU" sz="2100" dirty="0" err="1">
                <a:solidFill>
                  <a:prstClr val="black"/>
                </a:solidFill>
                <a:latin typeface="TimesNewRomanPSMT"/>
              </a:rPr>
              <a:t>жылдамдықпен</a:t>
            </a:r>
            <a:r>
              <a:rPr lang="ru-RU" sz="2100" dirty="0">
                <a:solidFill>
                  <a:prstClr val="black"/>
                </a:solidFill>
                <a:latin typeface="TimesNewRomanPSMT"/>
              </a:rPr>
              <a:t> </a:t>
            </a:r>
            <a:r>
              <a:rPr lang="ru-RU" sz="2100" dirty="0" err="1">
                <a:solidFill>
                  <a:prstClr val="black"/>
                </a:solidFill>
                <a:latin typeface="TimesNewRomanPSMT"/>
              </a:rPr>
              <a:t>жүргізу</a:t>
            </a:r>
            <a:r>
              <a:rPr lang="ru-RU" sz="2100" dirty="0">
                <a:solidFill>
                  <a:prstClr val="black"/>
                </a:solidFill>
                <a:latin typeface="TimesNewRomanPSMT"/>
              </a:rPr>
              <a:t> </a:t>
            </a:r>
            <a:r>
              <a:rPr lang="ru-RU" sz="2100" dirty="0" err="1">
                <a:solidFill>
                  <a:prstClr val="black"/>
                </a:solidFill>
                <a:latin typeface="TimesNewRomanPSMT"/>
              </a:rPr>
              <a:t>қажет</a:t>
            </a:r>
            <a:r>
              <a:rPr lang="ru-RU" sz="2100" dirty="0">
                <a:solidFill>
                  <a:prstClr val="black"/>
                </a:solidFill>
                <a:latin typeface="TimesNewRomanPSMT"/>
              </a:rPr>
              <a:t>.  </a:t>
            </a:r>
            <a:r>
              <a:rPr lang="ru-RU" sz="2100" dirty="0" err="1">
                <a:solidFill>
                  <a:prstClr val="black"/>
                </a:solidFill>
                <a:latin typeface="TimesNewRomanPSMT"/>
              </a:rPr>
              <a:t>Жеңіл</a:t>
            </a:r>
            <a:r>
              <a:rPr lang="ru-RU" sz="2100" dirty="0">
                <a:solidFill>
                  <a:prstClr val="black"/>
                </a:solidFill>
                <a:latin typeface="TimesNewRomanPSMT"/>
              </a:rPr>
              <a:t> </a:t>
            </a:r>
            <a:r>
              <a:rPr lang="ru-RU" sz="2100" dirty="0" err="1">
                <a:solidFill>
                  <a:prstClr val="black"/>
                </a:solidFill>
                <a:latin typeface="TimesNewRomanPSMT"/>
              </a:rPr>
              <a:t>дистилляттарды</a:t>
            </a:r>
            <a:r>
              <a:rPr lang="ru-RU" sz="2100" dirty="0">
                <a:solidFill>
                  <a:prstClr val="black"/>
                </a:solidFill>
                <a:latin typeface="TimesNewRomanPSMT"/>
              </a:rPr>
              <a:t> </a:t>
            </a:r>
            <a:r>
              <a:rPr lang="ru-RU" sz="2100" dirty="0" err="1">
                <a:solidFill>
                  <a:prstClr val="black"/>
                </a:solidFill>
                <a:latin typeface="TimesNewRomanPSMT"/>
              </a:rPr>
              <a:t>гидротазалау</a:t>
            </a:r>
            <a:r>
              <a:rPr lang="ru-RU" sz="2100" dirty="0">
                <a:solidFill>
                  <a:prstClr val="black"/>
                </a:solidFill>
                <a:latin typeface="TimesNewRomanPSMT"/>
              </a:rPr>
              <a:t> </a:t>
            </a:r>
            <a:r>
              <a:rPr lang="ru-RU" sz="2100" dirty="0" err="1">
                <a:solidFill>
                  <a:prstClr val="black"/>
                </a:solidFill>
                <a:latin typeface="TimesNewRomanPSMT"/>
              </a:rPr>
              <a:t>кезінде</a:t>
            </a:r>
            <a:r>
              <a:rPr lang="ru-RU" sz="2100" dirty="0">
                <a:solidFill>
                  <a:prstClr val="black"/>
                </a:solidFill>
                <a:latin typeface="TimesNewRomanPSMT"/>
              </a:rPr>
              <a:t> </a:t>
            </a:r>
            <a:r>
              <a:rPr lang="ru-RU" sz="2100" dirty="0" err="1">
                <a:solidFill>
                  <a:prstClr val="black"/>
                </a:solidFill>
                <a:latin typeface="TimesNewRomanPSMT"/>
              </a:rPr>
              <a:t>көлемдік</a:t>
            </a:r>
            <a:r>
              <a:rPr lang="ru-RU" sz="2100" dirty="0">
                <a:solidFill>
                  <a:prstClr val="black"/>
                </a:solidFill>
                <a:latin typeface="TimesNewRomanPSMT"/>
              </a:rPr>
              <a:t> </a:t>
            </a:r>
            <a:r>
              <a:rPr lang="ru-RU" sz="2100" dirty="0" err="1">
                <a:solidFill>
                  <a:prstClr val="black"/>
                </a:solidFill>
                <a:latin typeface="TimesNewRomanPSMT"/>
              </a:rPr>
              <a:t>жылдамдық</a:t>
            </a:r>
            <a:r>
              <a:rPr lang="ru-RU" sz="2100" dirty="0">
                <a:solidFill>
                  <a:prstClr val="black"/>
                </a:solidFill>
                <a:latin typeface="TimesNewRomanPSMT"/>
              </a:rPr>
              <a:t> </a:t>
            </a:r>
            <a:r>
              <a:rPr lang="ru-RU" sz="2100" dirty="0" err="1">
                <a:solidFill>
                  <a:prstClr val="black"/>
                </a:solidFill>
                <a:latin typeface="TimesNewRomanPSMT"/>
              </a:rPr>
              <a:t>ауыр</a:t>
            </a:r>
            <a:r>
              <a:rPr lang="ru-RU" sz="2100" dirty="0">
                <a:solidFill>
                  <a:prstClr val="black"/>
                </a:solidFill>
                <a:latin typeface="TimesNewRomanPSMT"/>
              </a:rPr>
              <a:t> </a:t>
            </a:r>
            <a:r>
              <a:rPr lang="ru-RU" sz="2100" dirty="0" err="1">
                <a:solidFill>
                  <a:prstClr val="black"/>
                </a:solidFill>
                <a:latin typeface="TimesNewRomanPSMT"/>
              </a:rPr>
              <a:t>фракцияларды</a:t>
            </a:r>
            <a:r>
              <a:rPr lang="ru-RU" sz="2100" dirty="0">
                <a:solidFill>
                  <a:prstClr val="black"/>
                </a:solidFill>
                <a:latin typeface="TimesNewRomanPSMT"/>
              </a:rPr>
              <a:t> </a:t>
            </a:r>
            <a:r>
              <a:rPr lang="ru-RU" sz="2100" dirty="0" err="1">
                <a:solidFill>
                  <a:prstClr val="black"/>
                </a:solidFill>
                <a:latin typeface="TimesNewRomanPSMT"/>
              </a:rPr>
              <a:t>гидротазалауға</a:t>
            </a:r>
            <a:r>
              <a:rPr lang="ru-RU" sz="2100" dirty="0">
                <a:solidFill>
                  <a:prstClr val="black"/>
                </a:solidFill>
                <a:latin typeface="TimesNewRomanPSMT"/>
              </a:rPr>
              <a:t> </a:t>
            </a:r>
            <a:r>
              <a:rPr lang="ru-RU" sz="2100" dirty="0" err="1">
                <a:solidFill>
                  <a:prstClr val="black"/>
                </a:solidFill>
                <a:latin typeface="TimesNewRomanPSMT"/>
              </a:rPr>
              <a:t>қарағанда</a:t>
            </a:r>
            <a:r>
              <a:rPr lang="ru-RU" sz="2100" dirty="0">
                <a:solidFill>
                  <a:prstClr val="black"/>
                </a:solidFill>
                <a:latin typeface="TimesNewRomanPSMT"/>
              </a:rPr>
              <a:t> </a:t>
            </a:r>
            <a:r>
              <a:rPr lang="ru-RU" sz="2100" dirty="0" err="1">
                <a:solidFill>
                  <a:prstClr val="black"/>
                </a:solidFill>
                <a:latin typeface="TimesNewRomanPSMT"/>
              </a:rPr>
              <a:t>айтарлықтай</a:t>
            </a:r>
            <a:r>
              <a:rPr lang="ru-RU" sz="2100" dirty="0">
                <a:solidFill>
                  <a:prstClr val="black"/>
                </a:solidFill>
                <a:latin typeface="TimesNewRomanPSMT"/>
              </a:rPr>
              <a:t> </a:t>
            </a:r>
            <a:r>
              <a:rPr lang="ru-RU" sz="2100" dirty="0" err="1">
                <a:solidFill>
                  <a:prstClr val="black"/>
                </a:solidFill>
                <a:latin typeface="TimesNewRomanPSMT"/>
              </a:rPr>
              <a:t>жоғары</a:t>
            </a:r>
            <a:r>
              <a:rPr lang="ru-RU" sz="2100" dirty="0">
                <a:solidFill>
                  <a:prstClr val="black"/>
                </a:solidFill>
                <a:latin typeface="TimesNewRomanPSMT"/>
              </a:rPr>
              <a:t> </a:t>
            </a:r>
            <a:r>
              <a:rPr lang="ru-RU" sz="2100" dirty="0" err="1">
                <a:solidFill>
                  <a:prstClr val="black"/>
                </a:solidFill>
                <a:latin typeface="TimesNewRomanPSMT"/>
              </a:rPr>
              <a:t>болуы</a:t>
            </a:r>
            <a:r>
              <a:rPr lang="ru-RU" sz="2100" dirty="0">
                <a:solidFill>
                  <a:prstClr val="black"/>
                </a:solidFill>
                <a:latin typeface="TimesNewRomanPSMT"/>
              </a:rPr>
              <a:t> </a:t>
            </a:r>
            <a:r>
              <a:rPr lang="ru-RU" sz="2100" dirty="0" err="1">
                <a:solidFill>
                  <a:prstClr val="black"/>
                </a:solidFill>
                <a:latin typeface="TimesNewRomanPSMT"/>
              </a:rPr>
              <a:t>мүмкін</a:t>
            </a:r>
            <a:r>
              <a:rPr lang="ru-RU" sz="2100" dirty="0">
                <a:solidFill>
                  <a:prstClr val="black"/>
                </a:solidFill>
                <a:latin typeface="TimesNewRomanPSMT"/>
              </a:rPr>
              <a:t>.</a:t>
            </a:r>
            <a:endParaRPr lang="ru-RU" sz="2100" b="1" dirty="0">
              <a:solidFill>
                <a:srgbClr val="C00000"/>
              </a:solidFill>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2"/>
          <a:stretch>
            <a:fillRect/>
          </a:stretch>
        </p:blipFill>
        <p:spPr>
          <a:xfrm>
            <a:off x="188258" y="1425388"/>
            <a:ext cx="4872388" cy="4859409"/>
          </a:xfrm>
          <a:prstGeom prst="rect">
            <a:avLst/>
          </a:prstGeom>
        </p:spPr>
      </p:pic>
    </p:spTree>
    <p:extLst>
      <p:ext uri="{BB962C8B-B14F-4D97-AF65-F5344CB8AC3E}">
        <p14:creationId xmlns:p14="http://schemas.microsoft.com/office/powerpoint/2010/main" val="4294656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4"/>
          <p:cNvSpPr>
            <a:spLocks noChangeArrowheads="1"/>
          </p:cNvSpPr>
          <p:nvPr/>
        </p:nvSpPr>
        <p:spPr bwMode="auto">
          <a:xfrm>
            <a:off x="578223" y="1457233"/>
            <a:ext cx="2756647" cy="400110"/>
          </a:xfrm>
          <a:prstGeom prst="rect">
            <a:avLst/>
          </a:prstGeom>
          <a:noFill/>
          <a:ln w="9525">
            <a:noFill/>
            <a:miter lim="800000"/>
            <a:headEnd/>
            <a:tailEnd/>
          </a:ln>
        </p:spPr>
        <p:txBody>
          <a:bodyPr wrap="square" anchor="ctr">
            <a:spAutoFit/>
          </a:bodyPr>
          <a:lstStyle/>
          <a:p>
            <a:pPr algn="ctr"/>
            <a:r>
              <a:rPr lang="en-US" sz="2000" b="1" dirty="0">
                <a:latin typeface="Arial" panose="020B0604020202020204" pitchFamily="34" charset="0"/>
                <a:cs typeface="Arial" panose="020B0604020202020204" pitchFamily="34" charset="0"/>
              </a:rPr>
              <a:t>ROH</a:t>
            </a:r>
            <a:r>
              <a:rPr lang="ru-RU" sz="2000" b="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H</a:t>
            </a:r>
            <a:r>
              <a:rPr lang="ru-RU" sz="2000" b="1" baseline="-25000" dirty="0">
                <a:latin typeface="Arial" panose="020B0604020202020204" pitchFamily="34" charset="0"/>
                <a:cs typeface="Arial" panose="020B0604020202020204" pitchFamily="34" charset="0"/>
              </a:rPr>
              <a:t>2</a:t>
            </a:r>
            <a:r>
              <a:rPr lang="en-US" sz="2000" b="1" dirty="0">
                <a:latin typeface="Arial" panose="020B0604020202020204" pitchFamily="34" charset="0"/>
                <a:cs typeface="Arial" panose="020B0604020202020204" pitchFamily="34" charset="0"/>
                <a:sym typeface="Symbol" pitchFamily="18" charset="2"/>
              </a:rPr>
              <a:t></a:t>
            </a:r>
            <a:r>
              <a:rPr lang="en-US" sz="2000" b="1" dirty="0">
                <a:latin typeface="Arial" panose="020B0604020202020204" pitchFamily="34" charset="0"/>
                <a:cs typeface="Arial" panose="020B0604020202020204" pitchFamily="34" charset="0"/>
              </a:rPr>
              <a:t>RH</a:t>
            </a:r>
            <a:r>
              <a:rPr lang="ru-RU" sz="2000" b="1" dirty="0">
                <a:latin typeface="Arial" panose="020B0604020202020204" pitchFamily="34" charset="0"/>
                <a:cs typeface="Arial" panose="020B0604020202020204" pitchFamily="34" charset="0"/>
                <a:sym typeface="Symbol" pitchFamily="18" charset="2"/>
              </a:rPr>
              <a:t>+</a:t>
            </a:r>
            <a:r>
              <a:rPr lang="en-US" sz="2000" b="1" dirty="0">
                <a:latin typeface="Arial" panose="020B0604020202020204" pitchFamily="34" charset="0"/>
                <a:cs typeface="Arial" panose="020B0604020202020204" pitchFamily="34" charset="0"/>
                <a:sym typeface="Symbol" pitchFamily="18" charset="2"/>
              </a:rPr>
              <a:t>H</a:t>
            </a:r>
            <a:r>
              <a:rPr lang="ru-RU" sz="2000" b="1" baseline="-25000" dirty="0">
                <a:latin typeface="Arial" panose="020B0604020202020204" pitchFamily="34" charset="0"/>
                <a:cs typeface="Arial" panose="020B0604020202020204" pitchFamily="34" charset="0"/>
                <a:sym typeface="Symbol" pitchFamily="18" charset="2"/>
              </a:rPr>
              <a:t>2</a:t>
            </a:r>
            <a:r>
              <a:rPr lang="en-US" sz="2000" b="1" dirty="0">
                <a:latin typeface="Arial" panose="020B0604020202020204" pitchFamily="34" charset="0"/>
                <a:cs typeface="Arial" panose="020B0604020202020204" pitchFamily="34" charset="0"/>
                <a:sym typeface="Symbol" pitchFamily="18" charset="2"/>
              </a:rPr>
              <a:t>O</a:t>
            </a:r>
          </a:p>
        </p:txBody>
      </p:sp>
      <p:sp>
        <p:nvSpPr>
          <p:cNvPr id="2057" name="Rectangle 10"/>
          <p:cNvSpPr>
            <a:spLocks noChangeArrowheads="1"/>
          </p:cNvSpPr>
          <p:nvPr/>
        </p:nvSpPr>
        <p:spPr bwMode="auto">
          <a:xfrm>
            <a:off x="1524001" y="2972872"/>
            <a:ext cx="184731" cy="369332"/>
          </a:xfrm>
          <a:prstGeom prst="rect">
            <a:avLst/>
          </a:prstGeom>
          <a:noFill/>
          <a:ln w="9525">
            <a:noFill/>
            <a:miter lim="800000"/>
            <a:headEnd/>
            <a:tailEnd/>
          </a:ln>
        </p:spPr>
        <p:txBody>
          <a:bodyPr wrap="none" anchor="ctr">
            <a:spAutoFit/>
          </a:bodyPr>
          <a:lstStyle/>
          <a:p>
            <a:endParaRPr lang="ru-RU"/>
          </a:p>
        </p:txBody>
      </p:sp>
      <p:sp>
        <p:nvSpPr>
          <p:cNvPr id="2" name="Прямоугольник 1"/>
          <p:cNvSpPr/>
          <p:nvPr/>
        </p:nvSpPr>
        <p:spPr>
          <a:xfrm>
            <a:off x="1844507" y="215900"/>
            <a:ext cx="8481682" cy="523220"/>
          </a:xfrm>
          <a:prstGeom prst="rect">
            <a:avLst/>
          </a:prstGeom>
        </p:spPr>
        <p:txBody>
          <a:bodyPr wrap="none">
            <a:spAutoFit/>
          </a:bodyPr>
          <a:lstStyle/>
          <a:p>
            <a:pPr algn="ctr"/>
            <a:r>
              <a:rPr lang="kk-KZ" sz="2800" b="1" dirty="0">
                <a:latin typeface="Arial" panose="020B0604020202020204" pitchFamily="34" charset="0"/>
                <a:cs typeface="Arial" panose="020B0604020202020204" pitchFamily="34" charset="0"/>
              </a:rPr>
              <a:t>Қышқылы бар қосылыстардың гидрогенолизі</a:t>
            </a:r>
            <a:endParaRPr lang="ru-RU" sz="2800" b="1"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rotWithShape="1">
          <a:blip r:embed="rId2"/>
          <a:srcRect l="7720" t="26122" r="14440" b="15026"/>
          <a:stretch/>
        </p:blipFill>
        <p:spPr>
          <a:xfrm>
            <a:off x="261188" y="2761487"/>
            <a:ext cx="5783815" cy="3590366"/>
          </a:xfrm>
          <a:prstGeom prst="rect">
            <a:avLst/>
          </a:prstGeom>
        </p:spPr>
      </p:pic>
      <p:sp>
        <p:nvSpPr>
          <p:cNvPr id="5" name="Прямоугольник 4"/>
          <p:cNvSpPr/>
          <p:nvPr/>
        </p:nvSpPr>
        <p:spPr>
          <a:xfrm>
            <a:off x="5204013" y="932219"/>
            <a:ext cx="6750422" cy="1636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solidFill>
                  <a:srgbClr val="C00000"/>
                </a:solidFill>
                <a:latin typeface="Arial" panose="020B0604020202020204" pitchFamily="34" charset="0"/>
                <a:cs typeface="Arial" panose="020B0604020202020204" pitchFamily="34" charset="0"/>
              </a:rPr>
              <a:t>Спирттер, күрделі эфирлер, фенолдар және нафтен қышқылдары сияқты қосылыстар сәйкес көмірсутектер мен суға дейін гидрленеді.</a:t>
            </a:r>
            <a:endParaRPr lang="ru-RU" dirty="0">
              <a:solidFill>
                <a:srgbClr val="C00000"/>
              </a:solidFill>
              <a:latin typeface="Arial" panose="020B0604020202020204" pitchFamily="34" charset="0"/>
              <a:cs typeface="Arial" panose="020B0604020202020204" pitchFamily="34" charset="0"/>
            </a:endParaRPr>
          </a:p>
        </p:txBody>
      </p:sp>
      <p:sp>
        <p:nvSpPr>
          <p:cNvPr id="6" name="Прямоугольник 5"/>
          <p:cNvSpPr/>
          <p:nvPr/>
        </p:nvSpPr>
        <p:spPr>
          <a:xfrm>
            <a:off x="6387353" y="3442448"/>
            <a:ext cx="5150223" cy="235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a:solidFill>
                  <a:srgbClr val="C00000"/>
                </a:solidFill>
                <a:latin typeface="Arial" panose="020B0604020202020204" pitchFamily="34" charset="0"/>
                <a:cs typeface="Arial" panose="020B0604020202020204" pitchFamily="34" charset="0"/>
              </a:rPr>
              <a:t>Жоғары қайнайтын фракцияларда </a:t>
            </a:r>
            <a:r>
              <a:rPr lang="en-US" sz="2000">
                <a:solidFill>
                  <a:srgbClr val="C00000"/>
                </a:solidFill>
                <a:latin typeface="Arial" panose="020B0604020202020204" pitchFamily="34" charset="0"/>
                <a:cs typeface="Arial" panose="020B0604020202020204" pitchFamily="34" charset="0"/>
              </a:rPr>
              <a:t>O2 </a:t>
            </a:r>
            <a:r>
              <a:rPr lang="ru-RU" sz="2000">
                <a:solidFill>
                  <a:srgbClr val="C00000"/>
                </a:solidFill>
                <a:latin typeface="Arial" panose="020B0604020202020204" pitchFamily="34" charset="0"/>
                <a:cs typeface="Arial" panose="020B0604020202020204" pitchFamily="34" charset="0"/>
              </a:rPr>
              <a:t>көпірде және молекулалық циклдарда болады және шайырлар мен асфальтендерде шоғырланған.</a:t>
            </a:r>
            <a:endParaRPr lang="ru-RU" sz="2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801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sz="3200" b="1" dirty="0">
                <a:latin typeface="Arial" panose="020B0604020202020204" pitchFamily="34" charset="0"/>
                <a:cs typeface="Arial" panose="020B0604020202020204" pitchFamily="34" charset="0"/>
              </a:rPr>
              <a:t>Азоты бар қосылыстардың гидрогенолизі</a:t>
            </a:r>
            <a:endParaRPr lang="ru-RU" sz="3200" b="1"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rotWithShape="1">
          <a:blip r:embed="rId2"/>
          <a:srcRect l="7628" t="26992" r="5147" b="5088"/>
          <a:stretch/>
        </p:blipFill>
        <p:spPr>
          <a:xfrm>
            <a:off x="1178187" y="3453597"/>
            <a:ext cx="5567586" cy="3059396"/>
          </a:xfrm>
          <a:prstGeom prst="rect">
            <a:avLst/>
          </a:prstGeom>
        </p:spPr>
      </p:pic>
      <p:sp>
        <p:nvSpPr>
          <p:cNvPr id="5" name="Прямоугольник с двумя скругленными противолежащими углами 4"/>
          <p:cNvSpPr/>
          <p:nvPr/>
        </p:nvSpPr>
        <p:spPr>
          <a:xfrm>
            <a:off x="7277997" y="2040311"/>
            <a:ext cx="3122407" cy="352581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a:latin typeface="Arial" panose="020B0604020202020204" pitchFamily="34" charset="0"/>
                <a:cs typeface="Arial" panose="020B0604020202020204" pitchFamily="34" charset="0"/>
              </a:rPr>
              <a:t>Азот негізінен пиррол және пиридин туындылары түрінде кездеседі.  </a:t>
            </a:r>
            <a:r>
              <a:rPr lang="en-US" sz="2000">
                <a:latin typeface="Arial" panose="020B0604020202020204" pitchFamily="34" charset="0"/>
                <a:cs typeface="Arial" panose="020B0604020202020204" pitchFamily="34" charset="0"/>
              </a:rPr>
              <a:t>C-N </a:t>
            </a:r>
            <a:r>
              <a:rPr lang="ru-RU" sz="2000">
                <a:latin typeface="Arial" panose="020B0604020202020204" pitchFamily="34" charset="0"/>
                <a:cs typeface="Arial" panose="020B0604020202020204" pitchFamily="34" charset="0"/>
              </a:rPr>
              <a:t>байланысының гидрогенолизі </a:t>
            </a:r>
            <a:r>
              <a:rPr lang="en-US" sz="2000">
                <a:latin typeface="Arial" panose="020B0604020202020204" pitchFamily="34" charset="0"/>
                <a:cs typeface="Arial" panose="020B0604020202020204" pitchFamily="34" charset="0"/>
              </a:rPr>
              <a:t>C-S-</a:t>
            </a:r>
            <a:r>
              <a:rPr lang="ru-RU" sz="2000">
                <a:latin typeface="Arial" panose="020B0604020202020204" pitchFamily="34" charset="0"/>
                <a:cs typeface="Arial" panose="020B0604020202020204" pitchFamily="34" charset="0"/>
              </a:rPr>
              <a:t>ге қарағанда қиынырақ</a:t>
            </a:r>
          </a:p>
          <a:p>
            <a:pPr algn="ctr"/>
            <a:r>
              <a:rPr lang="ru-RU" sz="2000">
                <a:latin typeface="Arial" panose="020B0604020202020204" pitchFamily="34" charset="0"/>
                <a:cs typeface="Arial" panose="020B0604020202020204" pitchFamily="34" charset="0"/>
              </a:rPr>
              <a:t> Аминдер оңайырақ гидрогенизацияланады.</a:t>
            </a:r>
            <a:endParaRPr lang="ru-RU" sz="2000" dirty="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1178187" y="1388576"/>
            <a:ext cx="5759823" cy="1770810"/>
          </a:xfrm>
          <a:prstGeom prst="rect">
            <a:avLst/>
          </a:prstGeom>
        </p:spPr>
      </p:pic>
    </p:spTree>
    <p:extLst>
      <p:ext uri="{BB962C8B-B14F-4D97-AF65-F5344CB8AC3E}">
        <p14:creationId xmlns:p14="http://schemas.microsoft.com/office/powerpoint/2010/main" val="391278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942962" y="680555"/>
            <a:ext cx="5608061" cy="5809129"/>
          </a:xfrm>
          <a:prstGeom prst="rect">
            <a:avLst/>
          </a:prstGeom>
        </p:spPr>
      </p:pic>
      <p:sp>
        <p:nvSpPr>
          <p:cNvPr id="5" name="Прямоугольник 4"/>
          <p:cNvSpPr/>
          <p:nvPr/>
        </p:nvSpPr>
        <p:spPr>
          <a:xfrm>
            <a:off x="6347012" y="805875"/>
            <a:ext cx="5311588" cy="5509200"/>
          </a:xfrm>
          <a:prstGeom prst="rect">
            <a:avLst/>
          </a:prstGeom>
        </p:spPr>
        <p:txBody>
          <a:bodyPr wrap="square">
            <a:spAutoFit/>
          </a:bodyPr>
          <a:lstStyle/>
          <a:p>
            <a:r>
              <a:rPr lang="kk-KZ" sz="2200" dirty="0">
                <a:solidFill>
                  <a:prstClr val="black"/>
                </a:solidFill>
                <a:latin typeface="Times New Roman" panose="02020603050405020304" pitchFamily="18" charset="0"/>
                <a:cs typeface="Times New Roman" panose="02020603050405020304" pitchFamily="18" charset="0"/>
              </a:rPr>
              <a:t>Гидротазаланған </a:t>
            </a:r>
            <a:r>
              <a:rPr lang="ru-RU" sz="2200" dirty="0">
                <a:solidFill>
                  <a:prstClr val="black"/>
                </a:solidFill>
                <a:latin typeface="Times New Roman" panose="02020603050405020304" pitchFamily="18" charset="0"/>
                <a:cs typeface="Times New Roman" panose="02020603050405020304" pitchFamily="18" charset="0"/>
              </a:rPr>
              <a:t>бензин </a:t>
            </a:r>
            <a:r>
              <a:rPr lang="ru-RU" sz="2200" dirty="0" err="1">
                <a:solidFill>
                  <a:prstClr val="black"/>
                </a:solidFill>
                <a:latin typeface="Times New Roman" panose="02020603050405020304" pitchFamily="18" charset="0"/>
                <a:cs typeface="Times New Roman" panose="02020603050405020304" pitchFamily="18" charset="0"/>
              </a:rPr>
              <a:t>фракцияларын</a:t>
            </a:r>
            <a:r>
              <a:rPr lang="ru-RU" sz="2200" dirty="0">
                <a:solidFill>
                  <a:prstClr val="black"/>
                </a:solidFill>
                <a:latin typeface="Times New Roman" panose="02020603050405020304" pitchFamily="18" charset="0"/>
                <a:cs typeface="Times New Roman" panose="02020603050405020304" pitchFamily="18" charset="0"/>
              </a:rPr>
              <a:t> (БФ) </a:t>
            </a:r>
            <a:r>
              <a:rPr lang="ru-RU" sz="2200" dirty="0" err="1">
                <a:solidFill>
                  <a:prstClr val="black"/>
                </a:solidFill>
                <a:latin typeface="Times New Roman" panose="02020603050405020304" pitchFamily="18" charset="0"/>
                <a:cs typeface="Times New Roman" panose="02020603050405020304" pitchFamily="18" charset="0"/>
              </a:rPr>
              <a:t>алу</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үшін</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тікелей</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айдалатын</a:t>
            </a:r>
            <a:r>
              <a:rPr lang="ru-RU" sz="2200" dirty="0">
                <a:solidFill>
                  <a:prstClr val="black"/>
                </a:solidFill>
                <a:latin typeface="Times New Roman" panose="02020603050405020304" pitchFamily="18" charset="0"/>
                <a:cs typeface="Times New Roman" panose="02020603050405020304" pitchFamily="18" charset="0"/>
              </a:rPr>
              <a:t> бензин </a:t>
            </a:r>
            <a:r>
              <a:rPr lang="ru-RU" sz="2200" dirty="0" err="1">
                <a:solidFill>
                  <a:prstClr val="black"/>
                </a:solidFill>
                <a:latin typeface="Times New Roman" panose="02020603050405020304" pitchFamily="18" charset="0"/>
                <a:cs typeface="Times New Roman" panose="02020603050405020304" pitchFamily="18" charset="0"/>
              </a:rPr>
              <a:t>фракцияларын</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гидротазалау</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қажет</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Гидротазаланған</a:t>
            </a:r>
            <a:r>
              <a:rPr lang="ru-RU" sz="2200" dirty="0">
                <a:solidFill>
                  <a:prstClr val="black"/>
                </a:solidFill>
                <a:latin typeface="Times New Roman" panose="02020603050405020304" pitchFamily="18" charset="0"/>
                <a:cs typeface="Times New Roman" panose="02020603050405020304" pitchFamily="18" charset="0"/>
              </a:rPr>
              <a:t> БФ </a:t>
            </a:r>
            <a:r>
              <a:rPr lang="ru-RU" sz="2200" dirty="0" err="1">
                <a:solidFill>
                  <a:prstClr val="black"/>
                </a:solidFill>
                <a:latin typeface="Times New Roman" panose="02020603050405020304" pitchFamily="18" charset="0"/>
                <a:cs typeface="Times New Roman" panose="02020603050405020304" pitchFamily="18" charset="0"/>
              </a:rPr>
              <a:t>каталитикалық</a:t>
            </a:r>
            <a:r>
              <a:rPr lang="ru-RU" sz="2200" dirty="0">
                <a:solidFill>
                  <a:prstClr val="black"/>
                </a:solidFill>
                <a:latin typeface="Times New Roman" panose="02020603050405020304" pitchFamily="18" charset="0"/>
                <a:cs typeface="Times New Roman" panose="02020603050405020304" pitchFamily="18" charset="0"/>
              </a:rPr>
              <a:t> ароматизацияға </a:t>
            </a:r>
            <a:r>
              <a:rPr lang="ru-RU" sz="2200" dirty="0" err="1">
                <a:solidFill>
                  <a:prstClr val="black"/>
                </a:solidFill>
                <a:latin typeface="Times New Roman" panose="02020603050405020304" pitchFamily="18" charset="0"/>
                <a:cs typeface="Times New Roman" panose="02020603050405020304" pitchFamily="18" charset="0"/>
              </a:rPr>
              <a:t>арналған</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шикізат</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болып</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табылады</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ол</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гидрогенолиз</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реакциясы</a:t>
            </a:r>
            <a:r>
              <a:rPr lang="ru-RU" sz="2200" dirty="0">
                <a:solidFill>
                  <a:prstClr val="black"/>
                </a:solidFill>
                <a:latin typeface="Times New Roman" panose="02020603050405020304" pitchFamily="18" charset="0"/>
                <a:cs typeface="Times New Roman" panose="02020603050405020304" pitchFamily="18" charset="0"/>
              </a:rPr>
              <a:t> мен СБГ </a:t>
            </a:r>
            <a:r>
              <a:rPr lang="ru-RU" sz="2200" dirty="0" err="1">
                <a:solidFill>
                  <a:prstClr val="black"/>
                </a:solidFill>
                <a:latin typeface="Times New Roman" panose="02020603050405020304" pitchFamily="18" charset="0"/>
                <a:cs typeface="Times New Roman" panose="02020603050405020304" pitchFamily="18" charset="0"/>
              </a:rPr>
              <a:t>молекулаларының</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бұзылуына</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байланысты</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пайда</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болады</a:t>
            </a:r>
            <a:r>
              <a:rPr lang="ru-RU" sz="2200" dirty="0">
                <a:solidFill>
                  <a:prstClr val="black"/>
                </a:solidFill>
                <a:latin typeface="Times New Roman" panose="02020603050405020304" pitchFamily="18" charset="0"/>
                <a:cs typeface="Times New Roman" panose="02020603050405020304" pitchFamily="18" charset="0"/>
              </a:rPr>
              <a:t>. Шығу </a:t>
            </a:r>
            <a:r>
              <a:rPr lang="ru-RU" sz="2200" dirty="0" err="1">
                <a:solidFill>
                  <a:prstClr val="black"/>
                </a:solidFill>
                <a:latin typeface="Times New Roman" panose="02020603050405020304" pitchFamily="18" charset="0"/>
                <a:cs typeface="Times New Roman" panose="02020603050405020304" pitchFamily="18" charset="0"/>
              </a:rPr>
              <a:t>кезінде</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азоттың</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оттегінің</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күкірттің</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хлордың</a:t>
            </a:r>
            <a:r>
              <a:rPr lang="ru-RU" sz="2200" dirty="0">
                <a:solidFill>
                  <a:prstClr val="black"/>
                </a:solidFill>
                <a:latin typeface="Times New Roman" panose="02020603050405020304" pitchFamily="18" charset="0"/>
                <a:cs typeface="Times New Roman" panose="02020603050405020304" pitchFamily="18" charset="0"/>
              </a:rPr>
              <a:t> және </a:t>
            </a:r>
            <a:r>
              <a:rPr lang="ru-RU" sz="2200" dirty="0" err="1">
                <a:solidFill>
                  <a:prstClr val="black"/>
                </a:solidFill>
                <a:latin typeface="Times New Roman" panose="02020603050405020304" pitchFamily="18" charset="0"/>
                <a:cs typeface="Times New Roman" panose="02020603050405020304" pitchFamily="18" charset="0"/>
              </a:rPr>
              <a:t>металдардың</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органикалық</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қосылыстары</a:t>
            </a:r>
            <a:r>
              <a:rPr lang="ru-RU" sz="2200" dirty="0">
                <a:solidFill>
                  <a:prstClr val="black"/>
                </a:solidFill>
                <a:latin typeface="Times New Roman" panose="02020603050405020304" pitchFamily="18" charset="0"/>
                <a:cs typeface="Times New Roman" panose="02020603050405020304" pitchFamily="18" charset="0"/>
              </a:rPr>
              <a:t> аммиак, су, </a:t>
            </a:r>
            <a:r>
              <a:rPr lang="ru-RU" sz="2200" dirty="0" err="1">
                <a:solidFill>
                  <a:prstClr val="black"/>
                </a:solidFill>
                <a:latin typeface="Times New Roman" panose="02020603050405020304" pitchFamily="18" charset="0"/>
                <a:cs typeface="Times New Roman" panose="02020603050405020304" pitchFamily="18" charset="0"/>
              </a:rPr>
              <a:t>күкіртті</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сутек</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хлорсутек</a:t>
            </a:r>
            <a:r>
              <a:rPr lang="ru-RU" sz="2200" dirty="0">
                <a:solidFill>
                  <a:prstClr val="black"/>
                </a:solidFill>
                <a:latin typeface="Times New Roman" panose="02020603050405020304" pitchFamily="18" charset="0"/>
                <a:cs typeface="Times New Roman" panose="02020603050405020304" pitchFamily="18" charset="0"/>
              </a:rPr>
              <a:t> және </a:t>
            </a:r>
            <a:r>
              <a:rPr lang="ru-RU" sz="2200" dirty="0" err="1">
                <a:solidFill>
                  <a:prstClr val="black"/>
                </a:solidFill>
                <a:latin typeface="Times New Roman" panose="02020603050405020304" pitchFamily="18" charset="0"/>
                <a:cs typeface="Times New Roman" panose="02020603050405020304" pitchFamily="18" charset="0"/>
              </a:rPr>
              <a:t>көмірсутектерге</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айналады</a:t>
            </a:r>
            <a:r>
              <a:rPr lang="ru-RU" sz="2200" dirty="0">
                <a:solidFill>
                  <a:prstClr val="black"/>
                </a:solidFill>
                <a:latin typeface="Times New Roman" panose="02020603050405020304" pitchFamily="18" charset="0"/>
                <a:cs typeface="Times New Roman" panose="02020603050405020304" pitchFamily="18" charset="0"/>
              </a:rPr>
              <a:t>. Процесс </a:t>
            </a:r>
            <a:r>
              <a:rPr lang="ru-RU" sz="2200" dirty="0" err="1">
                <a:solidFill>
                  <a:prstClr val="black"/>
                </a:solidFill>
                <a:latin typeface="Times New Roman" panose="02020603050405020304" pitchFamily="18" charset="0"/>
                <a:cs typeface="Times New Roman" panose="02020603050405020304" pitchFamily="18" charset="0"/>
              </a:rPr>
              <a:t>1-ден</a:t>
            </a:r>
            <a:r>
              <a:rPr lang="ru-RU" sz="2200" dirty="0">
                <a:solidFill>
                  <a:prstClr val="black"/>
                </a:solidFill>
                <a:latin typeface="Times New Roman" panose="02020603050405020304" pitchFamily="18" charset="0"/>
                <a:cs typeface="Times New Roman" panose="02020603050405020304" pitchFamily="18" charset="0"/>
              </a:rPr>
              <a:t> 3 </a:t>
            </a:r>
            <a:r>
              <a:rPr lang="ru-RU" sz="2200" dirty="0" err="1">
                <a:solidFill>
                  <a:prstClr val="black"/>
                </a:solidFill>
                <a:latin typeface="Times New Roman" panose="02020603050405020304" pitchFamily="18" charset="0"/>
                <a:cs typeface="Times New Roman" panose="02020603050405020304" pitchFamily="18" charset="0"/>
              </a:rPr>
              <a:t>МПа-ға</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дейінгі</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қысымда</a:t>
            </a:r>
            <a:r>
              <a:rPr lang="ru-RU" sz="2200" dirty="0">
                <a:solidFill>
                  <a:prstClr val="black"/>
                </a:solidFill>
                <a:latin typeface="Times New Roman" panose="02020603050405020304" pitchFamily="18" charset="0"/>
                <a:cs typeface="Times New Roman" panose="02020603050405020304" pitchFamily="18" charset="0"/>
              </a:rPr>
              <a:t> және 370-380 градус Цельсий </a:t>
            </a:r>
            <a:r>
              <a:rPr lang="ru-RU" sz="2200" dirty="0" err="1">
                <a:solidFill>
                  <a:prstClr val="black"/>
                </a:solidFill>
                <a:latin typeface="Times New Roman" panose="02020603050405020304" pitchFamily="18" charset="0"/>
                <a:cs typeface="Times New Roman" panose="02020603050405020304" pitchFamily="18" charset="0"/>
              </a:rPr>
              <a:t>температурасында</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жүреді</a:t>
            </a:r>
            <a:r>
              <a:rPr lang="ru-RU" sz="2200" dirty="0">
                <a:solidFill>
                  <a:prstClr val="black"/>
                </a:solidFill>
                <a:latin typeface="Times New Roman" panose="02020603050405020304" pitchFamily="18" charset="0"/>
                <a:cs typeface="Times New Roman" panose="02020603050405020304" pitchFamily="18" charset="0"/>
              </a:rPr>
              <a:t>.  </a:t>
            </a:r>
            <a:r>
              <a:rPr lang="en-US" sz="2200" dirty="0">
                <a:solidFill>
                  <a:prstClr val="black"/>
                </a:solidFill>
                <a:latin typeface="Times New Roman" panose="02020603050405020304" pitchFamily="18" charset="0"/>
                <a:cs typeface="Times New Roman" panose="02020603050405020304" pitchFamily="18" charset="0"/>
              </a:rPr>
              <a:t>Co-Mo </a:t>
            </a:r>
            <a:r>
              <a:rPr lang="ru-RU" sz="2200" dirty="0">
                <a:solidFill>
                  <a:prstClr val="black"/>
                </a:solidFill>
                <a:latin typeface="Times New Roman" panose="02020603050405020304" pitchFamily="18" charset="0"/>
                <a:cs typeface="Times New Roman" panose="02020603050405020304" pitchFamily="18" charset="0"/>
              </a:rPr>
              <a:t>катализатор </a:t>
            </a:r>
            <a:r>
              <a:rPr lang="ru-RU" sz="2200" dirty="0" err="1">
                <a:solidFill>
                  <a:prstClr val="black"/>
                </a:solidFill>
                <a:latin typeface="Times New Roman" panose="02020603050405020304" pitchFamily="18" charset="0"/>
                <a:cs typeface="Times New Roman" panose="02020603050405020304" pitchFamily="18" charset="0"/>
              </a:rPr>
              <a:t>ретінде</a:t>
            </a:r>
            <a:r>
              <a:rPr lang="ru-RU" sz="2200" dirty="0">
                <a:solidFill>
                  <a:prstClr val="black"/>
                </a:solidFill>
                <a:latin typeface="Times New Roman" panose="02020603050405020304" pitchFamily="18" charset="0"/>
                <a:cs typeface="Times New Roman" panose="02020603050405020304" pitchFamily="18" charset="0"/>
              </a:rPr>
              <a:t> </a:t>
            </a:r>
            <a:r>
              <a:rPr lang="ru-RU" sz="2200" dirty="0" err="1">
                <a:solidFill>
                  <a:prstClr val="black"/>
                </a:solidFill>
                <a:latin typeface="Times New Roman" panose="02020603050405020304" pitchFamily="18" charset="0"/>
                <a:cs typeface="Times New Roman" panose="02020603050405020304" pitchFamily="18" charset="0"/>
              </a:rPr>
              <a:t>пайдаланылады</a:t>
            </a:r>
            <a:r>
              <a:rPr lang="ru-RU" sz="2200" dirty="0">
                <a:solidFill>
                  <a:prstClr val="black"/>
                </a:solidFill>
                <a:latin typeface="Times New Roman" panose="02020603050405020304" pitchFamily="18" charset="0"/>
                <a:cs typeface="Times New Roman" panose="02020603050405020304" pitchFamily="18" charset="0"/>
              </a:rPr>
              <a:t>.</a:t>
            </a:r>
            <a:r>
              <a:rPr lang="ru-RU" sz="2200" dirty="0">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3"/>
          <a:stretch>
            <a:fillRect/>
          </a:stretch>
        </p:blipFill>
        <p:spPr>
          <a:xfrm>
            <a:off x="222273" y="749556"/>
            <a:ext cx="5613112" cy="5565519"/>
          </a:xfrm>
          <a:prstGeom prst="rect">
            <a:avLst/>
          </a:prstGeom>
        </p:spPr>
      </p:pic>
      <p:sp>
        <p:nvSpPr>
          <p:cNvPr id="3" name="Rectangle 2">
            <a:extLst>
              <a:ext uri="{FF2B5EF4-FFF2-40B4-BE49-F238E27FC236}">
                <a16:creationId xmlns:a16="http://schemas.microsoft.com/office/drawing/2014/main" xmlns="" id="{F2BF442A-52D4-7440-FB9F-15247871FF68}"/>
              </a:ext>
            </a:extLst>
          </p:cNvPr>
          <p:cNvSpPr/>
          <p:nvPr/>
        </p:nvSpPr>
        <p:spPr>
          <a:xfrm>
            <a:off x="337240" y="1703515"/>
            <a:ext cx="1874453" cy="1725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err="1">
                <a:solidFill>
                  <a:prstClr val="black"/>
                </a:solidFill>
                <a:latin typeface="Times New Roman" panose="02020603050405020304" pitchFamily="18" charset="0"/>
                <a:cs typeface="Times New Roman" panose="02020603050405020304" pitchFamily="18" charset="0"/>
              </a:rPr>
              <a:t>Тікелей</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айдалған</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бензиндер</a:t>
            </a:r>
            <a:r>
              <a:rPr lang="ru-RU" sz="1300" dirty="0">
                <a:solidFill>
                  <a:prstClr val="black"/>
                </a:solidFill>
                <a:latin typeface="Times New Roman" panose="02020603050405020304" pitchFamily="18" charset="0"/>
                <a:cs typeface="Times New Roman" panose="02020603050405020304" pitchFamily="18" charset="0"/>
              </a:rPr>
              <a:t> және </a:t>
            </a:r>
            <a:r>
              <a:rPr lang="ru-RU" sz="1300" dirty="0" err="1">
                <a:solidFill>
                  <a:prstClr val="black"/>
                </a:solidFill>
                <a:latin typeface="Times New Roman" panose="02020603050405020304" pitchFamily="18" charset="0"/>
                <a:cs typeface="Times New Roman" panose="02020603050405020304" pitchFamily="18" charset="0"/>
              </a:rPr>
              <a:t>қайта</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өңделген</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бензиндер</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бір-бірімен</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белгілі</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бір</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пропорцияда</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араластырады</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немесе</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дизельдік</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отынға</a:t>
            </a:r>
            <a:r>
              <a:rPr lang="ru-RU" sz="1300" dirty="0">
                <a:solidFill>
                  <a:prstClr val="black"/>
                </a:solidFill>
                <a:latin typeface="Times New Roman" panose="02020603050405020304" pitchFamily="18" charset="0"/>
                <a:cs typeface="Times New Roman" panose="02020603050405020304" pitchFamily="18" charset="0"/>
              </a:rPr>
              <a:t> қосу </a:t>
            </a:r>
            <a:r>
              <a:rPr lang="ru-RU" sz="1300" dirty="0" err="1">
                <a:solidFill>
                  <a:prstClr val="black"/>
                </a:solidFill>
                <a:latin typeface="Times New Roman" panose="02020603050405020304" pitchFamily="18" charset="0"/>
                <a:cs typeface="Times New Roman" panose="02020603050405020304" pitchFamily="18" charset="0"/>
              </a:rPr>
              <a:t>арқылы</a:t>
            </a:r>
            <a:r>
              <a:rPr lang="ru-RU" sz="1300" dirty="0">
                <a:solidFill>
                  <a:prstClr val="black"/>
                </a:solidFill>
                <a:latin typeface="Times New Roman" panose="02020603050405020304" pitchFamily="18" charset="0"/>
                <a:cs typeface="Times New Roman" panose="02020603050405020304" pitchFamily="18" charset="0"/>
              </a:rPr>
              <a:t> </a:t>
            </a:r>
            <a:r>
              <a:rPr lang="ru-RU" sz="1300" dirty="0" err="1">
                <a:solidFill>
                  <a:prstClr val="black"/>
                </a:solidFill>
                <a:latin typeface="Times New Roman" panose="02020603050405020304" pitchFamily="18" charset="0"/>
                <a:cs typeface="Times New Roman" panose="02020603050405020304" pitchFamily="18" charset="0"/>
              </a:rPr>
              <a:t>өңделеді</a:t>
            </a:r>
            <a:r>
              <a:rPr lang="ru-RU" sz="1300" dirty="0">
                <a:solidFill>
                  <a:prstClr val="black"/>
                </a:solidFill>
                <a:latin typeface="Times New Roman" panose="02020603050405020304" pitchFamily="18" charset="0"/>
                <a:cs typeface="Times New Roman" panose="02020603050405020304" pitchFamily="18" charset="0"/>
              </a:rPr>
              <a:t>.</a:t>
            </a:r>
            <a:endParaRPr lang="x-none" sz="1300" dirty="0">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xmlns="" id="{C92AA55C-4F6B-432E-84A9-306DC511FE2F}"/>
              </a:ext>
            </a:extLst>
          </p:cNvPr>
          <p:cNvSpPr/>
          <p:nvPr/>
        </p:nvSpPr>
        <p:spPr>
          <a:xfrm>
            <a:off x="533400" y="861686"/>
            <a:ext cx="4949372" cy="841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solidFill>
                  <a:schemeClr val="tx1"/>
                </a:solidFill>
              </a:rPr>
              <a:t>Бензинді гидротазалау процесінің мақсаты</a:t>
            </a:r>
            <a:r>
              <a:rPr lang="ru-RU" sz="2400" dirty="0">
                <a:solidFill>
                  <a:schemeClr val="tx1"/>
                </a:solidFill>
              </a:rPr>
              <a:t>:</a:t>
            </a:r>
            <a:endParaRPr lang="x-none" sz="2400" dirty="0">
              <a:solidFill>
                <a:schemeClr val="tx1"/>
              </a:solidFill>
            </a:endParaRPr>
          </a:p>
        </p:txBody>
      </p:sp>
    </p:spTree>
    <p:extLst>
      <p:ext uri="{BB962C8B-B14F-4D97-AF65-F5344CB8AC3E}">
        <p14:creationId xmlns:p14="http://schemas.microsoft.com/office/powerpoint/2010/main" val="989189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srcRect l="535" t="29826" r="-407" b="10417"/>
          <a:stretch/>
        </p:blipFill>
        <p:spPr>
          <a:xfrm>
            <a:off x="158484" y="1250158"/>
            <a:ext cx="5868722" cy="4213382"/>
          </a:xfrm>
          <a:prstGeom prst="rect">
            <a:avLst/>
          </a:prstGeom>
        </p:spPr>
      </p:pic>
      <p:sp>
        <p:nvSpPr>
          <p:cNvPr id="2" name="Загнутый угол 1"/>
          <p:cNvSpPr/>
          <p:nvPr/>
        </p:nvSpPr>
        <p:spPr>
          <a:xfrm>
            <a:off x="7096452" y="137160"/>
            <a:ext cx="4676859" cy="6720840"/>
          </a:xfrm>
          <a:prstGeom prst="foldedCorne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900" dirty="0">
                <a:solidFill>
                  <a:prstClr val="black"/>
                </a:solidFill>
                <a:latin typeface="TimesNewRomanPSMT"/>
              </a:rPr>
              <a:t>АМӨЗ. </a:t>
            </a:r>
            <a:r>
              <a:rPr lang="ru-RU" sz="1900" dirty="0" err="1">
                <a:solidFill>
                  <a:prstClr val="black"/>
                </a:solidFill>
                <a:latin typeface="TimesNewRomanPSMT"/>
              </a:rPr>
              <a:t>Каткрекингтің</a:t>
            </a:r>
            <a:r>
              <a:rPr lang="ru-RU" sz="1900" dirty="0">
                <a:solidFill>
                  <a:prstClr val="black"/>
                </a:solidFill>
                <a:latin typeface="TimesNewRomanPSMT"/>
              </a:rPr>
              <a:t> </a:t>
            </a:r>
            <a:r>
              <a:rPr lang="ru-RU" sz="1900" dirty="0" err="1">
                <a:solidFill>
                  <a:prstClr val="black"/>
                </a:solidFill>
                <a:latin typeface="TimesNewRomanPSMT"/>
              </a:rPr>
              <a:t>бензинінің</a:t>
            </a:r>
            <a:r>
              <a:rPr lang="ru-RU" sz="1900" dirty="0">
                <a:solidFill>
                  <a:prstClr val="black"/>
                </a:solidFill>
                <a:latin typeface="TimesNewRomanPSMT"/>
              </a:rPr>
              <a:t> </a:t>
            </a:r>
            <a:r>
              <a:rPr lang="ru-RU" sz="1900" dirty="0" err="1">
                <a:solidFill>
                  <a:prstClr val="black"/>
                </a:solidFill>
                <a:latin typeface="TimesNewRomanPSMT"/>
              </a:rPr>
              <a:t>фракциясының</a:t>
            </a:r>
            <a:r>
              <a:rPr lang="ru-RU" sz="1900" dirty="0">
                <a:solidFill>
                  <a:prstClr val="black"/>
                </a:solidFill>
                <a:latin typeface="TimesNewRomanPSMT"/>
              </a:rPr>
              <a:t> </a:t>
            </a:r>
            <a:r>
              <a:rPr lang="ru-RU" sz="1900" dirty="0" err="1">
                <a:solidFill>
                  <a:prstClr val="black"/>
                </a:solidFill>
                <a:latin typeface="TimesNewRomanPSMT"/>
              </a:rPr>
              <a:t>негізгі</a:t>
            </a:r>
            <a:r>
              <a:rPr lang="ru-RU" sz="1900" dirty="0">
                <a:solidFill>
                  <a:prstClr val="black"/>
                </a:solidFill>
                <a:latin typeface="TimesNewRomanPSMT"/>
              </a:rPr>
              <a:t> </a:t>
            </a:r>
            <a:r>
              <a:rPr lang="ru-RU" sz="1900" dirty="0" err="1">
                <a:solidFill>
                  <a:prstClr val="black"/>
                </a:solidFill>
                <a:latin typeface="TimesNewRomanPSMT"/>
              </a:rPr>
              <a:t>бөлігі</a:t>
            </a:r>
            <a:r>
              <a:rPr lang="ru-RU" sz="1900" dirty="0">
                <a:solidFill>
                  <a:prstClr val="black"/>
                </a:solidFill>
                <a:latin typeface="TimesNewRomanPSMT"/>
              </a:rPr>
              <a:t> </a:t>
            </a:r>
            <a:r>
              <a:rPr lang="ru-RU" sz="1900" dirty="0" err="1">
                <a:solidFill>
                  <a:prstClr val="black"/>
                </a:solidFill>
                <a:latin typeface="TimesNewRomanPSMT"/>
              </a:rPr>
              <a:t>гидротазалауға</a:t>
            </a:r>
            <a:r>
              <a:rPr lang="ru-RU" sz="1900" dirty="0">
                <a:solidFill>
                  <a:prstClr val="black"/>
                </a:solidFill>
                <a:latin typeface="TimesNewRomanPSMT"/>
              </a:rPr>
              <a:t> </a:t>
            </a:r>
            <a:r>
              <a:rPr lang="ru-RU" sz="1900" dirty="0" err="1">
                <a:solidFill>
                  <a:prstClr val="black"/>
                </a:solidFill>
                <a:latin typeface="TimesNewRomanPSMT"/>
              </a:rPr>
              <a:t>ұшырайды</a:t>
            </a:r>
            <a:r>
              <a:rPr lang="ru-RU" sz="1900" dirty="0">
                <a:solidFill>
                  <a:prstClr val="black"/>
                </a:solidFill>
                <a:latin typeface="TimesNewRomanPSMT"/>
              </a:rPr>
              <a:t>, оның </a:t>
            </a:r>
            <a:r>
              <a:rPr lang="ru-RU" sz="1900" dirty="0" err="1">
                <a:solidFill>
                  <a:prstClr val="black"/>
                </a:solidFill>
                <a:latin typeface="TimesNewRomanPSMT"/>
              </a:rPr>
              <a:t>гидрогенизат</a:t>
            </a:r>
            <a:r>
              <a:rPr lang="ru-RU" sz="1900" dirty="0">
                <a:solidFill>
                  <a:prstClr val="black"/>
                </a:solidFill>
                <a:latin typeface="TimesNewRomanPSMT"/>
              </a:rPr>
              <a:t> </a:t>
            </a:r>
            <a:r>
              <a:rPr lang="ru-RU" sz="1900" dirty="0" err="1">
                <a:solidFill>
                  <a:prstClr val="black"/>
                </a:solidFill>
                <a:latin typeface="TimesNewRomanPSMT"/>
              </a:rPr>
              <a:t>каталитикалық</a:t>
            </a:r>
            <a:r>
              <a:rPr lang="ru-RU" sz="1900" dirty="0">
                <a:solidFill>
                  <a:prstClr val="black"/>
                </a:solidFill>
                <a:latin typeface="TimesNewRomanPSMT"/>
              </a:rPr>
              <a:t> </a:t>
            </a:r>
            <a:r>
              <a:rPr lang="ru-RU" sz="1900" dirty="0" err="1">
                <a:solidFill>
                  <a:prstClr val="black"/>
                </a:solidFill>
                <a:latin typeface="TimesNewRomanPSMT"/>
              </a:rPr>
              <a:t>риформингтың</a:t>
            </a:r>
            <a:r>
              <a:rPr lang="ru-RU" sz="1900" dirty="0">
                <a:solidFill>
                  <a:prstClr val="black"/>
                </a:solidFill>
                <a:latin typeface="TimesNewRomanPSMT"/>
              </a:rPr>
              <a:t> </a:t>
            </a:r>
            <a:r>
              <a:rPr lang="ru-RU" sz="1900" dirty="0" err="1">
                <a:solidFill>
                  <a:prstClr val="black"/>
                </a:solidFill>
                <a:latin typeface="TimesNewRomanPSMT"/>
              </a:rPr>
              <a:t>шикізатына</a:t>
            </a:r>
            <a:r>
              <a:rPr lang="ru-RU" sz="1900" dirty="0">
                <a:solidFill>
                  <a:prstClr val="black"/>
                </a:solidFill>
                <a:latin typeface="TimesNewRomanPSMT"/>
              </a:rPr>
              <a:t> </a:t>
            </a:r>
            <a:r>
              <a:rPr lang="ru-RU" sz="1900" dirty="0" err="1">
                <a:solidFill>
                  <a:prstClr val="black"/>
                </a:solidFill>
                <a:latin typeface="TimesNewRomanPSMT"/>
              </a:rPr>
              <a:t>қойылатын</a:t>
            </a:r>
            <a:r>
              <a:rPr lang="ru-RU" sz="1900" dirty="0">
                <a:solidFill>
                  <a:prstClr val="black"/>
                </a:solidFill>
                <a:latin typeface="TimesNewRomanPSMT"/>
              </a:rPr>
              <a:t> </a:t>
            </a:r>
            <a:r>
              <a:rPr lang="ru-RU" sz="1900" dirty="0" err="1">
                <a:solidFill>
                  <a:prstClr val="black"/>
                </a:solidFill>
                <a:latin typeface="TimesNewRomanPSMT"/>
              </a:rPr>
              <a:t>талаптарды</a:t>
            </a:r>
            <a:r>
              <a:rPr lang="ru-RU" sz="1900" dirty="0">
                <a:solidFill>
                  <a:prstClr val="black"/>
                </a:solidFill>
                <a:latin typeface="TimesNewRomanPSMT"/>
              </a:rPr>
              <a:t> </a:t>
            </a:r>
            <a:r>
              <a:rPr lang="ru-RU" sz="1900" dirty="0" err="1">
                <a:solidFill>
                  <a:prstClr val="black"/>
                </a:solidFill>
                <a:latin typeface="TimesNewRomanPSMT"/>
              </a:rPr>
              <a:t>қанағаттандырады</a:t>
            </a:r>
            <a:r>
              <a:rPr lang="ru-RU" sz="1900" dirty="0">
                <a:solidFill>
                  <a:prstClr val="black"/>
                </a:solidFill>
                <a:latin typeface="TimesNewRomanPSMT"/>
              </a:rPr>
              <a:t>.  </a:t>
            </a:r>
            <a:r>
              <a:rPr lang="ru-RU" sz="1900" dirty="0" err="1">
                <a:solidFill>
                  <a:prstClr val="black"/>
                </a:solidFill>
                <a:latin typeface="TimesNewRomanPSMT"/>
              </a:rPr>
              <a:t>Каталитикалық</a:t>
            </a:r>
            <a:r>
              <a:rPr lang="ru-RU" sz="1900" dirty="0">
                <a:solidFill>
                  <a:prstClr val="black"/>
                </a:solidFill>
                <a:latin typeface="TimesNewRomanPSMT"/>
              </a:rPr>
              <a:t> </a:t>
            </a:r>
            <a:r>
              <a:rPr lang="ru-RU" sz="1900" dirty="0" err="1">
                <a:solidFill>
                  <a:prstClr val="black"/>
                </a:solidFill>
                <a:latin typeface="TimesNewRomanPSMT"/>
              </a:rPr>
              <a:t>крекингке</a:t>
            </a:r>
            <a:r>
              <a:rPr lang="ru-RU" sz="1900" dirty="0">
                <a:solidFill>
                  <a:prstClr val="black"/>
                </a:solidFill>
                <a:latin typeface="TimesNewRomanPSMT"/>
              </a:rPr>
              <a:t> </a:t>
            </a:r>
            <a:r>
              <a:rPr lang="ru-RU" sz="1900" dirty="0" err="1">
                <a:solidFill>
                  <a:prstClr val="black"/>
                </a:solidFill>
                <a:latin typeface="TimesNewRomanPSMT"/>
              </a:rPr>
              <a:t>ұшыраған</a:t>
            </a:r>
            <a:r>
              <a:rPr lang="ru-RU" sz="1900" dirty="0">
                <a:solidFill>
                  <a:prstClr val="black"/>
                </a:solidFill>
                <a:latin typeface="TimesNewRomanPSMT"/>
              </a:rPr>
              <a:t> </a:t>
            </a:r>
            <a:r>
              <a:rPr lang="ru-RU" sz="1900" dirty="0" err="1">
                <a:solidFill>
                  <a:prstClr val="black"/>
                </a:solidFill>
                <a:latin typeface="TimesNewRomanPSMT"/>
              </a:rPr>
              <a:t>бензиннің</a:t>
            </a:r>
            <a:r>
              <a:rPr lang="ru-RU" sz="1900" dirty="0">
                <a:solidFill>
                  <a:prstClr val="black"/>
                </a:solidFill>
                <a:latin typeface="TimesNewRomanPSMT"/>
              </a:rPr>
              <a:t> ортаңғы және қалған </a:t>
            </a:r>
            <a:r>
              <a:rPr lang="ru-RU" sz="1900" dirty="0" err="1">
                <a:solidFill>
                  <a:prstClr val="black"/>
                </a:solidFill>
                <a:latin typeface="TimesNewRomanPSMT"/>
              </a:rPr>
              <a:t>ауыр</a:t>
            </a:r>
            <a:r>
              <a:rPr lang="ru-RU" sz="1900" dirty="0">
                <a:solidFill>
                  <a:prstClr val="black"/>
                </a:solidFill>
                <a:latin typeface="TimesNewRomanPSMT"/>
              </a:rPr>
              <a:t> </a:t>
            </a:r>
            <a:r>
              <a:rPr lang="ru-RU" sz="1900" dirty="0" err="1">
                <a:solidFill>
                  <a:prstClr val="black"/>
                </a:solidFill>
                <a:latin typeface="TimesNewRomanPSMT"/>
              </a:rPr>
              <a:t>бөлігінің</a:t>
            </a:r>
            <a:r>
              <a:rPr lang="ru-RU" sz="1900" dirty="0">
                <a:solidFill>
                  <a:prstClr val="black"/>
                </a:solidFill>
                <a:latin typeface="TimesNewRomanPSMT"/>
              </a:rPr>
              <a:t> </a:t>
            </a:r>
            <a:r>
              <a:rPr lang="ru-RU" sz="1900" dirty="0" err="1">
                <a:solidFill>
                  <a:prstClr val="black"/>
                </a:solidFill>
                <a:latin typeface="TimesNewRomanPSMT"/>
              </a:rPr>
              <a:t>барлығы</a:t>
            </a:r>
            <a:r>
              <a:rPr lang="ru-RU" sz="1900" dirty="0">
                <a:solidFill>
                  <a:prstClr val="black"/>
                </a:solidFill>
                <a:latin typeface="TimesNewRomanPSMT"/>
              </a:rPr>
              <a:t> </a:t>
            </a:r>
            <a:r>
              <a:rPr lang="ru-RU" sz="1900" dirty="0" err="1">
                <a:solidFill>
                  <a:prstClr val="black"/>
                </a:solidFill>
                <a:latin typeface="TimesNewRomanPSMT"/>
              </a:rPr>
              <a:t>коммерциялық</a:t>
            </a:r>
            <a:r>
              <a:rPr lang="ru-RU" sz="1900" dirty="0">
                <a:solidFill>
                  <a:prstClr val="black"/>
                </a:solidFill>
                <a:latin typeface="TimesNewRomanPSMT"/>
              </a:rPr>
              <a:t> мотор </a:t>
            </a:r>
            <a:r>
              <a:rPr lang="ru-RU" sz="1900" dirty="0" err="1">
                <a:solidFill>
                  <a:prstClr val="black"/>
                </a:solidFill>
                <a:latin typeface="TimesNewRomanPSMT"/>
              </a:rPr>
              <a:t>бензиндерінің</a:t>
            </a:r>
            <a:r>
              <a:rPr lang="ru-RU" sz="1900" dirty="0">
                <a:solidFill>
                  <a:prstClr val="black"/>
                </a:solidFill>
                <a:latin typeface="TimesNewRomanPSMT"/>
              </a:rPr>
              <a:t> </a:t>
            </a:r>
            <a:r>
              <a:rPr lang="ru-RU" sz="1900" dirty="0" err="1">
                <a:solidFill>
                  <a:prstClr val="black"/>
                </a:solidFill>
                <a:latin typeface="TimesNewRomanPSMT"/>
              </a:rPr>
              <a:t>жоғары</a:t>
            </a:r>
            <a:r>
              <a:rPr lang="ru-RU" sz="1900" dirty="0">
                <a:solidFill>
                  <a:prstClr val="black"/>
                </a:solidFill>
                <a:latin typeface="TimesNewRomanPSMT"/>
              </a:rPr>
              <a:t> </a:t>
            </a:r>
            <a:r>
              <a:rPr lang="ru-RU" sz="1900" dirty="0" err="1">
                <a:solidFill>
                  <a:prstClr val="black"/>
                </a:solidFill>
                <a:latin typeface="TimesNewRomanPSMT"/>
              </a:rPr>
              <a:t>октанды</a:t>
            </a:r>
            <a:r>
              <a:rPr lang="ru-RU" sz="1900" dirty="0">
                <a:solidFill>
                  <a:prstClr val="black"/>
                </a:solidFill>
                <a:latin typeface="TimesNewRomanPSMT"/>
              </a:rPr>
              <a:t> </a:t>
            </a:r>
            <a:r>
              <a:rPr lang="ru-RU" sz="1900" dirty="0" err="1">
                <a:solidFill>
                  <a:prstClr val="black"/>
                </a:solidFill>
                <a:latin typeface="TimesNewRomanPSMT"/>
              </a:rPr>
              <a:t>құрамдас</a:t>
            </a:r>
            <a:r>
              <a:rPr lang="ru-RU" sz="1900" dirty="0">
                <a:solidFill>
                  <a:prstClr val="black"/>
                </a:solidFill>
                <a:latin typeface="TimesNewRomanPSMT"/>
              </a:rPr>
              <a:t> </a:t>
            </a:r>
            <a:r>
              <a:rPr lang="ru-RU" sz="1900" dirty="0" err="1">
                <a:solidFill>
                  <a:prstClr val="black"/>
                </a:solidFill>
                <a:latin typeface="TimesNewRomanPSMT"/>
              </a:rPr>
              <a:t>бөліктері</a:t>
            </a:r>
            <a:r>
              <a:rPr lang="ru-RU" sz="1900" dirty="0">
                <a:solidFill>
                  <a:prstClr val="black"/>
                </a:solidFill>
                <a:latin typeface="TimesNewRomanPSMT"/>
              </a:rPr>
              <a:t> </a:t>
            </a:r>
            <a:r>
              <a:rPr lang="ru-RU" sz="1900" dirty="0" err="1">
                <a:solidFill>
                  <a:prstClr val="black"/>
                </a:solidFill>
                <a:latin typeface="TimesNewRomanPSMT"/>
              </a:rPr>
              <a:t>болып</a:t>
            </a:r>
            <a:r>
              <a:rPr lang="ru-RU" sz="1900" dirty="0">
                <a:solidFill>
                  <a:prstClr val="black"/>
                </a:solidFill>
                <a:latin typeface="TimesNewRomanPSMT"/>
              </a:rPr>
              <a:t> </a:t>
            </a:r>
            <a:r>
              <a:rPr lang="ru-RU" sz="1900" dirty="0" err="1">
                <a:solidFill>
                  <a:prstClr val="black"/>
                </a:solidFill>
                <a:latin typeface="TimesNewRomanPSMT"/>
              </a:rPr>
              <a:t>табылады</a:t>
            </a:r>
            <a:r>
              <a:rPr lang="ru-RU" sz="1900" dirty="0">
                <a:solidFill>
                  <a:prstClr val="black"/>
                </a:solidFill>
                <a:latin typeface="TimesNewRomanPSMT"/>
              </a:rPr>
              <a:t>.  </a:t>
            </a:r>
            <a:r>
              <a:rPr lang="ru-RU" sz="1900" dirty="0" err="1">
                <a:solidFill>
                  <a:prstClr val="black"/>
                </a:solidFill>
                <a:latin typeface="TimesNewRomanPSMT"/>
              </a:rPr>
              <a:t>Бензиннің</a:t>
            </a:r>
            <a:r>
              <a:rPr lang="ru-RU" sz="1900" dirty="0">
                <a:solidFill>
                  <a:prstClr val="black"/>
                </a:solidFill>
                <a:latin typeface="TimesNewRomanPSMT"/>
              </a:rPr>
              <a:t> </a:t>
            </a:r>
            <a:r>
              <a:rPr lang="ru-RU" sz="1900" dirty="0" err="1">
                <a:solidFill>
                  <a:prstClr val="black"/>
                </a:solidFill>
                <a:latin typeface="TimesNewRomanPSMT"/>
              </a:rPr>
              <a:t>ОС-ын</a:t>
            </a:r>
            <a:r>
              <a:rPr lang="ru-RU" sz="1900" dirty="0">
                <a:solidFill>
                  <a:prstClr val="black"/>
                </a:solidFill>
                <a:latin typeface="TimesNewRomanPSMT"/>
              </a:rPr>
              <a:t> </a:t>
            </a:r>
            <a:r>
              <a:rPr lang="ru-RU" sz="1900" dirty="0" err="1">
                <a:solidFill>
                  <a:prstClr val="black"/>
                </a:solidFill>
                <a:latin typeface="TimesNewRomanPSMT"/>
              </a:rPr>
              <a:t>жоғарылату</a:t>
            </a:r>
            <a:r>
              <a:rPr lang="ru-RU" sz="1900" dirty="0">
                <a:solidFill>
                  <a:prstClr val="black"/>
                </a:solidFill>
                <a:latin typeface="TimesNewRomanPSMT"/>
              </a:rPr>
              <a:t> </a:t>
            </a:r>
            <a:r>
              <a:rPr lang="ru-RU" sz="1900" dirty="0" err="1">
                <a:solidFill>
                  <a:prstClr val="black"/>
                </a:solidFill>
                <a:latin typeface="TimesNewRomanPSMT"/>
              </a:rPr>
              <a:t>үшін</a:t>
            </a:r>
            <a:r>
              <a:rPr lang="ru-RU" sz="1900" dirty="0">
                <a:solidFill>
                  <a:prstClr val="black"/>
                </a:solidFill>
                <a:latin typeface="TimesNewRomanPSMT"/>
              </a:rPr>
              <a:t> </a:t>
            </a:r>
            <a:r>
              <a:rPr lang="ru-RU" sz="1900" dirty="0" err="1">
                <a:solidFill>
                  <a:prstClr val="black"/>
                </a:solidFill>
                <a:latin typeface="TimesNewRomanPSMT"/>
              </a:rPr>
              <a:t>жеңіл</a:t>
            </a:r>
            <a:r>
              <a:rPr lang="ru-RU" sz="1900" dirty="0">
                <a:solidFill>
                  <a:prstClr val="black"/>
                </a:solidFill>
                <a:latin typeface="TimesNewRomanPSMT"/>
              </a:rPr>
              <a:t> </a:t>
            </a:r>
            <a:r>
              <a:rPr lang="ru-RU" sz="1900" dirty="0" err="1">
                <a:solidFill>
                  <a:prstClr val="black"/>
                </a:solidFill>
                <a:latin typeface="TimesNewRomanPSMT"/>
              </a:rPr>
              <a:t>түзу</a:t>
            </a:r>
            <a:r>
              <a:rPr lang="ru-RU" sz="1900" dirty="0">
                <a:solidFill>
                  <a:prstClr val="black"/>
                </a:solidFill>
                <a:latin typeface="TimesNewRomanPSMT"/>
              </a:rPr>
              <a:t> </a:t>
            </a:r>
            <a:r>
              <a:rPr lang="ru-RU" sz="1900" dirty="0" err="1">
                <a:solidFill>
                  <a:prstClr val="black"/>
                </a:solidFill>
                <a:latin typeface="TimesNewRomanPSMT"/>
              </a:rPr>
              <a:t>нафта</a:t>
            </a:r>
            <a:r>
              <a:rPr lang="ru-RU" sz="1900" dirty="0">
                <a:solidFill>
                  <a:prstClr val="black"/>
                </a:solidFill>
                <a:latin typeface="TimesNewRomanPSMT"/>
              </a:rPr>
              <a:t> және </a:t>
            </a:r>
            <a:r>
              <a:rPr lang="ru-RU" sz="1900" dirty="0" err="1">
                <a:solidFill>
                  <a:prstClr val="black"/>
                </a:solidFill>
                <a:latin typeface="TimesNewRomanPSMT"/>
              </a:rPr>
              <a:t>каталитикалық</a:t>
            </a:r>
            <a:r>
              <a:rPr lang="ru-RU" sz="1900" dirty="0">
                <a:solidFill>
                  <a:prstClr val="black"/>
                </a:solidFill>
                <a:latin typeface="TimesNewRomanPSMT"/>
              </a:rPr>
              <a:t> </a:t>
            </a:r>
            <a:r>
              <a:rPr lang="ru-RU" sz="1900" dirty="0" err="1">
                <a:solidFill>
                  <a:prstClr val="black"/>
                </a:solidFill>
                <a:latin typeface="TimesNewRomanPSMT"/>
              </a:rPr>
              <a:t>крекингті</a:t>
            </a:r>
            <a:r>
              <a:rPr lang="ru-RU" sz="1900" dirty="0">
                <a:solidFill>
                  <a:prstClr val="black"/>
                </a:solidFill>
                <a:latin typeface="TimesNewRomanPSMT"/>
              </a:rPr>
              <a:t> </a:t>
            </a:r>
            <a:r>
              <a:rPr lang="ru-RU" sz="1900" dirty="0" err="1">
                <a:solidFill>
                  <a:prstClr val="black"/>
                </a:solidFill>
                <a:latin typeface="TimesNewRomanPSMT"/>
              </a:rPr>
              <a:t>бензиндер</a:t>
            </a:r>
            <a:r>
              <a:rPr lang="ru-RU" sz="1900" dirty="0">
                <a:solidFill>
                  <a:prstClr val="black"/>
                </a:solidFill>
                <a:latin typeface="TimesNewRomanPSMT"/>
              </a:rPr>
              <a:t> </a:t>
            </a:r>
            <a:r>
              <a:rPr lang="ru-RU" sz="1900" dirty="0" err="1">
                <a:solidFill>
                  <a:prstClr val="black"/>
                </a:solidFill>
                <a:latin typeface="TimesNewRomanPSMT"/>
              </a:rPr>
              <a:t>изомерленуден</a:t>
            </a:r>
            <a:r>
              <a:rPr lang="ru-RU" sz="1900" dirty="0">
                <a:solidFill>
                  <a:prstClr val="black"/>
                </a:solidFill>
                <a:latin typeface="TimesNewRomanPSMT"/>
              </a:rPr>
              <a:t> </a:t>
            </a:r>
            <a:r>
              <a:rPr lang="ru-RU" sz="1900" dirty="0" err="1">
                <a:solidFill>
                  <a:prstClr val="black"/>
                </a:solidFill>
                <a:latin typeface="TimesNewRomanPSMT"/>
              </a:rPr>
              <a:t>өтеді</a:t>
            </a:r>
            <a:r>
              <a:rPr lang="ru-RU" sz="1900" dirty="0">
                <a:solidFill>
                  <a:prstClr val="black"/>
                </a:solidFill>
                <a:latin typeface="TimesNewRomanPSMT"/>
              </a:rPr>
              <a:t>. </a:t>
            </a:r>
            <a:r>
              <a:rPr lang="ru-RU" sz="1900" dirty="0" err="1">
                <a:solidFill>
                  <a:prstClr val="black"/>
                </a:solidFill>
                <a:latin typeface="TimesNewRomanPSMT"/>
              </a:rPr>
              <a:t>Сондай-ақ</a:t>
            </a:r>
            <a:r>
              <a:rPr lang="ru-RU" sz="1900" dirty="0">
                <a:solidFill>
                  <a:prstClr val="black"/>
                </a:solidFill>
                <a:latin typeface="TimesNewRomanPSMT"/>
              </a:rPr>
              <a:t>, аз </a:t>
            </a:r>
            <a:r>
              <a:rPr lang="ru-RU" sz="1900" dirty="0" err="1">
                <a:solidFill>
                  <a:prstClr val="black"/>
                </a:solidFill>
                <a:latin typeface="TimesNewRomanPSMT"/>
              </a:rPr>
              <a:t>күкіртті</a:t>
            </a:r>
            <a:r>
              <a:rPr lang="ru-RU" sz="1900" dirty="0">
                <a:solidFill>
                  <a:prstClr val="black"/>
                </a:solidFill>
                <a:latin typeface="TimesNewRomanPSMT"/>
              </a:rPr>
              <a:t> </a:t>
            </a:r>
            <a:r>
              <a:rPr lang="ru-RU" sz="1900" dirty="0" err="1">
                <a:solidFill>
                  <a:prstClr val="black"/>
                </a:solidFill>
                <a:latin typeface="TimesNewRomanPSMT"/>
              </a:rPr>
              <a:t>авиакеросин</a:t>
            </a:r>
            <a:r>
              <a:rPr lang="ru-RU" sz="1900" dirty="0">
                <a:solidFill>
                  <a:prstClr val="black"/>
                </a:solidFill>
                <a:latin typeface="TimesNewRomanPSMT"/>
              </a:rPr>
              <a:t> </a:t>
            </a:r>
            <a:r>
              <a:rPr lang="ru-RU" sz="1900" dirty="0" err="1">
                <a:solidFill>
                  <a:prstClr val="black"/>
                </a:solidFill>
                <a:latin typeface="TimesNewRomanPSMT"/>
              </a:rPr>
              <a:t>тапшылығын</a:t>
            </a:r>
            <a:r>
              <a:rPr lang="ru-RU" sz="1900" dirty="0">
                <a:solidFill>
                  <a:prstClr val="black"/>
                </a:solidFill>
                <a:latin typeface="TimesNewRomanPSMT"/>
              </a:rPr>
              <a:t> </a:t>
            </a:r>
            <a:r>
              <a:rPr lang="ru-RU" sz="1900" dirty="0" err="1">
                <a:solidFill>
                  <a:prstClr val="black"/>
                </a:solidFill>
                <a:latin typeface="TimesNewRomanPSMT"/>
              </a:rPr>
              <a:t>жою</a:t>
            </a:r>
            <a:r>
              <a:rPr lang="ru-RU" sz="1900" dirty="0">
                <a:solidFill>
                  <a:prstClr val="black"/>
                </a:solidFill>
                <a:latin typeface="TimesNewRomanPSMT"/>
              </a:rPr>
              <a:t> </a:t>
            </a:r>
            <a:r>
              <a:rPr lang="ru-RU" sz="1900" dirty="0" err="1">
                <a:solidFill>
                  <a:prstClr val="black"/>
                </a:solidFill>
                <a:latin typeface="TimesNewRomanPSMT"/>
              </a:rPr>
              <a:t>үшін</a:t>
            </a:r>
            <a:r>
              <a:rPr lang="ru-RU" sz="1900" dirty="0">
                <a:solidFill>
                  <a:prstClr val="black"/>
                </a:solidFill>
                <a:latin typeface="TimesNewRomanPSMT"/>
              </a:rPr>
              <a:t> </a:t>
            </a:r>
            <a:r>
              <a:rPr lang="ru-RU" sz="1900" dirty="0" err="1">
                <a:solidFill>
                  <a:prstClr val="black"/>
                </a:solidFill>
                <a:latin typeface="TimesNewRomanPSMT"/>
              </a:rPr>
              <a:t>тікелей</a:t>
            </a:r>
            <a:r>
              <a:rPr lang="ru-RU" sz="1900" dirty="0">
                <a:solidFill>
                  <a:prstClr val="black"/>
                </a:solidFill>
                <a:latin typeface="TimesNewRomanPSMT"/>
              </a:rPr>
              <a:t> және </a:t>
            </a:r>
            <a:r>
              <a:rPr lang="ru-RU" sz="1900" dirty="0" err="1">
                <a:solidFill>
                  <a:prstClr val="black"/>
                </a:solidFill>
                <a:latin typeface="TimesNewRomanPSMT"/>
              </a:rPr>
              <a:t>қайталама</a:t>
            </a:r>
            <a:r>
              <a:rPr lang="ru-RU" sz="1900" dirty="0">
                <a:solidFill>
                  <a:prstClr val="black"/>
                </a:solidFill>
                <a:latin typeface="TimesNewRomanPSMT"/>
              </a:rPr>
              <a:t> керосин </a:t>
            </a:r>
            <a:r>
              <a:rPr lang="ru-RU" sz="1900" dirty="0" err="1">
                <a:solidFill>
                  <a:prstClr val="black"/>
                </a:solidFill>
                <a:latin typeface="TimesNewRomanPSMT"/>
              </a:rPr>
              <a:t>фракциялары</a:t>
            </a:r>
            <a:r>
              <a:rPr lang="ru-RU" sz="1900" dirty="0">
                <a:solidFill>
                  <a:prstClr val="black"/>
                </a:solidFill>
                <a:latin typeface="TimesNewRomanPSMT"/>
              </a:rPr>
              <a:t> </a:t>
            </a:r>
            <a:r>
              <a:rPr lang="ru-RU" sz="1900" dirty="0" err="1">
                <a:solidFill>
                  <a:prstClr val="black"/>
                </a:solidFill>
                <a:latin typeface="TimesNewRomanPSMT"/>
              </a:rPr>
              <a:t>таңдамалы</a:t>
            </a:r>
            <a:r>
              <a:rPr lang="ru-RU" sz="1900" dirty="0">
                <a:solidFill>
                  <a:prstClr val="black"/>
                </a:solidFill>
                <a:latin typeface="TimesNewRomanPSMT"/>
              </a:rPr>
              <a:t> </a:t>
            </a:r>
            <a:r>
              <a:rPr lang="ru-RU" sz="1900" dirty="0" err="1">
                <a:solidFill>
                  <a:prstClr val="black"/>
                </a:solidFill>
                <a:latin typeface="TimesNewRomanPSMT"/>
              </a:rPr>
              <a:t>гидрлеуге</a:t>
            </a:r>
            <a:r>
              <a:rPr lang="ru-RU" sz="1900" dirty="0">
                <a:solidFill>
                  <a:prstClr val="black"/>
                </a:solidFill>
                <a:latin typeface="TimesNewRomanPSMT"/>
              </a:rPr>
              <a:t> және </a:t>
            </a:r>
            <a:r>
              <a:rPr lang="ru-RU" sz="1900" dirty="0" err="1">
                <a:solidFill>
                  <a:prstClr val="black"/>
                </a:solidFill>
                <a:latin typeface="TimesNewRomanPSMT"/>
              </a:rPr>
              <a:t>тазартуға</a:t>
            </a:r>
            <a:r>
              <a:rPr lang="ru-RU" sz="1900" dirty="0">
                <a:solidFill>
                  <a:prstClr val="black"/>
                </a:solidFill>
                <a:latin typeface="TimesNewRomanPSMT"/>
              </a:rPr>
              <a:t> </a:t>
            </a:r>
            <a:r>
              <a:rPr lang="ru-RU" sz="1900" dirty="0" err="1">
                <a:solidFill>
                  <a:prstClr val="black"/>
                </a:solidFill>
                <a:latin typeface="TimesNewRomanPSMT"/>
              </a:rPr>
              <a:t>ұшырайды</a:t>
            </a:r>
            <a:r>
              <a:rPr lang="ru-RU" sz="1900" dirty="0">
                <a:solidFill>
                  <a:prstClr val="black"/>
                </a:solidFill>
                <a:latin typeface="TimesNewRomanPSMT"/>
              </a:rPr>
              <a:t>.</a:t>
            </a:r>
            <a:endParaRPr lang="ru-RU" sz="1900" dirty="0">
              <a:solidFill>
                <a:schemeClr val="tx1"/>
              </a:solidFill>
              <a:latin typeface="Arial" panose="020B0604020202020204" pitchFamily="34" charset="0"/>
              <a:cs typeface="Arial" panose="020B0604020202020204" pitchFamily="34" charset="0"/>
            </a:endParaRPr>
          </a:p>
        </p:txBody>
      </p:sp>
      <p:sp>
        <p:nvSpPr>
          <p:cNvPr id="3" name="Прямоугольник 2"/>
          <p:cNvSpPr/>
          <p:nvPr/>
        </p:nvSpPr>
        <p:spPr>
          <a:xfrm>
            <a:off x="388620" y="137160"/>
            <a:ext cx="5318546"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dirty="0">
                <a:solidFill>
                  <a:srgbClr val="C00000"/>
                </a:solidFill>
                <a:latin typeface="Arial" panose="020B0604020202020204" pitchFamily="34" charset="0"/>
                <a:cs typeface="Arial" panose="020B0604020202020204" pitchFamily="34" charset="0"/>
              </a:rPr>
              <a:t>Гидротазалау процесстерінің модификациясы</a:t>
            </a:r>
            <a:endParaRPr lang="ru-RU" sz="2000" dirty="0">
              <a:solidFill>
                <a:srgbClr val="C000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3886200" y="3798514"/>
            <a:ext cx="2867147" cy="2939388"/>
          </a:xfrm>
          <a:prstGeom prst="rect">
            <a:avLst/>
          </a:prstGeom>
        </p:spPr>
      </p:pic>
    </p:spTree>
    <p:extLst>
      <p:ext uri="{BB962C8B-B14F-4D97-AF65-F5344CB8AC3E}">
        <p14:creationId xmlns:p14="http://schemas.microsoft.com/office/powerpoint/2010/main" val="4096478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kk-KZ" dirty="0">
                <a:latin typeface="Arial" panose="020B0604020202020204" pitchFamily="34" charset="0"/>
                <a:cs typeface="Arial" panose="020B0604020202020204" pitchFamily="34" charset="0"/>
              </a:rPr>
              <a:t>Шолу сұрақтары</a:t>
            </a:r>
            <a:endParaRPr lang="ru-RU" dirty="0">
              <a:latin typeface="Arial" panose="020B0604020202020204" pitchFamily="34" charset="0"/>
              <a:cs typeface="Arial" panose="020B0604020202020204" pitchFamily="34" charset="0"/>
            </a:endParaRPr>
          </a:p>
        </p:txBody>
      </p:sp>
      <p:sp>
        <p:nvSpPr>
          <p:cNvPr id="4" name="Прямоугольник 3"/>
          <p:cNvSpPr/>
          <p:nvPr/>
        </p:nvSpPr>
        <p:spPr>
          <a:xfrm>
            <a:off x="1600161" y="1897230"/>
            <a:ext cx="8355105" cy="2677656"/>
          </a:xfrm>
          <a:prstGeom prst="rect">
            <a:avLst/>
          </a:prstGeom>
        </p:spPr>
        <p:txBody>
          <a:bodyPr wrap="square">
            <a:spAutoFit/>
          </a:bodyPr>
          <a:lstStyle/>
          <a:p>
            <a:r>
              <a:rPr lang="kk-KZ" sz="2800" dirty="0">
                <a:latin typeface="Arial" panose="020B0604020202020204" pitchFamily="34" charset="0"/>
                <a:cs typeface="Arial" panose="020B0604020202020204" pitchFamily="34" charset="0"/>
              </a:rPr>
              <a:t>1. Күкіртсіздендіру процессінде қандай реакциялар жүреді?</a:t>
            </a:r>
            <a:endParaRPr lang="ru-RU"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2</a:t>
            </a:r>
            <a:r>
              <a:rPr lang="ru-RU" sz="2800" dirty="0">
                <a:latin typeface="Arial" panose="020B0604020202020204" pitchFamily="34" charset="0"/>
                <a:cs typeface="Arial" panose="020B0604020202020204" pitchFamily="34" charset="0"/>
              </a:rPr>
              <a:t>. </a:t>
            </a:r>
            <a:r>
              <a:rPr lang="ru-RU" sz="2800" dirty="0" err="1">
                <a:latin typeface="Arial" panose="020B0604020202020204" pitchFamily="34" charset="0"/>
                <a:cs typeface="Arial" panose="020B0604020202020204" pitchFamily="34" charset="0"/>
              </a:rPr>
              <a:t>Гидротазалау</a:t>
            </a:r>
            <a:r>
              <a:rPr lang="ru-RU" sz="2800" dirty="0">
                <a:latin typeface="Arial" panose="020B0604020202020204" pitchFamily="34" charset="0"/>
                <a:cs typeface="Arial" panose="020B0604020202020204" pitchFamily="34" charset="0"/>
              </a:rPr>
              <a:t> процесс</a:t>
            </a:r>
            <a:r>
              <a:rPr lang="kk-KZ" sz="2800" dirty="0">
                <a:latin typeface="Arial" panose="020B0604020202020204" pitchFamily="34" charset="0"/>
                <a:cs typeface="Arial" panose="020B0604020202020204" pitchFamily="34" charset="0"/>
              </a:rPr>
              <a:t>інде қандай катализаторлар қолданылады</a:t>
            </a:r>
            <a:r>
              <a:rPr lang="ru-RU" sz="2800" dirty="0">
                <a:latin typeface="Arial" panose="020B0604020202020204" pitchFamily="34" charset="0"/>
                <a:cs typeface="Arial" panose="020B0604020202020204" pitchFamily="34" charset="0"/>
              </a:rPr>
              <a:t>?</a:t>
            </a:r>
          </a:p>
          <a:p>
            <a:r>
              <a:rPr lang="ru-RU" sz="2800" dirty="0">
                <a:latin typeface="Arial" panose="020B0604020202020204" pitchFamily="34" charset="0"/>
                <a:cs typeface="Arial" panose="020B0604020202020204" pitchFamily="34" charset="0"/>
              </a:rPr>
              <a:t>3.</a:t>
            </a:r>
            <a:r>
              <a:rPr lang="kk-KZ" sz="2800" dirty="0">
                <a:latin typeface="Arial" panose="020B0604020202020204" pitchFamily="34" charset="0"/>
                <a:cs typeface="Arial" panose="020B0604020202020204" pitchFamily="34" charset="0"/>
              </a:rPr>
              <a:t> Газдан күкіртсутек немен айырылады</a:t>
            </a:r>
            <a:r>
              <a:rPr lang="ru-RU" sz="2800" dirty="0">
                <a:latin typeface="Arial" panose="020B0604020202020204" pitchFamily="34" charset="0"/>
                <a:cs typeface="Arial" panose="020B0604020202020204" pitchFamily="34" charset="0"/>
              </a:rPr>
              <a:t>?</a:t>
            </a:r>
          </a:p>
          <a:p>
            <a:r>
              <a:rPr lang="ru-RU" sz="2800" dirty="0">
                <a:latin typeface="Arial" panose="020B0604020202020204" pitchFamily="34" charset="0"/>
                <a:cs typeface="Arial" panose="020B0604020202020204" pitchFamily="34" charset="0"/>
              </a:rPr>
              <a:t>4. </a:t>
            </a:r>
            <a:r>
              <a:rPr lang="ru-RU" sz="2800" dirty="0" err="1">
                <a:latin typeface="Arial" panose="020B0604020202020204" pitchFamily="34" charset="0"/>
                <a:cs typeface="Arial" panose="020B0604020202020204" pitchFamily="34" charset="0"/>
              </a:rPr>
              <a:t>Гидробайытудан</a:t>
            </a:r>
            <a:r>
              <a:rPr lang="ru-RU" sz="2800" dirty="0">
                <a:latin typeface="Arial" panose="020B0604020202020204" pitchFamily="34" charset="0"/>
                <a:cs typeface="Arial" panose="020B0604020202020204" pitchFamily="34" charset="0"/>
              </a:rPr>
              <a:t> </a:t>
            </a:r>
            <a:r>
              <a:rPr lang="kk-KZ" sz="2800" dirty="0">
                <a:latin typeface="Arial" panose="020B0604020202020204" pitchFamily="34" charset="0"/>
                <a:cs typeface="Arial" panose="020B0604020202020204" pitchFamily="34" charset="0"/>
              </a:rPr>
              <a:t>қандай фракциялар өтеді</a:t>
            </a:r>
            <a:r>
              <a:rPr lang="ru-RU"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4577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5780" y="58739"/>
            <a:ext cx="11042331" cy="1077913"/>
          </a:xfrm>
        </p:spPr>
        <p:txBody>
          <a:bodyPr>
            <a:normAutofit fontScale="90000"/>
          </a:bodyPr>
          <a:lstStyle/>
          <a:p>
            <a:pPr algn="ctr"/>
            <a:r>
              <a:rPr lang="kk-KZ" sz="3200" dirty="0">
                <a:solidFill>
                  <a:srgbClr val="002060"/>
                </a:solidFill>
                <a:latin typeface="Arial" panose="020B0604020202020204" pitchFamily="34" charset="0"/>
                <a:cs typeface="Arial" panose="020B0604020202020204" pitchFamily="34" charset="0"/>
              </a:rPr>
              <a:t>Мұнай фракциясының гидрокрекингы және көмірсутектерді гидрлеудің физика-химиялық заңдылықтары.</a:t>
            </a:r>
            <a:endParaRPr lang="ru-RU" sz="3200" b="1" dirty="0">
              <a:latin typeface="Arial" panose="020B0604020202020204" pitchFamily="34" charset="0"/>
              <a:cs typeface="Arial" panose="020B0604020202020204" pitchFamily="34" charset="0"/>
            </a:endParaRPr>
          </a:p>
        </p:txBody>
      </p:sp>
      <p:sp>
        <p:nvSpPr>
          <p:cNvPr id="3" name="Прямоугольник 2"/>
          <p:cNvSpPr/>
          <p:nvPr/>
        </p:nvSpPr>
        <p:spPr>
          <a:xfrm>
            <a:off x="4429125" y="1136652"/>
            <a:ext cx="7281861" cy="140722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dirty="0">
                <a:latin typeface="Arial" panose="020B0604020202020204" pitchFamily="34" charset="0"/>
                <a:cs typeface="Arial" panose="020B0604020202020204" pitchFamily="34" charset="0"/>
              </a:rPr>
              <a:t>ГК процесстері шикізаттың сипатына қарап екіге бөлінеді: </a:t>
            </a:r>
            <a:endParaRPr lang="ru-RU" sz="2000" dirty="0">
              <a:latin typeface="Arial" panose="020B0604020202020204" pitchFamily="34" charset="0"/>
              <a:cs typeface="Arial" panose="020B0604020202020204" pitchFamily="34" charset="0"/>
            </a:endParaRPr>
          </a:p>
          <a:p>
            <a:pPr algn="ctr"/>
            <a:r>
              <a:rPr lang="ru-RU" sz="2000" dirty="0">
                <a:latin typeface="Arial" panose="020B0604020202020204" pitchFamily="34" charset="0"/>
                <a:cs typeface="Arial" panose="020B0604020202020204" pitchFamily="34" charset="0"/>
              </a:rPr>
              <a:t>1) </a:t>
            </a:r>
            <a:r>
              <a:rPr lang="kk-KZ" sz="2000" dirty="0">
                <a:latin typeface="Arial" panose="020B0604020202020204" pitchFamily="34" charset="0"/>
                <a:cs typeface="Arial" panose="020B0604020202020204" pitchFamily="34" charset="0"/>
              </a:rPr>
              <a:t>Қалдықтарды өңдеу;</a:t>
            </a:r>
            <a:endParaRPr lang="ru-RU" sz="2000" dirty="0">
              <a:latin typeface="Arial" panose="020B0604020202020204" pitchFamily="34" charset="0"/>
              <a:cs typeface="Arial" panose="020B0604020202020204" pitchFamily="34" charset="0"/>
            </a:endParaRPr>
          </a:p>
          <a:p>
            <a:pPr algn="ctr"/>
            <a:r>
              <a:rPr lang="ru-RU" sz="2000" dirty="0">
                <a:latin typeface="Arial" panose="020B0604020202020204" pitchFamily="34" charset="0"/>
                <a:cs typeface="Arial" panose="020B0604020202020204" pitchFamily="34" charset="0"/>
              </a:rPr>
              <a:t>2)</a:t>
            </a:r>
            <a:r>
              <a:rPr lang="kk-KZ"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Дистиллят</a:t>
            </a:r>
            <a:r>
              <a:rPr lang="kk-KZ" sz="2000" dirty="0">
                <a:latin typeface="Arial" panose="020B0604020202020204" pitchFamily="34" charset="0"/>
                <a:cs typeface="Arial" panose="020B0604020202020204" pitchFamily="34" charset="0"/>
              </a:rPr>
              <a:t>тарды ғана өңдеу.</a:t>
            </a:r>
            <a:endParaRPr lang="ru-RU" sz="2000" dirty="0">
              <a:latin typeface="Arial" panose="020B0604020202020204" pitchFamily="34" charset="0"/>
              <a:cs typeface="Arial" panose="020B0604020202020204" pitchFamily="34" charset="0"/>
            </a:endParaRPr>
          </a:p>
        </p:txBody>
      </p:sp>
      <p:sp>
        <p:nvSpPr>
          <p:cNvPr id="4" name="Прямоугольник 3"/>
          <p:cNvSpPr/>
          <p:nvPr/>
        </p:nvSpPr>
        <p:spPr>
          <a:xfrm>
            <a:off x="4157662" y="2914650"/>
            <a:ext cx="3386138" cy="3242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900" dirty="0" err="1">
                <a:latin typeface="Times New Roman" panose="02020603050405020304" pitchFamily="18" charset="0"/>
                <a:cs typeface="Times New Roman" panose="02020603050405020304" pitchFamily="18" charset="0"/>
              </a:rPr>
              <a:t>Қалдық</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ГА-ның</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негізгі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қиындығы</a:t>
            </a:r>
            <a:r>
              <a:rPr lang="ru-RU" sz="1900" dirty="0">
                <a:latin typeface="Times New Roman" panose="02020603050405020304" pitchFamily="18" charset="0"/>
                <a:cs typeface="Times New Roman" panose="02020603050405020304" pitchFamily="18" charset="0"/>
              </a:rPr>
              <a:t> - </a:t>
            </a:r>
            <a:r>
              <a:rPr lang="ru-RU" sz="1900" dirty="0" err="1">
                <a:latin typeface="Times New Roman" panose="02020603050405020304" pitchFamily="18" charset="0"/>
                <a:cs typeface="Times New Roman" panose="02020603050405020304" pitchFamily="18" charset="0"/>
              </a:rPr>
              <a:t>асфальтендердің</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күкірттің</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азоттың</a:t>
            </a:r>
            <a:r>
              <a:rPr lang="ru-RU" sz="1900" dirty="0">
                <a:latin typeface="Times New Roman" panose="02020603050405020304" pitchFamily="18" charset="0"/>
                <a:cs typeface="Times New Roman" panose="02020603050405020304" pitchFamily="18" charset="0"/>
              </a:rPr>
              <a:t> және </a:t>
            </a:r>
            <a:r>
              <a:rPr lang="ru-RU" sz="1900" dirty="0" err="1">
                <a:latin typeface="Times New Roman" panose="02020603050405020304" pitchFamily="18" charset="0"/>
                <a:cs typeface="Times New Roman" panose="02020603050405020304" pitchFamily="18" charset="0"/>
              </a:rPr>
              <a:t>металдардың</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көптігі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олар</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Кт-ті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тез</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сөндіреді</a:t>
            </a:r>
            <a:r>
              <a:rPr lang="ru-RU" sz="1900" dirty="0">
                <a:latin typeface="Times New Roman" panose="02020603050405020304" pitchFamily="18" charset="0"/>
                <a:cs typeface="Times New Roman" panose="02020603050405020304" pitchFamily="18" charset="0"/>
              </a:rPr>
              <a:t>.  Бұл </a:t>
            </a:r>
            <a:r>
              <a:rPr lang="ru-RU" sz="1900" dirty="0" err="1">
                <a:latin typeface="Times New Roman" panose="02020603050405020304" pitchFamily="18" charset="0"/>
                <a:cs typeface="Times New Roman" panose="02020603050405020304" pitchFamily="18" charset="0"/>
              </a:rPr>
              <a:t>қиындықты</a:t>
            </a:r>
            <a:r>
              <a:rPr lang="ru-RU" sz="1900" dirty="0">
                <a:latin typeface="Times New Roman" panose="02020603050405020304" pitchFamily="18" charset="0"/>
                <a:cs typeface="Times New Roman" panose="02020603050405020304" pitchFamily="18" charset="0"/>
              </a:rPr>
              <a:t> жеңу </a:t>
            </a:r>
            <a:r>
              <a:rPr lang="ru-RU" sz="1900" dirty="0" err="1">
                <a:latin typeface="Times New Roman" panose="02020603050405020304" pitchFamily="18" charset="0"/>
                <a:cs typeface="Times New Roman" panose="02020603050405020304" pitchFamily="18" charset="0"/>
              </a:rPr>
              <a:t>үшін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процесте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композицияны</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үздіксіз</a:t>
            </a:r>
            <a:r>
              <a:rPr lang="ru-RU" sz="1900" dirty="0">
                <a:latin typeface="Times New Roman" panose="02020603050405020304" pitchFamily="18" charset="0"/>
                <a:cs typeface="Times New Roman" panose="02020603050405020304" pitchFamily="18" charset="0"/>
              </a:rPr>
              <a:t> жаңартуға </a:t>
            </a:r>
            <a:r>
              <a:rPr lang="ru-RU" sz="1900" dirty="0" err="1">
                <a:latin typeface="Times New Roman" panose="02020603050405020304" pitchFamily="18" charset="0"/>
                <a:cs typeface="Times New Roman" panose="02020603050405020304" pitchFamily="18" charset="0"/>
              </a:rPr>
              <a:t>мүмкіндік</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беретін</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Кт-ның</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сұйық</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қабаты</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қолданылады</a:t>
            </a:r>
            <a:r>
              <a:rPr lang="ru-RU" sz="1900" dirty="0">
                <a:latin typeface="Times New Roman" panose="02020603050405020304" pitchFamily="18" charset="0"/>
                <a:cs typeface="Times New Roman" panose="02020603050405020304" pitchFamily="18" charset="0"/>
              </a:rPr>
              <a:t>.</a:t>
            </a:r>
          </a:p>
        </p:txBody>
      </p:sp>
      <p:sp>
        <p:nvSpPr>
          <p:cNvPr id="5" name="Прямоугольник 4"/>
          <p:cNvSpPr/>
          <p:nvPr/>
        </p:nvSpPr>
        <p:spPr>
          <a:xfrm>
            <a:off x="7729538" y="2914650"/>
            <a:ext cx="4233862" cy="3300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800">
                <a:solidFill>
                  <a:prstClr val="black"/>
                </a:solidFill>
                <a:latin typeface="TimesNewRomanPSMT"/>
              </a:rPr>
              <a:t>Тікелей айдалған жеңіл және ауыр газойльдердің гидрокрекингісі, кокстеу, каталитикалық крекингті белсенді бифункционалды платина катализаторда жүргізеді, алайда, әдетте шикізатты алдын ала күкіртсіздендіру жүргізіледі. Бұл гидрокрекингтік жүйелер: «уникрекинг», «изокрекинг» және «ломаке», «изомакс».</a:t>
            </a:r>
            <a:endParaRPr lang="ru-RU" dirty="0">
              <a:latin typeface="Arial" panose="020B0604020202020204" pitchFamily="34" charset="0"/>
              <a:cs typeface="Arial" panose="020B0604020202020204" pitchFamily="34" charset="0"/>
            </a:endParaRPr>
          </a:p>
        </p:txBody>
      </p:sp>
      <p:sp>
        <p:nvSpPr>
          <p:cNvPr id="6" name="Прямоугольник с двумя скругленными противолежащими углами 5"/>
          <p:cNvSpPr/>
          <p:nvPr/>
        </p:nvSpPr>
        <p:spPr>
          <a:xfrm>
            <a:off x="171450" y="1357313"/>
            <a:ext cx="3800475" cy="4799718"/>
          </a:xfrm>
          <a:prstGeom prst="round2Diag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300" dirty="0">
                <a:solidFill>
                  <a:prstClr val="black"/>
                </a:solidFill>
                <a:latin typeface="TimesNewRomanPSMT"/>
              </a:rPr>
              <a:t>Гидрокрекинг – бензин, </a:t>
            </a:r>
            <a:r>
              <a:rPr lang="ru-RU" sz="2300" dirty="0" err="1">
                <a:solidFill>
                  <a:prstClr val="black"/>
                </a:solidFill>
                <a:latin typeface="TimesNewRomanPSMT"/>
              </a:rPr>
              <a:t>авиакеросин</a:t>
            </a:r>
            <a:r>
              <a:rPr lang="ru-RU" sz="2300" dirty="0">
                <a:solidFill>
                  <a:prstClr val="black"/>
                </a:solidFill>
                <a:latin typeface="TimesNewRomanPSMT"/>
              </a:rPr>
              <a:t>, </a:t>
            </a:r>
            <a:r>
              <a:rPr lang="ru-RU" sz="2300" dirty="0" err="1">
                <a:solidFill>
                  <a:prstClr val="black"/>
                </a:solidFill>
                <a:latin typeface="TimesNewRomanPSMT"/>
              </a:rPr>
              <a:t>дизельдік</a:t>
            </a:r>
            <a:r>
              <a:rPr lang="ru-RU" sz="2300" dirty="0">
                <a:solidFill>
                  <a:prstClr val="black"/>
                </a:solidFill>
                <a:latin typeface="TimesNewRomanPSMT"/>
              </a:rPr>
              <a:t> аз </a:t>
            </a:r>
            <a:r>
              <a:rPr lang="ru-RU" sz="2300" dirty="0" err="1">
                <a:solidFill>
                  <a:prstClr val="black"/>
                </a:solidFill>
                <a:latin typeface="TimesNewRomanPSMT"/>
              </a:rPr>
              <a:t>күкіртті</a:t>
            </a:r>
            <a:r>
              <a:rPr lang="ru-RU" sz="2300" dirty="0">
                <a:solidFill>
                  <a:prstClr val="black"/>
                </a:solidFill>
                <a:latin typeface="TimesNewRomanPSMT"/>
              </a:rPr>
              <a:t> </a:t>
            </a:r>
            <a:r>
              <a:rPr lang="ru-RU" sz="2300" dirty="0" err="1">
                <a:solidFill>
                  <a:prstClr val="black"/>
                </a:solidFill>
                <a:latin typeface="TimesNewRomanPSMT"/>
              </a:rPr>
              <a:t>алу</a:t>
            </a:r>
            <a:r>
              <a:rPr lang="ru-RU" sz="2300" dirty="0">
                <a:solidFill>
                  <a:prstClr val="black"/>
                </a:solidFill>
                <a:latin typeface="TimesNewRomanPSMT"/>
              </a:rPr>
              <a:t> </a:t>
            </a:r>
            <a:r>
              <a:rPr lang="ru-RU" sz="2300" dirty="0" err="1">
                <a:solidFill>
                  <a:prstClr val="black"/>
                </a:solidFill>
                <a:latin typeface="TimesNewRomanPSMT"/>
              </a:rPr>
              <a:t>мақсатында</a:t>
            </a:r>
            <a:r>
              <a:rPr lang="ru-RU" sz="2300" dirty="0">
                <a:solidFill>
                  <a:prstClr val="black"/>
                </a:solidFill>
                <a:latin typeface="TimesNewRomanPSMT"/>
              </a:rPr>
              <a:t> 260-450°С </a:t>
            </a:r>
            <a:r>
              <a:rPr lang="ru-RU" sz="2300" dirty="0" err="1">
                <a:solidFill>
                  <a:prstClr val="black"/>
                </a:solidFill>
                <a:latin typeface="TimesNewRomanPSMT"/>
              </a:rPr>
              <a:t>температурада</a:t>
            </a:r>
            <a:r>
              <a:rPr lang="ru-RU" sz="2300" dirty="0">
                <a:solidFill>
                  <a:prstClr val="black"/>
                </a:solidFill>
                <a:latin typeface="TimesNewRomanPSMT"/>
              </a:rPr>
              <a:t> Н2 </a:t>
            </a:r>
            <a:r>
              <a:rPr lang="ru-RU" sz="2300" dirty="0" err="1">
                <a:solidFill>
                  <a:prstClr val="black"/>
                </a:solidFill>
                <a:latin typeface="TimesNewRomanPSMT"/>
              </a:rPr>
              <a:t>қысымында</a:t>
            </a:r>
            <a:r>
              <a:rPr lang="ru-RU" sz="2300" dirty="0">
                <a:solidFill>
                  <a:prstClr val="black"/>
                </a:solidFill>
                <a:latin typeface="TimesNewRomanPSMT"/>
              </a:rPr>
              <a:t> (5-10 </a:t>
            </a:r>
            <a:r>
              <a:rPr lang="ru-RU" sz="2300" dirty="0" err="1">
                <a:solidFill>
                  <a:prstClr val="black"/>
                </a:solidFill>
                <a:latin typeface="TimesNewRomanPSMT"/>
              </a:rPr>
              <a:t>МПа</a:t>
            </a:r>
            <a:r>
              <a:rPr lang="ru-RU" sz="2300" dirty="0">
                <a:solidFill>
                  <a:prstClr val="black"/>
                </a:solidFill>
                <a:latin typeface="TimesNewRomanPSMT"/>
              </a:rPr>
              <a:t>) </a:t>
            </a:r>
            <a:r>
              <a:rPr lang="ru-RU" sz="2300" dirty="0" err="1">
                <a:solidFill>
                  <a:prstClr val="black"/>
                </a:solidFill>
                <a:latin typeface="TimesNewRomanPSMT"/>
              </a:rPr>
              <a:t>жоғары</a:t>
            </a:r>
            <a:r>
              <a:rPr lang="ru-RU" sz="2300" dirty="0">
                <a:solidFill>
                  <a:prstClr val="black"/>
                </a:solidFill>
                <a:latin typeface="TimesNewRomanPSMT"/>
              </a:rPr>
              <a:t> </a:t>
            </a:r>
            <a:r>
              <a:rPr lang="ru-RU" sz="2300" dirty="0" err="1">
                <a:solidFill>
                  <a:prstClr val="black"/>
                </a:solidFill>
                <a:latin typeface="TimesNewRomanPSMT"/>
              </a:rPr>
              <a:t>қайнайтын</a:t>
            </a:r>
            <a:r>
              <a:rPr lang="ru-RU" sz="2300" dirty="0">
                <a:solidFill>
                  <a:prstClr val="black"/>
                </a:solidFill>
                <a:latin typeface="TimesNewRomanPSMT"/>
              </a:rPr>
              <a:t> </a:t>
            </a:r>
            <a:r>
              <a:rPr lang="ru-RU" sz="2300" dirty="0" err="1">
                <a:solidFill>
                  <a:prstClr val="black"/>
                </a:solidFill>
                <a:latin typeface="TimesNewRomanPSMT"/>
              </a:rPr>
              <a:t>мұнай</a:t>
            </a:r>
            <a:r>
              <a:rPr lang="ru-RU" sz="2300" dirty="0">
                <a:solidFill>
                  <a:prstClr val="black"/>
                </a:solidFill>
                <a:latin typeface="TimesNewRomanPSMT"/>
              </a:rPr>
              <a:t> </a:t>
            </a:r>
            <a:r>
              <a:rPr lang="ru-RU" sz="2300" dirty="0" err="1">
                <a:solidFill>
                  <a:prstClr val="black"/>
                </a:solidFill>
                <a:latin typeface="TimesNewRomanPSMT"/>
              </a:rPr>
              <a:t>фракциялары</a:t>
            </a:r>
            <a:r>
              <a:rPr lang="ru-RU" sz="2300" dirty="0">
                <a:solidFill>
                  <a:prstClr val="black"/>
                </a:solidFill>
                <a:latin typeface="TimesNewRomanPSMT"/>
              </a:rPr>
              <a:t> мен </a:t>
            </a:r>
            <a:r>
              <a:rPr lang="ru-RU" sz="2300" dirty="0" err="1">
                <a:solidFill>
                  <a:prstClr val="black"/>
                </a:solidFill>
                <a:latin typeface="TimesNewRomanPSMT"/>
              </a:rPr>
              <a:t>мұнай</a:t>
            </a:r>
            <a:r>
              <a:rPr lang="ru-RU" sz="2300" dirty="0">
                <a:solidFill>
                  <a:prstClr val="black"/>
                </a:solidFill>
                <a:latin typeface="TimesNewRomanPSMT"/>
              </a:rPr>
              <a:t> </a:t>
            </a:r>
            <a:r>
              <a:rPr lang="ru-RU" sz="2300" dirty="0" err="1">
                <a:solidFill>
                  <a:prstClr val="black"/>
                </a:solidFill>
                <a:latin typeface="TimesNewRomanPSMT"/>
              </a:rPr>
              <a:t>айдаудың</a:t>
            </a:r>
            <a:r>
              <a:rPr lang="ru-RU" sz="2300" dirty="0">
                <a:solidFill>
                  <a:prstClr val="black"/>
                </a:solidFill>
                <a:latin typeface="TimesNewRomanPSMT"/>
              </a:rPr>
              <a:t> </a:t>
            </a:r>
            <a:r>
              <a:rPr lang="ru-RU" sz="2300" dirty="0" err="1">
                <a:solidFill>
                  <a:prstClr val="black"/>
                </a:solidFill>
                <a:latin typeface="TimesNewRomanPSMT"/>
              </a:rPr>
              <a:t>қалдық</a:t>
            </a:r>
            <a:r>
              <a:rPr lang="ru-RU" sz="2300" dirty="0">
                <a:solidFill>
                  <a:prstClr val="black"/>
                </a:solidFill>
                <a:latin typeface="TimesNewRomanPSMT"/>
              </a:rPr>
              <a:t> </a:t>
            </a:r>
            <a:r>
              <a:rPr lang="ru-RU" sz="2300" dirty="0" err="1">
                <a:solidFill>
                  <a:prstClr val="black"/>
                </a:solidFill>
                <a:latin typeface="TimesNewRomanPSMT"/>
              </a:rPr>
              <a:t>өнімдерін</a:t>
            </a:r>
            <a:r>
              <a:rPr lang="ru-RU" sz="2300" dirty="0">
                <a:solidFill>
                  <a:prstClr val="black"/>
                </a:solidFill>
                <a:latin typeface="TimesNewRomanPSMT"/>
              </a:rPr>
              <a:t> (мазут, </a:t>
            </a:r>
            <a:r>
              <a:rPr lang="ru-RU" sz="2300" dirty="0" err="1">
                <a:solidFill>
                  <a:prstClr val="black"/>
                </a:solidFill>
                <a:latin typeface="TimesNewRomanPSMT"/>
              </a:rPr>
              <a:t>шайыр</a:t>
            </a:r>
            <a:r>
              <a:rPr lang="ru-RU" sz="2300" dirty="0">
                <a:solidFill>
                  <a:prstClr val="black"/>
                </a:solidFill>
                <a:latin typeface="TimesNewRomanPSMT"/>
              </a:rPr>
              <a:t>) </a:t>
            </a:r>
            <a:r>
              <a:rPr lang="ru-RU" sz="2300" dirty="0" err="1">
                <a:solidFill>
                  <a:prstClr val="black"/>
                </a:solidFill>
                <a:latin typeface="TimesNewRomanPSMT"/>
              </a:rPr>
              <a:t>дизельдік</a:t>
            </a:r>
            <a:r>
              <a:rPr lang="ru-RU" sz="2300" dirty="0">
                <a:solidFill>
                  <a:prstClr val="black"/>
                </a:solidFill>
                <a:latin typeface="TimesNewRomanPSMT"/>
              </a:rPr>
              <a:t> </a:t>
            </a:r>
            <a:r>
              <a:rPr lang="ru-RU" sz="2300" dirty="0" err="1">
                <a:solidFill>
                  <a:prstClr val="black"/>
                </a:solidFill>
                <a:latin typeface="TimesNewRomanPSMT"/>
              </a:rPr>
              <a:t>отынды</a:t>
            </a:r>
            <a:r>
              <a:rPr lang="ru-RU" sz="2300" dirty="0">
                <a:solidFill>
                  <a:prstClr val="black"/>
                </a:solidFill>
                <a:latin typeface="TimesNewRomanPSMT"/>
              </a:rPr>
              <a:t> </a:t>
            </a:r>
            <a:r>
              <a:rPr lang="ru-RU" sz="2300" dirty="0" err="1">
                <a:solidFill>
                  <a:prstClr val="black"/>
                </a:solidFill>
                <a:latin typeface="TimesNewRomanPSMT"/>
              </a:rPr>
              <a:t>каталитикалық</a:t>
            </a:r>
            <a:r>
              <a:rPr lang="ru-RU" sz="2300" dirty="0">
                <a:solidFill>
                  <a:prstClr val="black"/>
                </a:solidFill>
                <a:latin typeface="TimesNewRomanPSMT"/>
              </a:rPr>
              <a:t> </a:t>
            </a:r>
            <a:r>
              <a:rPr lang="ru-RU" sz="2300" dirty="0" err="1">
                <a:solidFill>
                  <a:prstClr val="black"/>
                </a:solidFill>
                <a:latin typeface="TimesNewRomanPSMT"/>
              </a:rPr>
              <a:t>өңдеу</a:t>
            </a:r>
            <a:r>
              <a:rPr lang="ru-RU" sz="2300" dirty="0">
                <a:solidFill>
                  <a:prstClr val="black"/>
                </a:solidFill>
                <a:latin typeface="TimesNewRomanPSMT"/>
              </a:rPr>
              <a:t>.</a:t>
            </a:r>
            <a:endParaRPr lang="ru-RU" sz="23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711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1859" t="32258" r="3033" b="8935"/>
          <a:stretch/>
        </p:blipFill>
        <p:spPr>
          <a:xfrm>
            <a:off x="125730" y="365760"/>
            <a:ext cx="5247947" cy="2594610"/>
          </a:xfrm>
          <a:prstGeom prst="rect">
            <a:avLst/>
          </a:prstGeom>
        </p:spPr>
      </p:pic>
      <p:pic>
        <p:nvPicPr>
          <p:cNvPr id="5" name="Рисунок 4"/>
          <p:cNvPicPr>
            <a:picLocks noChangeAspect="1"/>
          </p:cNvPicPr>
          <p:nvPr/>
        </p:nvPicPr>
        <p:blipFill rotWithShape="1">
          <a:blip r:embed="rId3"/>
          <a:srcRect l="8211" b="16479"/>
          <a:stretch/>
        </p:blipFill>
        <p:spPr>
          <a:xfrm>
            <a:off x="240029" y="3230796"/>
            <a:ext cx="3577590" cy="2438337"/>
          </a:xfrm>
          <a:prstGeom prst="rect">
            <a:avLst/>
          </a:prstGeom>
        </p:spPr>
      </p:pic>
      <p:pic>
        <p:nvPicPr>
          <p:cNvPr id="6" name="Рисунок 5"/>
          <p:cNvPicPr>
            <a:picLocks noChangeAspect="1"/>
          </p:cNvPicPr>
          <p:nvPr/>
        </p:nvPicPr>
        <p:blipFill rotWithShape="1">
          <a:blip r:embed="rId4"/>
          <a:srcRect l="10703" t="5098" r="3389" b="12398"/>
          <a:stretch/>
        </p:blipFill>
        <p:spPr>
          <a:xfrm>
            <a:off x="4177974" y="3356673"/>
            <a:ext cx="3474101" cy="2499087"/>
          </a:xfrm>
          <a:prstGeom prst="rect">
            <a:avLst/>
          </a:prstGeom>
        </p:spPr>
      </p:pic>
      <p:pic>
        <p:nvPicPr>
          <p:cNvPr id="7" name="Рисунок 6"/>
          <p:cNvPicPr>
            <a:picLocks noChangeAspect="1"/>
          </p:cNvPicPr>
          <p:nvPr/>
        </p:nvPicPr>
        <p:blipFill rotWithShape="1">
          <a:blip r:embed="rId5"/>
          <a:srcRect l="9160" t="825" r="3149" b="8485"/>
          <a:stretch/>
        </p:blipFill>
        <p:spPr>
          <a:xfrm>
            <a:off x="8012430" y="3341160"/>
            <a:ext cx="3554729" cy="2514600"/>
          </a:xfrm>
          <a:prstGeom prst="rect">
            <a:avLst/>
          </a:prstGeom>
        </p:spPr>
      </p:pic>
      <p:pic>
        <p:nvPicPr>
          <p:cNvPr id="8" name="Рисунок 7"/>
          <p:cNvPicPr>
            <a:picLocks noChangeAspect="1"/>
          </p:cNvPicPr>
          <p:nvPr/>
        </p:nvPicPr>
        <p:blipFill rotWithShape="1">
          <a:blip r:embed="rId6"/>
          <a:srcRect l="20104" t="7006" r="15218" b="13005"/>
          <a:stretch/>
        </p:blipFill>
        <p:spPr>
          <a:xfrm>
            <a:off x="6240780" y="487595"/>
            <a:ext cx="4743450" cy="2743201"/>
          </a:xfrm>
          <a:prstGeom prst="rect">
            <a:avLst/>
          </a:prstGeom>
        </p:spPr>
      </p:pic>
      <p:sp>
        <p:nvSpPr>
          <p:cNvPr id="2" name="Прямоугольник 1">
            <a:extLst>
              <a:ext uri="{FF2B5EF4-FFF2-40B4-BE49-F238E27FC236}">
                <a16:creationId xmlns:a16="http://schemas.microsoft.com/office/drawing/2014/main" xmlns="" id="{AE2B3DD4-CB3D-49F4-97E1-16458F38AAE5}"/>
              </a:ext>
            </a:extLst>
          </p:cNvPr>
          <p:cNvSpPr/>
          <p:nvPr/>
        </p:nvSpPr>
        <p:spPr>
          <a:xfrm>
            <a:off x="240030" y="3230796"/>
            <a:ext cx="3629334" cy="1407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Парциалды термиялық тотығу</a:t>
            </a:r>
          </a:p>
          <a:p>
            <a:r>
              <a:rPr lang="kk-KZ" dirty="0">
                <a:solidFill>
                  <a:schemeClr val="tx1"/>
                </a:solidFill>
                <a:latin typeface="Times New Roman" panose="02020603050405020304" pitchFamily="18" charset="0"/>
                <a:cs typeface="Times New Roman" panose="02020603050405020304" pitchFamily="18" charset="0"/>
              </a:rPr>
              <a:t>Сұйық мұнай фракцияларының және ауыр қалдықтарының Парциалды тотығуы:</a:t>
            </a:r>
          </a:p>
        </p:txBody>
      </p:sp>
      <p:sp>
        <p:nvSpPr>
          <p:cNvPr id="9" name="Прямоугольник 8">
            <a:extLst>
              <a:ext uri="{FF2B5EF4-FFF2-40B4-BE49-F238E27FC236}">
                <a16:creationId xmlns:a16="http://schemas.microsoft.com/office/drawing/2014/main" xmlns="" id="{726398F3-143D-4C45-A5D0-58984E5DD9EC}"/>
              </a:ext>
            </a:extLst>
          </p:cNvPr>
          <p:cNvSpPr/>
          <p:nvPr/>
        </p:nvSpPr>
        <p:spPr>
          <a:xfrm>
            <a:off x="240028" y="4928252"/>
            <a:ext cx="3629334" cy="451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Газдың парциалды тотығуы:</a:t>
            </a:r>
          </a:p>
        </p:txBody>
      </p:sp>
      <p:sp>
        <p:nvSpPr>
          <p:cNvPr id="10" name="Прямоугольник 9">
            <a:extLst>
              <a:ext uri="{FF2B5EF4-FFF2-40B4-BE49-F238E27FC236}">
                <a16:creationId xmlns:a16="http://schemas.microsoft.com/office/drawing/2014/main" xmlns="" id="{0135B031-8846-409E-B2C1-2990AED7B09C}"/>
              </a:ext>
            </a:extLst>
          </p:cNvPr>
          <p:cNvSpPr/>
          <p:nvPr/>
        </p:nvSpPr>
        <p:spPr>
          <a:xfrm>
            <a:off x="4100357" y="3180374"/>
            <a:ext cx="3629334" cy="1304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2000" dirty="0">
                <a:solidFill>
                  <a:schemeClr val="tx1"/>
                </a:solidFill>
                <a:latin typeface="Times New Roman" panose="02020603050405020304" pitchFamily="18" charset="0"/>
                <a:cs typeface="Times New Roman" panose="02020603050405020304" pitchFamily="18" charset="0"/>
              </a:rPr>
              <a:t>Парциалды термиялық тотығу</a:t>
            </a:r>
          </a:p>
          <a:p>
            <a:r>
              <a:rPr lang="ru-RU" sz="2000" dirty="0">
                <a:solidFill>
                  <a:schemeClr val="tx1"/>
                </a:solidFill>
                <a:latin typeface="Times New Roman" panose="02020603050405020304" pitchFamily="18" charset="0"/>
                <a:cs typeface="Times New Roman" panose="02020603050405020304" pitchFamily="18" charset="0"/>
              </a:rPr>
              <a:t>(Ж</a:t>
            </a:r>
            <a:r>
              <a:rPr lang="kk-KZ" sz="2000" dirty="0">
                <a:solidFill>
                  <a:schemeClr val="tx1"/>
                </a:solidFill>
                <a:latin typeface="Times New Roman" panose="02020603050405020304" pitchFamily="18" charset="0"/>
                <a:cs typeface="Times New Roman" panose="02020603050405020304" pitchFamily="18" charset="0"/>
              </a:rPr>
              <a:t>оғары температуралы конверсия</a:t>
            </a:r>
            <a:r>
              <a:rPr lang="ru-RU" sz="2000" dirty="0">
                <a:solidFill>
                  <a:schemeClr val="tx1"/>
                </a:solidFill>
                <a:latin typeface="Times New Roman" panose="02020603050405020304" pitchFamily="18" charset="0"/>
                <a:cs typeface="Times New Roman" panose="02020603050405020304" pitchFamily="18" charset="0"/>
              </a:rPr>
              <a:t>)</a:t>
            </a:r>
            <a:endParaRPr lang="kk-KZ" sz="2000"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10">
            <a:extLst>
              <a:ext uri="{FF2B5EF4-FFF2-40B4-BE49-F238E27FC236}">
                <a16:creationId xmlns:a16="http://schemas.microsoft.com/office/drawing/2014/main" xmlns="" id="{3163D0DF-84BB-4DA1-8813-D974D7685DB1}"/>
              </a:ext>
            </a:extLst>
          </p:cNvPr>
          <p:cNvSpPr/>
          <p:nvPr/>
        </p:nvSpPr>
        <p:spPr>
          <a:xfrm>
            <a:off x="4064616" y="4374808"/>
            <a:ext cx="3587459" cy="440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Тотықтырғыш – техникалық оттек</a:t>
            </a:r>
          </a:p>
        </p:txBody>
      </p:sp>
      <p:sp>
        <p:nvSpPr>
          <p:cNvPr id="12" name="Прямоугольник 11">
            <a:extLst>
              <a:ext uri="{FF2B5EF4-FFF2-40B4-BE49-F238E27FC236}">
                <a16:creationId xmlns:a16="http://schemas.microsoft.com/office/drawing/2014/main" xmlns="" id="{5641DA73-072E-4C17-9AE0-023BB84B7682}"/>
              </a:ext>
            </a:extLst>
          </p:cNvPr>
          <p:cNvSpPr/>
          <p:nvPr/>
        </p:nvSpPr>
        <p:spPr>
          <a:xfrm>
            <a:off x="4126231" y="4992046"/>
            <a:ext cx="2023764" cy="863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Қысым</a:t>
            </a:r>
          </a:p>
          <a:p>
            <a:r>
              <a:rPr lang="kk-KZ" dirty="0">
                <a:solidFill>
                  <a:schemeClr val="tx1"/>
                </a:solidFill>
                <a:latin typeface="Times New Roman" panose="02020603050405020304" pitchFamily="18" charset="0"/>
                <a:cs typeface="Times New Roman" panose="02020603050405020304" pitchFamily="18" charset="0"/>
              </a:rPr>
              <a:t>Жалынның темп</a:t>
            </a:r>
          </a:p>
          <a:p>
            <a:r>
              <a:rPr lang="kk-KZ" dirty="0">
                <a:solidFill>
                  <a:schemeClr val="tx1"/>
                </a:solidFill>
                <a:latin typeface="Times New Roman" panose="02020603050405020304" pitchFamily="18" charset="0"/>
                <a:cs typeface="Times New Roman" panose="02020603050405020304" pitchFamily="18" charset="0"/>
              </a:rPr>
              <a:t>Қалу уақыты</a:t>
            </a:r>
          </a:p>
        </p:txBody>
      </p:sp>
      <p:sp>
        <p:nvSpPr>
          <p:cNvPr id="13" name="Прямоугольник 12">
            <a:extLst>
              <a:ext uri="{FF2B5EF4-FFF2-40B4-BE49-F238E27FC236}">
                <a16:creationId xmlns:a16="http://schemas.microsoft.com/office/drawing/2014/main" xmlns="" id="{2C9B5465-D186-48C8-BF3E-703F1D2A1453}"/>
              </a:ext>
            </a:extLst>
          </p:cNvPr>
          <p:cNvSpPr/>
          <p:nvPr/>
        </p:nvSpPr>
        <p:spPr>
          <a:xfrm>
            <a:off x="7979700" y="3356673"/>
            <a:ext cx="3587459" cy="1266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Көмірсутектердің каталитикалық конверсиясы</a:t>
            </a:r>
          </a:p>
          <a:p>
            <a:r>
              <a:rPr lang="kk-KZ" dirty="0">
                <a:solidFill>
                  <a:schemeClr val="tx1"/>
                </a:solidFill>
                <a:latin typeface="Times New Roman" panose="02020603050405020304" pitchFamily="18" charset="0"/>
                <a:cs typeface="Times New Roman" panose="02020603050405020304" pitchFamily="18" charset="0"/>
              </a:rPr>
              <a:t>(Булы риформинг)</a:t>
            </a:r>
          </a:p>
          <a:p>
            <a:r>
              <a:rPr lang="kk-KZ" dirty="0">
                <a:solidFill>
                  <a:schemeClr val="tx1"/>
                </a:solidFill>
                <a:latin typeface="Times New Roman" panose="02020603050405020304" pitchFamily="18" charset="0"/>
                <a:cs typeface="Times New Roman" panose="02020603050405020304" pitchFamily="18" charset="0"/>
              </a:rPr>
              <a:t>Газ конверсиясы</a:t>
            </a:r>
          </a:p>
          <a:p>
            <a:endParaRPr lang="kk-KZ" dirty="0">
              <a:solidFill>
                <a:schemeClr val="tx1"/>
              </a:solidFill>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xmlns="" id="{B59EAE02-A2A1-4F71-AB11-B11713E362FF}"/>
              </a:ext>
            </a:extLst>
          </p:cNvPr>
          <p:cNvSpPr/>
          <p:nvPr/>
        </p:nvSpPr>
        <p:spPr>
          <a:xfrm>
            <a:off x="7768987" y="5258513"/>
            <a:ext cx="4041613" cy="330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Сұйық көмірсутектердің конверсиясы</a:t>
            </a:r>
          </a:p>
        </p:txBody>
      </p:sp>
      <p:sp>
        <p:nvSpPr>
          <p:cNvPr id="15" name="Прямоугольник 14">
            <a:extLst>
              <a:ext uri="{FF2B5EF4-FFF2-40B4-BE49-F238E27FC236}">
                <a16:creationId xmlns:a16="http://schemas.microsoft.com/office/drawing/2014/main" xmlns="" id="{4E1D791D-C832-418B-B34C-8B2FA12D5826}"/>
              </a:ext>
            </a:extLst>
          </p:cNvPr>
          <p:cNvSpPr/>
          <p:nvPr/>
        </p:nvSpPr>
        <p:spPr>
          <a:xfrm>
            <a:off x="162939" y="1188867"/>
            <a:ext cx="1891756" cy="325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гидротазалау</a:t>
            </a:r>
          </a:p>
        </p:txBody>
      </p:sp>
      <p:sp>
        <p:nvSpPr>
          <p:cNvPr id="16" name="Прямоугольник 15">
            <a:extLst>
              <a:ext uri="{FF2B5EF4-FFF2-40B4-BE49-F238E27FC236}">
                <a16:creationId xmlns:a16="http://schemas.microsoft.com/office/drawing/2014/main" xmlns="" id="{97EC480A-3456-422F-BAFF-E283F8578837}"/>
              </a:ext>
            </a:extLst>
          </p:cNvPr>
          <p:cNvSpPr/>
          <p:nvPr/>
        </p:nvSpPr>
        <p:spPr>
          <a:xfrm>
            <a:off x="162939" y="1734764"/>
            <a:ext cx="1891755" cy="33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гидробайыту</a:t>
            </a:r>
          </a:p>
        </p:txBody>
      </p:sp>
      <p:sp>
        <p:nvSpPr>
          <p:cNvPr id="17" name="Прямоугольник 16">
            <a:extLst>
              <a:ext uri="{FF2B5EF4-FFF2-40B4-BE49-F238E27FC236}">
                <a16:creationId xmlns:a16="http://schemas.microsoft.com/office/drawing/2014/main" xmlns="" id="{AF7CFC3D-CED4-41E2-B523-378DE997A63F}"/>
              </a:ext>
            </a:extLst>
          </p:cNvPr>
          <p:cNvSpPr/>
          <p:nvPr/>
        </p:nvSpPr>
        <p:spPr>
          <a:xfrm>
            <a:off x="125729" y="2629432"/>
            <a:ext cx="2123985" cy="33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600" dirty="0">
                <a:solidFill>
                  <a:schemeClr val="tx1"/>
                </a:solidFill>
                <a:latin typeface="Times New Roman" panose="02020603050405020304" pitchFamily="18" charset="0"/>
                <a:cs typeface="Times New Roman" panose="02020603050405020304" pitchFamily="18" charset="0"/>
              </a:rPr>
              <a:t>Жұмсақ гидрокрекинг</a:t>
            </a:r>
          </a:p>
        </p:txBody>
      </p:sp>
      <p:sp>
        <p:nvSpPr>
          <p:cNvPr id="18" name="Прямоугольник 17">
            <a:extLst>
              <a:ext uri="{FF2B5EF4-FFF2-40B4-BE49-F238E27FC236}">
                <a16:creationId xmlns:a16="http://schemas.microsoft.com/office/drawing/2014/main" xmlns="" id="{4708ED30-0F79-4E0F-9310-CCA7DF927FDF}"/>
              </a:ext>
            </a:extLst>
          </p:cNvPr>
          <p:cNvSpPr/>
          <p:nvPr/>
        </p:nvSpPr>
        <p:spPr>
          <a:xfrm>
            <a:off x="3422039" y="365759"/>
            <a:ext cx="894645" cy="252634"/>
          </a:xfrm>
          <a:prstGeom prst="rect">
            <a:avLst/>
          </a:prstGeom>
          <a:solidFill>
            <a:srgbClr val="CCCC98"/>
          </a:solidFill>
          <a:ln>
            <a:solidFill>
              <a:srgbClr val="CCC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Қысым</a:t>
            </a:r>
          </a:p>
        </p:txBody>
      </p:sp>
      <p:sp>
        <p:nvSpPr>
          <p:cNvPr id="19" name="Прямоугольник 18">
            <a:extLst>
              <a:ext uri="{FF2B5EF4-FFF2-40B4-BE49-F238E27FC236}">
                <a16:creationId xmlns:a16="http://schemas.microsoft.com/office/drawing/2014/main" xmlns="" id="{7E5068E4-12A8-4587-A29F-F9A29E4F6DB0}"/>
              </a:ext>
            </a:extLst>
          </p:cNvPr>
          <p:cNvSpPr/>
          <p:nvPr/>
        </p:nvSpPr>
        <p:spPr>
          <a:xfrm>
            <a:off x="4281086" y="351999"/>
            <a:ext cx="1128190" cy="484081"/>
          </a:xfrm>
          <a:prstGeom prst="rect">
            <a:avLst/>
          </a:prstGeom>
          <a:solidFill>
            <a:srgbClr val="CCCC98"/>
          </a:solidFill>
          <a:ln>
            <a:solidFill>
              <a:srgbClr val="CCC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Көлемдік қатынас</a:t>
            </a:r>
          </a:p>
        </p:txBody>
      </p:sp>
    </p:spTree>
    <p:extLst>
      <p:ext uri="{BB962C8B-B14F-4D97-AF65-F5344CB8AC3E}">
        <p14:creationId xmlns:p14="http://schemas.microsoft.com/office/powerpoint/2010/main" val="196679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706624" y="829056"/>
            <a:ext cx="7961376" cy="3560064"/>
          </a:xfrm>
        </p:spPr>
        <p:txBody>
          <a:bodyPr/>
          <a:lstStyle/>
          <a:p>
            <a:endParaRPr lang="ru-RU" dirty="0"/>
          </a:p>
          <a:p>
            <a:endParaRPr lang="ru-RU" dirty="0"/>
          </a:p>
        </p:txBody>
      </p:sp>
      <p:sp>
        <p:nvSpPr>
          <p:cNvPr id="4" name="Загнутый угол 3"/>
          <p:cNvSpPr/>
          <p:nvPr/>
        </p:nvSpPr>
        <p:spPr>
          <a:xfrm>
            <a:off x="4596384" y="451431"/>
            <a:ext cx="7627614" cy="5955137"/>
          </a:xfrm>
          <a:prstGeom prst="foldedCorne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3200" dirty="0">
              <a:solidFill>
                <a:srgbClr val="002060"/>
              </a:solidFill>
              <a:latin typeface="Arial" panose="020B0604020202020204" pitchFamily="34" charset="0"/>
              <a:cs typeface="Arial" panose="020B0604020202020204" pitchFamily="34" charset="0"/>
            </a:endParaRPr>
          </a:p>
          <a:p>
            <a:endParaRPr lang="ru-RU" sz="3200" dirty="0">
              <a:solidFill>
                <a:srgbClr val="002060"/>
              </a:solidFill>
              <a:latin typeface="Arial" panose="020B0604020202020204" pitchFamily="34" charset="0"/>
              <a:cs typeface="Arial" panose="020B0604020202020204" pitchFamily="34" charset="0"/>
            </a:endParaRPr>
          </a:p>
          <a:p>
            <a:r>
              <a:rPr lang="ru-RU" sz="3200" dirty="0">
                <a:solidFill>
                  <a:srgbClr val="002060"/>
                </a:solidFill>
                <a:latin typeface="Arial" panose="020B0604020202020204" pitchFamily="34" charset="0"/>
                <a:cs typeface="Arial" panose="020B0604020202020204" pitchFamily="34" charset="0"/>
              </a:rPr>
              <a:t>1.</a:t>
            </a:r>
            <a:r>
              <a:rPr lang="kk-KZ" sz="3200" dirty="0">
                <a:solidFill>
                  <a:srgbClr val="002060"/>
                </a:solidFill>
                <a:latin typeface="Arial" panose="020B0604020202020204" pitchFamily="34" charset="0"/>
                <a:cs typeface="Arial" panose="020B0604020202020204" pitchFamily="34" charset="0"/>
              </a:rPr>
              <a:t> Мұнай шикізатының гидрогенизациясының теориялық негіздері</a:t>
            </a:r>
            <a:r>
              <a:rPr lang="ru-RU" sz="3200" dirty="0">
                <a:solidFill>
                  <a:srgbClr val="002060"/>
                </a:solidFill>
                <a:latin typeface="Arial" panose="020B0604020202020204" pitchFamily="34" charset="0"/>
                <a:cs typeface="Arial" panose="020B0604020202020204" pitchFamily="34" charset="0"/>
              </a:rPr>
              <a:t>.</a:t>
            </a:r>
          </a:p>
          <a:p>
            <a:r>
              <a:rPr lang="ru-RU" sz="3200" dirty="0">
                <a:solidFill>
                  <a:srgbClr val="002060"/>
                </a:solidFill>
                <a:latin typeface="Arial" panose="020B0604020202020204" pitchFamily="34" charset="0"/>
                <a:cs typeface="Arial" panose="020B0604020202020204" pitchFamily="34" charset="0"/>
              </a:rPr>
              <a:t> </a:t>
            </a:r>
          </a:p>
          <a:p>
            <a:r>
              <a:rPr lang="ru-RU" sz="3200" dirty="0">
                <a:solidFill>
                  <a:srgbClr val="002060"/>
                </a:solidFill>
                <a:latin typeface="Arial" panose="020B0604020202020204" pitchFamily="34" charset="0"/>
                <a:cs typeface="Arial" panose="020B0604020202020204" pitchFamily="34" charset="0"/>
              </a:rPr>
              <a:t>2</a:t>
            </a:r>
            <a:r>
              <a:rPr lang="kk-KZ" sz="3200" dirty="0">
                <a:solidFill>
                  <a:srgbClr val="002060"/>
                </a:solidFill>
                <a:latin typeface="Arial" panose="020B0604020202020204" pitchFamily="34" charset="0"/>
                <a:cs typeface="Arial" panose="020B0604020202020204" pitchFamily="34" charset="0"/>
              </a:rPr>
              <a:t>. Гидро тазалау реакцияларының химизмі мен механизмінің ерекшеліктері.</a:t>
            </a:r>
            <a:endParaRPr lang="ru-RU" sz="3200" dirty="0">
              <a:solidFill>
                <a:srgbClr val="002060"/>
              </a:solidFill>
              <a:latin typeface="Arial" panose="020B0604020202020204" pitchFamily="34" charset="0"/>
              <a:cs typeface="Arial" panose="020B0604020202020204" pitchFamily="34" charset="0"/>
            </a:endParaRPr>
          </a:p>
          <a:p>
            <a:endParaRPr lang="ru-RU" sz="3200" dirty="0">
              <a:solidFill>
                <a:srgbClr val="002060"/>
              </a:solidFill>
              <a:latin typeface="Arial" panose="020B0604020202020204" pitchFamily="34" charset="0"/>
              <a:cs typeface="Arial" panose="020B0604020202020204" pitchFamily="34" charset="0"/>
            </a:endParaRPr>
          </a:p>
          <a:p>
            <a:r>
              <a:rPr lang="ru-RU" sz="3200" dirty="0">
                <a:solidFill>
                  <a:srgbClr val="002060"/>
                </a:solidFill>
                <a:latin typeface="Arial" panose="020B0604020202020204" pitchFamily="34" charset="0"/>
                <a:cs typeface="Arial" panose="020B0604020202020204" pitchFamily="34" charset="0"/>
              </a:rPr>
              <a:t>3. М</a:t>
            </a:r>
            <a:r>
              <a:rPr lang="kk-KZ" sz="3200" dirty="0">
                <a:solidFill>
                  <a:srgbClr val="002060"/>
                </a:solidFill>
                <a:latin typeface="Arial" panose="020B0604020202020204" pitchFamily="34" charset="0"/>
                <a:cs typeface="Arial" panose="020B0604020202020204" pitchFamily="34" charset="0"/>
              </a:rPr>
              <a:t>ұнай фракциясының гидрокрекингі және көмірсутектерді гидрлеудің физика-химиялық заңдылықтары.</a:t>
            </a:r>
            <a:endParaRPr lang="ru-RU" sz="3200" dirty="0">
              <a:solidFill>
                <a:srgbClr val="002060"/>
              </a:solidFill>
              <a:latin typeface="Arial" panose="020B0604020202020204" pitchFamily="34" charset="0"/>
              <a:cs typeface="Arial" panose="020B0604020202020204" pitchFamily="34" charset="0"/>
            </a:endParaRPr>
          </a:p>
        </p:txBody>
      </p:sp>
      <p:sp>
        <p:nvSpPr>
          <p:cNvPr id="6" name="Пятиугольник 5"/>
          <p:cNvSpPr/>
          <p:nvPr/>
        </p:nvSpPr>
        <p:spPr>
          <a:xfrm>
            <a:off x="512064" y="2609088"/>
            <a:ext cx="4084320" cy="2048256"/>
          </a:xfrm>
          <a:prstGeom prst="homePlat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solidFill>
                  <a:srgbClr val="FF0000"/>
                </a:solidFill>
                <a:latin typeface="Arial" panose="020B0604020202020204" pitchFamily="34" charset="0"/>
                <a:cs typeface="Arial" panose="020B0604020202020204" pitchFamily="34" charset="0"/>
              </a:rPr>
              <a:t>ДӘРІС</a:t>
            </a:r>
            <a:r>
              <a:rPr lang="kk-KZ" sz="4000" b="1" dirty="0">
                <a:solidFill>
                  <a:srgbClr val="FF0000"/>
                </a:solidFill>
                <a:latin typeface="Arial" panose="020B0604020202020204" pitchFamily="34" charset="0"/>
                <a:cs typeface="Arial" panose="020B0604020202020204" pitchFamily="34" charset="0"/>
              </a:rPr>
              <a:t> ЖОСПАРЫ</a:t>
            </a:r>
            <a:r>
              <a:rPr lang="ru-RU" sz="40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9763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421063" y="411037"/>
            <a:ext cx="11075888" cy="523220"/>
          </a:xfrm>
          <a:prstGeom prst="rect">
            <a:avLst/>
          </a:prstGeom>
        </p:spPr>
        <p:txBody>
          <a:bodyPr wrap="square">
            <a:spAutoFit/>
          </a:bodyPr>
          <a:lstStyle/>
          <a:p>
            <a:pPr algn="ctr"/>
            <a:r>
              <a:rPr lang="kk-KZ" sz="2800" b="1" dirty="0">
                <a:latin typeface="Arial" panose="020B0604020202020204" pitchFamily="34" charset="0"/>
                <a:cs typeface="Arial" panose="020B0604020202020204" pitchFamily="34" charset="0"/>
              </a:rPr>
              <a:t>Көмірсутектерді гидрлеу</a:t>
            </a:r>
            <a:endParaRPr lang="ru-RU" sz="2800" b="1"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rotWithShape="1">
          <a:blip r:embed="rId2"/>
          <a:srcRect l="6925" t="11308"/>
          <a:stretch/>
        </p:blipFill>
        <p:spPr>
          <a:xfrm>
            <a:off x="421063" y="4754422"/>
            <a:ext cx="3311498" cy="1330273"/>
          </a:xfrm>
          <a:prstGeom prst="rect">
            <a:avLst/>
          </a:prstGeom>
        </p:spPr>
      </p:pic>
      <p:sp>
        <p:nvSpPr>
          <p:cNvPr id="8" name="Прямоугольник 7"/>
          <p:cNvSpPr/>
          <p:nvPr/>
        </p:nvSpPr>
        <p:spPr>
          <a:xfrm>
            <a:off x="3977639" y="5169589"/>
            <a:ext cx="8184759" cy="1417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a:latin typeface="Arial" panose="020B0604020202020204" pitchFamily="34" charset="0"/>
                <a:cs typeface="Arial" panose="020B0604020202020204" pitchFamily="34" charset="0"/>
              </a:rPr>
              <a:t>Қанықпаған көмірсутектердің қанығуы.  350-450°С температурада толық дерлік гидрлеу сутегінің салыстырмалы түрде төмен парциалды қысымында жүреді.Гидрлену жылдамдығы С атомдары санының көбеюімен төмендейді (октилен этиленнен 2 есе баяу).</a:t>
            </a:r>
            <a:endParaRPr lang="ru-RU" dirty="0">
              <a:latin typeface="Arial" panose="020B0604020202020204" pitchFamily="34" charset="0"/>
              <a:cs typeface="Arial" panose="020B0604020202020204" pitchFamily="34" charset="0"/>
            </a:endParaRPr>
          </a:p>
        </p:txBody>
      </p:sp>
      <p:sp>
        <p:nvSpPr>
          <p:cNvPr id="10" name="Прямоугольник 9"/>
          <p:cNvSpPr/>
          <p:nvPr/>
        </p:nvSpPr>
        <p:spPr>
          <a:xfrm>
            <a:off x="4709928" y="3015188"/>
            <a:ext cx="7452470" cy="1491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800">
                <a:solidFill>
                  <a:prstClr val="black"/>
                </a:solidFill>
                <a:latin typeface="TimesNewRomanPSMT"/>
              </a:rPr>
              <a:t>ЦА гидрогенолизі катализатор анықтаған байланыстардағы сақинаның ыдырауымен, содан кейін алынған фрагменттің ұштарының қанығуымен жүреді. Бициклдер моноциклдерге айналады, алкил жағы ұзын орынбасарлары бар изомерлер алкил алмастырғыштардың изомерленуіне және ыдырауына ұшырайды.</a:t>
            </a:r>
            <a:endParaRPr lang="ru-RU" dirty="0">
              <a:solidFill>
                <a:schemeClr val="bg1"/>
              </a:solidFill>
              <a:latin typeface="Arial" panose="020B0604020202020204" pitchFamily="34" charset="0"/>
              <a:cs typeface="Arial" panose="020B0604020202020204" pitchFamily="34" charset="0"/>
            </a:endParaRPr>
          </a:p>
        </p:txBody>
      </p:sp>
      <p:sp>
        <p:nvSpPr>
          <p:cNvPr id="12" name="Прямоугольник 11"/>
          <p:cNvSpPr/>
          <p:nvPr/>
        </p:nvSpPr>
        <p:spPr>
          <a:xfrm>
            <a:off x="5959007" y="2012646"/>
            <a:ext cx="5893158" cy="847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t>ЦА және алкан крекингі</a:t>
            </a:r>
            <a:r>
              <a:rPr lang="ru-RU" dirty="0"/>
              <a:t>. Б</a:t>
            </a:r>
            <a:r>
              <a:rPr lang="kk-KZ" dirty="0"/>
              <a:t>ұл реакциялардың жүру мүмкіндігі температура мен қысым көтерілген сайын жоғарылайды.</a:t>
            </a:r>
            <a:endParaRPr lang="ru-RU" dirty="0"/>
          </a:p>
        </p:txBody>
      </p:sp>
      <p:pic>
        <p:nvPicPr>
          <p:cNvPr id="14" name="Рисунок 13"/>
          <p:cNvPicPr>
            <a:picLocks noChangeAspect="1"/>
          </p:cNvPicPr>
          <p:nvPr/>
        </p:nvPicPr>
        <p:blipFill>
          <a:blip r:embed="rId3"/>
          <a:stretch>
            <a:fillRect/>
          </a:stretch>
        </p:blipFill>
        <p:spPr>
          <a:xfrm>
            <a:off x="421063" y="1250156"/>
            <a:ext cx="3845858" cy="1524980"/>
          </a:xfrm>
          <a:prstGeom prst="rect">
            <a:avLst/>
          </a:prstGeom>
        </p:spPr>
      </p:pic>
      <p:sp>
        <p:nvSpPr>
          <p:cNvPr id="16" name="Прямоугольник 15"/>
          <p:cNvSpPr/>
          <p:nvPr/>
        </p:nvSpPr>
        <p:spPr>
          <a:xfrm>
            <a:off x="4714992" y="1022399"/>
            <a:ext cx="640374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prstClr val="black"/>
                </a:solidFill>
                <a:latin typeface="TimesNewRomanPSMT"/>
              </a:rPr>
              <a:t>С-С </a:t>
            </a:r>
            <a:r>
              <a:rPr lang="ru-RU" sz="1600" dirty="0" err="1">
                <a:solidFill>
                  <a:prstClr val="black"/>
                </a:solidFill>
                <a:latin typeface="TimesNewRomanPSMT"/>
              </a:rPr>
              <a:t>байланыстарының</a:t>
            </a:r>
            <a:r>
              <a:rPr lang="ru-RU" sz="1600" dirty="0">
                <a:solidFill>
                  <a:prstClr val="black"/>
                </a:solidFill>
                <a:latin typeface="TimesNewRomanPSMT"/>
              </a:rPr>
              <a:t> </a:t>
            </a:r>
            <a:r>
              <a:rPr lang="ru-RU" sz="1600" dirty="0" err="1">
                <a:solidFill>
                  <a:prstClr val="black"/>
                </a:solidFill>
                <a:latin typeface="TimesNewRomanPSMT"/>
              </a:rPr>
              <a:t>үзілу</a:t>
            </a:r>
            <a:r>
              <a:rPr lang="ru-RU" sz="1600" dirty="0">
                <a:solidFill>
                  <a:prstClr val="black"/>
                </a:solidFill>
                <a:latin typeface="TimesNewRomanPSMT"/>
              </a:rPr>
              <a:t> </a:t>
            </a:r>
            <a:r>
              <a:rPr lang="ru-RU" sz="1600" dirty="0" err="1">
                <a:solidFill>
                  <a:prstClr val="black"/>
                </a:solidFill>
                <a:latin typeface="TimesNewRomanPSMT"/>
              </a:rPr>
              <a:t>жылдамдығы</a:t>
            </a:r>
            <a:r>
              <a:rPr lang="ru-RU" sz="1600" dirty="0">
                <a:solidFill>
                  <a:prstClr val="black"/>
                </a:solidFill>
                <a:latin typeface="TimesNewRomanPSMT"/>
              </a:rPr>
              <a:t> </a:t>
            </a:r>
            <a:r>
              <a:rPr lang="en-US" sz="1600" dirty="0">
                <a:solidFill>
                  <a:prstClr val="black"/>
                </a:solidFill>
                <a:latin typeface="TimesNewRomanPSMT"/>
              </a:rPr>
              <a:t>Kt </a:t>
            </a:r>
            <a:r>
              <a:rPr lang="ru-RU" sz="1600" dirty="0" err="1">
                <a:solidFill>
                  <a:prstClr val="black"/>
                </a:solidFill>
                <a:latin typeface="TimesNewRomanPSMT"/>
              </a:rPr>
              <a:t>таңдауына</a:t>
            </a:r>
            <a:r>
              <a:rPr lang="ru-RU" sz="1600" dirty="0">
                <a:solidFill>
                  <a:prstClr val="black"/>
                </a:solidFill>
                <a:latin typeface="TimesNewRomanPSMT"/>
              </a:rPr>
              <a:t> </a:t>
            </a:r>
            <a:r>
              <a:rPr lang="ru-RU" sz="1600" dirty="0" err="1">
                <a:solidFill>
                  <a:prstClr val="black"/>
                </a:solidFill>
                <a:latin typeface="TimesNewRomanPSMT"/>
              </a:rPr>
              <a:t>байланысты</a:t>
            </a:r>
            <a:r>
              <a:rPr lang="ru-RU" sz="1600" dirty="0">
                <a:solidFill>
                  <a:prstClr val="black"/>
                </a:solidFill>
                <a:latin typeface="TimesNewRomanPSMT"/>
              </a:rPr>
              <a:t> және </a:t>
            </a:r>
            <a:r>
              <a:rPr lang="ru-RU" sz="1600" dirty="0" err="1">
                <a:solidFill>
                  <a:prstClr val="black"/>
                </a:solidFill>
                <a:latin typeface="TimesNewRomanPSMT"/>
              </a:rPr>
              <a:t>алкандардың</a:t>
            </a:r>
            <a:r>
              <a:rPr lang="ru-RU" sz="1600" dirty="0">
                <a:solidFill>
                  <a:prstClr val="black"/>
                </a:solidFill>
                <a:latin typeface="TimesNewRomanPSMT"/>
              </a:rPr>
              <a:t> Мм </a:t>
            </a:r>
            <a:r>
              <a:rPr lang="ru-RU" sz="1600" dirty="0" err="1">
                <a:solidFill>
                  <a:prstClr val="black"/>
                </a:solidFill>
                <a:latin typeface="TimesNewRomanPSMT"/>
              </a:rPr>
              <a:t>ұлғаюымен</a:t>
            </a:r>
            <a:r>
              <a:rPr lang="ru-RU" sz="1600" dirty="0">
                <a:solidFill>
                  <a:prstClr val="black"/>
                </a:solidFill>
                <a:latin typeface="TimesNewRomanPSMT"/>
              </a:rPr>
              <a:t> </a:t>
            </a:r>
            <a:r>
              <a:rPr lang="ru-RU" sz="1600" dirty="0" err="1">
                <a:solidFill>
                  <a:prstClr val="black"/>
                </a:solidFill>
                <a:latin typeface="TimesNewRomanPSMT"/>
              </a:rPr>
              <a:t>артады</a:t>
            </a:r>
            <a:r>
              <a:rPr lang="ru-RU" sz="1600" dirty="0">
                <a:solidFill>
                  <a:prstClr val="black"/>
                </a:solidFill>
                <a:latin typeface="TimesNewRomanPSMT"/>
              </a:rPr>
              <a:t>.  </a:t>
            </a:r>
            <a:r>
              <a:rPr lang="ru-RU" sz="1600" dirty="0" err="1">
                <a:solidFill>
                  <a:prstClr val="black"/>
                </a:solidFill>
                <a:latin typeface="TimesNewRomanPSMT"/>
              </a:rPr>
              <a:t>Алкандардың</a:t>
            </a:r>
            <a:r>
              <a:rPr lang="ru-RU" sz="1600" dirty="0">
                <a:solidFill>
                  <a:prstClr val="black"/>
                </a:solidFill>
                <a:latin typeface="TimesNewRomanPSMT"/>
              </a:rPr>
              <a:t> </a:t>
            </a:r>
            <a:r>
              <a:rPr lang="ru-RU" sz="1600" dirty="0" err="1">
                <a:solidFill>
                  <a:prstClr val="black"/>
                </a:solidFill>
                <a:latin typeface="TimesNewRomanPSMT"/>
              </a:rPr>
              <a:t>жалпы</a:t>
            </a:r>
            <a:r>
              <a:rPr lang="ru-RU" sz="1600" dirty="0">
                <a:solidFill>
                  <a:prstClr val="black"/>
                </a:solidFill>
                <a:latin typeface="TimesNewRomanPSMT"/>
              </a:rPr>
              <a:t> </a:t>
            </a:r>
            <a:r>
              <a:rPr lang="ru-RU" sz="1600" dirty="0" err="1">
                <a:solidFill>
                  <a:prstClr val="black"/>
                </a:solidFill>
                <a:latin typeface="TimesNewRomanPSMT"/>
              </a:rPr>
              <a:t>конверсиясы</a:t>
            </a:r>
            <a:r>
              <a:rPr lang="ru-RU" sz="1600" dirty="0">
                <a:solidFill>
                  <a:prstClr val="black"/>
                </a:solidFill>
                <a:latin typeface="TimesNewRomanPSMT"/>
              </a:rPr>
              <a:t> </a:t>
            </a:r>
            <a:r>
              <a:rPr lang="ru-RU" sz="1600" dirty="0" err="1">
                <a:solidFill>
                  <a:prstClr val="black"/>
                </a:solidFill>
                <a:latin typeface="TimesNewRomanPSMT"/>
              </a:rPr>
              <a:t>ГКда</a:t>
            </a:r>
            <a:r>
              <a:rPr lang="ru-RU" sz="1600" dirty="0">
                <a:solidFill>
                  <a:prstClr val="black"/>
                </a:solidFill>
                <a:latin typeface="TimesNewRomanPSMT"/>
              </a:rPr>
              <a:t> </a:t>
            </a:r>
            <a:r>
              <a:rPr lang="ru-RU" sz="1600" dirty="0" err="1">
                <a:solidFill>
                  <a:prstClr val="black"/>
                </a:solidFill>
                <a:latin typeface="TimesNewRomanPSMT"/>
              </a:rPr>
              <a:t>Каткрекингке</a:t>
            </a:r>
            <a:r>
              <a:rPr lang="ru-RU" sz="1600" dirty="0">
                <a:solidFill>
                  <a:prstClr val="black"/>
                </a:solidFill>
                <a:latin typeface="TimesNewRomanPSMT"/>
              </a:rPr>
              <a:t> </a:t>
            </a:r>
            <a:r>
              <a:rPr lang="ru-RU" sz="1600" dirty="0" err="1">
                <a:solidFill>
                  <a:prstClr val="black"/>
                </a:solidFill>
                <a:latin typeface="TimesNewRomanPSMT"/>
              </a:rPr>
              <a:t>қарағанда</a:t>
            </a:r>
            <a:r>
              <a:rPr lang="ru-RU" sz="1600" dirty="0">
                <a:solidFill>
                  <a:prstClr val="black"/>
                </a:solidFill>
                <a:latin typeface="TimesNewRomanPSMT"/>
              </a:rPr>
              <a:t> </a:t>
            </a:r>
            <a:r>
              <a:rPr lang="ru-RU" sz="1600" dirty="0" err="1">
                <a:solidFill>
                  <a:prstClr val="black"/>
                </a:solidFill>
                <a:latin typeface="TimesNewRomanPSMT"/>
              </a:rPr>
              <a:t>жоғары</a:t>
            </a:r>
            <a:r>
              <a:rPr lang="ru-RU" sz="1600" dirty="0">
                <a:solidFill>
                  <a:prstClr val="black"/>
                </a:solidFill>
                <a:latin typeface="TimesNewRomanPSMT"/>
              </a:rPr>
              <a:t>.</a:t>
            </a:r>
            <a:endParaRPr lang="ru-RU" sz="1600" dirty="0"/>
          </a:p>
        </p:txBody>
      </p:sp>
      <p:pic>
        <p:nvPicPr>
          <p:cNvPr id="17" name="Рисунок 16"/>
          <p:cNvPicPr>
            <a:picLocks noChangeAspect="1"/>
          </p:cNvPicPr>
          <p:nvPr/>
        </p:nvPicPr>
        <p:blipFill rotWithShape="1">
          <a:blip r:embed="rId4"/>
          <a:srcRect l="23797" t="56216" r="25169" b="23915"/>
          <a:stretch/>
        </p:blipFill>
        <p:spPr>
          <a:xfrm>
            <a:off x="421063" y="2884048"/>
            <a:ext cx="2678671" cy="781195"/>
          </a:xfrm>
          <a:prstGeom prst="rect">
            <a:avLst/>
          </a:prstGeom>
        </p:spPr>
      </p:pic>
      <p:pic>
        <p:nvPicPr>
          <p:cNvPr id="18" name="Рисунок 17"/>
          <p:cNvPicPr>
            <a:picLocks noChangeAspect="1"/>
          </p:cNvPicPr>
          <p:nvPr/>
        </p:nvPicPr>
        <p:blipFill rotWithShape="1">
          <a:blip r:embed="rId5"/>
          <a:srcRect l="15859" t="40306" r="6058" b="7911"/>
          <a:stretch/>
        </p:blipFill>
        <p:spPr>
          <a:xfrm>
            <a:off x="788137" y="3686507"/>
            <a:ext cx="3645848" cy="1067915"/>
          </a:xfrm>
          <a:prstGeom prst="rect">
            <a:avLst/>
          </a:prstGeom>
        </p:spPr>
      </p:pic>
    </p:spTree>
    <p:extLst>
      <p:ext uri="{BB962C8B-B14F-4D97-AF65-F5344CB8AC3E}">
        <p14:creationId xmlns:p14="http://schemas.microsoft.com/office/powerpoint/2010/main" val="212744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220420" y="1198977"/>
            <a:ext cx="3511600" cy="1633977"/>
          </a:xfrm>
          <a:prstGeom prst="rect">
            <a:avLst/>
          </a:prstGeom>
        </p:spPr>
      </p:pic>
      <p:sp>
        <p:nvSpPr>
          <p:cNvPr id="6" name="Прямоугольник 5"/>
          <p:cNvSpPr/>
          <p:nvPr/>
        </p:nvSpPr>
        <p:spPr>
          <a:xfrm>
            <a:off x="5612130" y="1351597"/>
            <a:ext cx="50749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t>Аром КС қанығуы</a:t>
            </a:r>
            <a:r>
              <a:rPr lang="ru-RU" dirty="0"/>
              <a:t>. </a:t>
            </a:r>
            <a:r>
              <a:rPr lang="en-GB" dirty="0"/>
              <a:t>Al-Co-Mo </a:t>
            </a:r>
            <a:r>
              <a:rPr lang="kk-KZ" dirty="0"/>
              <a:t>катализаторының қолдануымен жүретін Бензолды сақиналардың гидротазалауында гидрлену байқалады. </a:t>
            </a:r>
            <a:endParaRPr lang="ru-RU" dirty="0"/>
          </a:p>
        </p:txBody>
      </p:sp>
      <p:sp>
        <p:nvSpPr>
          <p:cNvPr id="7" name="Прямоугольник 6"/>
          <p:cNvSpPr/>
          <p:nvPr/>
        </p:nvSpPr>
        <p:spPr>
          <a:xfrm>
            <a:off x="6309360" y="2942712"/>
            <a:ext cx="40462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dirty="0"/>
              <a:t>Арендер алкендерге қарағанда қиынырақ гидрленеді</a:t>
            </a:r>
            <a:r>
              <a:rPr lang="ru-RU" sz="1600" dirty="0"/>
              <a:t>. </a:t>
            </a:r>
            <a:r>
              <a:rPr lang="en-GB" sz="1600" dirty="0"/>
              <a:t>H2-</a:t>
            </a:r>
            <a:r>
              <a:rPr lang="kk-KZ" sz="1600" dirty="0"/>
              <a:t>нің екілік байланысқа қосылуы температураның бөлінуімен жүреді.</a:t>
            </a:r>
            <a:r>
              <a:rPr lang="ru-RU" sz="1600" dirty="0"/>
              <a:t> </a:t>
            </a:r>
          </a:p>
        </p:txBody>
      </p:sp>
      <p:sp>
        <p:nvSpPr>
          <p:cNvPr id="8" name="Прямоугольник 7"/>
          <p:cNvSpPr/>
          <p:nvPr/>
        </p:nvSpPr>
        <p:spPr>
          <a:xfrm>
            <a:off x="6469380" y="4263390"/>
            <a:ext cx="3726180" cy="1645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t>Бензол гомологтары бензолдың өзіне қарағанда қиынырақ гидрленеді.</a:t>
            </a:r>
            <a:endParaRPr lang="ru-RU" dirty="0"/>
          </a:p>
        </p:txBody>
      </p:sp>
      <p:pic>
        <p:nvPicPr>
          <p:cNvPr id="9" name="Рисунок 8"/>
          <p:cNvPicPr>
            <a:picLocks noChangeAspect="1"/>
          </p:cNvPicPr>
          <p:nvPr/>
        </p:nvPicPr>
        <p:blipFill>
          <a:blip r:embed="rId3"/>
          <a:stretch>
            <a:fillRect/>
          </a:stretch>
        </p:blipFill>
        <p:spPr>
          <a:xfrm>
            <a:off x="916305" y="3194172"/>
            <a:ext cx="4695825" cy="3267075"/>
          </a:xfrm>
          <a:prstGeom prst="rect">
            <a:avLst/>
          </a:prstGeom>
        </p:spPr>
      </p:pic>
      <p:sp>
        <p:nvSpPr>
          <p:cNvPr id="10" name="Прямоугольник 9">
            <a:extLst>
              <a:ext uri="{FF2B5EF4-FFF2-40B4-BE49-F238E27FC236}">
                <a16:creationId xmlns:a16="http://schemas.microsoft.com/office/drawing/2014/main" xmlns="" id="{5E24DA03-0352-468E-839B-6C3760EC03CA}"/>
              </a:ext>
            </a:extLst>
          </p:cNvPr>
          <p:cNvSpPr/>
          <p:nvPr/>
        </p:nvSpPr>
        <p:spPr>
          <a:xfrm>
            <a:off x="1220419" y="3183286"/>
            <a:ext cx="4046219" cy="354209"/>
          </a:xfrm>
          <a:prstGeom prst="rect">
            <a:avLst/>
          </a:prstGeom>
          <a:solidFill>
            <a:schemeClr val="bg1"/>
          </a:solidFill>
          <a:ln>
            <a:solidFill>
              <a:srgbClr val="CCC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solidFill>
                  <a:schemeClr val="tx1"/>
                </a:solidFill>
                <a:latin typeface="Times New Roman" panose="02020603050405020304" pitchFamily="18" charset="0"/>
                <a:cs typeface="Times New Roman" panose="02020603050405020304" pitchFamily="18" charset="0"/>
              </a:rPr>
              <a:t>Бензол және гомологын гидрлеу</a:t>
            </a:r>
          </a:p>
        </p:txBody>
      </p:sp>
    </p:spTree>
    <p:extLst>
      <p:ext uri="{BB962C8B-B14F-4D97-AF65-F5344CB8AC3E}">
        <p14:creationId xmlns:p14="http://schemas.microsoft.com/office/powerpoint/2010/main" val="870223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0433" y="358815"/>
            <a:ext cx="11013368" cy="5886076"/>
          </a:xfrm>
        </p:spPr>
        <p:txBody>
          <a:bodyPr>
            <a:normAutofit/>
          </a:bodyPr>
          <a:lstStyle/>
          <a:p>
            <a:pPr marL="0" marR="63340" indent="0" algn="ctr">
              <a:buNone/>
            </a:pPr>
            <a:r>
              <a:rPr lang="en-US" sz="4400" b="1" dirty="0">
                <a:solidFill>
                  <a:srgbClr val="FF0000"/>
                </a:solidFill>
                <a:latin typeface="Arial" panose="020B0604020202020204" pitchFamily="34" charset="0"/>
                <a:cs typeface="Arial" panose="020B0604020202020204" pitchFamily="34" charset="0"/>
              </a:rPr>
              <a:t>  </a:t>
            </a:r>
            <a:endParaRPr lang="en-US" u="sng" dirty="0">
              <a:solidFill>
                <a:srgbClr val="000000"/>
              </a:solidFill>
              <a:latin typeface="Arial" panose="020B0604020202020204" pitchFamily="34" charset="0"/>
              <a:cs typeface="Arial" panose="020B0604020202020204" pitchFamily="34" charset="0"/>
            </a:endParaRPr>
          </a:p>
          <a:p>
            <a:endParaRPr lang="ru-RU" u="sng" dirty="0">
              <a:solidFill>
                <a:srgbClr val="000000"/>
              </a:solidFill>
              <a:latin typeface="Arial" panose="020B0604020202020204" pitchFamily="34" charset="0"/>
              <a:cs typeface="Arial" panose="020B0604020202020204" pitchFamily="34" charset="0"/>
            </a:endParaRPr>
          </a:p>
          <a:p>
            <a:endParaRPr lang="en-US" u="sng" dirty="0">
              <a:solidFill>
                <a:srgbClr val="000000"/>
              </a:solidFill>
              <a:latin typeface="Arial" panose="020B0604020202020204" pitchFamily="34" charset="0"/>
              <a:cs typeface="Arial" panose="020B0604020202020204" pitchFamily="34" charset="0"/>
            </a:endParaRPr>
          </a:p>
          <a:p>
            <a:endParaRPr lang="en-US" u="sng" dirty="0">
              <a:solidFill>
                <a:srgbClr val="000000"/>
              </a:solidFill>
              <a:latin typeface="Arial" panose="020B0604020202020204" pitchFamily="34" charset="0"/>
              <a:cs typeface="Arial" panose="020B0604020202020204" pitchFamily="34" charset="0"/>
            </a:endParaRPr>
          </a:p>
          <a:p>
            <a:endParaRPr lang="en-US" u="sng" dirty="0">
              <a:solidFill>
                <a:srgbClr val="000000"/>
              </a:solidFill>
              <a:latin typeface="Arial" panose="020B0604020202020204" pitchFamily="34" charset="0"/>
              <a:cs typeface="Arial" panose="020B0604020202020204" pitchFamily="34" charset="0"/>
            </a:endParaRPr>
          </a:p>
          <a:p>
            <a:pPr marL="0" indent="0">
              <a:buNone/>
            </a:pPr>
            <a:r>
              <a:rPr lang="ru-RU" u="sng" dirty="0">
                <a:solidFill>
                  <a:srgbClr val="000000"/>
                </a:solidFill>
                <a:latin typeface="Arial" panose="020B0604020202020204" pitchFamily="34" charset="0"/>
                <a:cs typeface="Arial" panose="020B0604020202020204" pitchFamily="34" charset="0"/>
              </a:rPr>
              <a:t>            </a:t>
            </a:r>
          </a:p>
          <a:p>
            <a:pPr marL="0" marR="96530" indent="0" algn="just">
              <a:buNone/>
            </a:pPr>
            <a:r>
              <a:rPr lang="en-US" b="1" u="sng" dirty="0">
                <a:solidFill>
                  <a:srgbClr val="000000"/>
                </a:solidFill>
                <a:latin typeface="Arial" panose="020B0604020202020204" pitchFamily="34" charset="0"/>
                <a:cs typeface="Arial" panose="020B0604020202020204" pitchFamily="34" charset="0"/>
              </a:rPr>
              <a:t> </a:t>
            </a:r>
            <a:endParaRPr lang="ru-RU" u="sng" dirty="0">
              <a:solidFill>
                <a:srgbClr val="000000"/>
              </a:solidFill>
              <a:latin typeface="Arial" panose="020B0604020202020204" pitchFamily="34" charset="0"/>
              <a:cs typeface="Arial" panose="020B0604020202020204" pitchFamily="34" charset="0"/>
            </a:endParaRPr>
          </a:p>
          <a:p>
            <a:endParaRPr lang="ru-RU" u="sng" dirty="0">
              <a:solidFill>
                <a:srgbClr val="000000"/>
              </a:solidFill>
              <a:latin typeface="Arial" panose="020B0604020202020204" pitchFamily="34" charset="0"/>
              <a:cs typeface="Arial" panose="020B0604020202020204" pitchFamily="34" charset="0"/>
            </a:endParaRPr>
          </a:p>
          <a:p>
            <a:endParaRPr lang="ru-RU" dirty="0"/>
          </a:p>
        </p:txBody>
      </p:sp>
      <p:sp>
        <p:nvSpPr>
          <p:cNvPr id="13" name="TextBox 12"/>
          <p:cNvSpPr txBox="1"/>
          <p:nvPr/>
        </p:nvSpPr>
        <p:spPr>
          <a:xfrm>
            <a:off x="4398380" y="2511706"/>
            <a:ext cx="7012812" cy="369332"/>
          </a:xfrm>
          <a:prstGeom prst="rect">
            <a:avLst/>
          </a:prstGeom>
          <a:noFill/>
        </p:spPr>
        <p:txBody>
          <a:bodyPr wrap="square" rtlCol="0">
            <a:spAutoFit/>
          </a:bodyPr>
          <a:lstStyle/>
          <a:p>
            <a:endParaRPr lang="ru-RU" dirty="0"/>
          </a:p>
        </p:txBody>
      </p:sp>
      <p:pic>
        <p:nvPicPr>
          <p:cNvPr id="7" name="Рисунок 6"/>
          <p:cNvPicPr>
            <a:picLocks noChangeAspect="1"/>
          </p:cNvPicPr>
          <p:nvPr/>
        </p:nvPicPr>
        <p:blipFill>
          <a:blip r:embed="rId2"/>
          <a:stretch>
            <a:fillRect/>
          </a:stretch>
        </p:blipFill>
        <p:spPr>
          <a:xfrm>
            <a:off x="283042" y="116346"/>
            <a:ext cx="6267450" cy="3185506"/>
          </a:xfrm>
          <a:prstGeom prst="rect">
            <a:avLst/>
          </a:prstGeom>
        </p:spPr>
      </p:pic>
      <p:pic>
        <p:nvPicPr>
          <p:cNvPr id="4" name="Рисунок 3"/>
          <p:cNvPicPr>
            <a:picLocks noChangeAspect="1"/>
          </p:cNvPicPr>
          <p:nvPr/>
        </p:nvPicPr>
        <p:blipFill>
          <a:blip r:embed="rId3"/>
          <a:stretch>
            <a:fillRect/>
          </a:stretch>
        </p:blipFill>
        <p:spPr>
          <a:xfrm>
            <a:off x="570267" y="3416254"/>
            <a:ext cx="5980225" cy="1953887"/>
          </a:xfrm>
          <a:prstGeom prst="rect">
            <a:avLst/>
          </a:prstGeom>
        </p:spPr>
      </p:pic>
      <p:pic>
        <p:nvPicPr>
          <p:cNvPr id="5" name="Рисунок 4"/>
          <p:cNvPicPr>
            <a:picLocks noChangeAspect="1"/>
          </p:cNvPicPr>
          <p:nvPr/>
        </p:nvPicPr>
        <p:blipFill>
          <a:blip r:embed="rId4"/>
          <a:stretch>
            <a:fillRect/>
          </a:stretch>
        </p:blipFill>
        <p:spPr>
          <a:xfrm>
            <a:off x="2526366" y="5454743"/>
            <a:ext cx="7303434" cy="1103919"/>
          </a:xfrm>
          <a:prstGeom prst="rect">
            <a:avLst/>
          </a:prstGeom>
        </p:spPr>
      </p:pic>
      <p:sp>
        <p:nvSpPr>
          <p:cNvPr id="6" name="Rectangle 5">
            <a:extLst>
              <a:ext uri="{FF2B5EF4-FFF2-40B4-BE49-F238E27FC236}">
                <a16:creationId xmlns:a16="http://schemas.microsoft.com/office/drawing/2014/main" xmlns="" id="{A2726A64-04A0-3806-0E2D-89745F919AEE}"/>
              </a:ext>
            </a:extLst>
          </p:cNvPr>
          <p:cNvSpPr/>
          <p:nvPr/>
        </p:nvSpPr>
        <p:spPr>
          <a:xfrm>
            <a:off x="7001622" y="520861"/>
            <a:ext cx="4620111" cy="46201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ru-RU" sz="2100" dirty="0" err="1">
                <a:solidFill>
                  <a:prstClr val="black"/>
                </a:solidFill>
                <a:latin typeface="Times New Roman" panose="02020603050405020304" pitchFamily="18" charset="0"/>
                <a:cs typeface="Times New Roman" panose="02020603050405020304" pitchFamily="18" charset="0"/>
              </a:rPr>
              <a:t>Гидротазалау</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процесінде</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көмірсутектердің</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көптеген</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реакциялары</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бір</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мезгілде</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жүреді</a:t>
            </a:r>
            <a:r>
              <a:rPr lang="ru-RU" sz="2100" dirty="0">
                <a:solidFill>
                  <a:prstClr val="black"/>
                </a:solidFill>
                <a:latin typeface="Times New Roman" panose="02020603050405020304" pitchFamily="18" charset="0"/>
                <a:cs typeface="Times New Roman" panose="02020603050405020304" pitchFamily="18" charset="0"/>
              </a:rPr>
              <a:t>.-</a:t>
            </a:r>
            <a:r>
              <a:rPr lang="ru-RU" sz="2100" dirty="0" err="1">
                <a:solidFill>
                  <a:prstClr val="black"/>
                </a:solidFill>
                <a:latin typeface="Times New Roman" panose="02020603050405020304" pitchFamily="18" charset="0"/>
                <a:cs typeface="Times New Roman" panose="02020603050405020304" pitchFamily="18" charset="0"/>
              </a:rPr>
              <a:t>парафинді</a:t>
            </a:r>
            <a:r>
              <a:rPr lang="ru-RU" sz="2100" dirty="0">
                <a:solidFill>
                  <a:prstClr val="black"/>
                </a:solidFill>
                <a:latin typeface="Times New Roman" panose="02020603050405020304" pitchFamily="18" charset="0"/>
                <a:cs typeface="Times New Roman" panose="02020603050405020304" pitchFamily="18" charset="0"/>
              </a:rPr>
              <a:t> және </a:t>
            </a:r>
            <a:r>
              <a:rPr lang="ru-RU" sz="2100" dirty="0" err="1">
                <a:solidFill>
                  <a:prstClr val="black"/>
                </a:solidFill>
                <a:latin typeface="Times New Roman" panose="02020603050405020304" pitchFamily="18" charset="0"/>
                <a:cs typeface="Times New Roman" panose="02020603050405020304" pitchFamily="18" charset="0"/>
              </a:rPr>
              <a:t>нафтенді</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көмірсутектердің</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изомерленуі</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қанықпағандардың</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қанығуы</a:t>
            </a:r>
            <a:r>
              <a:rPr lang="ru-RU" sz="2100" dirty="0">
                <a:solidFill>
                  <a:prstClr val="black"/>
                </a:solidFill>
                <a:latin typeface="Times New Roman" panose="02020603050405020304" pitchFamily="18" charset="0"/>
                <a:cs typeface="Times New Roman" panose="02020603050405020304" pitchFamily="18" charset="0"/>
              </a:rPr>
              <a:t> -гидрокрекинг және </a:t>
            </a:r>
            <a:r>
              <a:rPr lang="ru-RU" sz="2100" dirty="0" err="1">
                <a:solidFill>
                  <a:prstClr val="black"/>
                </a:solidFill>
                <a:latin typeface="Times New Roman" panose="02020603050405020304" pitchFamily="18" charset="0"/>
                <a:cs typeface="Times New Roman" panose="02020603050405020304" pitchFamily="18" charset="0"/>
              </a:rPr>
              <a:t>т.б.Парафинді</a:t>
            </a:r>
            <a:r>
              <a:rPr lang="ru-RU" sz="2100" dirty="0">
                <a:solidFill>
                  <a:prstClr val="black"/>
                </a:solidFill>
                <a:latin typeface="Times New Roman" panose="02020603050405020304" pitchFamily="18" charset="0"/>
                <a:cs typeface="Times New Roman" panose="02020603050405020304" pitchFamily="18" charset="0"/>
              </a:rPr>
              <a:t> және </a:t>
            </a:r>
            <a:r>
              <a:rPr lang="ru-RU" sz="2100" dirty="0" err="1">
                <a:solidFill>
                  <a:prstClr val="black"/>
                </a:solidFill>
                <a:latin typeface="Times New Roman" panose="02020603050405020304" pitchFamily="18" charset="0"/>
                <a:cs typeface="Times New Roman" panose="02020603050405020304" pitchFamily="18" charset="0"/>
              </a:rPr>
              <a:t>нафтенді</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көмірсутектердің</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изомерленуі</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кез</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келген</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күкіртсіздендіру</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жағдайында</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жүреді.Гидрокрекингтің</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қарқындылығы</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артады</a:t>
            </a:r>
            <a:r>
              <a:rPr lang="ru-RU" sz="2100" dirty="0">
                <a:solidFill>
                  <a:prstClr val="black"/>
                </a:solidFill>
                <a:latin typeface="Times New Roman" panose="02020603050405020304" pitchFamily="18" charset="0"/>
                <a:cs typeface="Times New Roman" panose="02020603050405020304" pitchFamily="18" charset="0"/>
              </a:rPr>
              <a:t> температура мен </a:t>
            </a:r>
            <a:r>
              <a:rPr lang="ru-RU" sz="2100" dirty="0" err="1">
                <a:solidFill>
                  <a:prstClr val="black"/>
                </a:solidFill>
                <a:latin typeface="Times New Roman" panose="02020603050405020304" pitchFamily="18" charset="0"/>
                <a:cs typeface="Times New Roman" panose="02020603050405020304" pitchFamily="18" charset="0"/>
              </a:rPr>
              <a:t>қысымның</a:t>
            </a:r>
            <a:r>
              <a:rPr lang="ru-RU" sz="2100" dirty="0">
                <a:solidFill>
                  <a:prstClr val="black"/>
                </a:solidFill>
                <a:latin typeface="Times New Roman" panose="02020603050405020304" pitchFamily="18" charset="0"/>
                <a:cs typeface="Times New Roman" panose="02020603050405020304" pitchFamily="18" charset="0"/>
              </a:rPr>
              <a:t> </a:t>
            </a:r>
            <a:r>
              <a:rPr lang="ru-RU" sz="2100" dirty="0" err="1">
                <a:solidFill>
                  <a:prstClr val="black"/>
                </a:solidFill>
                <a:latin typeface="Times New Roman" panose="02020603050405020304" pitchFamily="18" charset="0"/>
                <a:cs typeface="Times New Roman" panose="02020603050405020304" pitchFamily="18" charset="0"/>
              </a:rPr>
              <a:t>жоғарылауымен</a:t>
            </a:r>
            <a:r>
              <a:rPr lang="ru-RU" sz="2100" dirty="0">
                <a:solidFill>
                  <a:prstClr val="black"/>
                </a:solidFill>
                <a:latin typeface="Times New Roman" panose="02020603050405020304" pitchFamily="18" charset="0"/>
                <a:cs typeface="Times New Roman" panose="02020603050405020304" pitchFamily="18" charset="0"/>
              </a:rPr>
              <a:t>.</a:t>
            </a:r>
            <a:endParaRPr lang="x-none"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9443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Oval 1"/>
          <p:cNvSpPr>
            <a:spLocks noChangeArrowheads="1"/>
          </p:cNvSpPr>
          <p:nvPr/>
        </p:nvSpPr>
        <p:spPr bwMode="auto">
          <a:xfrm>
            <a:off x="209551" y="167091"/>
            <a:ext cx="2168526" cy="1368425"/>
          </a:xfrm>
          <a:prstGeom prst="ellipse">
            <a:avLst/>
          </a:prstGeom>
          <a:solidFill>
            <a:schemeClr val="accent2"/>
          </a:solidFill>
          <a:ln w="31680" cap="flat">
            <a:solidFill>
              <a:srgbClr val="FFFFFF"/>
            </a:solidFill>
            <a:round/>
            <a:headEnd/>
            <a:tailEnd/>
          </a:ln>
          <a:effectLst/>
        </p:spPr>
        <p:txBody>
          <a:bodyPr lIns="90000" tIns="45000" rIns="90000" bIns="45000" anchor="ctr"/>
          <a:lstStyle/>
          <a:p>
            <a:pPr algn="ctr">
              <a:tabLst>
                <a:tab pos="723900" algn="l"/>
                <a:tab pos="1447800" algn="l"/>
                <a:tab pos="2171700" algn="l"/>
              </a:tabLst>
            </a:pPr>
            <a:r>
              <a:rPr lang="kk-KZ" sz="2000" b="1" dirty="0">
                <a:solidFill>
                  <a:srgbClr val="FFFFFF"/>
                </a:solidFill>
                <a:latin typeface="Georgia" charset="0"/>
              </a:rPr>
              <a:t>Мұнай</a:t>
            </a:r>
            <a:endParaRPr lang="ru-RU" sz="2000" b="1" dirty="0">
              <a:solidFill>
                <a:srgbClr val="FFFFFF"/>
              </a:solidFill>
              <a:latin typeface="Georgia" charset="0"/>
            </a:endParaRPr>
          </a:p>
        </p:txBody>
      </p:sp>
      <p:sp>
        <p:nvSpPr>
          <p:cNvPr id="5122" name="Oval 2"/>
          <p:cNvSpPr>
            <a:spLocks noChangeArrowheads="1"/>
          </p:cNvSpPr>
          <p:nvPr/>
        </p:nvSpPr>
        <p:spPr bwMode="auto">
          <a:xfrm>
            <a:off x="2552412" y="256119"/>
            <a:ext cx="2592388" cy="1368425"/>
          </a:xfrm>
          <a:prstGeom prst="ellipse">
            <a:avLst/>
          </a:prstGeom>
          <a:solidFill>
            <a:schemeClr val="accent2"/>
          </a:solidFill>
          <a:ln w="31680" cap="flat">
            <a:solidFill>
              <a:srgbClr val="FFFFFF"/>
            </a:solidFill>
            <a:round/>
            <a:headEnd/>
            <a:tailEnd/>
          </a:ln>
          <a:effectLst/>
        </p:spPr>
        <p:txBody>
          <a:bodyPr lIns="90000" tIns="45000" rIns="90000" bIns="45000" anchor="ctr"/>
          <a:lstStyle/>
          <a:p>
            <a:pPr algn="ctr">
              <a:tabLst>
                <a:tab pos="723900" algn="l"/>
                <a:tab pos="1447800" algn="l"/>
                <a:tab pos="2171700" algn="l"/>
              </a:tabLst>
            </a:pPr>
            <a:r>
              <a:rPr lang="kk-KZ" sz="2000" b="1" dirty="0">
                <a:solidFill>
                  <a:srgbClr val="FFFFFF"/>
                </a:solidFill>
                <a:latin typeface="Georgia" charset="0"/>
              </a:rPr>
              <a:t>МДҚ</a:t>
            </a:r>
            <a:endParaRPr lang="ru-RU" sz="2000" b="1" dirty="0">
              <a:solidFill>
                <a:srgbClr val="FFFFFF"/>
              </a:solidFill>
              <a:latin typeface="Georgia" charset="0"/>
            </a:endParaRPr>
          </a:p>
        </p:txBody>
      </p:sp>
      <p:sp>
        <p:nvSpPr>
          <p:cNvPr id="5123" name="Oval 3"/>
          <p:cNvSpPr>
            <a:spLocks noChangeArrowheads="1"/>
          </p:cNvSpPr>
          <p:nvPr/>
        </p:nvSpPr>
        <p:spPr bwMode="auto">
          <a:xfrm>
            <a:off x="5240259" y="265721"/>
            <a:ext cx="2306069" cy="1368425"/>
          </a:xfrm>
          <a:prstGeom prst="ellipse">
            <a:avLst/>
          </a:prstGeom>
          <a:solidFill>
            <a:schemeClr val="accent2"/>
          </a:solidFill>
          <a:ln w="31680" cap="flat">
            <a:solidFill>
              <a:srgbClr val="FFFFFF"/>
            </a:solidFill>
            <a:round/>
            <a:headEnd/>
            <a:tailEnd/>
          </a:ln>
          <a:effectLst/>
        </p:spPr>
        <p:txBody>
          <a:bodyPr lIns="90000" tIns="45000" rIns="90000" bIns="45000" anchor="ctr"/>
          <a:lstStyle/>
          <a:p>
            <a:pPr algn="ctr">
              <a:tabLst>
                <a:tab pos="723900" algn="l"/>
                <a:tab pos="1447800" algn="l"/>
                <a:tab pos="2171700" algn="l"/>
              </a:tabLst>
            </a:pPr>
            <a:r>
              <a:rPr lang="ru-RU" sz="2000" b="1" dirty="0">
                <a:solidFill>
                  <a:srgbClr val="FFFFFF"/>
                </a:solidFill>
                <a:latin typeface="Georgia" charset="0"/>
              </a:rPr>
              <a:t>Э</a:t>
            </a:r>
            <a:r>
              <a:rPr lang="kk-KZ" sz="2000" b="1" dirty="0">
                <a:solidFill>
                  <a:srgbClr val="FFFFFF"/>
                </a:solidFill>
                <a:latin typeface="Georgia" charset="0"/>
              </a:rPr>
              <a:t>ТОУ</a:t>
            </a:r>
            <a:r>
              <a:rPr lang="ru-RU" sz="2000" b="1" dirty="0">
                <a:solidFill>
                  <a:srgbClr val="FFFFFF"/>
                </a:solidFill>
                <a:latin typeface="Georgia" charset="0"/>
              </a:rPr>
              <a:t> АВТ</a:t>
            </a:r>
          </a:p>
        </p:txBody>
      </p:sp>
      <p:sp>
        <p:nvSpPr>
          <p:cNvPr id="5124" name="Oval 4"/>
          <p:cNvSpPr>
            <a:spLocks noChangeArrowheads="1"/>
          </p:cNvSpPr>
          <p:nvPr/>
        </p:nvSpPr>
        <p:spPr bwMode="auto">
          <a:xfrm>
            <a:off x="938724" y="1493612"/>
            <a:ext cx="2592387" cy="1007290"/>
          </a:xfrm>
          <a:prstGeom prst="ellipse">
            <a:avLst/>
          </a:prstGeom>
          <a:solidFill>
            <a:schemeClr val="accent2"/>
          </a:solidFill>
          <a:ln w="31680" cap="flat">
            <a:solidFill>
              <a:srgbClr val="FFFFFF"/>
            </a:solidFill>
            <a:round/>
            <a:headEnd/>
            <a:tailEnd/>
          </a:ln>
          <a:effectLst/>
        </p:spPr>
        <p:txBody>
          <a:bodyPr lIns="90000" tIns="45000" rIns="90000" bIns="45000" anchor="ctr"/>
          <a:lstStyle/>
          <a:p>
            <a:pPr algn="ctr">
              <a:tabLst>
                <a:tab pos="723900" algn="l"/>
                <a:tab pos="1447800" algn="l"/>
                <a:tab pos="2171700" algn="l"/>
              </a:tabLst>
            </a:pPr>
            <a:r>
              <a:rPr lang="ru-RU" sz="2000" b="1" dirty="0" err="1">
                <a:solidFill>
                  <a:srgbClr val="FFFFFF"/>
                </a:solidFill>
                <a:latin typeface="Georgia" charset="0"/>
              </a:rPr>
              <a:t>Риформинг</a:t>
            </a:r>
            <a:r>
              <a:rPr lang="ru-RU" sz="2000" b="1" dirty="0">
                <a:solidFill>
                  <a:srgbClr val="FFFFFF"/>
                </a:solidFill>
                <a:latin typeface="Georgia" charset="0"/>
              </a:rPr>
              <a:t> </a:t>
            </a:r>
          </a:p>
        </p:txBody>
      </p:sp>
      <p:sp>
        <p:nvSpPr>
          <p:cNvPr id="5125" name="Oval 5"/>
          <p:cNvSpPr>
            <a:spLocks noChangeArrowheads="1"/>
          </p:cNvSpPr>
          <p:nvPr/>
        </p:nvSpPr>
        <p:spPr bwMode="auto">
          <a:xfrm>
            <a:off x="3779449" y="3074995"/>
            <a:ext cx="4080301" cy="3565196"/>
          </a:xfrm>
          <a:prstGeom prst="ellipse">
            <a:avLst/>
          </a:prstGeom>
          <a:solidFill>
            <a:schemeClr val="accent2"/>
          </a:solidFill>
          <a:ln w="31680" cap="flat">
            <a:solidFill>
              <a:srgbClr val="FFFFFF"/>
            </a:solidFill>
            <a:round/>
            <a:headEnd/>
            <a:tailEnd/>
          </a:ln>
          <a:effectLst/>
        </p:spPr>
        <p:txBody>
          <a:bodyPr lIns="90000" tIns="45000" rIns="90000" bIns="45000" anchor="ctr"/>
          <a:lstStyle/>
          <a:p>
            <a:pPr algn="ctr">
              <a:tabLst>
                <a:tab pos="723900" algn="l"/>
                <a:tab pos="1447800" algn="l"/>
                <a:tab pos="2171700" algn="l"/>
              </a:tabLst>
            </a:pPr>
            <a:r>
              <a:rPr lang="ru-RU" sz="2000" b="1" dirty="0" err="1">
                <a:solidFill>
                  <a:srgbClr val="FFFFFF"/>
                </a:solidFill>
                <a:latin typeface="Georgia" charset="0"/>
              </a:rPr>
              <a:t>Гидро</a:t>
            </a:r>
            <a:r>
              <a:rPr lang="ru-RU" sz="2000" b="1" dirty="0">
                <a:solidFill>
                  <a:srgbClr val="FFFFFF"/>
                </a:solidFill>
                <a:latin typeface="Georgia" charset="0"/>
              </a:rPr>
              <a:t>-крекинг</a:t>
            </a:r>
          </a:p>
          <a:p>
            <a:pPr algn="ctr">
              <a:tabLst>
                <a:tab pos="723900" algn="l"/>
                <a:tab pos="1447800" algn="l"/>
                <a:tab pos="2171700" algn="l"/>
              </a:tabLst>
            </a:pPr>
            <a:r>
              <a:rPr lang="ru-RU" sz="2000" dirty="0">
                <a:solidFill>
                  <a:srgbClr val="FFFFFF"/>
                </a:solidFill>
                <a:latin typeface="Georgia" charset="0"/>
              </a:rPr>
              <a:t>T 360-440◦С, Р 17-20 МПа</a:t>
            </a:r>
          </a:p>
          <a:p>
            <a:pPr algn="ctr">
              <a:tabLst>
                <a:tab pos="723900" algn="l"/>
                <a:tab pos="1447800" algn="l"/>
                <a:tab pos="2171700" algn="l"/>
              </a:tabLst>
            </a:pPr>
            <a:endParaRPr lang="ru-RU" sz="2000" b="1" dirty="0">
              <a:solidFill>
                <a:srgbClr val="FFFFFF"/>
              </a:solidFill>
              <a:latin typeface="Georgia" charset="0"/>
            </a:endParaRPr>
          </a:p>
        </p:txBody>
      </p:sp>
      <p:sp>
        <p:nvSpPr>
          <p:cNvPr id="5126" name="Oval 6"/>
          <p:cNvSpPr>
            <a:spLocks noChangeArrowheads="1"/>
          </p:cNvSpPr>
          <p:nvPr/>
        </p:nvSpPr>
        <p:spPr bwMode="auto">
          <a:xfrm>
            <a:off x="4912891" y="1670754"/>
            <a:ext cx="2633437" cy="1057155"/>
          </a:xfrm>
          <a:prstGeom prst="ellipse">
            <a:avLst/>
          </a:prstGeom>
          <a:solidFill>
            <a:schemeClr val="accent2"/>
          </a:solidFill>
          <a:ln w="31680" cap="flat">
            <a:solidFill>
              <a:srgbClr val="FFFFFF"/>
            </a:solidFill>
            <a:round/>
            <a:headEnd/>
            <a:tailEnd/>
          </a:ln>
          <a:effectLst/>
        </p:spPr>
        <p:txBody>
          <a:bodyPr lIns="90000" tIns="45000" rIns="90000" bIns="45000" anchor="ctr"/>
          <a:lstStyle/>
          <a:p>
            <a:pPr algn="ctr">
              <a:tabLst>
                <a:tab pos="723900" algn="l"/>
                <a:tab pos="1447800" algn="l"/>
                <a:tab pos="2171700" algn="l"/>
              </a:tabLst>
            </a:pPr>
            <a:r>
              <a:rPr lang="ru-RU" sz="2000" b="1" dirty="0" err="1">
                <a:solidFill>
                  <a:srgbClr val="FFFFFF"/>
                </a:solidFill>
                <a:latin typeface="Georgia" charset="0"/>
              </a:rPr>
              <a:t>Каткрекинг</a:t>
            </a:r>
            <a:endParaRPr lang="ru-RU" sz="2000" b="1" dirty="0">
              <a:solidFill>
                <a:srgbClr val="FFFFFF"/>
              </a:solidFill>
              <a:latin typeface="Georgia" charset="0"/>
            </a:endParaRPr>
          </a:p>
        </p:txBody>
      </p:sp>
      <p:sp>
        <p:nvSpPr>
          <p:cNvPr id="5127" name="AutoShape 7"/>
          <p:cNvSpPr>
            <a:spLocks noChangeArrowheads="1"/>
          </p:cNvSpPr>
          <p:nvPr/>
        </p:nvSpPr>
        <p:spPr bwMode="auto">
          <a:xfrm>
            <a:off x="2229640" y="851303"/>
            <a:ext cx="503237" cy="261937"/>
          </a:xfrm>
          <a:prstGeom prst="rightArrow">
            <a:avLst>
              <a:gd name="adj1" fmla="val 50000"/>
              <a:gd name="adj2" fmla="val 48030"/>
            </a:avLst>
          </a:prstGeom>
          <a:solidFill>
            <a:srgbClr val="5C92B5"/>
          </a:solidFill>
          <a:ln w="31680" cap="flat">
            <a:solidFill>
              <a:srgbClr val="FFFFFF"/>
            </a:solidFill>
            <a:round/>
            <a:headEnd/>
            <a:tailEnd/>
          </a:ln>
          <a:effectLst/>
        </p:spPr>
        <p:txBody>
          <a:bodyPr wrap="none" anchor="ctr"/>
          <a:lstStyle/>
          <a:p>
            <a:endParaRPr lang="ru-RU"/>
          </a:p>
        </p:txBody>
      </p:sp>
      <p:sp>
        <p:nvSpPr>
          <p:cNvPr id="5128" name="AutoShape 8"/>
          <p:cNvSpPr>
            <a:spLocks noChangeArrowheads="1"/>
          </p:cNvSpPr>
          <p:nvPr/>
        </p:nvSpPr>
        <p:spPr bwMode="auto">
          <a:xfrm>
            <a:off x="4797751" y="795146"/>
            <a:ext cx="503238" cy="261938"/>
          </a:xfrm>
          <a:prstGeom prst="rightArrow">
            <a:avLst>
              <a:gd name="adj1" fmla="val 50000"/>
              <a:gd name="adj2" fmla="val 48030"/>
            </a:avLst>
          </a:prstGeom>
          <a:solidFill>
            <a:srgbClr val="5C92B5"/>
          </a:solidFill>
          <a:ln w="31680" cap="flat">
            <a:solidFill>
              <a:srgbClr val="FFFFFF"/>
            </a:solidFill>
            <a:round/>
            <a:headEnd/>
            <a:tailEnd/>
          </a:ln>
          <a:effectLst/>
        </p:spPr>
        <p:txBody>
          <a:bodyPr wrap="none" anchor="ctr"/>
          <a:lstStyle/>
          <a:p>
            <a:endParaRPr lang="ru-RU"/>
          </a:p>
        </p:txBody>
      </p:sp>
      <p:cxnSp>
        <p:nvCxnSpPr>
          <p:cNvPr id="5129" name="AutoShape 9"/>
          <p:cNvCxnSpPr>
            <a:cxnSpLocks noChangeShapeType="1"/>
          </p:cNvCxnSpPr>
          <p:nvPr/>
        </p:nvCxnSpPr>
        <p:spPr bwMode="auto">
          <a:xfrm rot="10800000" flipV="1">
            <a:off x="3087506" y="1535515"/>
            <a:ext cx="2581775" cy="541255"/>
          </a:xfrm>
          <a:prstGeom prst="bentConnector3">
            <a:avLst>
              <a:gd name="adj1" fmla="val 50000"/>
            </a:avLst>
          </a:prstGeom>
          <a:noFill/>
          <a:ln w="9360" cap="flat">
            <a:solidFill>
              <a:srgbClr val="438086"/>
            </a:solidFill>
            <a:round/>
            <a:headEnd/>
            <a:tailEnd type="arrow" w="med" len="med"/>
          </a:ln>
          <a:effectLst/>
        </p:spPr>
      </p:cxnSp>
      <p:cxnSp>
        <p:nvCxnSpPr>
          <p:cNvPr id="5130" name="AutoShape 10"/>
          <p:cNvCxnSpPr>
            <a:cxnSpLocks noChangeShapeType="1"/>
          </p:cNvCxnSpPr>
          <p:nvPr/>
        </p:nvCxnSpPr>
        <p:spPr bwMode="auto">
          <a:xfrm flipH="1">
            <a:off x="6021388" y="1624544"/>
            <a:ext cx="1082675" cy="431800"/>
          </a:xfrm>
          <a:prstGeom prst="bentConnector3">
            <a:avLst>
              <a:gd name="adj1" fmla="val 50000"/>
            </a:avLst>
          </a:prstGeom>
          <a:noFill/>
          <a:ln w="9360" cap="flat">
            <a:solidFill>
              <a:srgbClr val="438086"/>
            </a:solidFill>
            <a:round/>
            <a:headEnd/>
            <a:tailEnd type="arrow" w="med" len="med"/>
          </a:ln>
          <a:effectLst/>
        </p:spPr>
      </p:cxnSp>
      <p:sp>
        <p:nvSpPr>
          <p:cNvPr id="5131" name="Oval 11"/>
          <p:cNvSpPr>
            <a:spLocks noChangeArrowheads="1"/>
          </p:cNvSpPr>
          <p:nvPr/>
        </p:nvSpPr>
        <p:spPr bwMode="auto">
          <a:xfrm>
            <a:off x="110816" y="3257762"/>
            <a:ext cx="3352130" cy="3456145"/>
          </a:xfrm>
          <a:prstGeom prst="ellipse">
            <a:avLst/>
          </a:prstGeom>
          <a:solidFill>
            <a:schemeClr val="accent2"/>
          </a:solidFill>
          <a:ln w="31680" cap="flat">
            <a:solidFill>
              <a:srgbClr val="FFFFFF"/>
            </a:solidFill>
            <a:round/>
            <a:headEnd/>
            <a:tailEnd/>
          </a:ln>
          <a:effectLst/>
        </p:spPr>
        <p:txBody>
          <a:bodyPr lIns="90000" tIns="45000" rIns="90000" bIns="45000" anchor="ctr"/>
          <a:lstStyle/>
          <a:p>
            <a:pPr algn="ctr">
              <a:tabLst>
                <a:tab pos="723900" algn="l"/>
                <a:tab pos="1447800" algn="l"/>
                <a:tab pos="2171700" algn="l"/>
              </a:tabLst>
            </a:pPr>
            <a:endParaRPr lang="ru-RU" sz="2000" b="1" dirty="0">
              <a:solidFill>
                <a:srgbClr val="FFFFFF"/>
              </a:solidFill>
              <a:latin typeface="Georgia" charset="0"/>
            </a:endParaRPr>
          </a:p>
          <a:p>
            <a:pPr algn="ctr">
              <a:tabLst>
                <a:tab pos="723900" algn="l"/>
                <a:tab pos="1447800" algn="l"/>
                <a:tab pos="2171700" algn="l"/>
              </a:tabLst>
            </a:pPr>
            <a:r>
              <a:rPr lang="ru-RU" sz="2000" b="1" dirty="0" err="1">
                <a:solidFill>
                  <a:srgbClr val="FFFFFF"/>
                </a:solidFill>
                <a:latin typeface="Georgia" charset="0"/>
              </a:rPr>
              <a:t>Гидро</a:t>
            </a:r>
            <a:r>
              <a:rPr lang="kk-KZ" sz="2000" b="1" dirty="0">
                <a:solidFill>
                  <a:srgbClr val="FFFFFF"/>
                </a:solidFill>
                <a:latin typeface="Georgia" charset="0"/>
              </a:rPr>
              <a:t> тазалау</a:t>
            </a:r>
            <a:endParaRPr lang="ru-RU" sz="2000" b="1" dirty="0">
              <a:solidFill>
                <a:srgbClr val="FFFFFF"/>
              </a:solidFill>
              <a:latin typeface="Georgia" charset="0"/>
            </a:endParaRPr>
          </a:p>
          <a:p>
            <a:pPr>
              <a:tabLst>
                <a:tab pos="723900" algn="l"/>
                <a:tab pos="1447800" algn="l"/>
                <a:tab pos="2171700" algn="l"/>
              </a:tabLst>
            </a:pPr>
            <a:r>
              <a:rPr lang="ru-RU" sz="2000" dirty="0">
                <a:solidFill>
                  <a:srgbClr val="FFFFFF"/>
                </a:solidFill>
                <a:latin typeface="Georgia" charset="0"/>
              </a:rPr>
              <a:t>Т=300-420 0С</a:t>
            </a:r>
          </a:p>
          <a:p>
            <a:pPr>
              <a:tabLst>
                <a:tab pos="723900" algn="l"/>
                <a:tab pos="1447800" algn="l"/>
                <a:tab pos="2171700" algn="l"/>
              </a:tabLst>
            </a:pPr>
            <a:r>
              <a:rPr lang="ru-RU" sz="2000" dirty="0">
                <a:solidFill>
                  <a:srgbClr val="FFFFFF"/>
                </a:solidFill>
                <a:latin typeface="Georgia" charset="0"/>
              </a:rPr>
              <a:t>Р =2-7 МПа</a:t>
            </a:r>
          </a:p>
          <a:p>
            <a:pPr algn="ctr">
              <a:tabLst>
                <a:tab pos="723900" algn="l"/>
                <a:tab pos="1447800" algn="l"/>
                <a:tab pos="2171700" algn="l"/>
              </a:tabLst>
            </a:pPr>
            <a:endParaRPr lang="ru-RU" sz="2000" b="1" dirty="0">
              <a:solidFill>
                <a:srgbClr val="FFFFFF"/>
              </a:solidFill>
              <a:latin typeface="Georgia" charset="0"/>
            </a:endParaRPr>
          </a:p>
          <a:p>
            <a:pPr algn="ctr">
              <a:tabLst>
                <a:tab pos="723900" algn="l"/>
                <a:tab pos="1447800" algn="l"/>
                <a:tab pos="2171700" algn="l"/>
              </a:tabLst>
            </a:pPr>
            <a:endParaRPr lang="ru-RU" sz="2000" b="1" dirty="0">
              <a:solidFill>
                <a:srgbClr val="FFFFFF"/>
              </a:solidFill>
              <a:latin typeface="Georgia" charset="0"/>
            </a:endParaRPr>
          </a:p>
        </p:txBody>
      </p:sp>
      <p:cxnSp>
        <p:nvCxnSpPr>
          <p:cNvPr id="5132" name="AutoShape 12"/>
          <p:cNvCxnSpPr>
            <a:cxnSpLocks noChangeShapeType="1"/>
          </p:cNvCxnSpPr>
          <p:nvPr/>
        </p:nvCxnSpPr>
        <p:spPr bwMode="auto">
          <a:xfrm rot="5400000">
            <a:off x="5834620" y="3066000"/>
            <a:ext cx="312851" cy="12700"/>
          </a:xfrm>
          <a:prstGeom prst="bentConnector3">
            <a:avLst>
              <a:gd name="adj1" fmla="val -55952"/>
            </a:avLst>
          </a:prstGeom>
          <a:noFill/>
          <a:ln w="9360" cap="flat">
            <a:solidFill>
              <a:srgbClr val="438086"/>
            </a:solidFill>
            <a:round/>
            <a:headEnd/>
            <a:tailEnd type="arrow" w="med" len="med"/>
          </a:ln>
          <a:effectLst/>
        </p:spPr>
      </p:cxnSp>
      <p:cxnSp>
        <p:nvCxnSpPr>
          <p:cNvPr id="5133" name="AutoShape 13"/>
          <p:cNvCxnSpPr>
            <a:cxnSpLocks noChangeShapeType="1"/>
          </p:cNvCxnSpPr>
          <p:nvPr/>
        </p:nvCxnSpPr>
        <p:spPr bwMode="auto">
          <a:xfrm rot="10800000" flipV="1">
            <a:off x="2839793" y="2818876"/>
            <a:ext cx="2188684" cy="506947"/>
          </a:xfrm>
          <a:prstGeom prst="bentConnector3">
            <a:avLst>
              <a:gd name="adj1" fmla="val 50000"/>
            </a:avLst>
          </a:prstGeom>
          <a:noFill/>
          <a:ln w="9360" cap="flat">
            <a:solidFill>
              <a:srgbClr val="438086"/>
            </a:solidFill>
            <a:round/>
            <a:headEnd/>
            <a:tailEnd type="arrow" w="med" len="med"/>
          </a:ln>
          <a:effectLst/>
        </p:spPr>
      </p:cxnSp>
      <p:cxnSp>
        <p:nvCxnSpPr>
          <p:cNvPr id="5134" name="AutoShape 14"/>
          <p:cNvCxnSpPr>
            <a:cxnSpLocks noChangeShapeType="1"/>
          </p:cNvCxnSpPr>
          <p:nvPr/>
        </p:nvCxnSpPr>
        <p:spPr bwMode="auto">
          <a:xfrm rot="5400000">
            <a:off x="1734344" y="2968837"/>
            <a:ext cx="576263" cy="1587"/>
          </a:xfrm>
          <a:prstGeom prst="bentConnector2">
            <a:avLst/>
          </a:prstGeom>
          <a:noFill/>
          <a:ln w="9360" cap="flat">
            <a:solidFill>
              <a:srgbClr val="438086"/>
            </a:solidFill>
            <a:round/>
            <a:headEnd/>
            <a:tailEnd type="arrow" w="med" len="med"/>
          </a:ln>
          <a:effectLst/>
        </p:spPr>
      </p:cxnSp>
      <p:sp>
        <p:nvSpPr>
          <p:cNvPr id="8" name="Прямоугольник 7"/>
          <p:cNvSpPr/>
          <p:nvPr/>
        </p:nvSpPr>
        <p:spPr>
          <a:xfrm>
            <a:off x="8173172" y="982271"/>
            <a:ext cx="3736186" cy="525886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dirty="0">
                <a:solidFill>
                  <a:prstClr val="black"/>
                </a:solidFill>
                <a:latin typeface="Times New Roman" panose="02020603050405020304" pitchFamily="18" charset="0"/>
                <a:cs typeface="Times New Roman" panose="02020603050405020304" pitchFamily="18" charset="0"/>
              </a:rPr>
              <a:t>Гидрокрекинг– бұл </a:t>
            </a:r>
            <a:r>
              <a:rPr lang="ru-RU" sz="2400" dirty="0" err="1">
                <a:solidFill>
                  <a:prstClr val="black"/>
                </a:solidFill>
                <a:latin typeface="Times New Roman" panose="02020603050405020304" pitchFamily="18" charset="0"/>
                <a:cs typeface="Times New Roman" panose="02020603050405020304" pitchFamily="18" charset="0"/>
              </a:rPr>
              <a:t>екі</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сатылы</a:t>
            </a:r>
            <a:r>
              <a:rPr lang="ru-RU" sz="2400" dirty="0">
                <a:solidFill>
                  <a:prstClr val="black"/>
                </a:solidFill>
                <a:latin typeface="Times New Roman" panose="02020603050405020304" pitchFamily="18" charset="0"/>
                <a:cs typeface="Times New Roman" panose="02020603050405020304" pitchFamily="18" charset="0"/>
              </a:rPr>
              <a:t> процесс, </a:t>
            </a:r>
            <a:r>
              <a:rPr lang="ru-RU" sz="2400" dirty="0" err="1">
                <a:solidFill>
                  <a:prstClr val="black"/>
                </a:solidFill>
                <a:latin typeface="Times New Roman" panose="02020603050405020304" pitchFamily="18" charset="0"/>
                <a:cs typeface="Times New Roman" panose="02020603050405020304" pitchFamily="18" charset="0"/>
              </a:rPr>
              <a:t>ол</a:t>
            </a:r>
            <a:r>
              <a:rPr lang="ru-RU"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K</a:t>
            </a:r>
            <a:r>
              <a:rPr lang="ru-RU" sz="2400" dirty="0" err="1">
                <a:solidFill>
                  <a:prstClr val="black"/>
                </a:solidFill>
                <a:latin typeface="Times New Roman" panose="02020603050405020304" pitchFamily="18" charset="0"/>
                <a:cs typeface="Times New Roman" panose="02020603050405020304" pitchFamily="18" charset="0"/>
              </a:rPr>
              <a:t>аткрекинг</a:t>
            </a:r>
            <a:r>
              <a:rPr lang="ru-RU" sz="2400" dirty="0">
                <a:solidFill>
                  <a:prstClr val="black"/>
                </a:solidFill>
                <a:latin typeface="Times New Roman" panose="02020603050405020304" pitchFamily="18" charset="0"/>
                <a:cs typeface="Times New Roman" panose="02020603050405020304" pitchFamily="18" charset="0"/>
              </a:rPr>
              <a:t> және </a:t>
            </a:r>
            <a:r>
              <a:rPr lang="ru-RU" sz="2400" dirty="0" err="1">
                <a:solidFill>
                  <a:prstClr val="black"/>
                </a:solidFill>
                <a:latin typeface="Times New Roman" panose="02020603050405020304" pitchFamily="18" charset="0"/>
                <a:cs typeface="Times New Roman" panose="02020603050405020304" pitchFamily="18" charset="0"/>
              </a:rPr>
              <a:t>гидрогенизацияны</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біріктіреді</a:t>
            </a:r>
            <a:r>
              <a:rPr lang="ru-RU" sz="2400" dirty="0">
                <a:solidFill>
                  <a:prstClr val="black"/>
                </a:solidFill>
                <a:latin typeface="Times New Roman" panose="02020603050405020304" pitchFamily="18" charset="0"/>
                <a:cs typeface="Times New Roman" panose="02020603050405020304" pitchFamily="18" charset="0"/>
              </a:rPr>
              <a:t>, Н2 және </a:t>
            </a:r>
            <a:r>
              <a:rPr lang="ru-RU" sz="2400" dirty="0" err="1">
                <a:solidFill>
                  <a:prstClr val="black"/>
                </a:solidFill>
                <a:latin typeface="Times New Roman" panose="02020603050405020304" pitchFamily="18" charset="0"/>
                <a:cs typeface="Times New Roman" panose="02020603050405020304" pitchFamily="18" charset="0"/>
              </a:rPr>
              <a:t>арнайы</a:t>
            </a:r>
            <a:r>
              <a:rPr lang="ru-RU"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K</a:t>
            </a:r>
            <a:r>
              <a:rPr lang="ru-RU" sz="2400" dirty="0" err="1">
                <a:solidFill>
                  <a:prstClr val="black"/>
                </a:solidFill>
                <a:latin typeface="Times New Roman" panose="02020603050405020304" pitchFamily="18" charset="0"/>
                <a:cs typeface="Times New Roman" panose="02020603050405020304" pitchFamily="18" charset="0"/>
              </a:rPr>
              <a:t>ат</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қатысуымен</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дистилляттың</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бөлінуі</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қажет</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өнімдерді</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жасау</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үшін.ГК-ның</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Каткрекингтен</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артықшылығы</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жоғары</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күкіртті</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шикізатты</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алдын</a:t>
            </a:r>
            <a:r>
              <a:rPr lang="ru-RU" sz="2400" dirty="0">
                <a:solidFill>
                  <a:prstClr val="black"/>
                </a:solidFill>
                <a:latin typeface="Times New Roman" panose="02020603050405020304" pitchFamily="18" charset="0"/>
                <a:cs typeface="Times New Roman" panose="02020603050405020304" pitchFamily="18" charset="0"/>
              </a:rPr>
              <a:t> ала </a:t>
            </a:r>
            <a:r>
              <a:rPr lang="ru-RU" sz="2400" dirty="0" err="1">
                <a:solidFill>
                  <a:prstClr val="black"/>
                </a:solidFill>
                <a:latin typeface="Times New Roman" panose="02020603050405020304" pitchFamily="18" charset="0"/>
                <a:cs typeface="Times New Roman" panose="02020603050405020304" pitchFamily="18" charset="0"/>
              </a:rPr>
              <a:t>күкіртсіздендірусіз</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өңдеуге</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err="1">
                <a:solidFill>
                  <a:prstClr val="black"/>
                </a:solidFill>
                <a:latin typeface="Times New Roman" panose="02020603050405020304" pitchFamily="18" charset="0"/>
                <a:cs typeface="Times New Roman" panose="02020603050405020304" pitchFamily="18" charset="0"/>
              </a:rPr>
              <a:t>болады</a:t>
            </a:r>
            <a:r>
              <a:rPr lang="ru-RU" sz="2400" dirty="0">
                <a:solidFill>
                  <a:prstClr val="black"/>
                </a:solidFill>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91905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9005" t="38418" r="7111" b="12133"/>
          <a:stretch/>
        </p:blipFill>
        <p:spPr>
          <a:xfrm>
            <a:off x="1536999" y="1577340"/>
            <a:ext cx="8953052" cy="2474138"/>
          </a:xfrm>
          <a:prstGeom prst="rect">
            <a:avLst/>
          </a:prstGeom>
        </p:spPr>
      </p:pic>
      <p:pic>
        <p:nvPicPr>
          <p:cNvPr id="5" name="Рисунок 4"/>
          <p:cNvPicPr>
            <a:picLocks noChangeAspect="1"/>
          </p:cNvPicPr>
          <p:nvPr/>
        </p:nvPicPr>
        <p:blipFill>
          <a:blip r:embed="rId3"/>
          <a:stretch>
            <a:fillRect/>
          </a:stretch>
        </p:blipFill>
        <p:spPr>
          <a:xfrm>
            <a:off x="195655" y="4051478"/>
            <a:ext cx="11635740" cy="2619448"/>
          </a:xfrm>
          <a:prstGeom prst="rect">
            <a:avLst/>
          </a:prstGeom>
        </p:spPr>
      </p:pic>
      <p:sp>
        <p:nvSpPr>
          <p:cNvPr id="6" name="Прямоугольник 5"/>
          <p:cNvSpPr/>
          <p:nvPr/>
        </p:nvSpPr>
        <p:spPr>
          <a:xfrm>
            <a:off x="2251710" y="337642"/>
            <a:ext cx="7440930" cy="914400"/>
          </a:xfrm>
          <a:prstGeom prst="rect">
            <a:avLst/>
          </a:prstGeom>
          <a:solidFill>
            <a:schemeClr val="accent4">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a:solidFill>
                  <a:srgbClr val="C00000"/>
                </a:solidFill>
                <a:latin typeface="Arial" panose="020B0604020202020204" pitchFamily="34" charset="0"/>
                <a:cs typeface="Arial" panose="020B0604020202020204" pitchFamily="34" charset="0"/>
              </a:rPr>
              <a:t>Екі сатылы қатты гидрокрекинг</a:t>
            </a:r>
            <a:endParaRPr lang="ru-RU"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754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нутый угол 6"/>
          <p:cNvSpPr/>
          <p:nvPr/>
        </p:nvSpPr>
        <p:spPr>
          <a:xfrm>
            <a:off x="5437823" y="326985"/>
            <a:ext cx="6028783" cy="3216315"/>
          </a:xfrm>
          <a:prstGeom prst="foldedCorne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00000"/>
              </a:solidFill>
              <a:latin typeface="Arial" panose="020B0604020202020204" pitchFamily="34" charset="0"/>
              <a:cs typeface="Arial" panose="020B0604020202020204" pitchFamily="34" charset="0"/>
            </a:endParaRPr>
          </a:p>
          <a:p>
            <a:pPr algn="just"/>
            <a:r>
              <a:rPr lang="ru-RU" sz="1800" dirty="0">
                <a:solidFill>
                  <a:prstClr val="black"/>
                </a:solidFill>
                <a:latin typeface="TimesNewRomanPSMT"/>
              </a:rPr>
              <a:t>Бензин – </a:t>
            </a:r>
            <a:r>
              <a:rPr lang="ru-RU" sz="1800" dirty="0" err="1">
                <a:solidFill>
                  <a:prstClr val="black"/>
                </a:solidFill>
                <a:latin typeface="TimesNewRomanPSMT"/>
              </a:rPr>
              <a:t>жеңіл</a:t>
            </a:r>
            <a:r>
              <a:rPr lang="ru-RU" sz="1800" dirty="0">
                <a:solidFill>
                  <a:prstClr val="black"/>
                </a:solidFill>
                <a:latin typeface="TimesNewRomanPSMT"/>
              </a:rPr>
              <a:t> </a:t>
            </a:r>
            <a:r>
              <a:rPr lang="ru-RU" sz="1800" dirty="0" err="1">
                <a:solidFill>
                  <a:prstClr val="black"/>
                </a:solidFill>
                <a:latin typeface="TimesNewRomanPSMT"/>
              </a:rPr>
              <a:t>көмірсутектердің</a:t>
            </a:r>
            <a:r>
              <a:rPr lang="ru-RU" sz="1800" dirty="0">
                <a:solidFill>
                  <a:prstClr val="black"/>
                </a:solidFill>
                <a:latin typeface="TimesNewRomanPSMT"/>
              </a:rPr>
              <a:t> </a:t>
            </a:r>
            <a:r>
              <a:rPr lang="ru-RU" sz="1800" dirty="0" err="1">
                <a:solidFill>
                  <a:prstClr val="black"/>
                </a:solidFill>
                <a:latin typeface="TimesNewRomanPSMT"/>
              </a:rPr>
              <a:t>қоспасы</a:t>
            </a:r>
            <a:r>
              <a:rPr lang="ru-RU" sz="1800" dirty="0">
                <a:solidFill>
                  <a:prstClr val="black"/>
                </a:solidFill>
                <a:latin typeface="TimesNewRomanPSMT"/>
              </a:rPr>
              <a:t>, </a:t>
            </a:r>
            <a:r>
              <a:rPr lang="ru-RU" sz="1800" dirty="0" err="1">
                <a:solidFill>
                  <a:prstClr val="black"/>
                </a:solidFill>
                <a:latin typeface="TimesNewRomanPSMT"/>
              </a:rPr>
              <a:t>Тқайн</a:t>
            </a:r>
            <a:r>
              <a:rPr lang="ru-RU" sz="1800" dirty="0">
                <a:solidFill>
                  <a:prstClr val="black"/>
                </a:solidFill>
                <a:latin typeface="TimesNewRomanPSMT"/>
              </a:rPr>
              <a:t>. 33°</a:t>
            </a:r>
            <a:r>
              <a:rPr lang="en-US" sz="1800" dirty="0">
                <a:solidFill>
                  <a:prstClr val="black"/>
                </a:solidFill>
                <a:latin typeface="TimesNewRomanPSMT"/>
              </a:rPr>
              <a:t>C-</a:t>
            </a:r>
            <a:r>
              <a:rPr lang="ru-RU" sz="1800" dirty="0">
                <a:solidFill>
                  <a:prstClr val="black"/>
                </a:solidFill>
                <a:latin typeface="TimesNewRomanPSMT"/>
              </a:rPr>
              <a:t>тан 205°</a:t>
            </a:r>
            <a:r>
              <a:rPr lang="en-US" sz="1800" dirty="0">
                <a:solidFill>
                  <a:prstClr val="black"/>
                </a:solidFill>
                <a:latin typeface="TimesNewRomanPSMT"/>
              </a:rPr>
              <a:t>C-</a:t>
            </a:r>
            <a:r>
              <a:rPr lang="ru-RU" sz="1800" dirty="0">
                <a:solidFill>
                  <a:prstClr val="black"/>
                </a:solidFill>
                <a:latin typeface="TimesNewRomanPSMT"/>
              </a:rPr>
              <a:t>қа </a:t>
            </a:r>
            <a:r>
              <a:rPr lang="ru-RU" sz="1800" dirty="0" err="1">
                <a:solidFill>
                  <a:prstClr val="black"/>
                </a:solidFill>
                <a:latin typeface="TimesNewRomanPSMT"/>
              </a:rPr>
              <a:t>дейін</a:t>
            </a:r>
            <a:r>
              <a:rPr lang="ru-RU" sz="1800" dirty="0">
                <a:solidFill>
                  <a:prstClr val="black"/>
                </a:solidFill>
                <a:latin typeface="TimesNewRomanPSMT"/>
              </a:rPr>
              <a:t>.  </a:t>
            </a:r>
            <a:r>
              <a:rPr lang="ru-RU" sz="1800" dirty="0" err="1">
                <a:solidFill>
                  <a:prstClr val="black"/>
                </a:solidFill>
                <a:latin typeface="TimesNewRomanPSMT"/>
              </a:rPr>
              <a:t>Орташа</a:t>
            </a:r>
            <a:r>
              <a:rPr lang="ru-RU" sz="1800" dirty="0">
                <a:solidFill>
                  <a:prstClr val="black"/>
                </a:solidFill>
                <a:latin typeface="TimesNewRomanPSMT"/>
              </a:rPr>
              <a:t> </a:t>
            </a:r>
            <a:r>
              <a:rPr lang="ru-RU" sz="1800" dirty="0" err="1">
                <a:solidFill>
                  <a:prstClr val="black"/>
                </a:solidFill>
                <a:latin typeface="TimesNewRomanPSMT"/>
              </a:rPr>
              <a:t>тығыздығы</a:t>
            </a:r>
            <a:r>
              <a:rPr lang="ru-RU" sz="1800" dirty="0">
                <a:solidFill>
                  <a:prstClr val="black"/>
                </a:solidFill>
                <a:latin typeface="TimesNewRomanPSMT"/>
              </a:rPr>
              <a:t> 0,71 г/см3.  </a:t>
            </a:r>
            <a:r>
              <a:rPr lang="ru-RU" sz="1800" dirty="0" err="1">
                <a:solidFill>
                  <a:prstClr val="black"/>
                </a:solidFill>
                <a:latin typeface="TimesNewRomanPSMT"/>
              </a:rPr>
              <a:t>Кристалданудың</a:t>
            </a:r>
            <a:r>
              <a:rPr lang="ru-RU" sz="1800" dirty="0">
                <a:solidFill>
                  <a:prstClr val="black"/>
                </a:solidFill>
                <a:latin typeface="TimesNewRomanPSMT"/>
              </a:rPr>
              <a:t> </a:t>
            </a:r>
            <a:r>
              <a:rPr lang="ru-RU" sz="1800" dirty="0" err="1">
                <a:solidFill>
                  <a:prstClr val="black"/>
                </a:solidFill>
                <a:latin typeface="TimesNewRomanPSMT"/>
              </a:rPr>
              <a:t>басталуы</a:t>
            </a:r>
            <a:r>
              <a:rPr lang="ru-RU" sz="1800" dirty="0">
                <a:solidFill>
                  <a:prstClr val="black"/>
                </a:solidFill>
                <a:latin typeface="TimesNewRomanPSMT"/>
              </a:rPr>
              <a:t> -60°С, </a:t>
            </a:r>
            <a:r>
              <a:rPr lang="ru-RU" sz="1800" dirty="0" err="1">
                <a:solidFill>
                  <a:prstClr val="black"/>
                </a:solidFill>
                <a:latin typeface="TimesNewRomanPSMT"/>
              </a:rPr>
              <a:t>ол</a:t>
            </a:r>
            <a:r>
              <a:rPr lang="ru-RU" sz="1800" dirty="0">
                <a:solidFill>
                  <a:prstClr val="black"/>
                </a:solidFill>
                <a:latin typeface="TimesNewRomanPSMT"/>
              </a:rPr>
              <a:t> </a:t>
            </a:r>
            <a:r>
              <a:rPr lang="en-US" sz="1800" dirty="0">
                <a:solidFill>
                  <a:prstClr val="black"/>
                </a:solidFill>
                <a:latin typeface="TimesNewRomanPSMT"/>
              </a:rPr>
              <a:t>T30°C </a:t>
            </a:r>
            <a:r>
              <a:rPr lang="ru-RU" sz="1800" dirty="0" err="1">
                <a:solidFill>
                  <a:prstClr val="black"/>
                </a:solidFill>
                <a:latin typeface="TimesNewRomanPSMT"/>
              </a:rPr>
              <a:t>температурада</a:t>
            </a:r>
            <a:r>
              <a:rPr lang="ru-RU" sz="1800" dirty="0">
                <a:solidFill>
                  <a:prstClr val="black"/>
                </a:solidFill>
                <a:latin typeface="TimesNewRomanPSMT"/>
              </a:rPr>
              <a:t> оңай </a:t>
            </a:r>
            <a:r>
              <a:rPr lang="ru-RU" sz="1800" dirty="0" err="1">
                <a:solidFill>
                  <a:prstClr val="black"/>
                </a:solidFill>
                <a:latin typeface="TimesNewRomanPSMT"/>
              </a:rPr>
              <a:t>буланады</a:t>
            </a:r>
            <a:r>
              <a:rPr lang="ru-RU" sz="1800" dirty="0">
                <a:solidFill>
                  <a:prstClr val="black"/>
                </a:solidFill>
                <a:latin typeface="TimesNewRomanPSMT"/>
              </a:rPr>
              <a:t>, ал </a:t>
            </a:r>
            <a:r>
              <a:rPr lang="en-US" sz="1800" dirty="0">
                <a:solidFill>
                  <a:prstClr val="black"/>
                </a:solidFill>
                <a:latin typeface="TimesNewRomanPSMT"/>
              </a:rPr>
              <a:t>T </a:t>
            </a:r>
            <a:r>
              <a:rPr lang="ru-RU" sz="1800" dirty="0" err="1">
                <a:solidFill>
                  <a:prstClr val="black"/>
                </a:solidFill>
                <a:latin typeface="TimesNewRomanPSMT"/>
              </a:rPr>
              <a:t>жоғарылағанда</a:t>
            </a:r>
            <a:r>
              <a:rPr lang="ru-RU" sz="1800" dirty="0">
                <a:solidFill>
                  <a:prstClr val="black"/>
                </a:solidFill>
                <a:latin typeface="TimesNewRomanPSMT"/>
              </a:rPr>
              <a:t> бұл процесс </a:t>
            </a:r>
            <a:r>
              <a:rPr lang="ru-RU" sz="1800" dirty="0" err="1">
                <a:solidFill>
                  <a:prstClr val="black"/>
                </a:solidFill>
                <a:latin typeface="TimesNewRomanPSMT"/>
              </a:rPr>
              <a:t>жылдамдайды</a:t>
            </a:r>
            <a:r>
              <a:rPr lang="ru-RU" sz="1800" dirty="0">
                <a:solidFill>
                  <a:prstClr val="black"/>
                </a:solidFill>
                <a:latin typeface="TimesNewRomanPSMT"/>
              </a:rPr>
              <a:t>. Оның төмен </a:t>
            </a:r>
            <a:r>
              <a:rPr lang="ru-RU" sz="1800" dirty="0" err="1">
                <a:solidFill>
                  <a:prstClr val="black"/>
                </a:solidFill>
                <a:latin typeface="TimesNewRomanPSMT"/>
              </a:rPr>
              <a:t>детонациялық</a:t>
            </a:r>
            <a:r>
              <a:rPr lang="ru-RU" sz="1800" dirty="0">
                <a:solidFill>
                  <a:prstClr val="black"/>
                </a:solidFill>
                <a:latin typeface="TimesNewRomanPSMT"/>
              </a:rPr>
              <a:t> </a:t>
            </a:r>
            <a:r>
              <a:rPr lang="ru-RU" sz="1800" dirty="0" err="1">
                <a:solidFill>
                  <a:prstClr val="black"/>
                </a:solidFill>
                <a:latin typeface="TimesNewRomanPSMT"/>
              </a:rPr>
              <a:t>қасиеттері</a:t>
            </a:r>
            <a:r>
              <a:rPr lang="ru-RU" sz="1800" dirty="0">
                <a:solidFill>
                  <a:prstClr val="black"/>
                </a:solidFill>
                <a:latin typeface="TimesNewRomanPSMT"/>
              </a:rPr>
              <a:t> бар. </a:t>
            </a:r>
            <a:r>
              <a:rPr lang="ru-RU" sz="1800" dirty="0" err="1">
                <a:solidFill>
                  <a:prstClr val="black"/>
                </a:solidFill>
                <a:latin typeface="TimesNewRomanPSMT"/>
              </a:rPr>
              <a:t>Бензиннің</a:t>
            </a:r>
            <a:r>
              <a:rPr lang="ru-RU" sz="1800" dirty="0">
                <a:solidFill>
                  <a:prstClr val="black"/>
                </a:solidFill>
                <a:latin typeface="TimesNewRomanPSMT"/>
              </a:rPr>
              <a:t> ОС-ы </a:t>
            </a:r>
            <a:r>
              <a:rPr lang="ru-RU" sz="1800" dirty="0" err="1">
                <a:solidFill>
                  <a:prstClr val="black"/>
                </a:solidFill>
                <a:latin typeface="TimesNewRomanPSMT"/>
              </a:rPr>
              <a:t>неғұрлым</a:t>
            </a:r>
            <a:r>
              <a:rPr lang="ru-RU" sz="1800" dirty="0">
                <a:solidFill>
                  <a:prstClr val="black"/>
                </a:solidFill>
                <a:latin typeface="TimesNewRomanPSMT"/>
              </a:rPr>
              <a:t> </a:t>
            </a:r>
            <a:r>
              <a:rPr lang="ru-RU" sz="1800" dirty="0" err="1">
                <a:solidFill>
                  <a:prstClr val="black"/>
                </a:solidFill>
                <a:latin typeface="TimesNewRomanPSMT"/>
              </a:rPr>
              <a:t>жоғары</a:t>
            </a:r>
            <a:r>
              <a:rPr lang="ru-RU" sz="1800" dirty="0">
                <a:solidFill>
                  <a:prstClr val="black"/>
                </a:solidFill>
                <a:latin typeface="TimesNewRomanPSMT"/>
              </a:rPr>
              <a:t> </a:t>
            </a:r>
            <a:r>
              <a:rPr lang="ru-RU" sz="1800" dirty="0" err="1">
                <a:solidFill>
                  <a:prstClr val="black"/>
                </a:solidFill>
                <a:latin typeface="TimesNewRomanPSMT"/>
              </a:rPr>
              <a:t>болса</a:t>
            </a:r>
            <a:r>
              <a:rPr lang="ru-RU" sz="1800" dirty="0">
                <a:solidFill>
                  <a:prstClr val="black"/>
                </a:solidFill>
                <a:latin typeface="TimesNewRomanPSMT"/>
              </a:rPr>
              <a:t>, </a:t>
            </a:r>
            <a:r>
              <a:rPr lang="ru-RU" sz="1800" dirty="0" err="1">
                <a:solidFill>
                  <a:prstClr val="black"/>
                </a:solidFill>
                <a:latin typeface="TimesNewRomanPSMT"/>
              </a:rPr>
              <a:t>соғұрлым</a:t>
            </a:r>
            <a:r>
              <a:rPr lang="ru-RU" sz="1800" dirty="0">
                <a:solidFill>
                  <a:prstClr val="black"/>
                </a:solidFill>
                <a:latin typeface="TimesNewRomanPSMT"/>
              </a:rPr>
              <a:t> оның детонацияға </a:t>
            </a:r>
            <a:r>
              <a:rPr lang="ru-RU" sz="1800" dirty="0" err="1">
                <a:solidFill>
                  <a:prstClr val="black"/>
                </a:solidFill>
                <a:latin typeface="TimesNewRomanPSMT"/>
              </a:rPr>
              <a:t>төзімділігі</a:t>
            </a:r>
            <a:r>
              <a:rPr lang="ru-RU" sz="1800" dirty="0">
                <a:solidFill>
                  <a:prstClr val="black"/>
                </a:solidFill>
                <a:latin typeface="TimesNewRomanPSMT"/>
              </a:rPr>
              <a:t> </a:t>
            </a:r>
            <a:r>
              <a:rPr lang="ru-RU" sz="1800" dirty="0" err="1">
                <a:solidFill>
                  <a:prstClr val="black"/>
                </a:solidFill>
                <a:latin typeface="TimesNewRomanPSMT"/>
              </a:rPr>
              <a:t>жоғары</a:t>
            </a:r>
            <a:r>
              <a:rPr lang="ru-RU" sz="1800" dirty="0">
                <a:solidFill>
                  <a:prstClr val="black"/>
                </a:solidFill>
                <a:latin typeface="TimesNewRomanPSMT"/>
              </a:rPr>
              <a:t> </a:t>
            </a:r>
            <a:r>
              <a:rPr lang="ru-RU" sz="1800" dirty="0" err="1">
                <a:solidFill>
                  <a:prstClr val="black"/>
                </a:solidFill>
                <a:latin typeface="TimesNewRomanPSMT"/>
              </a:rPr>
              <a:t>болады</a:t>
            </a:r>
            <a:r>
              <a:rPr lang="ru-RU" sz="1800" dirty="0">
                <a:solidFill>
                  <a:prstClr val="black"/>
                </a:solidFill>
                <a:latin typeface="TimesNewRomanPSMT"/>
              </a:rPr>
              <a:t>, яғни </a:t>
            </a:r>
            <a:r>
              <a:rPr lang="ru-RU" sz="1800" dirty="0" err="1">
                <a:solidFill>
                  <a:prstClr val="black"/>
                </a:solidFill>
                <a:latin typeface="TimesNewRomanPSMT"/>
              </a:rPr>
              <a:t>сығымдалған</a:t>
            </a:r>
            <a:r>
              <a:rPr lang="ru-RU" sz="1800" dirty="0">
                <a:solidFill>
                  <a:prstClr val="black"/>
                </a:solidFill>
                <a:latin typeface="TimesNewRomanPSMT"/>
              </a:rPr>
              <a:t> </a:t>
            </a:r>
            <a:r>
              <a:rPr lang="ru-RU" sz="1800" dirty="0" err="1">
                <a:solidFill>
                  <a:prstClr val="black"/>
                </a:solidFill>
                <a:latin typeface="TimesNewRomanPSMT"/>
              </a:rPr>
              <a:t>кезде</a:t>
            </a:r>
            <a:r>
              <a:rPr lang="ru-RU" sz="1800" dirty="0">
                <a:solidFill>
                  <a:prstClr val="black"/>
                </a:solidFill>
                <a:latin typeface="TimesNewRomanPSMT"/>
              </a:rPr>
              <a:t> </a:t>
            </a:r>
            <a:r>
              <a:rPr lang="ru-RU" sz="1800" dirty="0" err="1">
                <a:solidFill>
                  <a:prstClr val="black"/>
                </a:solidFill>
                <a:latin typeface="TimesNewRomanPSMT"/>
              </a:rPr>
              <a:t>жарылыссыз</a:t>
            </a:r>
            <a:r>
              <a:rPr lang="ru-RU" sz="1800" dirty="0">
                <a:solidFill>
                  <a:prstClr val="black"/>
                </a:solidFill>
                <a:latin typeface="TimesNewRomanPSMT"/>
              </a:rPr>
              <a:t> </a:t>
            </a:r>
            <a:r>
              <a:rPr lang="ru-RU" sz="1800" dirty="0" err="1">
                <a:solidFill>
                  <a:prstClr val="black"/>
                </a:solidFill>
                <a:latin typeface="TimesNewRomanPSMT"/>
              </a:rPr>
              <a:t>жануға</a:t>
            </a:r>
            <a:r>
              <a:rPr lang="ru-RU" sz="1800" dirty="0">
                <a:solidFill>
                  <a:prstClr val="black"/>
                </a:solidFill>
                <a:latin typeface="TimesNewRomanPSMT"/>
              </a:rPr>
              <a:t> </a:t>
            </a:r>
            <a:r>
              <a:rPr lang="ru-RU" sz="1800" dirty="0" err="1">
                <a:solidFill>
                  <a:prstClr val="black"/>
                </a:solidFill>
                <a:latin typeface="TimesNewRomanPSMT"/>
              </a:rPr>
              <a:t>қабілетті</a:t>
            </a:r>
            <a:r>
              <a:rPr lang="ru-RU" sz="1800" dirty="0">
                <a:solidFill>
                  <a:prstClr val="black"/>
                </a:solidFill>
                <a:latin typeface="TimesNewRomanPSMT"/>
              </a:rPr>
              <a:t>. </a:t>
            </a:r>
            <a:r>
              <a:rPr lang="ru-RU" sz="1800" dirty="0" err="1">
                <a:solidFill>
                  <a:prstClr val="black"/>
                </a:solidFill>
                <a:latin typeface="TimesNewRomanPSMT"/>
              </a:rPr>
              <a:t>Бензинді</a:t>
            </a:r>
            <a:r>
              <a:rPr lang="ru-RU" sz="1800" dirty="0">
                <a:solidFill>
                  <a:prstClr val="black"/>
                </a:solidFill>
                <a:latin typeface="TimesNewRomanPSMT"/>
              </a:rPr>
              <a:t> </a:t>
            </a:r>
            <a:r>
              <a:rPr lang="ru-RU" sz="1800" dirty="0" err="1">
                <a:solidFill>
                  <a:prstClr val="black"/>
                </a:solidFill>
                <a:latin typeface="TimesNewRomanPSMT"/>
              </a:rPr>
              <a:t>каталитикалық</a:t>
            </a:r>
            <a:r>
              <a:rPr lang="ru-RU" sz="1800" dirty="0">
                <a:solidFill>
                  <a:prstClr val="black"/>
                </a:solidFill>
                <a:latin typeface="TimesNewRomanPSMT"/>
              </a:rPr>
              <a:t> </a:t>
            </a:r>
            <a:r>
              <a:rPr lang="ru-RU" sz="1800" dirty="0" err="1">
                <a:solidFill>
                  <a:prstClr val="black"/>
                </a:solidFill>
                <a:latin typeface="TimesNewRomanPSMT"/>
              </a:rPr>
              <a:t>крекингпен</a:t>
            </a:r>
            <a:r>
              <a:rPr lang="ru-RU" sz="1800" dirty="0">
                <a:solidFill>
                  <a:prstClr val="black"/>
                </a:solidFill>
                <a:latin typeface="TimesNewRomanPSMT"/>
              </a:rPr>
              <a:t> </a:t>
            </a:r>
            <a:r>
              <a:rPr lang="ru-RU" sz="1800" dirty="0" err="1">
                <a:solidFill>
                  <a:prstClr val="black"/>
                </a:solidFill>
                <a:latin typeface="TimesNewRomanPSMT"/>
              </a:rPr>
              <a:t>гидротазалау</a:t>
            </a:r>
            <a:r>
              <a:rPr lang="ru-RU" sz="1800" dirty="0">
                <a:solidFill>
                  <a:prstClr val="black"/>
                </a:solidFill>
                <a:latin typeface="TimesNewRomanPSMT"/>
              </a:rPr>
              <a:t> </a:t>
            </a:r>
            <a:r>
              <a:rPr lang="ru-RU" sz="1800" dirty="0" err="1">
                <a:solidFill>
                  <a:prstClr val="black"/>
                </a:solidFill>
                <a:latin typeface="TimesNewRomanPSMT"/>
              </a:rPr>
              <a:t>процесі</a:t>
            </a:r>
            <a:r>
              <a:rPr lang="ru-RU" sz="1800" dirty="0">
                <a:solidFill>
                  <a:prstClr val="black"/>
                </a:solidFill>
                <a:latin typeface="TimesNewRomanPSMT"/>
              </a:rPr>
              <a:t> </a:t>
            </a:r>
            <a:r>
              <a:rPr lang="ru-RU" sz="1800" dirty="0" err="1">
                <a:solidFill>
                  <a:prstClr val="black"/>
                </a:solidFill>
                <a:latin typeface="TimesNewRomanPSMT"/>
              </a:rPr>
              <a:t>тауарлық</a:t>
            </a:r>
            <a:r>
              <a:rPr lang="ru-RU" sz="1800" dirty="0">
                <a:solidFill>
                  <a:prstClr val="black"/>
                </a:solidFill>
                <a:latin typeface="TimesNewRomanPSMT"/>
              </a:rPr>
              <a:t> </a:t>
            </a:r>
            <a:r>
              <a:rPr lang="ru-RU" sz="1800" dirty="0" err="1">
                <a:solidFill>
                  <a:prstClr val="black"/>
                </a:solidFill>
                <a:latin typeface="TimesNewRomanPSMT"/>
              </a:rPr>
              <a:t>бензиндердегі</a:t>
            </a:r>
            <a:r>
              <a:rPr lang="ru-RU" sz="1800" dirty="0">
                <a:solidFill>
                  <a:prstClr val="black"/>
                </a:solidFill>
                <a:latin typeface="TimesNewRomanPSMT"/>
              </a:rPr>
              <a:t> </a:t>
            </a:r>
            <a:r>
              <a:rPr lang="ru-RU" sz="1800" dirty="0" err="1">
                <a:solidFill>
                  <a:prstClr val="black"/>
                </a:solidFill>
                <a:latin typeface="TimesNewRomanPSMT"/>
              </a:rPr>
              <a:t>диенді</a:t>
            </a:r>
            <a:r>
              <a:rPr lang="ru-RU" sz="1800" dirty="0">
                <a:solidFill>
                  <a:prstClr val="black"/>
                </a:solidFill>
                <a:latin typeface="TimesNewRomanPSMT"/>
              </a:rPr>
              <a:t> </a:t>
            </a:r>
            <a:r>
              <a:rPr lang="ru-RU" sz="1800" dirty="0" err="1">
                <a:solidFill>
                  <a:prstClr val="black"/>
                </a:solidFill>
                <a:latin typeface="TimesNewRomanPSMT"/>
              </a:rPr>
              <a:t>көмірсутектер</a:t>
            </a:r>
            <a:r>
              <a:rPr lang="ru-RU" sz="1800" dirty="0">
                <a:solidFill>
                  <a:prstClr val="black"/>
                </a:solidFill>
                <a:latin typeface="TimesNewRomanPSMT"/>
              </a:rPr>
              <a:t> мен </a:t>
            </a:r>
            <a:r>
              <a:rPr lang="ru-RU" sz="1800" dirty="0" err="1">
                <a:solidFill>
                  <a:prstClr val="black"/>
                </a:solidFill>
                <a:latin typeface="TimesNewRomanPSMT"/>
              </a:rPr>
              <a:t>күкіртті</a:t>
            </a:r>
            <a:r>
              <a:rPr lang="ru-RU" sz="1800" dirty="0">
                <a:solidFill>
                  <a:prstClr val="black"/>
                </a:solidFill>
                <a:latin typeface="TimesNewRomanPSMT"/>
              </a:rPr>
              <a:t> </a:t>
            </a:r>
            <a:r>
              <a:rPr lang="ru-RU" sz="1800" dirty="0" err="1">
                <a:solidFill>
                  <a:prstClr val="black"/>
                </a:solidFill>
                <a:latin typeface="TimesNewRomanPSMT"/>
              </a:rPr>
              <a:t>азайтады</a:t>
            </a:r>
            <a:r>
              <a:rPr lang="ru-RU" sz="1800" dirty="0">
                <a:solidFill>
                  <a:prstClr val="black"/>
                </a:solidFill>
                <a:latin typeface="TimesNewRomanPSMT"/>
              </a:rPr>
              <a:t>.</a:t>
            </a:r>
            <a:endParaRPr lang="ru-RU" dirty="0">
              <a:solidFill>
                <a:srgbClr val="C00000"/>
              </a:solidFill>
              <a:latin typeface="Arial" panose="020B0604020202020204" pitchFamily="34" charset="0"/>
              <a:cs typeface="Arial" panose="020B0604020202020204" pitchFamily="34" charset="0"/>
            </a:endParaRPr>
          </a:p>
        </p:txBody>
      </p:sp>
      <p:sp>
        <p:nvSpPr>
          <p:cNvPr id="3" name="Скругленный прямоугольник 2"/>
          <p:cNvSpPr/>
          <p:nvPr/>
        </p:nvSpPr>
        <p:spPr>
          <a:xfrm>
            <a:off x="365760" y="674984"/>
            <a:ext cx="4377690" cy="563437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100" dirty="0" err="1">
                <a:solidFill>
                  <a:prstClr val="black"/>
                </a:solidFill>
                <a:latin typeface="TimesNewRomanPSMT"/>
              </a:rPr>
              <a:t>Өнеркәсіптегі</a:t>
            </a:r>
            <a:r>
              <a:rPr lang="ru-RU" sz="2100" dirty="0">
                <a:solidFill>
                  <a:prstClr val="black"/>
                </a:solidFill>
                <a:latin typeface="TimesNewRomanPSMT"/>
              </a:rPr>
              <a:t> ГК:</a:t>
            </a:r>
            <a:endParaRPr lang="kk-KZ" sz="2100" dirty="0">
              <a:solidFill>
                <a:prstClr val="black"/>
              </a:solidFill>
              <a:latin typeface="TimesNewRomanPSMT"/>
            </a:endParaRPr>
          </a:p>
          <a:p>
            <a:pPr marL="342900" indent="-342900">
              <a:buFontTx/>
              <a:buChar char="-"/>
            </a:pPr>
            <a:r>
              <a:rPr lang="ru-RU" sz="2100" dirty="0" err="1">
                <a:solidFill>
                  <a:prstClr val="black"/>
                </a:solidFill>
                <a:latin typeface="TimesNewRomanPSMT"/>
              </a:rPr>
              <a:t>сұйытылған</a:t>
            </a:r>
            <a:r>
              <a:rPr lang="ru-RU" sz="2100" dirty="0">
                <a:solidFill>
                  <a:prstClr val="black"/>
                </a:solidFill>
                <a:latin typeface="TimesNewRomanPSMT"/>
              </a:rPr>
              <a:t> </a:t>
            </a:r>
            <a:r>
              <a:rPr lang="ru-RU" sz="2100" dirty="0" err="1">
                <a:solidFill>
                  <a:prstClr val="black"/>
                </a:solidFill>
                <a:latin typeface="TimesNewRomanPSMT"/>
              </a:rPr>
              <a:t>мұнай</a:t>
            </a:r>
            <a:r>
              <a:rPr lang="ru-RU" sz="2100" dirty="0">
                <a:solidFill>
                  <a:prstClr val="black"/>
                </a:solidFill>
                <a:latin typeface="TimesNewRomanPSMT"/>
              </a:rPr>
              <a:t> газы, изо-С4-С5, </a:t>
            </a:r>
            <a:r>
              <a:rPr lang="ru-RU" sz="2100" dirty="0" err="1">
                <a:solidFill>
                  <a:prstClr val="black"/>
                </a:solidFill>
                <a:latin typeface="TimesNewRomanPSMT"/>
              </a:rPr>
              <a:t>жоғары</a:t>
            </a:r>
            <a:r>
              <a:rPr lang="ru-RU" sz="2100" dirty="0">
                <a:solidFill>
                  <a:prstClr val="black"/>
                </a:solidFill>
                <a:latin typeface="TimesNewRomanPSMT"/>
              </a:rPr>
              <a:t> </a:t>
            </a:r>
            <a:r>
              <a:rPr lang="ru-RU" sz="2100" dirty="0" err="1">
                <a:solidFill>
                  <a:prstClr val="black"/>
                </a:solidFill>
                <a:latin typeface="TimesNewRomanPSMT"/>
              </a:rPr>
              <a:t>октанды</a:t>
            </a:r>
            <a:r>
              <a:rPr lang="ru-RU" sz="2100" dirty="0">
                <a:solidFill>
                  <a:prstClr val="black"/>
                </a:solidFill>
                <a:latin typeface="TimesNewRomanPSMT"/>
              </a:rPr>
              <a:t> компонент </a:t>
            </a:r>
            <a:r>
              <a:rPr lang="ru-RU" sz="2100" dirty="0" err="1">
                <a:solidFill>
                  <a:prstClr val="black"/>
                </a:solidFill>
                <a:latin typeface="TimesNewRomanPSMT"/>
              </a:rPr>
              <a:t>өндіретін</a:t>
            </a:r>
            <a:r>
              <a:rPr lang="ru-RU" sz="2100" dirty="0">
                <a:solidFill>
                  <a:prstClr val="black"/>
                </a:solidFill>
                <a:latin typeface="TimesNewRomanPSMT"/>
              </a:rPr>
              <a:t> бензин </a:t>
            </a:r>
            <a:r>
              <a:rPr lang="ru-RU" sz="2100" dirty="0" err="1">
                <a:solidFill>
                  <a:prstClr val="black"/>
                </a:solidFill>
                <a:latin typeface="TimesNewRomanPSMT"/>
              </a:rPr>
              <a:t>фракцияларының</a:t>
            </a:r>
            <a:r>
              <a:rPr lang="ru-RU" sz="2100" dirty="0">
                <a:solidFill>
                  <a:prstClr val="black"/>
                </a:solidFill>
                <a:latin typeface="TimesNewRomanPSMT"/>
              </a:rPr>
              <a:t> </a:t>
            </a:r>
            <a:r>
              <a:rPr lang="ru-RU" sz="2100" dirty="0" err="1">
                <a:solidFill>
                  <a:prstClr val="black"/>
                </a:solidFill>
                <a:latin typeface="TimesNewRomanPSMT"/>
              </a:rPr>
              <a:t>ГК-сы</a:t>
            </a:r>
            <a:r>
              <a:rPr lang="ru-RU" sz="2100" dirty="0">
                <a:solidFill>
                  <a:prstClr val="black"/>
                </a:solidFill>
                <a:latin typeface="TimesNewRomanPSMT"/>
              </a:rPr>
              <a:t> </a:t>
            </a:r>
            <a:endParaRPr lang="kk-KZ" sz="2100" dirty="0">
              <a:solidFill>
                <a:prstClr val="black"/>
              </a:solidFill>
              <a:latin typeface="TimesNewRomanPSMT"/>
            </a:endParaRPr>
          </a:p>
          <a:p>
            <a:pPr marL="342900" indent="-342900">
              <a:buFontTx/>
              <a:buChar char="-"/>
            </a:pPr>
            <a:r>
              <a:rPr lang="ru-RU" sz="2100" dirty="0">
                <a:solidFill>
                  <a:prstClr val="black"/>
                </a:solidFill>
                <a:latin typeface="TimesNewRomanPSMT"/>
              </a:rPr>
              <a:t>-Бензин мен </a:t>
            </a:r>
            <a:r>
              <a:rPr lang="ru-RU" sz="2100" dirty="0" err="1">
                <a:solidFill>
                  <a:prstClr val="black"/>
                </a:solidFill>
                <a:latin typeface="TimesNewRomanPSMT"/>
              </a:rPr>
              <a:t>авиакеросин</a:t>
            </a:r>
            <a:r>
              <a:rPr lang="ru-RU" sz="2100" dirty="0">
                <a:solidFill>
                  <a:prstClr val="black"/>
                </a:solidFill>
                <a:latin typeface="TimesNewRomanPSMT"/>
              </a:rPr>
              <a:t> </a:t>
            </a:r>
            <a:r>
              <a:rPr lang="ru-RU" sz="2100" dirty="0" err="1">
                <a:solidFill>
                  <a:prstClr val="black"/>
                </a:solidFill>
                <a:latin typeface="TimesNewRomanPSMT"/>
              </a:rPr>
              <a:t>алу</a:t>
            </a:r>
            <a:r>
              <a:rPr lang="ru-RU" sz="2100" dirty="0">
                <a:solidFill>
                  <a:prstClr val="black"/>
                </a:solidFill>
                <a:latin typeface="TimesNewRomanPSMT"/>
              </a:rPr>
              <a:t> </a:t>
            </a:r>
            <a:r>
              <a:rPr lang="ru-RU" sz="2100" dirty="0" err="1">
                <a:solidFill>
                  <a:prstClr val="black"/>
                </a:solidFill>
                <a:latin typeface="TimesNewRomanPSMT"/>
              </a:rPr>
              <a:t>үшін</a:t>
            </a:r>
            <a:r>
              <a:rPr lang="ru-RU" sz="2100" dirty="0">
                <a:solidFill>
                  <a:prstClr val="black"/>
                </a:solidFill>
                <a:latin typeface="TimesNewRomanPSMT"/>
              </a:rPr>
              <a:t> орта </a:t>
            </a:r>
            <a:r>
              <a:rPr lang="ru-RU" sz="2100" dirty="0" err="1">
                <a:solidFill>
                  <a:prstClr val="black"/>
                </a:solidFill>
                <a:latin typeface="TimesNewRomanPSMT"/>
              </a:rPr>
              <a:t>дистилляттардың</a:t>
            </a:r>
            <a:r>
              <a:rPr lang="ru-RU" sz="2100" dirty="0">
                <a:solidFill>
                  <a:prstClr val="black"/>
                </a:solidFill>
                <a:latin typeface="TimesNewRomanPSMT"/>
              </a:rPr>
              <a:t> ГК</a:t>
            </a:r>
            <a:endParaRPr lang="kk-KZ" sz="2100" dirty="0">
              <a:solidFill>
                <a:prstClr val="black"/>
              </a:solidFill>
              <a:latin typeface="TimesNewRomanPSMT"/>
            </a:endParaRPr>
          </a:p>
          <a:p>
            <a:pPr marL="342900" indent="-342900">
              <a:buFontTx/>
              <a:buChar char="-"/>
            </a:pPr>
            <a:r>
              <a:rPr lang="ru-RU" sz="2100" dirty="0">
                <a:solidFill>
                  <a:prstClr val="black"/>
                </a:solidFill>
                <a:latin typeface="TimesNewRomanPSMT"/>
              </a:rPr>
              <a:t>Бензин, </a:t>
            </a:r>
            <a:r>
              <a:rPr lang="ru-RU" sz="2100" dirty="0" err="1">
                <a:solidFill>
                  <a:prstClr val="black"/>
                </a:solidFill>
                <a:latin typeface="TimesNewRomanPSMT"/>
              </a:rPr>
              <a:t>реактивті</a:t>
            </a:r>
            <a:r>
              <a:rPr lang="ru-RU" sz="2100" dirty="0">
                <a:solidFill>
                  <a:prstClr val="black"/>
                </a:solidFill>
                <a:latin typeface="TimesNewRomanPSMT"/>
              </a:rPr>
              <a:t> және </a:t>
            </a:r>
            <a:r>
              <a:rPr lang="ru-RU" sz="2100" dirty="0" err="1">
                <a:solidFill>
                  <a:prstClr val="black"/>
                </a:solidFill>
                <a:latin typeface="TimesNewRomanPSMT"/>
              </a:rPr>
              <a:t>дизельдік</a:t>
            </a:r>
            <a:r>
              <a:rPr lang="ru-RU" sz="2100" dirty="0">
                <a:solidFill>
                  <a:prstClr val="black"/>
                </a:solidFill>
                <a:latin typeface="TimesNewRomanPSMT"/>
              </a:rPr>
              <a:t> </a:t>
            </a:r>
            <a:r>
              <a:rPr lang="ru-RU" sz="2100" dirty="0" err="1">
                <a:solidFill>
                  <a:prstClr val="black"/>
                </a:solidFill>
                <a:latin typeface="TimesNewRomanPSMT"/>
              </a:rPr>
              <a:t>отын</a:t>
            </a:r>
            <a:r>
              <a:rPr lang="ru-RU" sz="2100" dirty="0">
                <a:solidFill>
                  <a:prstClr val="black"/>
                </a:solidFill>
                <a:latin typeface="TimesNewRomanPSMT"/>
              </a:rPr>
              <a:t> </a:t>
            </a:r>
            <a:r>
              <a:rPr lang="ru-RU" sz="2100" dirty="0" err="1">
                <a:solidFill>
                  <a:prstClr val="black"/>
                </a:solidFill>
                <a:latin typeface="TimesNewRomanPSMT"/>
              </a:rPr>
              <a:t>өндірісімен</a:t>
            </a:r>
            <a:r>
              <a:rPr lang="ru-RU" sz="2100" dirty="0">
                <a:solidFill>
                  <a:prstClr val="black"/>
                </a:solidFill>
                <a:latin typeface="TimesNewRomanPSMT"/>
              </a:rPr>
              <a:t> </a:t>
            </a:r>
            <a:r>
              <a:rPr lang="ru-RU" sz="2100" dirty="0" err="1">
                <a:solidFill>
                  <a:prstClr val="black"/>
                </a:solidFill>
                <a:latin typeface="TimesNewRomanPSMT"/>
              </a:rPr>
              <a:t>газойлдардың</a:t>
            </a:r>
            <a:r>
              <a:rPr lang="ru-RU" sz="2100" dirty="0">
                <a:solidFill>
                  <a:prstClr val="black"/>
                </a:solidFill>
                <a:latin typeface="TimesNewRomanPSMT"/>
              </a:rPr>
              <a:t> ГК</a:t>
            </a:r>
            <a:endParaRPr lang="kk-KZ" sz="2100" dirty="0">
              <a:solidFill>
                <a:prstClr val="black"/>
              </a:solidFill>
              <a:latin typeface="TimesNewRomanPSMT"/>
            </a:endParaRPr>
          </a:p>
          <a:p>
            <a:pPr marL="342900" indent="-342900">
              <a:buFontTx/>
              <a:buChar char="-"/>
            </a:pPr>
            <a:r>
              <a:rPr lang="ru-RU" sz="2100" dirty="0">
                <a:solidFill>
                  <a:prstClr val="black"/>
                </a:solidFill>
                <a:latin typeface="TimesNewRomanPSMT"/>
              </a:rPr>
              <a:t> </a:t>
            </a:r>
            <a:r>
              <a:rPr lang="ru-RU" sz="2100" dirty="0" err="1">
                <a:solidFill>
                  <a:prstClr val="black"/>
                </a:solidFill>
                <a:latin typeface="TimesNewRomanPSMT"/>
              </a:rPr>
              <a:t>дизельдік</a:t>
            </a:r>
            <a:r>
              <a:rPr lang="ru-RU" sz="2100" dirty="0">
                <a:solidFill>
                  <a:prstClr val="black"/>
                </a:solidFill>
                <a:latin typeface="TimesNewRomanPSMT"/>
              </a:rPr>
              <a:t> </a:t>
            </a:r>
            <a:r>
              <a:rPr lang="ru-RU" sz="2100" dirty="0" err="1">
                <a:solidFill>
                  <a:prstClr val="black"/>
                </a:solidFill>
                <a:latin typeface="TimesNewRomanPSMT"/>
              </a:rPr>
              <a:t>отын</a:t>
            </a:r>
            <a:r>
              <a:rPr lang="ru-RU" sz="2100" dirty="0">
                <a:solidFill>
                  <a:prstClr val="black"/>
                </a:solidFill>
                <a:latin typeface="TimesNewRomanPSMT"/>
              </a:rPr>
              <a:t>, </a:t>
            </a:r>
            <a:r>
              <a:rPr lang="ru-RU" sz="2100" dirty="0" err="1">
                <a:solidFill>
                  <a:prstClr val="black"/>
                </a:solidFill>
                <a:latin typeface="TimesNewRomanPSMT"/>
              </a:rPr>
              <a:t>майлау</a:t>
            </a:r>
            <a:r>
              <a:rPr lang="ru-RU" sz="2100" dirty="0">
                <a:solidFill>
                  <a:prstClr val="black"/>
                </a:solidFill>
                <a:latin typeface="TimesNewRomanPSMT"/>
              </a:rPr>
              <a:t> </a:t>
            </a:r>
            <a:r>
              <a:rPr lang="ru-RU" sz="2100" dirty="0" err="1">
                <a:solidFill>
                  <a:prstClr val="black"/>
                </a:solidFill>
                <a:latin typeface="TimesNewRomanPSMT"/>
              </a:rPr>
              <a:t>майлары</a:t>
            </a:r>
            <a:r>
              <a:rPr lang="ru-RU" sz="2100" dirty="0">
                <a:solidFill>
                  <a:prstClr val="black"/>
                </a:solidFill>
                <a:latin typeface="TimesNewRomanPSMT"/>
              </a:rPr>
              <a:t>, </a:t>
            </a:r>
            <a:r>
              <a:rPr lang="ru-RU" sz="2100" dirty="0" err="1">
                <a:solidFill>
                  <a:prstClr val="black"/>
                </a:solidFill>
                <a:latin typeface="TimesNewRomanPSMT"/>
              </a:rPr>
              <a:t>қазандық</a:t>
            </a:r>
            <a:r>
              <a:rPr lang="ru-RU" sz="2100" dirty="0">
                <a:solidFill>
                  <a:prstClr val="black"/>
                </a:solidFill>
                <a:latin typeface="TimesNewRomanPSMT"/>
              </a:rPr>
              <a:t> </a:t>
            </a:r>
            <a:r>
              <a:rPr lang="ru-RU" sz="2100" dirty="0" err="1">
                <a:solidFill>
                  <a:prstClr val="black"/>
                </a:solidFill>
                <a:latin typeface="TimesNewRomanPSMT"/>
              </a:rPr>
              <a:t>отындары</a:t>
            </a:r>
            <a:r>
              <a:rPr lang="ru-RU" sz="2100" dirty="0">
                <a:solidFill>
                  <a:prstClr val="black"/>
                </a:solidFill>
                <a:latin typeface="TimesNewRomanPSMT"/>
              </a:rPr>
              <a:t> </a:t>
            </a:r>
            <a:r>
              <a:rPr lang="ru-RU" sz="2100" dirty="0" err="1">
                <a:solidFill>
                  <a:prstClr val="black"/>
                </a:solidFill>
                <a:latin typeface="TimesNewRomanPSMT"/>
              </a:rPr>
              <a:t>үшін</a:t>
            </a:r>
            <a:r>
              <a:rPr lang="ru-RU" sz="2100" dirty="0">
                <a:solidFill>
                  <a:prstClr val="black"/>
                </a:solidFill>
                <a:latin typeface="TimesNewRomanPSMT"/>
              </a:rPr>
              <a:t> ГК </a:t>
            </a:r>
            <a:endParaRPr lang="kk-KZ" sz="2100" dirty="0">
              <a:solidFill>
                <a:prstClr val="black"/>
              </a:solidFill>
              <a:latin typeface="TimesNewRomanPSMT"/>
            </a:endParaRPr>
          </a:p>
          <a:p>
            <a:pPr marL="342900" indent="-342900">
              <a:buFontTx/>
              <a:buChar char="-"/>
            </a:pPr>
            <a:r>
              <a:rPr lang="ru-RU" sz="2100" dirty="0">
                <a:solidFill>
                  <a:prstClr val="black"/>
                </a:solidFill>
                <a:latin typeface="TimesNewRomanPSMT"/>
              </a:rPr>
              <a:t>ОС </a:t>
            </a:r>
            <a:r>
              <a:rPr lang="ru-RU" sz="2100" dirty="0" err="1">
                <a:solidFill>
                  <a:prstClr val="black"/>
                </a:solidFill>
                <a:latin typeface="TimesNewRomanPSMT"/>
              </a:rPr>
              <a:t>арттыру</a:t>
            </a:r>
            <a:r>
              <a:rPr lang="ru-RU" sz="2100" dirty="0">
                <a:solidFill>
                  <a:prstClr val="black"/>
                </a:solidFill>
                <a:latin typeface="TimesNewRomanPSMT"/>
              </a:rPr>
              <a:t> </a:t>
            </a:r>
            <a:r>
              <a:rPr lang="ru-RU" sz="2100" dirty="0" err="1">
                <a:solidFill>
                  <a:prstClr val="black"/>
                </a:solidFill>
                <a:latin typeface="TimesNewRomanPSMT"/>
              </a:rPr>
              <a:t>үшін</a:t>
            </a:r>
            <a:r>
              <a:rPr lang="ru-RU" sz="2100" dirty="0">
                <a:solidFill>
                  <a:prstClr val="black"/>
                </a:solidFill>
                <a:latin typeface="TimesNewRomanPSMT"/>
              </a:rPr>
              <a:t> </a:t>
            </a:r>
            <a:r>
              <a:rPr lang="ru-RU" sz="2100" dirty="0" err="1">
                <a:solidFill>
                  <a:prstClr val="black"/>
                </a:solidFill>
                <a:latin typeface="TimesNewRomanPSMT"/>
              </a:rPr>
              <a:t>бензиндердің</a:t>
            </a:r>
            <a:r>
              <a:rPr lang="ru-RU" sz="2100" dirty="0">
                <a:solidFill>
                  <a:prstClr val="black"/>
                </a:solidFill>
                <a:latin typeface="TimesNewRomanPSMT"/>
              </a:rPr>
              <a:t> </a:t>
            </a:r>
            <a:r>
              <a:rPr lang="ru-RU" sz="2100" dirty="0" err="1">
                <a:solidFill>
                  <a:prstClr val="black"/>
                </a:solidFill>
                <a:latin typeface="TimesNewRomanPSMT"/>
              </a:rPr>
              <a:t>селективті</a:t>
            </a:r>
            <a:r>
              <a:rPr lang="ru-RU" sz="2100" dirty="0">
                <a:solidFill>
                  <a:prstClr val="black"/>
                </a:solidFill>
                <a:latin typeface="TimesNewRomanPSMT"/>
              </a:rPr>
              <a:t> ГК</a:t>
            </a:r>
            <a:endParaRPr lang="ru-RU" sz="2100" dirty="0">
              <a:solidFill>
                <a:srgbClr val="C00000"/>
              </a:solidFill>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2"/>
          <a:stretch>
            <a:fillRect/>
          </a:stretch>
        </p:blipFill>
        <p:spPr>
          <a:xfrm>
            <a:off x="6066472" y="3746182"/>
            <a:ext cx="4597717" cy="2563178"/>
          </a:xfrm>
          <a:prstGeom prst="rect">
            <a:avLst/>
          </a:prstGeom>
        </p:spPr>
      </p:pic>
    </p:spTree>
    <p:extLst>
      <p:ext uri="{BB962C8B-B14F-4D97-AF65-F5344CB8AC3E}">
        <p14:creationId xmlns:p14="http://schemas.microsoft.com/office/powerpoint/2010/main" val="1171812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1024769108"/>
              </p:ext>
            </p:extLst>
          </p:nvPr>
        </p:nvGraphicFramePr>
        <p:xfrm>
          <a:off x="518160" y="889161"/>
          <a:ext cx="7500990" cy="4484759"/>
        </p:xfrm>
        <a:graphic>
          <a:graphicData uri="http://schemas.openxmlformats.org/drawingml/2006/table">
            <a:tbl>
              <a:tblPr firstRow="1" bandRow="1"/>
              <a:tblGrid>
                <a:gridCol w="2500330">
                  <a:extLst>
                    <a:ext uri="{9D8B030D-6E8A-4147-A177-3AD203B41FA5}">
                      <a16:colId xmlns:a16="http://schemas.microsoft.com/office/drawing/2014/main" xmlns="" val="20000"/>
                    </a:ext>
                  </a:extLst>
                </a:gridCol>
                <a:gridCol w="2500330">
                  <a:extLst>
                    <a:ext uri="{9D8B030D-6E8A-4147-A177-3AD203B41FA5}">
                      <a16:colId xmlns:a16="http://schemas.microsoft.com/office/drawing/2014/main" xmlns="" val="20001"/>
                    </a:ext>
                  </a:extLst>
                </a:gridCol>
                <a:gridCol w="2500330">
                  <a:extLst>
                    <a:ext uri="{9D8B030D-6E8A-4147-A177-3AD203B41FA5}">
                      <a16:colId xmlns:a16="http://schemas.microsoft.com/office/drawing/2014/main" xmlns="" val="20002"/>
                    </a:ext>
                  </a:extLst>
                </a:gridCol>
              </a:tblGrid>
              <a:tr h="347298">
                <a:tc>
                  <a:txBody>
                    <a:bodyPr/>
                    <a:lstStyle>
                      <a:lvl1pPr marL="0" algn="l" defTabSz="914400" rtl="0" eaLnBrk="1" latinLnBrk="0" hangingPunct="1">
                        <a:defRPr sz="1800" b="1" kern="1200">
                          <a:solidFill>
                            <a:schemeClr val="lt1"/>
                          </a:solidFill>
                          <a:latin typeface="Gill Sans MT"/>
                          <a:ea typeface=""/>
                          <a:cs typeface=""/>
                        </a:defRPr>
                      </a:lvl1pPr>
                      <a:lvl2pPr marL="457200" algn="l" defTabSz="914400" rtl="0" eaLnBrk="1" latinLnBrk="0" hangingPunct="1">
                        <a:defRPr sz="1800" b="1" kern="1200">
                          <a:solidFill>
                            <a:schemeClr val="lt1"/>
                          </a:solidFill>
                          <a:latin typeface="Gill Sans MT"/>
                          <a:ea typeface=""/>
                          <a:cs typeface=""/>
                        </a:defRPr>
                      </a:lvl2pPr>
                      <a:lvl3pPr marL="914400" algn="l" defTabSz="914400" rtl="0" eaLnBrk="1" latinLnBrk="0" hangingPunct="1">
                        <a:defRPr sz="1800" b="1" kern="1200">
                          <a:solidFill>
                            <a:schemeClr val="lt1"/>
                          </a:solidFill>
                          <a:latin typeface="Gill Sans MT"/>
                          <a:ea typeface=""/>
                          <a:cs typeface=""/>
                        </a:defRPr>
                      </a:lvl3pPr>
                      <a:lvl4pPr marL="1371600" algn="l" defTabSz="914400" rtl="0" eaLnBrk="1" latinLnBrk="0" hangingPunct="1">
                        <a:defRPr sz="1800" b="1" kern="1200">
                          <a:solidFill>
                            <a:schemeClr val="lt1"/>
                          </a:solidFill>
                          <a:latin typeface="Gill Sans MT"/>
                          <a:ea typeface=""/>
                          <a:cs typeface=""/>
                        </a:defRPr>
                      </a:lvl4pPr>
                      <a:lvl5pPr marL="1828800" algn="l" defTabSz="914400" rtl="0" eaLnBrk="1" latinLnBrk="0" hangingPunct="1">
                        <a:defRPr sz="1800" b="1" kern="1200">
                          <a:solidFill>
                            <a:schemeClr val="lt1"/>
                          </a:solidFill>
                          <a:latin typeface="Gill Sans MT"/>
                          <a:ea typeface=""/>
                          <a:cs typeface=""/>
                        </a:defRPr>
                      </a:lvl5pPr>
                      <a:lvl6pPr marL="2286000" algn="l" defTabSz="914400" rtl="0" eaLnBrk="1" latinLnBrk="0" hangingPunct="1">
                        <a:defRPr sz="1800" b="1" kern="1200">
                          <a:solidFill>
                            <a:schemeClr val="lt1"/>
                          </a:solidFill>
                          <a:latin typeface="Gill Sans MT"/>
                          <a:ea typeface=""/>
                          <a:cs typeface=""/>
                        </a:defRPr>
                      </a:lvl6pPr>
                      <a:lvl7pPr marL="2743200" algn="l" defTabSz="914400" rtl="0" eaLnBrk="1" latinLnBrk="0" hangingPunct="1">
                        <a:defRPr sz="1800" b="1" kern="1200">
                          <a:solidFill>
                            <a:schemeClr val="lt1"/>
                          </a:solidFill>
                          <a:latin typeface="Gill Sans MT"/>
                          <a:ea typeface=""/>
                          <a:cs typeface=""/>
                        </a:defRPr>
                      </a:lvl7pPr>
                      <a:lvl8pPr marL="3200400" algn="l" defTabSz="914400" rtl="0" eaLnBrk="1" latinLnBrk="0" hangingPunct="1">
                        <a:defRPr sz="1800" b="1" kern="1200">
                          <a:solidFill>
                            <a:schemeClr val="lt1"/>
                          </a:solidFill>
                          <a:latin typeface="Gill Sans MT"/>
                          <a:ea typeface=""/>
                          <a:cs typeface=""/>
                        </a:defRPr>
                      </a:lvl8pPr>
                      <a:lvl9pPr marL="3657600" algn="l" defTabSz="914400" rtl="0" eaLnBrk="1" latinLnBrk="0" hangingPunct="1">
                        <a:defRPr sz="1800" b="1" kern="1200">
                          <a:solidFill>
                            <a:schemeClr val="lt1"/>
                          </a:solidFill>
                          <a:latin typeface="Gill Sans MT"/>
                          <a:ea typeface=""/>
                          <a:cs typeface=""/>
                        </a:defRPr>
                      </a:lvl9pPr>
                    </a:lstStyle>
                    <a:p>
                      <a:r>
                        <a:rPr lang="ru-RU" sz="2000" dirty="0"/>
                        <a:t>Гидрокрекинг</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3F9A">
                        <a:lumMod val="60000"/>
                        <a:lumOff val="40000"/>
                      </a:srgbClr>
                    </a:solidFill>
                  </a:tcPr>
                </a:tc>
                <a:tc>
                  <a:txBody>
                    <a:bodyPr/>
                    <a:lstStyle>
                      <a:lvl1pPr marL="0" algn="l" defTabSz="914400" rtl="0" eaLnBrk="1" latinLnBrk="0" hangingPunct="1">
                        <a:defRPr sz="1800" b="1" kern="1200">
                          <a:solidFill>
                            <a:schemeClr val="lt1"/>
                          </a:solidFill>
                          <a:latin typeface="Gill Sans MT"/>
                          <a:ea typeface=""/>
                          <a:cs typeface=""/>
                        </a:defRPr>
                      </a:lvl1pPr>
                      <a:lvl2pPr marL="457200" algn="l" defTabSz="914400" rtl="0" eaLnBrk="1" latinLnBrk="0" hangingPunct="1">
                        <a:defRPr sz="1800" b="1" kern="1200">
                          <a:solidFill>
                            <a:schemeClr val="lt1"/>
                          </a:solidFill>
                          <a:latin typeface="Gill Sans MT"/>
                          <a:ea typeface=""/>
                          <a:cs typeface=""/>
                        </a:defRPr>
                      </a:lvl2pPr>
                      <a:lvl3pPr marL="914400" algn="l" defTabSz="914400" rtl="0" eaLnBrk="1" latinLnBrk="0" hangingPunct="1">
                        <a:defRPr sz="1800" b="1" kern="1200">
                          <a:solidFill>
                            <a:schemeClr val="lt1"/>
                          </a:solidFill>
                          <a:latin typeface="Gill Sans MT"/>
                          <a:ea typeface=""/>
                          <a:cs typeface=""/>
                        </a:defRPr>
                      </a:lvl3pPr>
                      <a:lvl4pPr marL="1371600" algn="l" defTabSz="914400" rtl="0" eaLnBrk="1" latinLnBrk="0" hangingPunct="1">
                        <a:defRPr sz="1800" b="1" kern="1200">
                          <a:solidFill>
                            <a:schemeClr val="lt1"/>
                          </a:solidFill>
                          <a:latin typeface="Gill Sans MT"/>
                          <a:ea typeface=""/>
                          <a:cs typeface=""/>
                        </a:defRPr>
                      </a:lvl4pPr>
                      <a:lvl5pPr marL="1828800" algn="l" defTabSz="914400" rtl="0" eaLnBrk="1" latinLnBrk="0" hangingPunct="1">
                        <a:defRPr sz="1800" b="1" kern="1200">
                          <a:solidFill>
                            <a:schemeClr val="lt1"/>
                          </a:solidFill>
                          <a:latin typeface="Gill Sans MT"/>
                          <a:ea typeface=""/>
                          <a:cs typeface=""/>
                        </a:defRPr>
                      </a:lvl5pPr>
                      <a:lvl6pPr marL="2286000" algn="l" defTabSz="914400" rtl="0" eaLnBrk="1" latinLnBrk="0" hangingPunct="1">
                        <a:defRPr sz="1800" b="1" kern="1200">
                          <a:solidFill>
                            <a:schemeClr val="lt1"/>
                          </a:solidFill>
                          <a:latin typeface="Gill Sans MT"/>
                          <a:ea typeface=""/>
                          <a:cs typeface=""/>
                        </a:defRPr>
                      </a:lvl6pPr>
                      <a:lvl7pPr marL="2743200" algn="l" defTabSz="914400" rtl="0" eaLnBrk="1" latinLnBrk="0" hangingPunct="1">
                        <a:defRPr sz="1800" b="1" kern="1200">
                          <a:solidFill>
                            <a:schemeClr val="lt1"/>
                          </a:solidFill>
                          <a:latin typeface="Gill Sans MT"/>
                          <a:ea typeface=""/>
                          <a:cs typeface=""/>
                        </a:defRPr>
                      </a:lvl7pPr>
                      <a:lvl8pPr marL="3200400" algn="l" defTabSz="914400" rtl="0" eaLnBrk="1" latinLnBrk="0" hangingPunct="1">
                        <a:defRPr sz="1800" b="1" kern="1200">
                          <a:solidFill>
                            <a:schemeClr val="lt1"/>
                          </a:solidFill>
                          <a:latin typeface="Gill Sans MT"/>
                          <a:ea typeface=""/>
                          <a:cs typeface=""/>
                        </a:defRPr>
                      </a:lvl8pPr>
                      <a:lvl9pPr marL="3657600" algn="l" defTabSz="914400" rtl="0" eaLnBrk="1" latinLnBrk="0" hangingPunct="1">
                        <a:defRPr sz="1800" b="1" kern="1200">
                          <a:solidFill>
                            <a:schemeClr val="lt1"/>
                          </a:solidFill>
                          <a:latin typeface="Gill Sans MT"/>
                          <a:ea typeface=""/>
                          <a:cs typeface=""/>
                        </a:defRPr>
                      </a:lvl9pPr>
                    </a:lstStyle>
                    <a:p>
                      <a:r>
                        <a:rPr lang="ru-RU" sz="2000" dirty="0"/>
                        <a:t>Термический крекинг</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3F9A">
                        <a:lumMod val="60000"/>
                        <a:lumOff val="40000"/>
                      </a:srgbClr>
                    </a:solidFill>
                  </a:tcPr>
                </a:tc>
                <a:tc>
                  <a:txBody>
                    <a:bodyPr/>
                    <a:lstStyle>
                      <a:lvl1pPr marL="0" algn="l" defTabSz="914400" rtl="0" eaLnBrk="1" latinLnBrk="0" hangingPunct="1">
                        <a:defRPr sz="1800" b="1" kern="1200">
                          <a:solidFill>
                            <a:schemeClr val="lt1"/>
                          </a:solidFill>
                          <a:latin typeface="Gill Sans MT"/>
                          <a:ea typeface=""/>
                          <a:cs typeface=""/>
                        </a:defRPr>
                      </a:lvl1pPr>
                      <a:lvl2pPr marL="457200" algn="l" defTabSz="914400" rtl="0" eaLnBrk="1" latinLnBrk="0" hangingPunct="1">
                        <a:defRPr sz="1800" b="1" kern="1200">
                          <a:solidFill>
                            <a:schemeClr val="lt1"/>
                          </a:solidFill>
                          <a:latin typeface="Gill Sans MT"/>
                          <a:ea typeface=""/>
                          <a:cs typeface=""/>
                        </a:defRPr>
                      </a:lvl2pPr>
                      <a:lvl3pPr marL="914400" algn="l" defTabSz="914400" rtl="0" eaLnBrk="1" latinLnBrk="0" hangingPunct="1">
                        <a:defRPr sz="1800" b="1" kern="1200">
                          <a:solidFill>
                            <a:schemeClr val="lt1"/>
                          </a:solidFill>
                          <a:latin typeface="Gill Sans MT"/>
                          <a:ea typeface=""/>
                          <a:cs typeface=""/>
                        </a:defRPr>
                      </a:lvl3pPr>
                      <a:lvl4pPr marL="1371600" algn="l" defTabSz="914400" rtl="0" eaLnBrk="1" latinLnBrk="0" hangingPunct="1">
                        <a:defRPr sz="1800" b="1" kern="1200">
                          <a:solidFill>
                            <a:schemeClr val="lt1"/>
                          </a:solidFill>
                          <a:latin typeface="Gill Sans MT"/>
                          <a:ea typeface=""/>
                          <a:cs typeface=""/>
                        </a:defRPr>
                      </a:lvl4pPr>
                      <a:lvl5pPr marL="1828800" algn="l" defTabSz="914400" rtl="0" eaLnBrk="1" latinLnBrk="0" hangingPunct="1">
                        <a:defRPr sz="1800" b="1" kern="1200">
                          <a:solidFill>
                            <a:schemeClr val="lt1"/>
                          </a:solidFill>
                          <a:latin typeface="Gill Sans MT"/>
                          <a:ea typeface=""/>
                          <a:cs typeface=""/>
                        </a:defRPr>
                      </a:lvl5pPr>
                      <a:lvl6pPr marL="2286000" algn="l" defTabSz="914400" rtl="0" eaLnBrk="1" latinLnBrk="0" hangingPunct="1">
                        <a:defRPr sz="1800" b="1" kern="1200">
                          <a:solidFill>
                            <a:schemeClr val="lt1"/>
                          </a:solidFill>
                          <a:latin typeface="Gill Sans MT"/>
                          <a:ea typeface=""/>
                          <a:cs typeface=""/>
                        </a:defRPr>
                      </a:lvl6pPr>
                      <a:lvl7pPr marL="2743200" algn="l" defTabSz="914400" rtl="0" eaLnBrk="1" latinLnBrk="0" hangingPunct="1">
                        <a:defRPr sz="1800" b="1" kern="1200">
                          <a:solidFill>
                            <a:schemeClr val="lt1"/>
                          </a:solidFill>
                          <a:latin typeface="Gill Sans MT"/>
                          <a:ea typeface=""/>
                          <a:cs typeface=""/>
                        </a:defRPr>
                      </a:lvl7pPr>
                      <a:lvl8pPr marL="3200400" algn="l" defTabSz="914400" rtl="0" eaLnBrk="1" latinLnBrk="0" hangingPunct="1">
                        <a:defRPr sz="1800" b="1" kern="1200">
                          <a:solidFill>
                            <a:schemeClr val="lt1"/>
                          </a:solidFill>
                          <a:latin typeface="Gill Sans MT"/>
                          <a:ea typeface=""/>
                          <a:cs typeface=""/>
                        </a:defRPr>
                      </a:lvl8pPr>
                      <a:lvl9pPr marL="3657600" algn="l" defTabSz="914400" rtl="0" eaLnBrk="1" latinLnBrk="0" hangingPunct="1">
                        <a:defRPr sz="1800" b="1" kern="1200">
                          <a:solidFill>
                            <a:schemeClr val="lt1"/>
                          </a:solidFill>
                          <a:latin typeface="Gill Sans MT"/>
                          <a:ea typeface=""/>
                          <a:cs typeface=""/>
                        </a:defRPr>
                      </a:lvl9pPr>
                    </a:lstStyle>
                    <a:p>
                      <a:r>
                        <a:rPr lang="ru-RU" sz="2000" dirty="0"/>
                        <a:t>Каталитический крекинг</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3F9A">
                        <a:lumMod val="60000"/>
                        <a:lumOff val="40000"/>
                      </a:srgbClr>
                    </a:solidFill>
                  </a:tcPr>
                </a:tc>
                <a:extLst>
                  <a:ext uri="{0D108BD9-81ED-4DB2-BD59-A6C34878D82A}">
                    <a16:rowId xmlns:a16="http://schemas.microsoft.com/office/drawing/2014/main" xmlns="" val="10000"/>
                  </a:ext>
                </a:extLst>
              </a:tr>
              <a:tr h="639759">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ru-RU" sz="1600" b="1" dirty="0" err="1"/>
                        <a:t>Сутек</a:t>
                      </a:r>
                      <a:r>
                        <a:rPr lang="ru-RU" sz="1600" b="1" dirty="0"/>
                        <a:t> </a:t>
                      </a:r>
                      <a:r>
                        <a:rPr lang="ru-RU" sz="1600" b="1" dirty="0" err="1"/>
                        <a:t>пен</a:t>
                      </a:r>
                      <a:r>
                        <a:rPr lang="ru-RU" sz="1600" b="1" dirty="0"/>
                        <a:t> катализатор </a:t>
                      </a:r>
                      <a:r>
                        <a:rPr lang="kk-KZ" sz="1600" b="1" dirty="0"/>
                        <a:t>әсерінен үзілу</a:t>
                      </a:r>
                      <a:endParaRPr lang="ru-RU" sz="1600" b="1"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b="1" dirty="0"/>
                        <a:t>Жоғары темп әсерінен үзілу</a:t>
                      </a:r>
                      <a:endParaRPr lang="ru-RU" sz="1600" b="1"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b="1" dirty="0"/>
                        <a:t>Катализатор Әсерінен үзілу</a:t>
                      </a:r>
                      <a:endParaRPr lang="ru-RU" sz="1600" b="1"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extLst>
                  <a:ext uri="{0D108BD9-81ED-4DB2-BD59-A6C34878D82A}">
                    <a16:rowId xmlns:a16="http://schemas.microsoft.com/office/drawing/2014/main" xmlns="" val="10001"/>
                  </a:ext>
                </a:extLst>
              </a:tr>
              <a:tr h="347298">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ru-RU" sz="1600" dirty="0">
                          <a:solidFill>
                            <a:srgbClr val="000000"/>
                          </a:solidFill>
                          <a:latin typeface="Georgia" charset="0"/>
                        </a:rPr>
                        <a:t>360-440◦С, Р 17-20 МПа</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ru-RU" sz="1600" dirty="0"/>
                        <a:t>470-550</a:t>
                      </a:r>
                      <a:r>
                        <a:rPr lang="ru-RU" sz="1600" dirty="0">
                          <a:solidFill>
                            <a:srgbClr val="000000"/>
                          </a:solidFill>
                          <a:latin typeface="Georgia" charset="0"/>
                        </a:rPr>
                        <a:t>◦С Р 2-7 МПа</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ru-RU" sz="1600" dirty="0"/>
                        <a:t>450-500</a:t>
                      </a:r>
                      <a:r>
                        <a:rPr lang="ru-RU" sz="1600" dirty="0">
                          <a:solidFill>
                            <a:srgbClr val="000000"/>
                          </a:solidFill>
                          <a:latin typeface="Georgia" charset="0"/>
                        </a:rPr>
                        <a:t>◦С  Р</a:t>
                      </a:r>
                      <a:r>
                        <a:rPr lang="ru-RU" sz="1600" baseline="0" dirty="0">
                          <a:solidFill>
                            <a:srgbClr val="000000"/>
                          </a:solidFill>
                          <a:latin typeface="Georgia" charset="0"/>
                        </a:rPr>
                        <a:t> вакуум</a:t>
                      </a:r>
                      <a:r>
                        <a:rPr lang="kk-KZ" sz="1600" baseline="0" dirty="0">
                          <a:solidFill>
                            <a:srgbClr val="000000"/>
                          </a:solidFill>
                          <a:latin typeface="Georgia" charset="0"/>
                        </a:rPr>
                        <a:t>ды</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20000"/>
                      </a:srgbClr>
                    </a:solidFill>
                  </a:tcPr>
                </a:tc>
                <a:extLst>
                  <a:ext uri="{0D108BD9-81ED-4DB2-BD59-A6C34878D82A}">
                    <a16:rowId xmlns:a16="http://schemas.microsoft.com/office/drawing/2014/main" xmlns="" val="10002"/>
                  </a:ext>
                </a:extLst>
              </a:tr>
              <a:tr h="932221">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dirty="0"/>
                        <a:t>Бензин қанықпаған көмірсутектерсіз, тұрақтырақ</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dirty="0"/>
                        <a:t>Бензинде қанықпаған кс мөлшері жоғары</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dirty="0"/>
                        <a:t>Бензинде қанықпаған тармақталған көмірсутектері көп</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extLst>
                  <a:ext uri="{0D108BD9-81ED-4DB2-BD59-A6C34878D82A}">
                    <a16:rowId xmlns:a16="http://schemas.microsoft.com/office/drawing/2014/main" xmlns="" val="10003"/>
                  </a:ext>
                </a:extLst>
              </a:tr>
              <a:tr h="1224682">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dirty="0"/>
                        <a:t>Ең жоғарғы детонациялық тұрақтылық</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1600" dirty="0"/>
                        <a:t>Ең жоғарғы детонациялық тұрақтылық</a:t>
                      </a:r>
                      <a:endParaRPr lang="ru-RU" sz="1600" dirty="0"/>
                    </a:p>
                    <a:p>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dirty="0"/>
                        <a:t>Терм. Крекингқа қарағанда детонациялық қасиеті тұрақтырақ</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20000"/>
                      </a:srgbClr>
                    </a:solidFill>
                  </a:tcPr>
                </a:tc>
                <a:extLst>
                  <a:ext uri="{0D108BD9-81ED-4DB2-BD59-A6C34878D82A}">
                    <a16:rowId xmlns:a16="http://schemas.microsoft.com/office/drawing/2014/main" xmlns="" val="10004"/>
                  </a:ext>
                </a:extLst>
              </a:tr>
              <a:tr h="639759">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dirty="0"/>
                        <a:t>Бензин сақтағанда шыдамдырақ</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dirty="0"/>
                        <a:t>Бензин сақтағанда шыдамсыздау</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600" dirty="0"/>
                        <a:t>Бензин сақтауға шыдамдырақ</a:t>
                      </a:r>
                      <a:endParaRPr lang="ru-RU"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83D68">
                        <a:tint val="40000"/>
                      </a:srgbClr>
                    </a:solidFill>
                  </a:tcPr>
                </a:tc>
                <a:extLst>
                  <a:ext uri="{0D108BD9-81ED-4DB2-BD59-A6C34878D82A}">
                    <a16:rowId xmlns:a16="http://schemas.microsoft.com/office/drawing/2014/main" xmlns="" val="10005"/>
                  </a:ext>
                </a:extLst>
              </a:tr>
            </a:tbl>
          </a:graphicData>
        </a:graphic>
      </p:graphicFrame>
      <p:pic>
        <p:nvPicPr>
          <p:cNvPr id="7" name="Рисунок 6"/>
          <p:cNvPicPr>
            <a:picLocks noChangeAspect="1"/>
          </p:cNvPicPr>
          <p:nvPr/>
        </p:nvPicPr>
        <p:blipFill>
          <a:blip r:embed="rId3"/>
          <a:stretch>
            <a:fillRect/>
          </a:stretch>
        </p:blipFill>
        <p:spPr>
          <a:xfrm>
            <a:off x="8529397" y="4855208"/>
            <a:ext cx="2834164" cy="1889443"/>
          </a:xfrm>
          <a:prstGeom prst="rect">
            <a:avLst/>
          </a:prstGeom>
        </p:spPr>
      </p:pic>
      <p:pic>
        <p:nvPicPr>
          <p:cNvPr id="9" name="Рисунок 8"/>
          <p:cNvPicPr>
            <a:picLocks noChangeAspect="1"/>
          </p:cNvPicPr>
          <p:nvPr/>
        </p:nvPicPr>
        <p:blipFill>
          <a:blip r:embed="rId4"/>
          <a:stretch>
            <a:fillRect/>
          </a:stretch>
        </p:blipFill>
        <p:spPr>
          <a:xfrm>
            <a:off x="8928257" y="2841622"/>
            <a:ext cx="2127885" cy="1699579"/>
          </a:xfrm>
          <a:prstGeom prst="rect">
            <a:avLst/>
          </a:prstGeom>
        </p:spPr>
      </p:pic>
      <p:pic>
        <p:nvPicPr>
          <p:cNvPr id="10" name="Рисунок 9"/>
          <p:cNvPicPr>
            <a:picLocks noChangeAspect="1"/>
          </p:cNvPicPr>
          <p:nvPr/>
        </p:nvPicPr>
        <p:blipFill>
          <a:blip r:embed="rId5"/>
          <a:stretch>
            <a:fillRect/>
          </a:stretch>
        </p:blipFill>
        <p:spPr>
          <a:xfrm>
            <a:off x="8836817" y="470215"/>
            <a:ext cx="2219325" cy="2057400"/>
          </a:xfrm>
          <a:prstGeom prst="rect">
            <a:avLst/>
          </a:prstGeom>
        </p:spPr>
      </p:pic>
    </p:spTree>
    <p:extLst>
      <p:ext uri="{BB962C8B-B14F-4D97-AF65-F5344CB8AC3E}">
        <p14:creationId xmlns:p14="http://schemas.microsoft.com/office/powerpoint/2010/main" val="3262038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нутый угол 3"/>
          <p:cNvSpPr/>
          <p:nvPr/>
        </p:nvSpPr>
        <p:spPr>
          <a:xfrm>
            <a:off x="5252084" y="197168"/>
            <a:ext cx="6543675" cy="3075413"/>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300" dirty="0">
                <a:solidFill>
                  <a:prstClr val="black"/>
                </a:solidFill>
                <a:latin typeface="TimesNewRomanPSMT"/>
              </a:rPr>
              <a:t>Жоғары </a:t>
            </a:r>
            <a:r>
              <a:rPr lang="ru-RU" sz="2300" dirty="0" err="1">
                <a:solidFill>
                  <a:prstClr val="black"/>
                </a:solidFill>
                <a:latin typeface="TimesNewRomanPSMT"/>
              </a:rPr>
              <a:t>индексті</a:t>
            </a:r>
            <a:r>
              <a:rPr lang="ru-RU" sz="2300" dirty="0">
                <a:solidFill>
                  <a:prstClr val="black"/>
                </a:solidFill>
                <a:latin typeface="TimesNewRomanPSMT"/>
              </a:rPr>
              <a:t> төмен </a:t>
            </a:r>
            <a:r>
              <a:rPr lang="ru-RU" sz="2300" dirty="0" err="1">
                <a:solidFill>
                  <a:prstClr val="black"/>
                </a:solidFill>
                <a:latin typeface="TimesNewRomanPSMT"/>
              </a:rPr>
              <a:t>тұтқырлықты</a:t>
            </a:r>
            <a:r>
              <a:rPr lang="ru-RU" sz="2300" dirty="0">
                <a:solidFill>
                  <a:prstClr val="black"/>
                </a:solidFill>
                <a:latin typeface="TimesNewRomanPSMT"/>
              </a:rPr>
              <a:t> </a:t>
            </a:r>
            <a:r>
              <a:rPr lang="ru-RU" sz="2300" dirty="0" err="1">
                <a:solidFill>
                  <a:prstClr val="black"/>
                </a:solidFill>
                <a:latin typeface="TimesNewRomanPSMT"/>
              </a:rPr>
              <a:t>мұнай</a:t>
            </a:r>
            <a:r>
              <a:rPr lang="ru-RU" sz="2300" dirty="0">
                <a:solidFill>
                  <a:prstClr val="black"/>
                </a:solidFill>
                <a:latin typeface="TimesNewRomanPSMT"/>
              </a:rPr>
              <a:t> </a:t>
            </a:r>
            <a:r>
              <a:rPr lang="ru-RU" sz="2300" dirty="0" err="1">
                <a:solidFill>
                  <a:prstClr val="black"/>
                </a:solidFill>
                <a:latin typeface="TimesNewRomanPSMT"/>
              </a:rPr>
              <a:t>майларын</a:t>
            </a:r>
            <a:r>
              <a:rPr lang="ru-RU" sz="2300" dirty="0">
                <a:solidFill>
                  <a:prstClr val="black"/>
                </a:solidFill>
                <a:latin typeface="TimesNewRomanPSMT"/>
              </a:rPr>
              <a:t> </a:t>
            </a:r>
            <a:r>
              <a:rPr lang="ru-RU" sz="2300" dirty="0" err="1">
                <a:solidFill>
                  <a:prstClr val="black"/>
                </a:solidFill>
                <a:latin typeface="TimesNewRomanPSMT"/>
              </a:rPr>
              <a:t>Қатты</a:t>
            </a:r>
            <a:r>
              <a:rPr lang="ru-RU" sz="2300" dirty="0">
                <a:solidFill>
                  <a:prstClr val="black"/>
                </a:solidFill>
                <a:latin typeface="TimesNewRomanPSMT"/>
              </a:rPr>
              <a:t> </a:t>
            </a:r>
            <a:r>
              <a:rPr lang="ru-RU" sz="2300" dirty="0" err="1">
                <a:solidFill>
                  <a:prstClr val="black"/>
                </a:solidFill>
                <a:latin typeface="TimesNewRomanPSMT"/>
              </a:rPr>
              <a:t>парафиндерді</a:t>
            </a:r>
            <a:r>
              <a:rPr lang="ru-RU" sz="2300" dirty="0">
                <a:solidFill>
                  <a:prstClr val="black"/>
                </a:solidFill>
                <a:latin typeface="TimesNewRomanPSMT"/>
              </a:rPr>
              <a:t>, </a:t>
            </a:r>
            <a:r>
              <a:rPr lang="ru-RU" sz="2300" dirty="0" err="1">
                <a:solidFill>
                  <a:prstClr val="black"/>
                </a:solidFill>
                <a:latin typeface="TimesNewRomanPSMT"/>
              </a:rPr>
              <a:t>петролатумдарды</a:t>
            </a:r>
            <a:r>
              <a:rPr lang="ru-RU" sz="2300" dirty="0">
                <a:solidFill>
                  <a:prstClr val="black"/>
                </a:solidFill>
                <a:latin typeface="TimesNewRomanPSMT"/>
              </a:rPr>
              <a:t>, </a:t>
            </a:r>
            <a:r>
              <a:rPr lang="ru-RU" sz="2300" dirty="0" err="1">
                <a:solidFill>
                  <a:prstClr val="black"/>
                </a:solidFill>
                <a:latin typeface="TimesNewRomanPSMT"/>
              </a:rPr>
              <a:t>шлактарды</a:t>
            </a:r>
            <a:r>
              <a:rPr lang="ru-RU" sz="2300" dirty="0">
                <a:solidFill>
                  <a:prstClr val="black"/>
                </a:solidFill>
                <a:latin typeface="TimesNewRomanPSMT"/>
              </a:rPr>
              <a:t> және </a:t>
            </a:r>
            <a:r>
              <a:rPr lang="ru-RU" sz="2300" dirty="0" err="1">
                <a:solidFill>
                  <a:prstClr val="black"/>
                </a:solidFill>
                <a:latin typeface="TimesNewRomanPSMT"/>
              </a:rPr>
              <a:t>майсыздандыру</a:t>
            </a:r>
            <a:r>
              <a:rPr lang="ru-RU" sz="2300" dirty="0">
                <a:solidFill>
                  <a:prstClr val="black"/>
                </a:solidFill>
                <a:latin typeface="TimesNewRomanPSMT"/>
              </a:rPr>
              <a:t> </a:t>
            </a:r>
            <a:r>
              <a:rPr lang="ru-RU" sz="2300" dirty="0" err="1">
                <a:solidFill>
                  <a:prstClr val="black"/>
                </a:solidFill>
                <a:latin typeface="TimesNewRomanPSMT"/>
              </a:rPr>
              <a:t>қалдықтарын</a:t>
            </a:r>
            <a:r>
              <a:rPr lang="ru-RU" sz="2300" dirty="0">
                <a:solidFill>
                  <a:prstClr val="black"/>
                </a:solidFill>
                <a:latin typeface="TimesNewRomanPSMT"/>
              </a:rPr>
              <a:t> </a:t>
            </a:r>
            <a:r>
              <a:rPr lang="ru-RU" sz="2300" dirty="0" err="1">
                <a:solidFill>
                  <a:prstClr val="black"/>
                </a:solidFill>
                <a:latin typeface="TimesNewRomanPSMT"/>
              </a:rPr>
              <a:t>каталитикалық</a:t>
            </a:r>
            <a:r>
              <a:rPr lang="ru-RU" sz="2300" dirty="0">
                <a:solidFill>
                  <a:prstClr val="black"/>
                </a:solidFill>
                <a:latin typeface="TimesNewRomanPSMT"/>
              </a:rPr>
              <a:t> </a:t>
            </a:r>
            <a:r>
              <a:rPr lang="ru-RU" sz="2300" dirty="0" err="1">
                <a:solidFill>
                  <a:prstClr val="black"/>
                </a:solidFill>
                <a:latin typeface="TimesNewRomanPSMT"/>
              </a:rPr>
              <a:t>гидроизомерлеу</a:t>
            </a:r>
            <a:r>
              <a:rPr lang="ru-RU" sz="2300" dirty="0">
                <a:solidFill>
                  <a:prstClr val="black"/>
                </a:solidFill>
                <a:latin typeface="TimesNewRomanPSMT"/>
              </a:rPr>
              <a:t> </a:t>
            </a:r>
            <a:r>
              <a:rPr lang="ru-RU" sz="2300" dirty="0" err="1">
                <a:solidFill>
                  <a:prstClr val="black"/>
                </a:solidFill>
                <a:latin typeface="TimesNewRomanPSMT"/>
              </a:rPr>
              <a:t>арқылы</a:t>
            </a:r>
            <a:r>
              <a:rPr lang="ru-RU" sz="2300" dirty="0">
                <a:solidFill>
                  <a:prstClr val="black"/>
                </a:solidFill>
                <a:latin typeface="TimesNewRomanPSMT"/>
              </a:rPr>
              <a:t> </a:t>
            </a:r>
            <a:r>
              <a:rPr lang="ru-RU" sz="2300" dirty="0" err="1">
                <a:solidFill>
                  <a:prstClr val="black"/>
                </a:solidFill>
                <a:latin typeface="TimesNewRomanPSMT"/>
              </a:rPr>
              <a:t>алу</a:t>
            </a:r>
            <a:r>
              <a:rPr lang="ru-RU" sz="2300" dirty="0">
                <a:solidFill>
                  <a:prstClr val="black"/>
                </a:solidFill>
                <a:latin typeface="TimesNewRomanPSMT"/>
              </a:rPr>
              <a:t> үш </a:t>
            </a:r>
            <a:r>
              <a:rPr lang="ru-RU" sz="2300" dirty="0" err="1">
                <a:solidFill>
                  <a:prstClr val="black"/>
                </a:solidFill>
                <a:latin typeface="TimesNewRomanPSMT"/>
              </a:rPr>
              <a:t>процесті</a:t>
            </a:r>
            <a:r>
              <a:rPr lang="ru-RU" sz="2300" dirty="0">
                <a:solidFill>
                  <a:prstClr val="black"/>
                </a:solidFill>
                <a:latin typeface="TimesNewRomanPSMT"/>
              </a:rPr>
              <a:t> </a:t>
            </a:r>
            <a:r>
              <a:rPr lang="ru-RU" sz="2300" dirty="0" err="1">
                <a:solidFill>
                  <a:prstClr val="black"/>
                </a:solidFill>
                <a:latin typeface="TimesNewRomanPSMT"/>
              </a:rPr>
              <a:t>қамтиды</a:t>
            </a:r>
            <a:r>
              <a:rPr lang="ru-RU" sz="2300" dirty="0">
                <a:solidFill>
                  <a:prstClr val="black"/>
                </a:solidFill>
                <a:latin typeface="TimesNewRomanPSMT"/>
              </a:rPr>
              <a:t>:  - </a:t>
            </a:r>
            <a:r>
              <a:rPr lang="ru-RU" sz="2300" dirty="0" err="1">
                <a:solidFill>
                  <a:prstClr val="black"/>
                </a:solidFill>
                <a:latin typeface="TimesNewRomanPSMT"/>
              </a:rPr>
              <a:t>шикізатты</a:t>
            </a:r>
            <a:r>
              <a:rPr lang="ru-RU" sz="2300" dirty="0">
                <a:solidFill>
                  <a:prstClr val="black"/>
                </a:solidFill>
                <a:latin typeface="TimesNewRomanPSMT"/>
              </a:rPr>
              <a:t> </a:t>
            </a:r>
            <a:r>
              <a:rPr lang="ru-RU" sz="2300" dirty="0" err="1">
                <a:solidFill>
                  <a:prstClr val="black"/>
                </a:solidFill>
                <a:latin typeface="TimesNewRomanPSMT"/>
              </a:rPr>
              <a:t>гидротазалау</a:t>
            </a:r>
            <a:r>
              <a:rPr lang="ru-RU" sz="2300" dirty="0">
                <a:solidFill>
                  <a:prstClr val="black"/>
                </a:solidFill>
                <a:latin typeface="TimesNewRomanPSMT"/>
              </a:rPr>
              <a:t>;  - </a:t>
            </a:r>
            <a:r>
              <a:rPr lang="ru-RU" sz="2300" dirty="0" err="1">
                <a:solidFill>
                  <a:prstClr val="black"/>
                </a:solidFill>
                <a:latin typeface="TimesNewRomanPSMT"/>
              </a:rPr>
              <a:t>қоспадан</a:t>
            </a:r>
            <a:r>
              <a:rPr lang="ru-RU" sz="2300" dirty="0">
                <a:solidFill>
                  <a:prstClr val="black"/>
                </a:solidFill>
                <a:latin typeface="TimesNewRomanPSMT"/>
              </a:rPr>
              <a:t> бензин-керосин </a:t>
            </a:r>
            <a:r>
              <a:rPr lang="ru-RU" sz="2300" dirty="0" err="1">
                <a:solidFill>
                  <a:prstClr val="black"/>
                </a:solidFill>
                <a:latin typeface="TimesNewRomanPSMT"/>
              </a:rPr>
              <a:t>фракциялары</a:t>
            </a:r>
            <a:r>
              <a:rPr lang="ru-RU" sz="2300" dirty="0">
                <a:solidFill>
                  <a:prstClr val="black"/>
                </a:solidFill>
                <a:latin typeface="TimesNewRomanPSMT"/>
              </a:rPr>
              <a:t> мен </a:t>
            </a:r>
            <a:r>
              <a:rPr lang="ru-RU" sz="2300" dirty="0" err="1">
                <a:solidFill>
                  <a:prstClr val="black"/>
                </a:solidFill>
                <a:latin typeface="TimesNewRomanPSMT"/>
              </a:rPr>
              <a:t>газдарды</a:t>
            </a:r>
            <a:r>
              <a:rPr lang="ru-RU" sz="2300" dirty="0">
                <a:solidFill>
                  <a:prstClr val="black"/>
                </a:solidFill>
                <a:latin typeface="TimesNewRomanPSMT"/>
              </a:rPr>
              <a:t> </a:t>
            </a:r>
            <a:r>
              <a:rPr lang="ru-RU" sz="2300" dirty="0" err="1">
                <a:solidFill>
                  <a:prstClr val="black"/>
                </a:solidFill>
                <a:latin typeface="TimesNewRomanPSMT"/>
              </a:rPr>
              <a:t>бөлу</a:t>
            </a:r>
            <a:r>
              <a:rPr lang="ru-RU" sz="2300" dirty="0">
                <a:solidFill>
                  <a:prstClr val="black"/>
                </a:solidFill>
                <a:latin typeface="TimesNewRomanPSMT"/>
              </a:rPr>
              <a:t> </a:t>
            </a:r>
            <a:r>
              <a:rPr lang="ru-RU" sz="2300" dirty="0" err="1">
                <a:solidFill>
                  <a:prstClr val="black"/>
                </a:solidFill>
                <a:latin typeface="TimesNewRomanPSMT"/>
              </a:rPr>
              <a:t>арқылы</a:t>
            </a:r>
            <a:r>
              <a:rPr lang="ru-RU" sz="2300" dirty="0">
                <a:solidFill>
                  <a:prstClr val="black"/>
                </a:solidFill>
                <a:latin typeface="TimesNewRomanPSMT"/>
              </a:rPr>
              <a:t> </a:t>
            </a:r>
            <a:r>
              <a:rPr lang="ru-RU" sz="2300" dirty="0" err="1">
                <a:solidFill>
                  <a:prstClr val="black"/>
                </a:solidFill>
                <a:latin typeface="TimesNewRomanPSMT"/>
              </a:rPr>
              <a:t>гидроизомерлеу</a:t>
            </a:r>
            <a:r>
              <a:rPr lang="ru-RU" sz="2300" dirty="0">
                <a:solidFill>
                  <a:prstClr val="black"/>
                </a:solidFill>
                <a:latin typeface="TimesNewRomanPSMT"/>
              </a:rPr>
              <a:t>; - </a:t>
            </a:r>
            <a:r>
              <a:rPr lang="ru-RU" sz="2300" dirty="0" err="1">
                <a:solidFill>
                  <a:prstClr val="black"/>
                </a:solidFill>
                <a:latin typeface="TimesNewRomanPSMT"/>
              </a:rPr>
              <a:t>мұнай</a:t>
            </a:r>
            <a:r>
              <a:rPr lang="ru-RU" sz="2300" dirty="0">
                <a:solidFill>
                  <a:prstClr val="black"/>
                </a:solidFill>
                <a:latin typeface="TimesNewRomanPSMT"/>
              </a:rPr>
              <a:t> </a:t>
            </a:r>
            <a:r>
              <a:rPr lang="ru-RU" sz="2300" dirty="0" err="1">
                <a:solidFill>
                  <a:prstClr val="black"/>
                </a:solidFill>
                <a:latin typeface="TimesNewRomanPSMT"/>
              </a:rPr>
              <a:t>гидроизомеризатының</a:t>
            </a:r>
            <a:r>
              <a:rPr lang="ru-RU" sz="2300" dirty="0">
                <a:solidFill>
                  <a:prstClr val="black"/>
                </a:solidFill>
                <a:latin typeface="TimesNewRomanPSMT"/>
              </a:rPr>
              <a:t> </a:t>
            </a:r>
            <a:r>
              <a:rPr lang="ru-RU" sz="2300" dirty="0" err="1">
                <a:solidFill>
                  <a:prstClr val="black"/>
                </a:solidFill>
                <a:latin typeface="TimesNewRomanPSMT"/>
              </a:rPr>
              <a:t>парафинсізденуі</a:t>
            </a:r>
            <a:r>
              <a:rPr lang="ru-RU" sz="2300" dirty="0">
                <a:solidFill>
                  <a:prstClr val="black"/>
                </a:solidFill>
                <a:latin typeface="TimesNewRomanPSMT"/>
              </a:rPr>
              <a:t>;</a:t>
            </a:r>
            <a:endParaRPr lang="ru-RU" sz="2300" dirty="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stretch>
            <a:fillRect/>
          </a:stretch>
        </p:blipFill>
        <p:spPr>
          <a:xfrm>
            <a:off x="770572" y="547888"/>
            <a:ext cx="4080510" cy="3653388"/>
          </a:xfrm>
          <a:prstGeom prst="rect">
            <a:avLst/>
          </a:prstGeom>
        </p:spPr>
      </p:pic>
      <p:pic>
        <p:nvPicPr>
          <p:cNvPr id="7" name="Рисунок 6"/>
          <p:cNvPicPr>
            <a:picLocks noChangeAspect="1"/>
          </p:cNvPicPr>
          <p:nvPr/>
        </p:nvPicPr>
        <p:blipFill>
          <a:blip r:embed="rId3"/>
          <a:stretch>
            <a:fillRect/>
          </a:stretch>
        </p:blipFill>
        <p:spPr>
          <a:xfrm>
            <a:off x="1055370" y="4449126"/>
            <a:ext cx="3345180" cy="2123123"/>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219004779"/>
              </p:ext>
            </p:extLst>
          </p:nvPr>
        </p:nvGraphicFramePr>
        <p:xfrm>
          <a:off x="5252084" y="3429000"/>
          <a:ext cx="6469380" cy="3219120"/>
        </p:xfrm>
        <a:graphic>
          <a:graphicData uri="http://schemas.openxmlformats.org/drawingml/2006/table">
            <a:tbl>
              <a:tblPr/>
              <a:tblGrid>
                <a:gridCol w="1268241">
                  <a:extLst>
                    <a:ext uri="{9D8B030D-6E8A-4147-A177-3AD203B41FA5}">
                      <a16:colId xmlns:a16="http://schemas.microsoft.com/office/drawing/2014/main" xmlns="" val="20000"/>
                    </a:ext>
                  </a:extLst>
                </a:gridCol>
                <a:gridCol w="1733713">
                  <a:extLst>
                    <a:ext uri="{9D8B030D-6E8A-4147-A177-3AD203B41FA5}">
                      <a16:colId xmlns:a16="http://schemas.microsoft.com/office/drawing/2014/main" xmlns="" val="20001"/>
                    </a:ext>
                  </a:extLst>
                </a:gridCol>
                <a:gridCol w="1733713">
                  <a:extLst>
                    <a:ext uri="{9D8B030D-6E8A-4147-A177-3AD203B41FA5}">
                      <a16:colId xmlns:a16="http://schemas.microsoft.com/office/drawing/2014/main" xmlns="" val="20002"/>
                    </a:ext>
                  </a:extLst>
                </a:gridCol>
                <a:gridCol w="1733713">
                  <a:extLst>
                    <a:ext uri="{9D8B030D-6E8A-4147-A177-3AD203B41FA5}">
                      <a16:colId xmlns:a16="http://schemas.microsoft.com/office/drawing/2014/main" xmlns="" val="20003"/>
                    </a:ext>
                  </a:extLst>
                </a:gridCol>
              </a:tblGrid>
              <a:tr h="1096950">
                <a:tc>
                  <a:txBody>
                    <a:bodyPr/>
                    <a:lstStyle/>
                    <a:p>
                      <a:pPr algn="ctr" fontAlgn="t"/>
                      <a:r>
                        <a:rPr lang="kk-KZ" dirty="0">
                          <a:effectLst/>
                        </a:rPr>
                        <a:t>Базалық майлар тобы</a:t>
                      </a:r>
                      <a:endParaRPr lang="ru-RU" dirty="0">
                        <a:effectLst/>
                      </a:endParaRPr>
                    </a:p>
                  </a:txBody>
                  <a:tcPr marL="47625" marR="47625" marT="95250" marB="95250">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kk-KZ" dirty="0">
                          <a:effectLst/>
                        </a:rPr>
                        <a:t>Құрамындағы күкірт</a:t>
                      </a:r>
                      <a:r>
                        <a:rPr lang="ru-RU" dirty="0">
                          <a:effectLst/>
                        </a:rPr>
                        <a:t>, %</a:t>
                      </a:r>
                    </a:p>
                  </a:txBody>
                  <a:tcPr marL="47625" marR="47625" marT="95250" marB="95250">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kk-KZ" dirty="0">
                          <a:effectLst/>
                        </a:rPr>
                        <a:t>Қаныққан көмірсутектер, %</a:t>
                      </a:r>
                      <a:endParaRPr lang="ru-RU" dirty="0">
                        <a:effectLst/>
                      </a:endParaRPr>
                    </a:p>
                  </a:txBody>
                  <a:tcPr marL="47625" marR="47625" marT="95250" marB="95250">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kk-KZ" dirty="0">
                          <a:effectLst/>
                        </a:rPr>
                        <a:t>Тұтқырлық индексі</a:t>
                      </a:r>
                      <a:endParaRPr lang="ru-RU" dirty="0">
                        <a:effectLst/>
                      </a:endParaRPr>
                    </a:p>
                  </a:txBody>
                  <a:tcPr marL="47625" marR="47625" marT="95250" marB="95250">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extLst>
                  <a:ext uri="{0D108BD9-81ED-4DB2-BD59-A6C34878D82A}">
                    <a16:rowId xmlns:a16="http://schemas.microsoft.com/office/drawing/2014/main" xmlns="" val="10000"/>
                  </a:ext>
                </a:extLst>
              </a:tr>
              <a:tr h="314805">
                <a:tc>
                  <a:txBody>
                    <a:bodyPr/>
                    <a:lstStyle/>
                    <a:p>
                      <a:pPr algn="ctr" fontAlgn="t"/>
                      <a:r>
                        <a:rPr lang="ru-RU">
                          <a:effectLst/>
                        </a:rPr>
                        <a:t>Группа </a:t>
                      </a:r>
                      <a:r>
                        <a:rPr lang="en-US">
                          <a:effectLst/>
                        </a:rPr>
                        <a:t>I</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ru-RU">
                          <a:effectLst/>
                        </a:rPr>
                        <a:t>&gt;0,03</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ru-RU">
                          <a:effectLst/>
                        </a:rPr>
                        <a:t>&lt; 90</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ru-RU">
                          <a:effectLst/>
                        </a:rPr>
                        <a:t>80-120</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extLst>
                  <a:ext uri="{0D108BD9-81ED-4DB2-BD59-A6C34878D82A}">
                    <a16:rowId xmlns:a16="http://schemas.microsoft.com/office/drawing/2014/main" xmlns="" val="10001"/>
                  </a:ext>
                </a:extLst>
              </a:tr>
              <a:tr h="314805">
                <a:tc>
                  <a:txBody>
                    <a:bodyPr/>
                    <a:lstStyle/>
                    <a:p>
                      <a:pPr algn="ctr" fontAlgn="t"/>
                      <a:r>
                        <a:rPr lang="ru-RU">
                          <a:effectLst/>
                        </a:rPr>
                        <a:t>Группа </a:t>
                      </a:r>
                      <a:r>
                        <a:rPr lang="en-US">
                          <a:effectLst/>
                        </a:rPr>
                        <a:t>II</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ru-RU">
                          <a:effectLst/>
                        </a:rPr>
                        <a:t>≤0,03</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ru-RU">
                          <a:effectLst/>
                        </a:rPr>
                        <a:t>≥90</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solidFill>
                      <a:srgbClr val="E5E5E5"/>
                    </a:solidFill>
                  </a:tcPr>
                </a:tc>
                <a:tc>
                  <a:txBody>
                    <a:bodyPr/>
                    <a:lstStyle/>
                    <a:p>
                      <a:pPr algn="ctr" fontAlgn="t"/>
                      <a:r>
                        <a:rPr lang="ru-RU">
                          <a:effectLst/>
                        </a:rPr>
                        <a:t>80-120</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extLst>
                  <a:ext uri="{0D108BD9-81ED-4DB2-BD59-A6C34878D82A}">
                    <a16:rowId xmlns:a16="http://schemas.microsoft.com/office/drawing/2014/main" xmlns="" val="10002"/>
                  </a:ext>
                </a:extLst>
              </a:tr>
              <a:tr h="314805">
                <a:tc>
                  <a:txBody>
                    <a:bodyPr/>
                    <a:lstStyle/>
                    <a:p>
                      <a:pPr algn="ctr" fontAlgn="t"/>
                      <a:r>
                        <a:rPr lang="ru-RU">
                          <a:effectLst/>
                        </a:rPr>
                        <a:t>Группа </a:t>
                      </a:r>
                      <a:r>
                        <a:rPr lang="en-US">
                          <a:effectLst/>
                        </a:rPr>
                        <a:t>III</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ru-RU">
                          <a:effectLst/>
                        </a:rPr>
                        <a:t>≤0,03</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ru-RU">
                          <a:effectLst/>
                        </a:rPr>
                        <a:t>≥90</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a:txBody>
                    <a:bodyPr/>
                    <a:lstStyle/>
                    <a:p>
                      <a:pPr algn="ctr" fontAlgn="t"/>
                      <a:r>
                        <a:rPr lang="ru-RU">
                          <a:effectLst/>
                        </a:rPr>
                        <a:t>&gt;120</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extLst>
                  <a:ext uri="{0D108BD9-81ED-4DB2-BD59-A6C34878D82A}">
                    <a16:rowId xmlns:a16="http://schemas.microsoft.com/office/drawing/2014/main" xmlns="" val="10003"/>
                  </a:ext>
                </a:extLst>
              </a:tr>
              <a:tr h="314805">
                <a:tc>
                  <a:txBody>
                    <a:bodyPr/>
                    <a:lstStyle/>
                    <a:p>
                      <a:pPr algn="ctr" fontAlgn="t"/>
                      <a:r>
                        <a:rPr lang="ru-RU" dirty="0">
                          <a:effectLst/>
                        </a:rPr>
                        <a:t>Группа </a:t>
                      </a:r>
                      <a:r>
                        <a:rPr lang="en-US" dirty="0">
                          <a:effectLst/>
                        </a:rPr>
                        <a:t>IV</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gridSpan="3">
                  <a:txBody>
                    <a:bodyPr/>
                    <a:lstStyle/>
                    <a:p>
                      <a:pPr algn="ctr" fontAlgn="t"/>
                      <a:r>
                        <a:rPr lang="ru-RU" dirty="0" err="1">
                          <a:effectLst/>
                        </a:rPr>
                        <a:t>Поли-альфа-олефин</a:t>
                      </a:r>
                      <a:r>
                        <a:rPr lang="kk-KZ" dirty="0">
                          <a:effectLst/>
                        </a:rPr>
                        <a:t>дер</a:t>
                      </a:r>
                      <a:endParaRPr lang="ru-RU" dirty="0">
                        <a:effectLst/>
                      </a:endParaRP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4"/>
                  </a:ext>
                </a:extLst>
              </a:tr>
              <a:tr h="548475">
                <a:tc>
                  <a:txBody>
                    <a:bodyPr/>
                    <a:lstStyle/>
                    <a:p>
                      <a:pPr algn="ctr" fontAlgn="t"/>
                      <a:r>
                        <a:rPr lang="ru-RU">
                          <a:effectLst/>
                        </a:rPr>
                        <a:t>Группа </a:t>
                      </a:r>
                      <a:r>
                        <a:rPr lang="en-US">
                          <a:effectLst/>
                        </a:rPr>
                        <a:t>V</a:t>
                      </a: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gridSpan="3">
                  <a:txBody>
                    <a:bodyPr/>
                    <a:lstStyle/>
                    <a:p>
                      <a:pPr algn="ctr" fontAlgn="t"/>
                      <a:r>
                        <a:rPr lang="en-GB" dirty="0">
                          <a:effectLst/>
                        </a:rPr>
                        <a:t>I-IV </a:t>
                      </a:r>
                      <a:r>
                        <a:rPr lang="kk-KZ" dirty="0">
                          <a:effectLst/>
                        </a:rPr>
                        <a:t>тобына кірмегендер (күрделі спирттар және эфирлер)</a:t>
                      </a:r>
                      <a:endParaRPr lang="ru-RU" dirty="0">
                        <a:effectLst/>
                      </a:endParaRPr>
                    </a:p>
                  </a:txBody>
                  <a:tcPr marL="95250" marR="95250" marT="47625" marB="47625">
                    <a:lnL w="9525" cap="flat" cmpd="sng" algn="ctr">
                      <a:solidFill>
                        <a:srgbClr val="D1D2D3"/>
                      </a:solidFill>
                      <a:prstDash val="solid"/>
                      <a:round/>
                      <a:headEnd type="none" w="med" len="med"/>
                      <a:tailEnd type="none" w="med" len="med"/>
                    </a:lnL>
                    <a:lnR w="9525" cap="flat" cmpd="sng" algn="ctr">
                      <a:solidFill>
                        <a:srgbClr val="D1D2D3"/>
                      </a:solidFill>
                      <a:prstDash val="solid"/>
                      <a:round/>
                      <a:headEnd type="none" w="med" len="med"/>
                      <a:tailEnd type="none" w="med" len="med"/>
                    </a:lnR>
                    <a:lnT w="9525" cap="flat" cmpd="sng" algn="ctr">
                      <a:solidFill>
                        <a:srgbClr val="D1D2D3"/>
                      </a:solidFill>
                      <a:prstDash val="solid"/>
                      <a:round/>
                      <a:headEnd type="none" w="med" len="med"/>
                      <a:tailEnd type="none" w="med" len="med"/>
                    </a:lnT>
                    <a:lnB w="9525" cap="flat" cmpd="sng" algn="ctr">
                      <a:solidFill>
                        <a:srgbClr val="D1D2D3"/>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5"/>
                  </a:ext>
                </a:extLst>
              </a:tr>
            </a:tbl>
          </a:graphicData>
        </a:graphic>
      </p:graphicFrame>
      <p:sp>
        <p:nvSpPr>
          <p:cNvPr id="9" name="Rectangle 1"/>
          <p:cNvSpPr>
            <a:spLocks noChangeArrowheads="1"/>
          </p:cNvSpPr>
          <p:nvPr/>
        </p:nvSpPr>
        <p:spPr bwMode="auto">
          <a:xfrm>
            <a:off x="6047718" y="883745"/>
            <a:ext cx="681160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a:ln>
                  <a:noFill/>
                </a:ln>
                <a:solidFill>
                  <a:schemeClr val="tx1"/>
                </a:solidFill>
                <a:effectLst/>
                <a:latin typeface="Arial" panose="020B0604020202020204" pitchFamily="34" charset="0"/>
              </a:rPr>
              <a:t/>
            </a:r>
            <a:br>
              <a:rPr kumimoji="0" lang="ru-RU" sz="1200" b="0" i="0" u="none" strike="noStrike" cap="none" normalizeH="0" baseline="0">
                <a:ln>
                  <a:noFill/>
                </a:ln>
                <a:solidFill>
                  <a:schemeClr val="tx1"/>
                </a:solidFill>
                <a:effectLst/>
                <a:latin typeface="Arial" panose="020B0604020202020204" pitchFamily="34" charset="0"/>
              </a:rPr>
            </a:br>
            <a:endParaRPr kumimoji="0" 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11780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146022654"/>
              </p:ext>
            </p:extLst>
          </p:nvPr>
        </p:nvGraphicFramePr>
        <p:xfrm>
          <a:off x="655544" y="75081"/>
          <a:ext cx="7143750" cy="6522720"/>
        </p:xfrm>
        <a:graphic>
          <a:graphicData uri="http://schemas.openxmlformats.org/drawingml/2006/table">
            <a:tbl>
              <a:tblPr firstRow="1" bandRow="1"/>
              <a:tblGrid>
                <a:gridCol w="1130976">
                  <a:extLst>
                    <a:ext uri="{9D8B030D-6E8A-4147-A177-3AD203B41FA5}">
                      <a16:colId xmlns:a16="http://schemas.microsoft.com/office/drawing/2014/main" xmlns="" val="20000"/>
                    </a:ext>
                  </a:extLst>
                </a:gridCol>
                <a:gridCol w="2326370">
                  <a:extLst>
                    <a:ext uri="{9D8B030D-6E8A-4147-A177-3AD203B41FA5}">
                      <a16:colId xmlns:a16="http://schemas.microsoft.com/office/drawing/2014/main" xmlns="" val="20001"/>
                    </a:ext>
                  </a:extLst>
                </a:gridCol>
                <a:gridCol w="1997101">
                  <a:extLst>
                    <a:ext uri="{9D8B030D-6E8A-4147-A177-3AD203B41FA5}">
                      <a16:colId xmlns:a16="http://schemas.microsoft.com/office/drawing/2014/main" xmlns="" val="20002"/>
                    </a:ext>
                  </a:extLst>
                </a:gridCol>
                <a:gridCol w="1689303">
                  <a:extLst>
                    <a:ext uri="{9D8B030D-6E8A-4147-A177-3AD203B41FA5}">
                      <a16:colId xmlns:a16="http://schemas.microsoft.com/office/drawing/2014/main" xmlns="" val="20003"/>
                    </a:ext>
                  </a:extLst>
                </a:gridCol>
              </a:tblGrid>
              <a:tr h="676272">
                <a:tc>
                  <a:txBody>
                    <a:bodyPr/>
                    <a:lstStyle>
                      <a:lvl1pPr marL="0" algn="l" defTabSz="914400" rtl="0" eaLnBrk="1" latinLnBrk="0" hangingPunct="1">
                        <a:defRPr sz="1800" b="1" kern="1200">
                          <a:solidFill>
                            <a:schemeClr val="lt1"/>
                          </a:solidFill>
                          <a:latin typeface="Gill Sans MT"/>
                          <a:ea typeface=""/>
                          <a:cs typeface=""/>
                        </a:defRPr>
                      </a:lvl1pPr>
                      <a:lvl2pPr marL="457200" algn="l" defTabSz="914400" rtl="0" eaLnBrk="1" latinLnBrk="0" hangingPunct="1">
                        <a:defRPr sz="1800" b="1" kern="1200">
                          <a:solidFill>
                            <a:schemeClr val="lt1"/>
                          </a:solidFill>
                          <a:latin typeface="Gill Sans MT"/>
                          <a:ea typeface=""/>
                          <a:cs typeface=""/>
                        </a:defRPr>
                      </a:lvl2pPr>
                      <a:lvl3pPr marL="914400" algn="l" defTabSz="914400" rtl="0" eaLnBrk="1" latinLnBrk="0" hangingPunct="1">
                        <a:defRPr sz="1800" b="1" kern="1200">
                          <a:solidFill>
                            <a:schemeClr val="lt1"/>
                          </a:solidFill>
                          <a:latin typeface="Gill Sans MT"/>
                          <a:ea typeface=""/>
                          <a:cs typeface=""/>
                        </a:defRPr>
                      </a:lvl3pPr>
                      <a:lvl4pPr marL="1371600" algn="l" defTabSz="914400" rtl="0" eaLnBrk="1" latinLnBrk="0" hangingPunct="1">
                        <a:defRPr sz="1800" b="1" kern="1200">
                          <a:solidFill>
                            <a:schemeClr val="lt1"/>
                          </a:solidFill>
                          <a:latin typeface="Gill Sans MT"/>
                          <a:ea typeface=""/>
                          <a:cs typeface=""/>
                        </a:defRPr>
                      </a:lvl4pPr>
                      <a:lvl5pPr marL="1828800" algn="l" defTabSz="914400" rtl="0" eaLnBrk="1" latinLnBrk="0" hangingPunct="1">
                        <a:defRPr sz="1800" b="1" kern="1200">
                          <a:solidFill>
                            <a:schemeClr val="lt1"/>
                          </a:solidFill>
                          <a:latin typeface="Gill Sans MT"/>
                          <a:ea typeface=""/>
                          <a:cs typeface=""/>
                        </a:defRPr>
                      </a:lvl5pPr>
                      <a:lvl6pPr marL="2286000" algn="l" defTabSz="914400" rtl="0" eaLnBrk="1" latinLnBrk="0" hangingPunct="1">
                        <a:defRPr sz="1800" b="1" kern="1200">
                          <a:solidFill>
                            <a:schemeClr val="lt1"/>
                          </a:solidFill>
                          <a:latin typeface="Gill Sans MT"/>
                          <a:ea typeface=""/>
                          <a:cs typeface=""/>
                        </a:defRPr>
                      </a:lvl6pPr>
                      <a:lvl7pPr marL="2743200" algn="l" defTabSz="914400" rtl="0" eaLnBrk="1" latinLnBrk="0" hangingPunct="1">
                        <a:defRPr sz="1800" b="1" kern="1200">
                          <a:solidFill>
                            <a:schemeClr val="lt1"/>
                          </a:solidFill>
                          <a:latin typeface="Gill Sans MT"/>
                          <a:ea typeface=""/>
                          <a:cs typeface=""/>
                        </a:defRPr>
                      </a:lvl7pPr>
                      <a:lvl8pPr marL="3200400" algn="l" defTabSz="914400" rtl="0" eaLnBrk="1" latinLnBrk="0" hangingPunct="1">
                        <a:defRPr sz="1800" b="1" kern="1200">
                          <a:solidFill>
                            <a:schemeClr val="lt1"/>
                          </a:solidFill>
                          <a:latin typeface="Gill Sans MT"/>
                          <a:ea typeface=""/>
                          <a:cs typeface=""/>
                        </a:defRPr>
                      </a:lvl8pPr>
                      <a:lvl9pPr marL="3657600" algn="l" defTabSz="914400" rtl="0" eaLnBrk="1" latinLnBrk="0" hangingPunct="1">
                        <a:defRPr sz="1800" b="1" kern="1200">
                          <a:solidFill>
                            <a:schemeClr val="lt1"/>
                          </a:solidFill>
                          <a:latin typeface="Gill Sans MT"/>
                          <a:ea typeface=""/>
                          <a:cs typeface=""/>
                        </a:defRPr>
                      </a:lvl9pPr>
                    </a:lstStyle>
                    <a:p>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3F9A">
                        <a:lumMod val="60000"/>
                        <a:lumOff val="40000"/>
                      </a:srgbClr>
                    </a:solidFill>
                  </a:tcPr>
                </a:tc>
                <a:tc>
                  <a:txBody>
                    <a:bodyPr/>
                    <a:lstStyle>
                      <a:lvl1pPr marL="0" algn="l" defTabSz="914400" rtl="0" eaLnBrk="1" latinLnBrk="0" hangingPunct="1">
                        <a:defRPr sz="1800" b="1" kern="1200">
                          <a:solidFill>
                            <a:schemeClr val="lt1"/>
                          </a:solidFill>
                          <a:latin typeface="Gill Sans MT"/>
                          <a:ea typeface=""/>
                          <a:cs typeface=""/>
                        </a:defRPr>
                      </a:lvl1pPr>
                      <a:lvl2pPr marL="457200" algn="l" defTabSz="914400" rtl="0" eaLnBrk="1" latinLnBrk="0" hangingPunct="1">
                        <a:defRPr sz="1800" b="1" kern="1200">
                          <a:solidFill>
                            <a:schemeClr val="lt1"/>
                          </a:solidFill>
                          <a:latin typeface="Gill Sans MT"/>
                          <a:ea typeface=""/>
                          <a:cs typeface=""/>
                        </a:defRPr>
                      </a:lvl2pPr>
                      <a:lvl3pPr marL="914400" algn="l" defTabSz="914400" rtl="0" eaLnBrk="1" latinLnBrk="0" hangingPunct="1">
                        <a:defRPr sz="1800" b="1" kern="1200">
                          <a:solidFill>
                            <a:schemeClr val="lt1"/>
                          </a:solidFill>
                          <a:latin typeface="Gill Sans MT"/>
                          <a:ea typeface=""/>
                          <a:cs typeface=""/>
                        </a:defRPr>
                      </a:lvl3pPr>
                      <a:lvl4pPr marL="1371600" algn="l" defTabSz="914400" rtl="0" eaLnBrk="1" latinLnBrk="0" hangingPunct="1">
                        <a:defRPr sz="1800" b="1" kern="1200">
                          <a:solidFill>
                            <a:schemeClr val="lt1"/>
                          </a:solidFill>
                          <a:latin typeface="Gill Sans MT"/>
                          <a:ea typeface=""/>
                          <a:cs typeface=""/>
                        </a:defRPr>
                      </a:lvl4pPr>
                      <a:lvl5pPr marL="1828800" algn="l" defTabSz="914400" rtl="0" eaLnBrk="1" latinLnBrk="0" hangingPunct="1">
                        <a:defRPr sz="1800" b="1" kern="1200">
                          <a:solidFill>
                            <a:schemeClr val="lt1"/>
                          </a:solidFill>
                          <a:latin typeface="Gill Sans MT"/>
                          <a:ea typeface=""/>
                          <a:cs typeface=""/>
                        </a:defRPr>
                      </a:lvl5pPr>
                      <a:lvl6pPr marL="2286000" algn="l" defTabSz="914400" rtl="0" eaLnBrk="1" latinLnBrk="0" hangingPunct="1">
                        <a:defRPr sz="1800" b="1" kern="1200">
                          <a:solidFill>
                            <a:schemeClr val="lt1"/>
                          </a:solidFill>
                          <a:latin typeface="Gill Sans MT"/>
                          <a:ea typeface=""/>
                          <a:cs typeface=""/>
                        </a:defRPr>
                      </a:lvl6pPr>
                      <a:lvl7pPr marL="2743200" algn="l" defTabSz="914400" rtl="0" eaLnBrk="1" latinLnBrk="0" hangingPunct="1">
                        <a:defRPr sz="1800" b="1" kern="1200">
                          <a:solidFill>
                            <a:schemeClr val="lt1"/>
                          </a:solidFill>
                          <a:latin typeface="Gill Sans MT"/>
                          <a:ea typeface=""/>
                          <a:cs typeface=""/>
                        </a:defRPr>
                      </a:lvl7pPr>
                      <a:lvl8pPr marL="3200400" algn="l" defTabSz="914400" rtl="0" eaLnBrk="1" latinLnBrk="0" hangingPunct="1">
                        <a:defRPr sz="1800" b="1" kern="1200">
                          <a:solidFill>
                            <a:schemeClr val="lt1"/>
                          </a:solidFill>
                          <a:latin typeface="Gill Sans MT"/>
                          <a:ea typeface=""/>
                          <a:cs typeface=""/>
                        </a:defRPr>
                      </a:lvl8pPr>
                      <a:lvl9pPr marL="3657600" algn="l" defTabSz="914400" rtl="0" eaLnBrk="1" latinLnBrk="0" hangingPunct="1">
                        <a:defRPr sz="1800" b="1" kern="1200">
                          <a:solidFill>
                            <a:schemeClr val="lt1"/>
                          </a:solidFill>
                          <a:latin typeface="Gill Sans MT"/>
                          <a:ea typeface=""/>
                          <a:cs typeface=""/>
                        </a:defRPr>
                      </a:lvl9pPr>
                    </a:lstStyle>
                    <a:p>
                      <a:r>
                        <a:rPr lang="ru-RU" sz="2000" dirty="0">
                          <a:solidFill>
                            <a:schemeClr val="tx1"/>
                          </a:solidFill>
                        </a:rPr>
                        <a:t>Гидрокрекинг</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3F9A">
                        <a:lumMod val="60000"/>
                        <a:lumOff val="40000"/>
                      </a:srgbClr>
                    </a:solidFill>
                  </a:tcPr>
                </a:tc>
                <a:tc>
                  <a:txBody>
                    <a:bodyPr/>
                    <a:lstStyle>
                      <a:lvl1pPr marL="0" algn="l" defTabSz="914400" rtl="0" eaLnBrk="1" latinLnBrk="0" hangingPunct="1">
                        <a:defRPr sz="1800" b="1" kern="1200">
                          <a:solidFill>
                            <a:schemeClr val="lt1"/>
                          </a:solidFill>
                          <a:latin typeface="Gill Sans MT"/>
                          <a:ea typeface=""/>
                          <a:cs typeface=""/>
                        </a:defRPr>
                      </a:lvl1pPr>
                      <a:lvl2pPr marL="457200" algn="l" defTabSz="914400" rtl="0" eaLnBrk="1" latinLnBrk="0" hangingPunct="1">
                        <a:defRPr sz="1800" b="1" kern="1200">
                          <a:solidFill>
                            <a:schemeClr val="lt1"/>
                          </a:solidFill>
                          <a:latin typeface="Gill Sans MT"/>
                          <a:ea typeface=""/>
                          <a:cs typeface=""/>
                        </a:defRPr>
                      </a:lvl2pPr>
                      <a:lvl3pPr marL="914400" algn="l" defTabSz="914400" rtl="0" eaLnBrk="1" latinLnBrk="0" hangingPunct="1">
                        <a:defRPr sz="1800" b="1" kern="1200">
                          <a:solidFill>
                            <a:schemeClr val="lt1"/>
                          </a:solidFill>
                          <a:latin typeface="Gill Sans MT"/>
                          <a:ea typeface=""/>
                          <a:cs typeface=""/>
                        </a:defRPr>
                      </a:lvl3pPr>
                      <a:lvl4pPr marL="1371600" algn="l" defTabSz="914400" rtl="0" eaLnBrk="1" latinLnBrk="0" hangingPunct="1">
                        <a:defRPr sz="1800" b="1" kern="1200">
                          <a:solidFill>
                            <a:schemeClr val="lt1"/>
                          </a:solidFill>
                          <a:latin typeface="Gill Sans MT"/>
                          <a:ea typeface=""/>
                          <a:cs typeface=""/>
                        </a:defRPr>
                      </a:lvl4pPr>
                      <a:lvl5pPr marL="1828800" algn="l" defTabSz="914400" rtl="0" eaLnBrk="1" latinLnBrk="0" hangingPunct="1">
                        <a:defRPr sz="1800" b="1" kern="1200">
                          <a:solidFill>
                            <a:schemeClr val="lt1"/>
                          </a:solidFill>
                          <a:latin typeface="Gill Sans MT"/>
                          <a:ea typeface=""/>
                          <a:cs typeface=""/>
                        </a:defRPr>
                      </a:lvl5pPr>
                      <a:lvl6pPr marL="2286000" algn="l" defTabSz="914400" rtl="0" eaLnBrk="1" latinLnBrk="0" hangingPunct="1">
                        <a:defRPr sz="1800" b="1" kern="1200">
                          <a:solidFill>
                            <a:schemeClr val="lt1"/>
                          </a:solidFill>
                          <a:latin typeface="Gill Sans MT"/>
                          <a:ea typeface=""/>
                          <a:cs typeface=""/>
                        </a:defRPr>
                      </a:lvl6pPr>
                      <a:lvl7pPr marL="2743200" algn="l" defTabSz="914400" rtl="0" eaLnBrk="1" latinLnBrk="0" hangingPunct="1">
                        <a:defRPr sz="1800" b="1" kern="1200">
                          <a:solidFill>
                            <a:schemeClr val="lt1"/>
                          </a:solidFill>
                          <a:latin typeface="Gill Sans MT"/>
                          <a:ea typeface=""/>
                          <a:cs typeface=""/>
                        </a:defRPr>
                      </a:lvl7pPr>
                      <a:lvl8pPr marL="3200400" algn="l" defTabSz="914400" rtl="0" eaLnBrk="1" latinLnBrk="0" hangingPunct="1">
                        <a:defRPr sz="1800" b="1" kern="1200">
                          <a:solidFill>
                            <a:schemeClr val="lt1"/>
                          </a:solidFill>
                          <a:latin typeface="Gill Sans MT"/>
                          <a:ea typeface=""/>
                          <a:cs typeface=""/>
                        </a:defRPr>
                      </a:lvl8pPr>
                      <a:lvl9pPr marL="3657600" algn="l" defTabSz="914400" rtl="0" eaLnBrk="1" latinLnBrk="0" hangingPunct="1">
                        <a:defRPr sz="1800" b="1" kern="1200">
                          <a:solidFill>
                            <a:schemeClr val="lt1"/>
                          </a:solidFill>
                          <a:latin typeface="Gill Sans MT"/>
                          <a:ea typeface=""/>
                          <a:cs typeface=""/>
                        </a:defRPr>
                      </a:lvl9pPr>
                    </a:lstStyle>
                    <a:p>
                      <a:r>
                        <a:rPr lang="ru-RU" sz="2000" dirty="0">
                          <a:solidFill>
                            <a:schemeClr val="tx1"/>
                          </a:solidFill>
                        </a:rPr>
                        <a:t>Кат. крекинг</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3F9A">
                        <a:lumMod val="60000"/>
                        <a:lumOff val="40000"/>
                      </a:srgbClr>
                    </a:solidFill>
                  </a:tcPr>
                </a:tc>
                <a:tc>
                  <a:txBody>
                    <a:bodyPr/>
                    <a:lstStyle>
                      <a:lvl1pPr marL="0" algn="l" defTabSz="914400" rtl="0" eaLnBrk="1" latinLnBrk="0" hangingPunct="1">
                        <a:defRPr sz="1800" b="1" kern="1200">
                          <a:solidFill>
                            <a:schemeClr val="lt1"/>
                          </a:solidFill>
                          <a:latin typeface="Gill Sans MT"/>
                          <a:ea typeface=""/>
                          <a:cs typeface=""/>
                        </a:defRPr>
                      </a:lvl1pPr>
                      <a:lvl2pPr marL="457200" algn="l" defTabSz="914400" rtl="0" eaLnBrk="1" latinLnBrk="0" hangingPunct="1">
                        <a:defRPr sz="1800" b="1" kern="1200">
                          <a:solidFill>
                            <a:schemeClr val="lt1"/>
                          </a:solidFill>
                          <a:latin typeface="Gill Sans MT"/>
                          <a:ea typeface=""/>
                          <a:cs typeface=""/>
                        </a:defRPr>
                      </a:lvl2pPr>
                      <a:lvl3pPr marL="914400" algn="l" defTabSz="914400" rtl="0" eaLnBrk="1" latinLnBrk="0" hangingPunct="1">
                        <a:defRPr sz="1800" b="1" kern="1200">
                          <a:solidFill>
                            <a:schemeClr val="lt1"/>
                          </a:solidFill>
                          <a:latin typeface="Gill Sans MT"/>
                          <a:ea typeface=""/>
                          <a:cs typeface=""/>
                        </a:defRPr>
                      </a:lvl3pPr>
                      <a:lvl4pPr marL="1371600" algn="l" defTabSz="914400" rtl="0" eaLnBrk="1" latinLnBrk="0" hangingPunct="1">
                        <a:defRPr sz="1800" b="1" kern="1200">
                          <a:solidFill>
                            <a:schemeClr val="lt1"/>
                          </a:solidFill>
                          <a:latin typeface="Gill Sans MT"/>
                          <a:ea typeface=""/>
                          <a:cs typeface=""/>
                        </a:defRPr>
                      </a:lvl4pPr>
                      <a:lvl5pPr marL="1828800" algn="l" defTabSz="914400" rtl="0" eaLnBrk="1" latinLnBrk="0" hangingPunct="1">
                        <a:defRPr sz="1800" b="1" kern="1200">
                          <a:solidFill>
                            <a:schemeClr val="lt1"/>
                          </a:solidFill>
                          <a:latin typeface="Gill Sans MT"/>
                          <a:ea typeface=""/>
                          <a:cs typeface=""/>
                        </a:defRPr>
                      </a:lvl5pPr>
                      <a:lvl6pPr marL="2286000" algn="l" defTabSz="914400" rtl="0" eaLnBrk="1" latinLnBrk="0" hangingPunct="1">
                        <a:defRPr sz="1800" b="1" kern="1200">
                          <a:solidFill>
                            <a:schemeClr val="lt1"/>
                          </a:solidFill>
                          <a:latin typeface="Gill Sans MT"/>
                          <a:ea typeface=""/>
                          <a:cs typeface=""/>
                        </a:defRPr>
                      </a:lvl6pPr>
                      <a:lvl7pPr marL="2743200" algn="l" defTabSz="914400" rtl="0" eaLnBrk="1" latinLnBrk="0" hangingPunct="1">
                        <a:defRPr sz="1800" b="1" kern="1200">
                          <a:solidFill>
                            <a:schemeClr val="lt1"/>
                          </a:solidFill>
                          <a:latin typeface="Gill Sans MT"/>
                          <a:ea typeface=""/>
                          <a:cs typeface=""/>
                        </a:defRPr>
                      </a:lvl7pPr>
                      <a:lvl8pPr marL="3200400" algn="l" defTabSz="914400" rtl="0" eaLnBrk="1" latinLnBrk="0" hangingPunct="1">
                        <a:defRPr sz="1800" b="1" kern="1200">
                          <a:solidFill>
                            <a:schemeClr val="lt1"/>
                          </a:solidFill>
                          <a:latin typeface="Gill Sans MT"/>
                          <a:ea typeface=""/>
                          <a:cs typeface=""/>
                        </a:defRPr>
                      </a:lvl8pPr>
                      <a:lvl9pPr marL="3657600" algn="l" defTabSz="914400" rtl="0" eaLnBrk="1" latinLnBrk="0" hangingPunct="1">
                        <a:defRPr sz="1800" b="1" kern="1200">
                          <a:solidFill>
                            <a:schemeClr val="lt1"/>
                          </a:solidFill>
                          <a:latin typeface="Gill Sans MT"/>
                          <a:ea typeface=""/>
                          <a:cs typeface=""/>
                        </a:defRPr>
                      </a:lvl9pPr>
                    </a:lstStyle>
                    <a:p>
                      <a:r>
                        <a:rPr lang="ru-RU" sz="2000" dirty="0">
                          <a:solidFill>
                            <a:schemeClr val="tx1"/>
                          </a:solidFill>
                        </a:rPr>
                        <a:t>Терм.</a:t>
                      </a:r>
                      <a:r>
                        <a:rPr lang="ru-RU" sz="2000" baseline="0" dirty="0">
                          <a:solidFill>
                            <a:schemeClr val="tx1"/>
                          </a:solidFill>
                        </a:rPr>
                        <a:t> крекинг</a:t>
                      </a:r>
                      <a:endParaRPr lang="ru-RU"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3F9A">
                        <a:lumMod val="60000"/>
                        <a:lumOff val="40000"/>
                      </a:srgbClr>
                    </a:solidFill>
                  </a:tcPr>
                </a:tc>
                <a:extLst>
                  <a:ext uri="{0D108BD9-81ED-4DB2-BD59-A6C34878D82A}">
                    <a16:rowId xmlns:a16="http://schemas.microsoft.com/office/drawing/2014/main" xmlns="" val="10000"/>
                  </a:ext>
                </a:extLst>
              </a:tr>
              <a:tr h="676272">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2000" b="1" dirty="0"/>
                        <a:t>Артықшылығы</a:t>
                      </a:r>
                      <a:endParaRPr lang="ru-RU" sz="2000" b="1"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Процестің икемділігі</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1800" dirty="0"/>
                        <a:t>Процестің икемділігі</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1800" dirty="0"/>
                        <a:t>Процестің икемділігі</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extLst>
                  <a:ext uri="{0D108BD9-81ED-4DB2-BD59-A6C34878D82A}">
                    <a16:rowId xmlns:a16="http://schemas.microsoft.com/office/drawing/2014/main" xmlns="" val="10001"/>
                  </a:ext>
                </a:extLst>
              </a:tr>
              <a:tr h="1456683">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Өнімділік</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Бензин құрамында АрКС және изопарафинді КС жоғары</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Катализаторға шығын жоқ</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extLst>
                  <a:ext uri="{0D108BD9-81ED-4DB2-BD59-A6C34878D82A}">
                    <a16:rowId xmlns:a16="http://schemas.microsoft.com/office/drawing/2014/main" xmlns="" val="10002"/>
                  </a:ext>
                </a:extLst>
              </a:tr>
              <a:tr h="882094">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Жоғары сапалы өнім</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Процесс жылдамдығы жоғары</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Оңайлатылған процесс</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extLst>
                  <a:ext uri="{0D108BD9-81ED-4DB2-BD59-A6C34878D82A}">
                    <a16:rowId xmlns:a16="http://schemas.microsoft.com/office/drawing/2014/main" xmlns="" val="10003"/>
                  </a:ext>
                </a:extLst>
              </a:tr>
              <a:tr h="882094">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2000" b="1" dirty="0"/>
                        <a:t>Кемшілігі</a:t>
                      </a:r>
                      <a:endParaRPr lang="ru-RU" sz="20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b="0" dirty="0"/>
                        <a:t>Металл тұтыну жоғары</a:t>
                      </a:r>
                      <a:endParaRPr lang="ru-RU" sz="1800"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0" dirty="0">
                          <a:latin typeface="+mn-lt"/>
                          <a:cs typeface="+mn-cs"/>
                        </a:rPr>
                        <a:t>Металл тұтыну жоғары</a:t>
                      </a:r>
                      <a:endParaRPr lang="ru-RU" sz="1800" b="0" dirty="0"/>
                    </a:p>
                    <a:p>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Баяу жүреді</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extLst>
                  <a:ext uri="{0D108BD9-81ED-4DB2-BD59-A6C34878D82A}">
                    <a16:rowId xmlns:a16="http://schemas.microsoft.com/office/drawing/2014/main" xmlns="" val="10004"/>
                  </a:ext>
                </a:extLst>
              </a:tr>
              <a:tr h="1411350">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Үлкен капиталды және эксплуатационды шығындар</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1800" dirty="0"/>
                        <a:t>Үлкен капиталды және эксплуатационды шығындар</a:t>
                      </a:r>
                      <a:endParaRPr lang="ru-RU" sz="1800" dirty="0"/>
                    </a:p>
                    <a:p>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r>
                        <a:rPr lang="kk-KZ" sz="1800" dirty="0"/>
                        <a:t>Қанықпаған КС ның өнімдегі жоғарғы мөлшері</a:t>
                      </a:r>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40000"/>
                      </a:srgbClr>
                    </a:solidFill>
                  </a:tcPr>
                </a:tc>
                <a:extLst>
                  <a:ext uri="{0D108BD9-81ED-4DB2-BD59-A6C34878D82A}">
                    <a16:rowId xmlns:a16="http://schemas.microsoft.com/office/drawing/2014/main" xmlns="" val="10005"/>
                  </a:ext>
                </a:extLst>
              </a:tr>
              <a:tr h="352838">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endParaRPr lang="ru-RU" sz="18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endParaRPr lang="ru-RU" sz="18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tc>
                  <a:txBody>
                    <a:bodyPr/>
                    <a:lstStyle>
                      <a:lvl1pPr marL="0" algn="l" defTabSz="914400" rtl="0" eaLnBrk="1" latinLnBrk="0" hangingPunct="1">
                        <a:defRPr sz="1800" kern="1200">
                          <a:solidFill>
                            <a:schemeClr val="dk1"/>
                          </a:solidFill>
                          <a:latin typeface="Gill Sans MT"/>
                          <a:ea typeface=""/>
                          <a:cs typeface=""/>
                        </a:defRPr>
                      </a:lvl1pPr>
                      <a:lvl2pPr marL="457200" algn="l" defTabSz="914400" rtl="0" eaLnBrk="1" latinLnBrk="0" hangingPunct="1">
                        <a:defRPr sz="1800" kern="1200">
                          <a:solidFill>
                            <a:schemeClr val="dk1"/>
                          </a:solidFill>
                          <a:latin typeface="Gill Sans MT"/>
                          <a:ea typeface=""/>
                          <a:cs typeface=""/>
                        </a:defRPr>
                      </a:lvl2pPr>
                      <a:lvl3pPr marL="914400" algn="l" defTabSz="914400" rtl="0" eaLnBrk="1" latinLnBrk="0" hangingPunct="1">
                        <a:defRPr sz="1800" kern="1200">
                          <a:solidFill>
                            <a:schemeClr val="dk1"/>
                          </a:solidFill>
                          <a:latin typeface="Gill Sans MT"/>
                          <a:ea typeface=""/>
                          <a:cs typeface=""/>
                        </a:defRPr>
                      </a:lvl3pPr>
                      <a:lvl4pPr marL="1371600" algn="l" defTabSz="914400" rtl="0" eaLnBrk="1" latinLnBrk="0" hangingPunct="1">
                        <a:defRPr sz="1800" kern="1200">
                          <a:solidFill>
                            <a:schemeClr val="dk1"/>
                          </a:solidFill>
                          <a:latin typeface="Gill Sans MT"/>
                          <a:ea typeface=""/>
                          <a:cs typeface=""/>
                        </a:defRPr>
                      </a:lvl4pPr>
                      <a:lvl5pPr marL="1828800" algn="l" defTabSz="914400" rtl="0" eaLnBrk="1" latinLnBrk="0" hangingPunct="1">
                        <a:defRPr sz="1800" kern="1200">
                          <a:solidFill>
                            <a:schemeClr val="dk1"/>
                          </a:solidFill>
                          <a:latin typeface="Gill Sans MT"/>
                          <a:ea typeface=""/>
                          <a:cs typeface=""/>
                        </a:defRPr>
                      </a:lvl5pPr>
                      <a:lvl6pPr marL="2286000" algn="l" defTabSz="914400" rtl="0" eaLnBrk="1" latinLnBrk="0" hangingPunct="1">
                        <a:defRPr sz="1800" kern="1200">
                          <a:solidFill>
                            <a:schemeClr val="dk1"/>
                          </a:solidFill>
                          <a:latin typeface="Gill Sans MT"/>
                          <a:ea typeface=""/>
                          <a:cs typeface=""/>
                        </a:defRPr>
                      </a:lvl6pPr>
                      <a:lvl7pPr marL="2743200" algn="l" defTabSz="914400" rtl="0" eaLnBrk="1" latinLnBrk="0" hangingPunct="1">
                        <a:defRPr sz="1800" kern="1200">
                          <a:solidFill>
                            <a:schemeClr val="dk1"/>
                          </a:solidFill>
                          <a:latin typeface="Gill Sans MT"/>
                          <a:ea typeface=""/>
                          <a:cs typeface=""/>
                        </a:defRPr>
                      </a:lvl7pPr>
                      <a:lvl8pPr marL="3200400" algn="l" defTabSz="914400" rtl="0" eaLnBrk="1" latinLnBrk="0" hangingPunct="1">
                        <a:defRPr sz="1800" kern="1200">
                          <a:solidFill>
                            <a:schemeClr val="dk1"/>
                          </a:solidFill>
                          <a:latin typeface="Gill Sans MT"/>
                          <a:ea typeface=""/>
                          <a:cs typeface=""/>
                        </a:defRPr>
                      </a:lvl8pPr>
                      <a:lvl9pPr marL="3657600" algn="l" defTabSz="914400" rtl="0" eaLnBrk="1" latinLnBrk="0" hangingPunct="1">
                        <a:defRPr sz="1800" kern="1200">
                          <a:solidFill>
                            <a:schemeClr val="dk1"/>
                          </a:solidFill>
                          <a:latin typeface="Gill Sans MT"/>
                          <a:ea typeface=""/>
                          <a:cs typeface=""/>
                        </a:defRPr>
                      </a:lvl9pPr>
                    </a:lstStyle>
                    <a:p>
                      <a:endParaRPr lang="ru-RU"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6DA4">
                        <a:tint val="20000"/>
                      </a:srgbClr>
                    </a:solidFill>
                  </a:tcPr>
                </a:tc>
                <a:extLst>
                  <a:ext uri="{0D108BD9-81ED-4DB2-BD59-A6C34878D82A}">
                    <a16:rowId xmlns:a16="http://schemas.microsoft.com/office/drawing/2014/main" xmlns="" val="10006"/>
                  </a:ext>
                </a:extLst>
              </a:tr>
            </a:tbl>
          </a:graphicData>
        </a:graphic>
      </p:graphicFrame>
      <p:sp>
        <p:nvSpPr>
          <p:cNvPr id="5" name="Блок-схема: несколько документов 4"/>
          <p:cNvSpPr/>
          <p:nvPr/>
        </p:nvSpPr>
        <p:spPr>
          <a:xfrm>
            <a:off x="7799294" y="139850"/>
            <a:ext cx="4217670" cy="645795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800">
                <a:solidFill>
                  <a:prstClr val="black"/>
                </a:solidFill>
                <a:latin typeface="TimesNewRomanPSMT"/>
              </a:rPr>
              <a:t>ГК бензин мен дистиллят компоненттерінің сапасын жақсартады.  ГК процесі дистиллят компоненттерінің ең нашарын пайдаланады, бірақ орташадан жоғары сапалы бензин компонентін шығарады.ГК процесі алкилдеу процесінде шикізат мөлшерін бақылау үшін пайдалы изобутанның айтарлықтай мөлшерін тудырады.ГК бірліктерін пайдалану өнім көлемін 25%-ға арттыруға мүмкіндік береді. ГК  катализаторы </a:t>
            </a:r>
            <a:r>
              <a:rPr lang="en-US" sz="1800">
                <a:solidFill>
                  <a:prstClr val="black"/>
                </a:solidFill>
                <a:latin typeface="TimesNewRomanPSMT"/>
              </a:rPr>
              <a:t>K</a:t>
            </a:r>
            <a:r>
              <a:rPr lang="ru-RU" sz="1800">
                <a:solidFill>
                  <a:prstClr val="black"/>
                </a:solidFill>
                <a:latin typeface="TimesNewRomanPSMT"/>
              </a:rPr>
              <a:t>аткрекинг катализаторларына қарағанда арзанырақ</a:t>
            </a:r>
            <a:endParaRPr lang="ru-RU"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48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latin typeface="Arial" panose="020B0604020202020204" pitchFamily="34" charset="0"/>
                <a:cs typeface="Arial" panose="020B0604020202020204" pitchFamily="34" charset="0"/>
              </a:rPr>
              <a:t>Обзорные вопросы </a:t>
            </a:r>
          </a:p>
        </p:txBody>
      </p:sp>
      <p:sp>
        <p:nvSpPr>
          <p:cNvPr id="3" name="Объект 2"/>
          <p:cNvSpPr>
            <a:spLocks noGrp="1"/>
          </p:cNvSpPr>
          <p:nvPr>
            <p:ph idx="1"/>
          </p:nvPr>
        </p:nvSpPr>
        <p:spPr>
          <a:xfrm>
            <a:off x="1557971" y="1690688"/>
            <a:ext cx="10515600" cy="4351338"/>
          </a:xfrm>
        </p:spPr>
        <p:txBody>
          <a:bodyPr>
            <a:normAutofit/>
          </a:bodyPr>
          <a:lstStyle/>
          <a:p>
            <a:pPr marL="514350" indent="-514350">
              <a:buAutoNum type="arabicPeriod"/>
            </a:pPr>
            <a:r>
              <a:rPr lang="kk-KZ" dirty="0">
                <a:latin typeface="Arial" panose="020B0604020202020204" pitchFamily="34" charset="0"/>
                <a:cs typeface="Arial" panose="020B0604020202020204" pitchFamily="34" charset="0"/>
              </a:rPr>
              <a:t>Ги</a:t>
            </a:r>
            <a:r>
              <a:rPr lang="ru-RU" dirty="0" err="1">
                <a:latin typeface="Arial" panose="020B0604020202020204" pitchFamily="34" charset="0"/>
                <a:cs typeface="Arial" panose="020B0604020202020204" pitchFamily="34" charset="0"/>
              </a:rPr>
              <a:t>дрокрекинг</a:t>
            </a:r>
            <a:r>
              <a:rPr lang="kk-KZ" dirty="0">
                <a:latin typeface="Arial" panose="020B0604020202020204" pitchFamily="34" charset="0"/>
                <a:cs typeface="Arial" panose="020B0604020202020204" pitchFamily="34" charset="0"/>
              </a:rPr>
              <a:t> процессі қандай жағдайларда жүреді</a:t>
            </a:r>
            <a:r>
              <a:rPr lang="ru-RU" dirty="0">
                <a:latin typeface="Arial" panose="020B0604020202020204" pitchFamily="34" charset="0"/>
                <a:cs typeface="Arial" panose="020B0604020202020204" pitchFamily="34" charset="0"/>
              </a:rPr>
              <a:t>?</a:t>
            </a:r>
            <a:endParaRPr lang="kk-KZ" dirty="0">
              <a:latin typeface="Arial" panose="020B0604020202020204" pitchFamily="34" charset="0"/>
              <a:cs typeface="Arial" panose="020B0604020202020204" pitchFamily="34" charset="0"/>
            </a:endParaRPr>
          </a:p>
          <a:p>
            <a:pPr marL="514350" indent="-514350">
              <a:buAutoNum type="arabicPeriod"/>
            </a:pPr>
            <a:r>
              <a:rPr lang="ru-RU" sz="3000" dirty="0" err="1">
                <a:solidFill>
                  <a:prstClr val="black"/>
                </a:solidFill>
                <a:latin typeface="Times New Roman" panose="02020603050405020304" pitchFamily="18" charset="0"/>
                <a:cs typeface="Times New Roman" panose="02020603050405020304" pitchFamily="18" charset="0"/>
              </a:rPr>
              <a:t>Дистилляттардың</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гидрокрекингі</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арқылы</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алынған</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дизельдік</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фракциялардың</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цетандық</a:t>
            </a:r>
            <a:r>
              <a:rPr lang="ru-RU" sz="3000" dirty="0">
                <a:solidFill>
                  <a:prstClr val="black"/>
                </a:solidFill>
                <a:latin typeface="Times New Roman" panose="02020603050405020304" pitchFamily="18" charset="0"/>
                <a:cs typeface="Times New Roman" panose="02020603050405020304" pitchFamily="18" charset="0"/>
              </a:rPr>
              <a:t> саны </a:t>
            </a:r>
            <a:r>
              <a:rPr lang="ru-RU" sz="3000" dirty="0" err="1">
                <a:solidFill>
                  <a:prstClr val="black"/>
                </a:solidFill>
                <a:latin typeface="Times New Roman" panose="02020603050405020304" pitchFamily="18" charset="0"/>
                <a:cs typeface="Times New Roman" panose="02020603050405020304" pitchFamily="18" charset="0"/>
              </a:rPr>
              <a:t>қандай</a:t>
            </a:r>
            <a:r>
              <a:rPr lang="ru-RU" sz="3000" dirty="0">
                <a:solidFill>
                  <a:prstClr val="black"/>
                </a:solidFill>
                <a:latin typeface="Times New Roman" panose="02020603050405020304" pitchFamily="18" charset="0"/>
                <a:cs typeface="Times New Roman" panose="02020603050405020304" pitchFamily="18" charset="0"/>
              </a:rPr>
              <a:t>?</a:t>
            </a:r>
            <a:endParaRPr lang="kk-KZ" sz="3000" dirty="0">
              <a:solidFill>
                <a:prstClr val="black"/>
              </a:solidFill>
              <a:latin typeface="Times New Roman" panose="02020603050405020304" pitchFamily="18" charset="0"/>
              <a:cs typeface="Times New Roman" panose="02020603050405020304" pitchFamily="18" charset="0"/>
            </a:endParaRPr>
          </a:p>
          <a:p>
            <a:pPr marL="514350" indent="-514350">
              <a:buAutoNum type="arabicPeriod"/>
            </a:pPr>
            <a:r>
              <a:rPr lang="ru-RU" sz="3000" dirty="0">
                <a:solidFill>
                  <a:prstClr val="black"/>
                </a:solidFill>
                <a:latin typeface="Times New Roman" panose="02020603050405020304" pitchFamily="18" charset="0"/>
                <a:cs typeface="Times New Roman" panose="02020603050405020304" pitchFamily="18" charset="0"/>
              </a:rPr>
              <a:t>Гидрокрекинг </a:t>
            </a:r>
            <a:r>
              <a:rPr lang="ru-RU" sz="3000" dirty="0" err="1">
                <a:solidFill>
                  <a:prstClr val="black"/>
                </a:solidFill>
                <a:latin typeface="Times New Roman" panose="02020603050405020304" pitchFamily="18" charset="0"/>
                <a:cs typeface="Times New Roman" panose="02020603050405020304" pitchFamily="18" charset="0"/>
              </a:rPr>
              <a:t>кезінде</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топтық</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көмірсутектердің</a:t>
            </a:r>
            <a:r>
              <a:rPr lang="ru-RU" sz="3000" dirty="0">
                <a:solidFill>
                  <a:prstClr val="black"/>
                </a:solidFill>
                <a:latin typeface="Times New Roman" panose="02020603050405020304" pitchFamily="18" charset="0"/>
                <a:cs typeface="Times New Roman" panose="02020603050405020304" pitchFamily="18" charset="0"/>
              </a:rPr>
              <a:t> құрамы </a:t>
            </a:r>
            <a:r>
              <a:rPr lang="ru-RU" sz="3000" dirty="0" err="1">
                <a:solidFill>
                  <a:prstClr val="black"/>
                </a:solidFill>
                <a:latin typeface="Times New Roman" panose="02020603050405020304" pitchFamily="18" charset="0"/>
                <a:cs typeface="Times New Roman" panose="02020603050405020304" pitchFamily="18" charset="0"/>
              </a:rPr>
              <a:t>қалай</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өзгереді</a:t>
            </a:r>
            <a:r>
              <a:rPr lang="ru-RU" sz="3000" dirty="0">
                <a:solidFill>
                  <a:prstClr val="black"/>
                </a:solidFill>
                <a:latin typeface="Times New Roman" panose="02020603050405020304" pitchFamily="18" charset="0"/>
                <a:cs typeface="Times New Roman" panose="02020603050405020304" pitchFamily="18" charset="0"/>
              </a:rPr>
              <a:t>?</a:t>
            </a:r>
            <a:endParaRPr lang="kk-KZ" sz="3000" dirty="0">
              <a:solidFill>
                <a:prstClr val="black"/>
              </a:solidFill>
              <a:latin typeface="Times New Roman" panose="02020603050405020304" pitchFamily="18" charset="0"/>
              <a:cs typeface="Times New Roman" panose="02020603050405020304" pitchFamily="18" charset="0"/>
            </a:endParaRPr>
          </a:p>
          <a:p>
            <a:pPr marL="514350" indent="-514350">
              <a:buAutoNum type="arabicPeriod"/>
            </a:pPr>
            <a:r>
              <a:rPr lang="ru-RU" sz="3000" dirty="0" err="1">
                <a:solidFill>
                  <a:prstClr val="black"/>
                </a:solidFill>
                <a:latin typeface="Times New Roman" panose="02020603050405020304" pitchFamily="18" charset="0"/>
                <a:cs typeface="Times New Roman" panose="02020603050405020304" pitchFamily="18" charset="0"/>
              </a:rPr>
              <a:t>Гидрокүкіртсіздендіруге</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ұшыраған</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шикізатты</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гидрокрекингтің</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мақсаты</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қандай</a:t>
            </a:r>
            <a:r>
              <a:rPr lang="ru-RU" sz="3000" dirty="0">
                <a:solidFill>
                  <a:prstClr val="black"/>
                </a:solidFill>
                <a:latin typeface="Times New Roman" panose="02020603050405020304" pitchFamily="18" charset="0"/>
                <a:cs typeface="Times New Roman" panose="02020603050405020304" pitchFamily="18" charset="0"/>
              </a:rPr>
              <a:t>? </a:t>
            </a:r>
            <a:endParaRPr lang="kk-KZ" sz="3000" dirty="0">
              <a:solidFill>
                <a:prstClr val="black"/>
              </a:solidFill>
              <a:latin typeface="Times New Roman" panose="02020603050405020304" pitchFamily="18" charset="0"/>
              <a:cs typeface="Times New Roman" panose="02020603050405020304" pitchFamily="18" charset="0"/>
            </a:endParaRPr>
          </a:p>
          <a:p>
            <a:pPr marL="514350" indent="-514350">
              <a:buAutoNum type="arabicPeriod"/>
            </a:pPr>
            <a:r>
              <a:rPr lang="ru-RU" sz="3000" dirty="0">
                <a:solidFill>
                  <a:prstClr val="black"/>
                </a:solidFill>
                <a:latin typeface="Times New Roman" panose="02020603050405020304" pitchFamily="18" charset="0"/>
                <a:cs typeface="Times New Roman" panose="02020603050405020304" pitchFamily="18" charset="0"/>
              </a:rPr>
              <a:t>Қай </a:t>
            </a:r>
            <a:r>
              <a:rPr lang="ru-RU" sz="3000" dirty="0" err="1">
                <a:solidFill>
                  <a:prstClr val="black"/>
                </a:solidFill>
                <a:latin typeface="Times New Roman" panose="02020603050405020304" pitchFamily="18" charset="0"/>
                <a:cs typeface="Times New Roman" panose="02020603050405020304" pitchFamily="18" charset="0"/>
              </a:rPr>
              <a:t>өнеркәсіптің</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дамуына</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байланысты</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гидродеалкилдену</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процесінің</a:t>
            </a:r>
            <a:r>
              <a:rPr lang="ru-RU" sz="3000" dirty="0">
                <a:solidFill>
                  <a:prstClr val="black"/>
                </a:solidFill>
                <a:latin typeface="Times New Roman" panose="02020603050405020304" pitchFamily="18" charset="0"/>
                <a:cs typeface="Times New Roman" panose="02020603050405020304" pitchFamily="18" charset="0"/>
              </a:rPr>
              <a:t> </a:t>
            </a:r>
            <a:r>
              <a:rPr lang="ru-RU" sz="3000" dirty="0" err="1">
                <a:solidFill>
                  <a:prstClr val="black"/>
                </a:solidFill>
                <a:latin typeface="Times New Roman" panose="02020603050405020304" pitchFamily="18" charset="0"/>
                <a:cs typeface="Times New Roman" panose="02020603050405020304" pitchFamily="18" charset="0"/>
              </a:rPr>
              <a:t>маңызы</a:t>
            </a:r>
            <a:r>
              <a:rPr lang="ru-RU" sz="3000" dirty="0">
                <a:solidFill>
                  <a:prstClr val="black"/>
                </a:solidFill>
                <a:latin typeface="Times New Roman" panose="02020603050405020304" pitchFamily="18" charset="0"/>
                <a:cs typeface="Times New Roman" panose="02020603050405020304" pitchFamily="18" charset="0"/>
              </a:rPr>
              <a:t> зор?</a:t>
            </a:r>
            <a:endParaRPr lang="ru-RU"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92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292777" y="1989010"/>
            <a:ext cx="1490050" cy="1377949"/>
          </a:xfrm>
          <a:prstGeom prst="roundRect">
            <a:avLst/>
          </a:prstGeom>
          <a:solidFill>
            <a:srgbClr val="00B050"/>
          </a:solidFill>
          <a:ln>
            <a:solidFill>
              <a:schemeClr val="accent3">
                <a:lumMod val="20000"/>
                <a:lumOff val="80000"/>
              </a:schemeClr>
            </a:solidFill>
          </a:ln>
        </p:spPr>
        <p:style>
          <a:lnRef idx="3">
            <a:schemeClr val="lt1"/>
          </a:lnRef>
          <a:fillRef idx="1">
            <a:schemeClr val="accent6"/>
          </a:fillRef>
          <a:effectRef idx="1">
            <a:schemeClr val="accent6"/>
          </a:effectRef>
          <a:fontRef idx="minor">
            <a:schemeClr val="lt1"/>
          </a:fontRef>
        </p:style>
        <p:txBody>
          <a:bodyPr anchor="ctr"/>
          <a:lstStyle/>
          <a:p>
            <a:pPr algn="ctr">
              <a:defRPr/>
            </a:pPr>
            <a:r>
              <a:rPr lang="kk-KZ" sz="2000" b="1" dirty="0">
                <a:latin typeface="Arial" panose="020B0604020202020204" pitchFamily="34" charset="0"/>
                <a:cs typeface="Arial" panose="020B0604020202020204" pitchFamily="34" charset="0"/>
              </a:rPr>
              <a:t>Мұнай</a:t>
            </a:r>
            <a:endParaRPr lang="ru-RU" sz="2000" b="1" dirty="0">
              <a:latin typeface="Arial" panose="020B0604020202020204" pitchFamily="34" charset="0"/>
              <a:cs typeface="Arial" panose="020B0604020202020204" pitchFamily="34" charset="0"/>
            </a:endParaRPr>
          </a:p>
        </p:txBody>
      </p:sp>
      <p:sp>
        <p:nvSpPr>
          <p:cNvPr id="6" name="Скругленный прямоугольник 5"/>
          <p:cNvSpPr/>
          <p:nvPr/>
        </p:nvSpPr>
        <p:spPr>
          <a:xfrm>
            <a:off x="2436183" y="2178656"/>
            <a:ext cx="1273357" cy="1058583"/>
          </a:xfrm>
          <a:prstGeom prst="roundRect">
            <a:avLst/>
          </a:prstGeom>
          <a:solidFill>
            <a:srgbClr val="00B050"/>
          </a:solidFill>
          <a:ln>
            <a:solidFill>
              <a:schemeClr val="accent3">
                <a:lumMod val="20000"/>
                <a:lumOff val="80000"/>
              </a:schemeClr>
            </a:solidFill>
          </a:ln>
        </p:spPr>
        <p:style>
          <a:lnRef idx="3">
            <a:schemeClr val="lt1"/>
          </a:lnRef>
          <a:fillRef idx="1">
            <a:schemeClr val="accent6"/>
          </a:fillRef>
          <a:effectRef idx="1">
            <a:schemeClr val="accent6"/>
          </a:effectRef>
          <a:fontRef idx="minor">
            <a:schemeClr val="lt1"/>
          </a:fontRef>
        </p:style>
        <p:txBody>
          <a:bodyPr anchor="ctr"/>
          <a:lstStyle/>
          <a:p>
            <a:pPr algn="ctr">
              <a:defRPr/>
            </a:pPr>
            <a:r>
              <a:rPr lang="kk-KZ" sz="1300" b="1" dirty="0">
                <a:latin typeface="Arial" panose="020B0604020202020204" pitchFamily="34" charset="0"/>
                <a:cs typeface="Arial" panose="020B0604020202020204" pitchFamily="34" charset="0"/>
              </a:rPr>
              <a:t>МДҚ(мұнайды дайындау құрылғысы</a:t>
            </a:r>
            <a:endParaRPr lang="ru-RU" sz="1300" b="1" dirty="0">
              <a:latin typeface="Arial" panose="020B0604020202020204" pitchFamily="34" charset="0"/>
              <a:cs typeface="Arial" panose="020B0604020202020204" pitchFamily="34" charset="0"/>
            </a:endParaRPr>
          </a:p>
        </p:txBody>
      </p:sp>
      <p:sp>
        <p:nvSpPr>
          <p:cNvPr id="7" name="Скругленный прямоугольник 6"/>
          <p:cNvSpPr/>
          <p:nvPr/>
        </p:nvSpPr>
        <p:spPr>
          <a:xfrm>
            <a:off x="4232739" y="2157771"/>
            <a:ext cx="1847226" cy="1143468"/>
          </a:xfrm>
          <a:prstGeom prst="roundRect">
            <a:avLst/>
          </a:prstGeom>
          <a:solidFill>
            <a:srgbClr val="00B050"/>
          </a:solidFill>
          <a:ln>
            <a:solidFill>
              <a:schemeClr val="accent3">
                <a:lumMod val="20000"/>
                <a:lumOff val="80000"/>
              </a:schemeClr>
            </a:solidFill>
          </a:ln>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2000" b="1" dirty="0">
                <a:latin typeface="Arial" panose="020B0604020202020204" pitchFamily="34" charset="0"/>
                <a:cs typeface="Arial" panose="020B0604020202020204" pitchFamily="34" charset="0"/>
              </a:rPr>
              <a:t>Э</a:t>
            </a:r>
            <a:r>
              <a:rPr lang="kk-KZ" sz="2000" b="1" dirty="0">
                <a:latin typeface="Arial" panose="020B0604020202020204" pitchFamily="34" charset="0"/>
                <a:cs typeface="Arial" panose="020B0604020202020204" pitchFamily="34" charset="0"/>
              </a:rPr>
              <a:t>ТТҚ</a:t>
            </a:r>
            <a:r>
              <a:rPr lang="ru-RU" sz="2000" b="1" dirty="0">
                <a:latin typeface="Arial" panose="020B0604020202020204" pitchFamily="34" charset="0"/>
                <a:cs typeface="Arial" panose="020B0604020202020204" pitchFamily="34" charset="0"/>
              </a:rPr>
              <a:t> АВТ</a:t>
            </a:r>
          </a:p>
        </p:txBody>
      </p:sp>
      <p:sp>
        <p:nvSpPr>
          <p:cNvPr id="8" name="Скругленный прямоугольник 7"/>
          <p:cNvSpPr/>
          <p:nvPr/>
        </p:nvSpPr>
        <p:spPr>
          <a:xfrm>
            <a:off x="1103782" y="3614514"/>
            <a:ext cx="2165100" cy="1039792"/>
          </a:xfrm>
          <a:prstGeom prst="roundRect">
            <a:avLst/>
          </a:prstGeom>
          <a:solidFill>
            <a:srgbClr val="00B050"/>
          </a:solidFill>
          <a:ln>
            <a:solidFill>
              <a:schemeClr val="accent3">
                <a:lumMod val="20000"/>
                <a:lumOff val="80000"/>
              </a:schemeClr>
            </a:solidFill>
          </a:ln>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2000" b="1" dirty="0" err="1">
                <a:latin typeface="Arial" panose="020B0604020202020204" pitchFamily="34" charset="0"/>
                <a:cs typeface="Arial" panose="020B0604020202020204" pitchFamily="34" charset="0"/>
              </a:rPr>
              <a:t>Риформинг</a:t>
            </a:r>
            <a:r>
              <a:rPr lang="ru-RU" sz="2000" b="1" dirty="0">
                <a:latin typeface="Arial" panose="020B0604020202020204" pitchFamily="34" charset="0"/>
                <a:cs typeface="Arial" panose="020B0604020202020204" pitchFamily="34" charset="0"/>
              </a:rPr>
              <a:t> </a:t>
            </a:r>
          </a:p>
        </p:txBody>
      </p:sp>
      <p:sp>
        <p:nvSpPr>
          <p:cNvPr id="10" name="Скругленный прямоугольник 9"/>
          <p:cNvSpPr/>
          <p:nvPr/>
        </p:nvSpPr>
        <p:spPr>
          <a:xfrm>
            <a:off x="3646282" y="3778975"/>
            <a:ext cx="3077247" cy="995434"/>
          </a:xfrm>
          <a:prstGeom prst="roundRect">
            <a:avLst/>
          </a:prstGeom>
          <a:solidFill>
            <a:srgbClr val="00B050"/>
          </a:solidFill>
          <a:ln>
            <a:solidFill>
              <a:schemeClr val="accent3">
                <a:lumMod val="20000"/>
                <a:lumOff val="80000"/>
              </a:schemeClr>
            </a:solidFill>
          </a:ln>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2000" b="1" dirty="0" err="1">
                <a:latin typeface="Arial" panose="020B0604020202020204" pitchFamily="34" charset="0"/>
                <a:cs typeface="Arial" panose="020B0604020202020204" pitchFamily="34" charset="0"/>
              </a:rPr>
              <a:t>Каткрекинг</a:t>
            </a:r>
            <a:endParaRPr lang="ru-RU" sz="2000" b="1" dirty="0">
              <a:latin typeface="Arial" panose="020B0604020202020204" pitchFamily="34" charset="0"/>
              <a:cs typeface="Arial" panose="020B0604020202020204" pitchFamily="34" charset="0"/>
            </a:endParaRPr>
          </a:p>
        </p:txBody>
      </p:sp>
      <p:sp>
        <p:nvSpPr>
          <p:cNvPr id="15" name="Скругленный прямоугольник 14"/>
          <p:cNvSpPr/>
          <p:nvPr/>
        </p:nvSpPr>
        <p:spPr>
          <a:xfrm>
            <a:off x="250570" y="5479319"/>
            <a:ext cx="2259105" cy="1140917"/>
          </a:xfrm>
          <a:prstGeom prst="roundRect">
            <a:avLst/>
          </a:prstGeom>
          <a:solidFill>
            <a:srgbClr val="FFC000"/>
          </a:solidFill>
          <a:ln>
            <a:solidFill>
              <a:schemeClr val="accent3">
                <a:lumMod val="20000"/>
                <a:lumOff val="80000"/>
              </a:schemeClr>
            </a:solidFill>
          </a:ln>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sz="2000" b="1" dirty="0">
              <a:solidFill>
                <a:schemeClr val="tx2"/>
              </a:solidFill>
            </a:endParaRPr>
          </a:p>
          <a:p>
            <a:pPr algn="ctr">
              <a:defRPr/>
            </a:pPr>
            <a:endParaRPr lang="ru-RU" sz="2000" b="1" dirty="0">
              <a:solidFill>
                <a:schemeClr val="tx2"/>
              </a:solidFill>
            </a:endParaRPr>
          </a:p>
          <a:p>
            <a:pPr>
              <a:defRPr/>
            </a:pPr>
            <a:r>
              <a:rPr lang="kk-KZ" sz="2000" dirty="0">
                <a:latin typeface="Arial" panose="020B0604020202020204" pitchFamily="34" charset="0"/>
                <a:cs typeface="Arial" panose="020B0604020202020204" pitchFamily="34" charset="0"/>
              </a:rPr>
              <a:t>Гидро тазалау</a:t>
            </a:r>
            <a:endParaRPr lang="ru-RU" sz="2000" dirty="0">
              <a:latin typeface="Arial" panose="020B0604020202020204" pitchFamily="34" charset="0"/>
              <a:cs typeface="Arial" panose="020B0604020202020204" pitchFamily="34" charset="0"/>
            </a:endParaRPr>
          </a:p>
          <a:p>
            <a:pPr algn="ctr">
              <a:defRPr/>
            </a:pPr>
            <a:endParaRPr lang="en-US" sz="2000" b="1" dirty="0">
              <a:solidFill>
                <a:schemeClr val="tx2"/>
              </a:solidFill>
            </a:endParaRPr>
          </a:p>
          <a:p>
            <a:pPr algn="ctr">
              <a:defRPr/>
            </a:pPr>
            <a:endParaRPr lang="ru-RU" sz="2000" b="1" dirty="0">
              <a:solidFill>
                <a:schemeClr val="tx2"/>
              </a:solidFill>
            </a:endParaRPr>
          </a:p>
        </p:txBody>
      </p:sp>
      <p:sp>
        <p:nvSpPr>
          <p:cNvPr id="25" name="Стрелка вправо 24"/>
          <p:cNvSpPr/>
          <p:nvPr/>
        </p:nvSpPr>
        <p:spPr>
          <a:xfrm>
            <a:off x="1897833" y="2589935"/>
            <a:ext cx="503237"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 name="Стрелка вправо 25"/>
          <p:cNvSpPr/>
          <p:nvPr/>
        </p:nvSpPr>
        <p:spPr>
          <a:xfrm>
            <a:off x="3612935" y="2604000"/>
            <a:ext cx="504825"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1" name="Прямая со стрелкой 30"/>
          <p:cNvCxnSpPr/>
          <p:nvPr/>
        </p:nvCxnSpPr>
        <p:spPr>
          <a:xfrm flipH="1">
            <a:off x="3335216" y="3268316"/>
            <a:ext cx="1315801" cy="419303"/>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33" name="Прямая со стрелкой 32"/>
          <p:cNvCxnSpPr/>
          <p:nvPr/>
        </p:nvCxnSpPr>
        <p:spPr>
          <a:xfrm>
            <a:off x="5511632" y="3366959"/>
            <a:ext cx="15598" cy="384709"/>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6" name="Скругленный прямоугольник 15"/>
          <p:cNvSpPr/>
          <p:nvPr/>
        </p:nvSpPr>
        <p:spPr>
          <a:xfrm>
            <a:off x="2850043" y="5375971"/>
            <a:ext cx="4410832" cy="1332156"/>
          </a:xfrm>
          <a:prstGeom prst="roundRect">
            <a:avLst/>
          </a:prstGeom>
          <a:solidFill>
            <a:srgbClr val="FFC000"/>
          </a:solidFill>
          <a:ln>
            <a:solidFill>
              <a:schemeClr val="accent3">
                <a:lumMod val="20000"/>
                <a:lumOff val="80000"/>
              </a:schemeClr>
            </a:solidFill>
          </a:ln>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b="1" dirty="0"/>
          </a:p>
          <a:p>
            <a:pPr algn="ctr">
              <a:defRPr/>
            </a:pPr>
            <a:endParaRPr lang="ru-RU" b="1" dirty="0"/>
          </a:p>
          <a:p>
            <a:pPr algn="ctr">
              <a:defRPr/>
            </a:pPr>
            <a:endParaRPr lang="ru-RU" b="1" u="sng" dirty="0"/>
          </a:p>
          <a:p>
            <a:pPr algn="ctr">
              <a:defRPr/>
            </a:pPr>
            <a:r>
              <a:rPr lang="kk-KZ" b="1" u="sng" dirty="0">
                <a:solidFill>
                  <a:srgbClr val="C00000"/>
                </a:solidFill>
                <a:latin typeface="Arial" panose="020B0604020202020204" pitchFamily="34" charset="0"/>
                <a:cs typeface="Arial" panose="020B0604020202020204" pitchFamily="34" charset="0"/>
              </a:rPr>
              <a:t>Гидро байыту</a:t>
            </a:r>
            <a:r>
              <a:rPr lang="ru-RU" b="1" u="sng" dirty="0">
                <a:solidFill>
                  <a:srgbClr val="C00000"/>
                </a:solidFill>
                <a:latin typeface="Arial" panose="020B0604020202020204" pitchFamily="34" charset="0"/>
                <a:cs typeface="Arial" panose="020B0604020202020204" pitchFamily="34" charset="0"/>
              </a:rPr>
              <a:t>:</a:t>
            </a:r>
          </a:p>
          <a:p>
            <a:pPr algn="ctr">
              <a:buFont typeface="Arial" pitchFamily="34" charset="0"/>
              <a:buChar char="•"/>
              <a:defRPr/>
            </a:pPr>
            <a:r>
              <a:rPr lang="kk-KZ" b="1" dirty="0">
                <a:solidFill>
                  <a:srgbClr val="C00000"/>
                </a:solidFill>
                <a:latin typeface="Arial" panose="020B0604020202020204" pitchFamily="34" charset="0"/>
                <a:cs typeface="Arial" panose="020B0604020202020204" pitchFamily="34" charset="0"/>
              </a:rPr>
              <a:t>Мұнай шикізатын риформингтеу процессі</a:t>
            </a:r>
            <a:endParaRPr lang="ru-RU" b="1" dirty="0">
              <a:solidFill>
                <a:srgbClr val="C00000"/>
              </a:solidFill>
              <a:latin typeface="Arial" panose="020B0604020202020204" pitchFamily="34" charset="0"/>
              <a:cs typeface="Arial" panose="020B0604020202020204" pitchFamily="34" charset="0"/>
            </a:endParaRPr>
          </a:p>
          <a:p>
            <a:pPr algn="ctr">
              <a:buFont typeface="Arial" pitchFamily="34" charset="0"/>
              <a:buChar char="•"/>
              <a:defRPr/>
            </a:pPr>
            <a:r>
              <a:rPr lang="kk-KZ" b="1" dirty="0">
                <a:solidFill>
                  <a:srgbClr val="C00000"/>
                </a:solidFill>
                <a:latin typeface="Arial" panose="020B0604020202020204" pitchFamily="34" charset="0"/>
                <a:cs typeface="Arial" panose="020B0604020202020204" pitchFamily="34" charset="0"/>
              </a:rPr>
              <a:t>Мұнай шикізатын байыту процессі</a:t>
            </a:r>
            <a:endParaRPr lang="ru-RU" b="1" dirty="0">
              <a:solidFill>
                <a:srgbClr val="C00000"/>
              </a:solidFill>
              <a:latin typeface="Arial" panose="020B0604020202020204" pitchFamily="34" charset="0"/>
              <a:cs typeface="Arial" panose="020B0604020202020204" pitchFamily="34" charset="0"/>
            </a:endParaRPr>
          </a:p>
          <a:p>
            <a:pPr algn="ctr">
              <a:buFont typeface="Arial" pitchFamily="34" charset="0"/>
              <a:buChar char="•"/>
              <a:defRPr/>
            </a:pPr>
            <a:r>
              <a:rPr lang="ru-RU" b="1" dirty="0">
                <a:solidFill>
                  <a:srgbClr val="C00000"/>
                </a:solidFill>
                <a:latin typeface="Arial" panose="020B0604020202020204" pitchFamily="34" charset="0"/>
                <a:cs typeface="Arial" panose="020B0604020202020204" pitchFamily="34" charset="0"/>
              </a:rPr>
              <a:t>гидрокрекинг</a:t>
            </a:r>
          </a:p>
          <a:p>
            <a:pPr algn="ctr">
              <a:defRPr/>
            </a:pPr>
            <a:endParaRPr lang="ru-RU" b="1" u="sng" dirty="0"/>
          </a:p>
          <a:p>
            <a:pPr algn="ctr">
              <a:defRPr/>
            </a:pPr>
            <a:endParaRPr lang="ru-RU" b="1" dirty="0"/>
          </a:p>
          <a:p>
            <a:pPr algn="ctr">
              <a:defRPr/>
            </a:pPr>
            <a:endParaRPr lang="ru-RU" sz="2000" b="1" dirty="0"/>
          </a:p>
        </p:txBody>
      </p:sp>
      <p:cxnSp>
        <p:nvCxnSpPr>
          <p:cNvPr id="17" name="Прямая со стрелкой 16"/>
          <p:cNvCxnSpPr/>
          <p:nvPr/>
        </p:nvCxnSpPr>
        <p:spPr>
          <a:xfrm flipH="1">
            <a:off x="1493604" y="4728027"/>
            <a:ext cx="1492437" cy="574223"/>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22" name="Прямая со стрелкой 21"/>
          <p:cNvCxnSpPr/>
          <p:nvPr/>
        </p:nvCxnSpPr>
        <p:spPr>
          <a:xfrm flipH="1">
            <a:off x="5208434" y="4714996"/>
            <a:ext cx="80913" cy="28840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4" name="Прямоугольник 13"/>
          <p:cNvSpPr/>
          <p:nvPr/>
        </p:nvSpPr>
        <p:spPr>
          <a:xfrm>
            <a:off x="843242" y="551329"/>
            <a:ext cx="10317817" cy="1077218"/>
          </a:xfrm>
          <a:prstGeom prst="rect">
            <a:avLst/>
          </a:prstGeom>
        </p:spPr>
        <p:txBody>
          <a:bodyPr wrap="square">
            <a:spAutoFit/>
          </a:bodyPr>
          <a:lstStyle/>
          <a:p>
            <a:r>
              <a:rPr lang="kk-KZ" sz="3200" dirty="0">
                <a:solidFill>
                  <a:srgbClr val="002060"/>
                </a:solidFill>
                <a:latin typeface="Arial" panose="020B0604020202020204" pitchFamily="34" charset="0"/>
                <a:cs typeface="Arial" panose="020B0604020202020204" pitchFamily="34" charset="0"/>
              </a:rPr>
              <a:t>Мұнай шикізатының гидрогенизациясының теориялық негіздері</a:t>
            </a:r>
            <a:r>
              <a:rPr lang="ru-RU" sz="3200" dirty="0">
                <a:solidFill>
                  <a:srgbClr val="002060"/>
                </a:solidFill>
                <a:latin typeface="Arial" panose="020B0604020202020204" pitchFamily="34" charset="0"/>
                <a:cs typeface="Arial" panose="020B0604020202020204" pitchFamily="34" charset="0"/>
              </a:rPr>
              <a:t>.</a:t>
            </a:r>
          </a:p>
        </p:txBody>
      </p:sp>
      <p:sp>
        <p:nvSpPr>
          <p:cNvPr id="18" name="Загнутый угол 17"/>
          <p:cNvSpPr/>
          <p:nvPr/>
        </p:nvSpPr>
        <p:spPr>
          <a:xfrm>
            <a:off x="7260875" y="1627063"/>
            <a:ext cx="4774605" cy="523093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800" dirty="0">
                <a:solidFill>
                  <a:prstClr val="black"/>
                </a:solidFill>
                <a:latin typeface="TimesNewRomanPSMT"/>
              </a:rPr>
              <a:t>Гидрогенизация </a:t>
            </a:r>
            <a:r>
              <a:rPr lang="ru-RU" sz="1800" dirty="0" err="1">
                <a:solidFill>
                  <a:prstClr val="black"/>
                </a:solidFill>
                <a:latin typeface="TimesNewRomanPSMT"/>
              </a:rPr>
              <a:t>процестері</a:t>
            </a:r>
            <a:r>
              <a:rPr lang="ru-RU" sz="1800" dirty="0">
                <a:solidFill>
                  <a:prstClr val="black"/>
                </a:solidFill>
                <a:latin typeface="TimesNewRomanPSMT"/>
              </a:rPr>
              <a:t> тұрақты </a:t>
            </a:r>
            <a:r>
              <a:rPr lang="ru-RU" sz="1800" dirty="0" err="1">
                <a:solidFill>
                  <a:prstClr val="black"/>
                </a:solidFill>
                <a:latin typeface="TimesNewRomanPSMT"/>
              </a:rPr>
              <a:t>жоғары</a:t>
            </a:r>
            <a:r>
              <a:rPr lang="ru-RU" sz="1800" dirty="0">
                <a:solidFill>
                  <a:prstClr val="black"/>
                </a:solidFill>
                <a:latin typeface="TimesNewRomanPSMT"/>
              </a:rPr>
              <a:t> </a:t>
            </a:r>
            <a:r>
              <a:rPr lang="ru-RU" sz="1800" dirty="0" err="1">
                <a:solidFill>
                  <a:prstClr val="black"/>
                </a:solidFill>
                <a:latin typeface="TimesNewRomanPSMT"/>
              </a:rPr>
              <a:t>октанды</a:t>
            </a:r>
            <a:r>
              <a:rPr lang="ru-RU" sz="1800" dirty="0">
                <a:solidFill>
                  <a:prstClr val="black"/>
                </a:solidFill>
                <a:latin typeface="TimesNewRomanPSMT"/>
              </a:rPr>
              <a:t> </a:t>
            </a:r>
            <a:r>
              <a:rPr lang="ru-RU" sz="1800" dirty="0" err="1">
                <a:solidFill>
                  <a:prstClr val="black"/>
                </a:solidFill>
                <a:latin typeface="TimesNewRomanPSMT"/>
              </a:rPr>
              <a:t>бензиндерді</a:t>
            </a:r>
            <a:r>
              <a:rPr lang="ru-RU" sz="1800" dirty="0">
                <a:solidFill>
                  <a:prstClr val="black"/>
                </a:solidFill>
                <a:latin typeface="TimesNewRomanPSMT"/>
              </a:rPr>
              <a:t> </a:t>
            </a:r>
            <a:r>
              <a:rPr lang="ru-RU" sz="1800" dirty="0" err="1">
                <a:solidFill>
                  <a:prstClr val="black"/>
                </a:solidFill>
                <a:latin typeface="TimesNewRomanPSMT"/>
              </a:rPr>
              <a:t>алу</a:t>
            </a:r>
            <a:r>
              <a:rPr lang="ru-RU" sz="1800" dirty="0">
                <a:solidFill>
                  <a:prstClr val="black"/>
                </a:solidFill>
                <a:latin typeface="TimesNewRomanPSMT"/>
              </a:rPr>
              <a:t>, </a:t>
            </a:r>
            <a:r>
              <a:rPr lang="ru-RU" sz="1800" dirty="0" err="1">
                <a:solidFill>
                  <a:prstClr val="black"/>
                </a:solidFill>
                <a:latin typeface="TimesNewRomanPSMT"/>
              </a:rPr>
              <a:t>дизельдік</a:t>
            </a:r>
            <a:r>
              <a:rPr lang="ru-RU" sz="1800" dirty="0">
                <a:solidFill>
                  <a:prstClr val="black"/>
                </a:solidFill>
                <a:latin typeface="TimesNewRomanPSMT"/>
              </a:rPr>
              <a:t> </a:t>
            </a:r>
            <a:r>
              <a:rPr lang="ru-RU" sz="1800" dirty="0" err="1">
                <a:solidFill>
                  <a:prstClr val="black"/>
                </a:solidFill>
                <a:latin typeface="TimesNewRomanPSMT"/>
              </a:rPr>
              <a:t>отынның</a:t>
            </a:r>
            <a:r>
              <a:rPr lang="ru-RU" sz="1800" dirty="0">
                <a:solidFill>
                  <a:prstClr val="black"/>
                </a:solidFill>
                <a:latin typeface="TimesNewRomanPSMT"/>
              </a:rPr>
              <a:t>, </a:t>
            </a:r>
            <a:r>
              <a:rPr lang="ru-RU" sz="1800" dirty="0" err="1">
                <a:solidFill>
                  <a:prstClr val="black"/>
                </a:solidFill>
                <a:latin typeface="TimesNewRomanPSMT"/>
              </a:rPr>
              <a:t>қазандық</a:t>
            </a:r>
            <a:r>
              <a:rPr lang="ru-RU" sz="1800" dirty="0">
                <a:solidFill>
                  <a:prstClr val="black"/>
                </a:solidFill>
                <a:latin typeface="TimesNewRomanPSMT"/>
              </a:rPr>
              <a:t> </a:t>
            </a:r>
            <a:r>
              <a:rPr lang="ru-RU" sz="1800" dirty="0" err="1">
                <a:solidFill>
                  <a:prstClr val="black"/>
                </a:solidFill>
                <a:latin typeface="TimesNewRomanPSMT"/>
              </a:rPr>
              <a:t>отындарының</a:t>
            </a:r>
            <a:r>
              <a:rPr lang="ru-RU" sz="1800" dirty="0">
                <a:solidFill>
                  <a:prstClr val="black"/>
                </a:solidFill>
                <a:latin typeface="TimesNewRomanPSMT"/>
              </a:rPr>
              <a:t>, </a:t>
            </a:r>
            <a:r>
              <a:rPr lang="ru-RU" sz="1800" dirty="0" err="1">
                <a:solidFill>
                  <a:prstClr val="black"/>
                </a:solidFill>
                <a:latin typeface="TimesNewRomanPSMT"/>
              </a:rPr>
              <a:t>майлардың</a:t>
            </a:r>
            <a:r>
              <a:rPr lang="ru-RU" sz="1800" dirty="0">
                <a:solidFill>
                  <a:prstClr val="black"/>
                </a:solidFill>
                <a:latin typeface="TimesNewRomanPSMT"/>
              </a:rPr>
              <a:t> </a:t>
            </a:r>
            <a:r>
              <a:rPr lang="ru-RU" sz="1800" dirty="0" err="1">
                <a:solidFill>
                  <a:prstClr val="black"/>
                </a:solidFill>
                <a:latin typeface="TimesNewRomanPSMT"/>
              </a:rPr>
              <a:t>сапасын</a:t>
            </a:r>
            <a:r>
              <a:rPr lang="ru-RU" sz="1800" dirty="0">
                <a:solidFill>
                  <a:prstClr val="black"/>
                </a:solidFill>
                <a:latin typeface="TimesNewRomanPSMT"/>
              </a:rPr>
              <a:t> </a:t>
            </a:r>
            <a:r>
              <a:rPr lang="ru-RU" sz="1800" dirty="0" err="1">
                <a:solidFill>
                  <a:prstClr val="black"/>
                </a:solidFill>
                <a:latin typeface="TimesNewRomanPSMT"/>
              </a:rPr>
              <a:t>жақсарту</a:t>
            </a:r>
            <a:r>
              <a:rPr lang="ru-RU" sz="1800" dirty="0">
                <a:solidFill>
                  <a:prstClr val="black"/>
                </a:solidFill>
                <a:latin typeface="TimesNewRomanPSMT"/>
              </a:rPr>
              <a:t> </a:t>
            </a:r>
            <a:r>
              <a:rPr lang="ru-RU" sz="1800" dirty="0" err="1">
                <a:solidFill>
                  <a:prstClr val="black"/>
                </a:solidFill>
                <a:latin typeface="TimesNewRomanPSMT"/>
              </a:rPr>
              <a:t>үшін</a:t>
            </a:r>
            <a:r>
              <a:rPr lang="ru-RU" sz="1800" dirty="0">
                <a:solidFill>
                  <a:prstClr val="black"/>
                </a:solidFill>
                <a:latin typeface="TimesNewRomanPSMT"/>
              </a:rPr>
              <a:t> </a:t>
            </a:r>
            <a:r>
              <a:rPr lang="ru-RU" sz="1800" dirty="0" err="1">
                <a:solidFill>
                  <a:prstClr val="black"/>
                </a:solidFill>
                <a:latin typeface="TimesNewRomanPSMT"/>
              </a:rPr>
              <a:t>қолданылады</a:t>
            </a:r>
            <a:r>
              <a:rPr lang="ru-RU" sz="1800" dirty="0">
                <a:solidFill>
                  <a:prstClr val="black"/>
                </a:solidFill>
                <a:latin typeface="TimesNewRomanPSMT"/>
              </a:rPr>
              <a:t>.  </a:t>
            </a:r>
            <a:r>
              <a:rPr lang="ru-RU" sz="1800" dirty="0" err="1">
                <a:solidFill>
                  <a:prstClr val="black"/>
                </a:solidFill>
                <a:latin typeface="TimesNewRomanPSMT"/>
              </a:rPr>
              <a:t>Негізгі</a:t>
            </a:r>
            <a:r>
              <a:rPr lang="ru-RU" sz="1800" dirty="0">
                <a:solidFill>
                  <a:prstClr val="black"/>
                </a:solidFill>
                <a:latin typeface="TimesNewRomanPSMT"/>
              </a:rPr>
              <a:t> ГГП:</a:t>
            </a:r>
          </a:p>
          <a:p>
            <a:r>
              <a:rPr lang="ru-RU" dirty="0">
                <a:solidFill>
                  <a:prstClr val="black"/>
                </a:solidFill>
                <a:latin typeface="TimesNewRomanPSMT"/>
              </a:rPr>
              <a:t>- </a:t>
            </a:r>
            <a:r>
              <a:rPr lang="ru-RU" sz="1800" dirty="0">
                <a:solidFill>
                  <a:prstClr val="black"/>
                </a:solidFill>
                <a:latin typeface="TimesNewRomanPSMT"/>
              </a:rPr>
              <a:t>ГАҚ-тан </a:t>
            </a:r>
            <a:r>
              <a:rPr lang="ru-RU" sz="1800" dirty="0" err="1">
                <a:solidFill>
                  <a:prstClr val="black"/>
                </a:solidFill>
                <a:latin typeface="TimesNewRomanPSMT"/>
              </a:rPr>
              <a:t>фракцияларды</a:t>
            </a:r>
            <a:r>
              <a:rPr lang="ru-RU" sz="1800" dirty="0">
                <a:solidFill>
                  <a:prstClr val="black"/>
                </a:solidFill>
                <a:latin typeface="TimesNewRomanPSMT"/>
              </a:rPr>
              <a:t> </a:t>
            </a:r>
            <a:r>
              <a:rPr lang="ru-RU" sz="1800" dirty="0" err="1">
                <a:solidFill>
                  <a:prstClr val="black"/>
                </a:solidFill>
                <a:latin typeface="TimesNewRomanPSMT"/>
              </a:rPr>
              <a:t>гидротазалау</a:t>
            </a:r>
            <a:r>
              <a:rPr lang="ru-RU" sz="1800" dirty="0">
                <a:solidFill>
                  <a:prstClr val="black"/>
                </a:solidFill>
                <a:latin typeface="TimesNewRomanPSMT"/>
              </a:rPr>
              <a:t>. </a:t>
            </a:r>
            <a:endParaRPr lang="kk-KZ" sz="1800" dirty="0">
              <a:solidFill>
                <a:prstClr val="black"/>
              </a:solidFill>
              <a:latin typeface="TimesNewRomanPSMT"/>
            </a:endParaRPr>
          </a:p>
          <a:p>
            <a:pPr marL="285750" indent="-285750">
              <a:buFontTx/>
              <a:buChar char="-"/>
            </a:pPr>
            <a:r>
              <a:rPr lang="ru-RU" sz="1800" dirty="0" err="1">
                <a:solidFill>
                  <a:prstClr val="black"/>
                </a:solidFill>
                <a:latin typeface="TimesNewRomanPSMT"/>
              </a:rPr>
              <a:t>Алкендер</a:t>
            </a:r>
            <a:r>
              <a:rPr lang="ru-RU" sz="1800" dirty="0">
                <a:solidFill>
                  <a:prstClr val="black"/>
                </a:solidFill>
                <a:latin typeface="TimesNewRomanPSMT"/>
              </a:rPr>
              <a:t> мен </a:t>
            </a:r>
            <a:r>
              <a:rPr lang="ru-RU" sz="1800" dirty="0" err="1">
                <a:solidFill>
                  <a:prstClr val="black"/>
                </a:solidFill>
                <a:latin typeface="TimesNewRomanPSMT"/>
              </a:rPr>
              <a:t>арендердің</a:t>
            </a:r>
            <a:r>
              <a:rPr lang="ru-RU" sz="1800" dirty="0">
                <a:solidFill>
                  <a:prstClr val="black"/>
                </a:solidFill>
                <a:latin typeface="TimesNewRomanPSMT"/>
              </a:rPr>
              <a:t> </a:t>
            </a:r>
            <a:r>
              <a:rPr lang="ru-RU" sz="1800" dirty="0" err="1">
                <a:solidFill>
                  <a:prstClr val="black"/>
                </a:solidFill>
                <a:latin typeface="TimesNewRomanPSMT"/>
              </a:rPr>
              <a:t>гидрогенизациясы</a:t>
            </a:r>
            <a:r>
              <a:rPr lang="ru-RU" sz="1800" dirty="0">
                <a:solidFill>
                  <a:prstClr val="black"/>
                </a:solidFill>
                <a:latin typeface="TimesNewRomanPSMT"/>
              </a:rPr>
              <a:t>.</a:t>
            </a:r>
            <a:endParaRPr lang="kk-KZ" sz="1800" dirty="0">
              <a:solidFill>
                <a:prstClr val="black"/>
              </a:solidFill>
              <a:latin typeface="TimesNewRomanPSMT"/>
            </a:endParaRPr>
          </a:p>
          <a:p>
            <a:pPr marL="285750" indent="-285750">
              <a:buFontTx/>
              <a:buChar char="-"/>
            </a:pPr>
            <a:r>
              <a:rPr lang="kk-KZ" dirty="0">
                <a:solidFill>
                  <a:prstClr val="black"/>
                </a:solidFill>
                <a:latin typeface="TimesNewRomanPSMT"/>
              </a:rPr>
              <a:t>Мұнай </a:t>
            </a:r>
            <a:r>
              <a:rPr lang="ru-RU" sz="1800" dirty="0" err="1">
                <a:solidFill>
                  <a:prstClr val="black"/>
                </a:solidFill>
                <a:latin typeface="TimesNewRomanPSMT"/>
              </a:rPr>
              <a:t>фракцияларының</a:t>
            </a:r>
            <a:r>
              <a:rPr lang="ru-RU" sz="1800" dirty="0">
                <a:solidFill>
                  <a:prstClr val="black"/>
                </a:solidFill>
                <a:latin typeface="TimesNewRomanPSMT"/>
              </a:rPr>
              <a:t> </a:t>
            </a:r>
            <a:r>
              <a:rPr lang="ru-RU" sz="1800" dirty="0" err="1">
                <a:solidFill>
                  <a:prstClr val="black"/>
                </a:solidFill>
                <a:latin typeface="TimesNewRomanPSMT"/>
              </a:rPr>
              <a:t>гидрокрекингі</a:t>
            </a:r>
            <a:endParaRPr lang="ru-RU" sz="1800" dirty="0">
              <a:solidFill>
                <a:prstClr val="black"/>
              </a:solidFill>
              <a:latin typeface="TimesNewRomanPSMT"/>
            </a:endParaRPr>
          </a:p>
          <a:p>
            <a:endParaRPr lang="ru-RU" dirty="0">
              <a:solidFill>
                <a:prstClr val="black"/>
              </a:solidFill>
              <a:latin typeface="TimesNewRomanPSMT"/>
            </a:endParaRPr>
          </a:p>
          <a:p>
            <a:r>
              <a:rPr lang="ru-RU" sz="1800" dirty="0" err="1">
                <a:solidFill>
                  <a:prstClr val="black"/>
                </a:solidFill>
                <a:latin typeface="TimesNewRomanPSMT"/>
              </a:rPr>
              <a:t>Жеңіл</a:t>
            </a:r>
            <a:r>
              <a:rPr lang="ru-RU" sz="1800" dirty="0">
                <a:solidFill>
                  <a:prstClr val="black"/>
                </a:solidFill>
                <a:latin typeface="TimesNewRomanPSMT"/>
              </a:rPr>
              <a:t> </a:t>
            </a:r>
            <a:r>
              <a:rPr lang="ru-RU" sz="1800" dirty="0" err="1">
                <a:solidFill>
                  <a:prstClr val="black"/>
                </a:solidFill>
                <a:latin typeface="TimesNewRomanPSMT"/>
              </a:rPr>
              <a:t>дистилляттардың</a:t>
            </a:r>
            <a:r>
              <a:rPr lang="ru-RU" sz="1800" dirty="0">
                <a:solidFill>
                  <a:prstClr val="black"/>
                </a:solidFill>
                <a:latin typeface="TimesNewRomanPSMT"/>
              </a:rPr>
              <a:t> </a:t>
            </a:r>
            <a:r>
              <a:rPr lang="ru-RU" sz="1800" dirty="0" err="1">
                <a:solidFill>
                  <a:prstClr val="black"/>
                </a:solidFill>
                <a:latin typeface="TimesNewRomanPSMT"/>
              </a:rPr>
              <a:t>жоғары</a:t>
            </a:r>
            <a:r>
              <a:rPr lang="ru-RU" sz="1800" dirty="0">
                <a:solidFill>
                  <a:prstClr val="black"/>
                </a:solidFill>
                <a:latin typeface="TimesNewRomanPSMT"/>
              </a:rPr>
              <a:t> </a:t>
            </a:r>
            <a:r>
              <a:rPr lang="ru-RU" sz="1800" dirty="0" err="1">
                <a:solidFill>
                  <a:prstClr val="black"/>
                </a:solidFill>
                <a:latin typeface="TimesNewRomanPSMT"/>
              </a:rPr>
              <a:t>шығымдылығы</a:t>
            </a:r>
            <a:r>
              <a:rPr lang="ru-RU" sz="1800" dirty="0">
                <a:solidFill>
                  <a:prstClr val="black"/>
                </a:solidFill>
                <a:latin typeface="TimesNewRomanPSMT"/>
              </a:rPr>
              <a:t> </a:t>
            </a:r>
            <a:r>
              <a:rPr lang="ru-RU" sz="1800" dirty="0" err="1">
                <a:solidFill>
                  <a:prstClr val="black"/>
                </a:solidFill>
                <a:latin typeface="TimesNewRomanPSMT"/>
              </a:rPr>
              <a:t>үшін</a:t>
            </a:r>
            <a:r>
              <a:rPr lang="ru-RU" sz="1800" dirty="0">
                <a:solidFill>
                  <a:prstClr val="black"/>
                </a:solidFill>
                <a:latin typeface="TimesNewRomanPSMT"/>
              </a:rPr>
              <a:t>, </a:t>
            </a:r>
            <a:r>
              <a:rPr lang="ru-RU" sz="1800" dirty="0" err="1">
                <a:solidFill>
                  <a:prstClr val="black"/>
                </a:solidFill>
                <a:latin typeface="TimesNewRomanPSMT"/>
              </a:rPr>
              <a:t>сондай-ақ</a:t>
            </a:r>
            <a:r>
              <a:rPr lang="ru-RU" sz="1800" dirty="0">
                <a:solidFill>
                  <a:prstClr val="black"/>
                </a:solidFill>
                <a:latin typeface="TimesNewRomanPSMT"/>
              </a:rPr>
              <a:t> кокс </a:t>
            </a:r>
            <a:r>
              <a:rPr lang="ru-RU" sz="1800" dirty="0" err="1">
                <a:solidFill>
                  <a:prstClr val="black"/>
                </a:solidFill>
                <a:latin typeface="TimesNewRomanPSMT"/>
              </a:rPr>
              <a:t>шөгіндісінің</a:t>
            </a:r>
            <a:r>
              <a:rPr lang="ru-RU" sz="1800" dirty="0">
                <a:solidFill>
                  <a:prstClr val="black"/>
                </a:solidFill>
                <a:latin typeface="TimesNewRomanPSMT"/>
              </a:rPr>
              <a:t> </a:t>
            </a:r>
            <a:r>
              <a:rPr lang="ru-RU" sz="1800" dirty="0" err="1">
                <a:solidFill>
                  <a:prstClr val="black"/>
                </a:solidFill>
                <a:latin typeface="TimesNewRomanPSMT"/>
              </a:rPr>
              <a:t>мөлшері</a:t>
            </a:r>
            <a:r>
              <a:rPr lang="ru-RU" sz="1800" dirty="0">
                <a:solidFill>
                  <a:prstClr val="black"/>
                </a:solidFill>
                <a:latin typeface="TimesNewRomanPSMT"/>
              </a:rPr>
              <a:t> </a:t>
            </a:r>
            <a:r>
              <a:rPr lang="ru-RU" sz="1800" dirty="0" err="1">
                <a:solidFill>
                  <a:prstClr val="black"/>
                </a:solidFill>
                <a:latin typeface="TimesNewRomanPSMT"/>
              </a:rPr>
              <a:t>минималды</a:t>
            </a:r>
            <a:r>
              <a:rPr lang="ru-RU" sz="1800" dirty="0">
                <a:solidFill>
                  <a:prstClr val="black"/>
                </a:solidFill>
                <a:latin typeface="TimesNewRomanPSMT"/>
              </a:rPr>
              <a:t> </a:t>
            </a:r>
            <a:r>
              <a:rPr lang="ru-RU" sz="1800" dirty="0" err="1">
                <a:solidFill>
                  <a:prstClr val="black"/>
                </a:solidFill>
                <a:latin typeface="TimesNewRomanPSMT"/>
              </a:rPr>
              <a:t>болатындай</a:t>
            </a:r>
            <a:r>
              <a:rPr lang="ru-RU" sz="1800" dirty="0">
                <a:solidFill>
                  <a:prstClr val="black"/>
                </a:solidFill>
                <a:latin typeface="TimesNewRomanPSMT"/>
              </a:rPr>
              <a:t> </a:t>
            </a:r>
            <a:r>
              <a:rPr lang="ru-RU" sz="1800" dirty="0" err="1">
                <a:solidFill>
                  <a:prstClr val="black"/>
                </a:solidFill>
                <a:latin typeface="TimesNewRomanPSMT"/>
              </a:rPr>
              <a:t>немесе</a:t>
            </a:r>
            <a:r>
              <a:rPr lang="ru-RU" sz="1800" dirty="0">
                <a:solidFill>
                  <a:prstClr val="black"/>
                </a:solidFill>
                <a:latin typeface="TimesNewRomanPSMT"/>
              </a:rPr>
              <a:t> </a:t>
            </a:r>
            <a:r>
              <a:rPr lang="ru-RU" sz="1800" dirty="0" err="1">
                <a:solidFill>
                  <a:prstClr val="black"/>
                </a:solidFill>
                <a:latin typeface="TimesNewRomanPSMT"/>
              </a:rPr>
              <a:t>мүлде</a:t>
            </a:r>
            <a:r>
              <a:rPr lang="ru-RU" sz="1800" dirty="0">
                <a:solidFill>
                  <a:prstClr val="black"/>
                </a:solidFill>
                <a:latin typeface="TimesNewRomanPSMT"/>
              </a:rPr>
              <a:t> </a:t>
            </a:r>
            <a:r>
              <a:rPr lang="ru-RU" sz="1800" dirty="0" err="1">
                <a:solidFill>
                  <a:prstClr val="black"/>
                </a:solidFill>
                <a:latin typeface="TimesNewRomanPSMT"/>
              </a:rPr>
              <a:t>жоқ</a:t>
            </a:r>
            <a:r>
              <a:rPr lang="ru-RU" sz="1800" dirty="0">
                <a:solidFill>
                  <a:prstClr val="black"/>
                </a:solidFill>
                <a:latin typeface="TimesNewRomanPSMT"/>
              </a:rPr>
              <a:t> </a:t>
            </a:r>
            <a:r>
              <a:rPr lang="ru-RU" sz="1800" dirty="0" err="1">
                <a:solidFill>
                  <a:prstClr val="black"/>
                </a:solidFill>
                <a:latin typeface="TimesNewRomanPSMT"/>
              </a:rPr>
              <a:t>болатындай</a:t>
            </a:r>
            <a:r>
              <a:rPr lang="ru-RU" sz="1800" dirty="0">
                <a:solidFill>
                  <a:prstClr val="black"/>
                </a:solidFill>
                <a:latin typeface="TimesNewRomanPSMT"/>
              </a:rPr>
              <a:t> </a:t>
            </a:r>
            <a:r>
              <a:rPr lang="en-US" sz="1800" dirty="0">
                <a:solidFill>
                  <a:prstClr val="black"/>
                </a:solidFill>
                <a:latin typeface="TimesNewRomanPSMT"/>
              </a:rPr>
              <a:t>H2 </a:t>
            </a:r>
            <a:r>
              <a:rPr lang="ru-RU" sz="1800" dirty="0" err="1">
                <a:solidFill>
                  <a:prstClr val="black"/>
                </a:solidFill>
                <a:latin typeface="TimesNewRomanPSMT"/>
              </a:rPr>
              <a:t>сырттан</a:t>
            </a:r>
            <a:r>
              <a:rPr lang="ru-RU" sz="1800" dirty="0">
                <a:solidFill>
                  <a:prstClr val="black"/>
                </a:solidFill>
                <a:latin typeface="TimesNewRomanPSMT"/>
              </a:rPr>
              <a:t> </a:t>
            </a:r>
            <a:r>
              <a:rPr lang="ru-RU" sz="1800" dirty="0" err="1">
                <a:solidFill>
                  <a:prstClr val="black"/>
                </a:solidFill>
                <a:latin typeface="TimesNewRomanPSMT"/>
              </a:rPr>
              <a:t>енгізілуі</a:t>
            </a:r>
            <a:r>
              <a:rPr lang="ru-RU" sz="1800" dirty="0">
                <a:solidFill>
                  <a:prstClr val="black"/>
                </a:solidFill>
                <a:latin typeface="TimesNewRomanPSMT"/>
              </a:rPr>
              <a:t> </a:t>
            </a:r>
            <a:r>
              <a:rPr lang="ru-RU" sz="1800" dirty="0" err="1">
                <a:solidFill>
                  <a:prstClr val="black"/>
                </a:solidFill>
                <a:latin typeface="TimesNewRomanPSMT"/>
              </a:rPr>
              <a:t>мүмкін</a:t>
            </a:r>
            <a:r>
              <a:rPr lang="ru-RU" sz="1800" dirty="0">
                <a:solidFill>
                  <a:prstClr val="black"/>
                </a:solidFill>
                <a:latin typeface="TimesNewRomanPSMT"/>
              </a:rPr>
              <a:t> - (</a:t>
            </a:r>
            <a:r>
              <a:rPr lang="ru-RU" sz="1800" dirty="0" err="1">
                <a:solidFill>
                  <a:prstClr val="black"/>
                </a:solidFill>
                <a:latin typeface="TimesNewRomanPSMT"/>
              </a:rPr>
              <a:t>катализаторлардың</a:t>
            </a:r>
            <a:r>
              <a:rPr lang="ru-RU" sz="1800" dirty="0">
                <a:solidFill>
                  <a:prstClr val="black"/>
                </a:solidFill>
                <a:latin typeface="TimesNewRomanPSMT"/>
              </a:rPr>
              <a:t> </a:t>
            </a:r>
            <a:r>
              <a:rPr lang="ru-RU" sz="1800" dirty="0" err="1">
                <a:solidFill>
                  <a:prstClr val="black"/>
                </a:solidFill>
                <a:latin typeface="TimesNewRomanPSMT"/>
              </a:rPr>
              <a:t>қатысуымен</a:t>
            </a:r>
            <a:r>
              <a:rPr lang="ru-RU" sz="1800" dirty="0">
                <a:solidFill>
                  <a:prstClr val="black"/>
                </a:solidFill>
                <a:latin typeface="TimesNewRomanPSMT"/>
              </a:rPr>
              <a:t>) - бұл </a:t>
            </a:r>
            <a:r>
              <a:rPr lang="ru-RU" sz="1800" dirty="0" err="1">
                <a:solidFill>
                  <a:prstClr val="black"/>
                </a:solidFill>
                <a:latin typeface="TimesNewRomanPSMT"/>
              </a:rPr>
              <a:t>деструктивті</a:t>
            </a:r>
            <a:r>
              <a:rPr lang="ru-RU" sz="1800" dirty="0">
                <a:solidFill>
                  <a:prstClr val="black"/>
                </a:solidFill>
                <a:latin typeface="TimesNewRomanPSMT"/>
              </a:rPr>
              <a:t> ГГ. </a:t>
            </a:r>
            <a:r>
              <a:rPr lang="ru-RU" sz="1800" dirty="0" err="1">
                <a:solidFill>
                  <a:prstClr val="black"/>
                </a:solidFill>
                <a:latin typeface="TimesNewRomanPSMT"/>
              </a:rPr>
              <a:t>Деструктивті</a:t>
            </a:r>
            <a:r>
              <a:rPr lang="ru-RU" sz="1800" dirty="0">
                <a:solidFill>
                  <a:prstClr val="black"/>
                </a:solidFill>
                <a:latin typeface="TimesNewRomanPSMT"/>
              </a:rPr>
              <a:t> </a:t>
            </a:r>
            <a:r>
              <a:rPr lang="ru-RU" sz="1800" dirty="0" err="1">
                <a:solidFill>
                  <a:prstClr val="black"/>
                </a:solidFill>
                <a:latin typeface="TimesNewRomanPSMT"/>
              </a:rPr>
              <a:t>емес</a:t>
            </a:r>
            <a:r>
              <a:rPr lang="ru-RU" sz="1800" dirty="0">
                <a:solidFill>
                  <a:prstClr val="black"/>
                </a:solidFill>
                <a:latin typeface="TimesNewRomanPSMT"/>
              </a:rPr>
              <a:t> ГГ де </a:t>
            </a:r>
            <a:r>
              <a:rPr lang="ru-RU" sz="1800" dirty="0" err="1">
                <a:solidFill>
                  <a:prstClr val="black"/>
                </a:solidFill>
                <a:latin typeface="TimesNewRomanPSMT"/>
              </a:rPr>
              <a:t>белгілі</a:t>
            </a:r>
            <a:r>
              <a:rPr lang="kk-KZ" sz="1800" dirty="0">
                <a:solidFill>
                  <a:prstClr val="black"/>
                </a:solidFill>
                <a:latin typeface="TimesNewRomanPSMT"/>
              </a:rPr>
              <a:t>. М</a:t>
            </a:r>
            <a:r>
              <a:rPr lang="kk-KZ" dirty="0">
                <a:solidFill>
                  <a:prstClr val="black"/>
                </a:solidFill>
                <a:latin typeface="TimesNewRomanPSMT"/>
              </a:rPr>
              <a:t>ысалы, </a:t>
            </a:r>
            <a:r>
              <a:rPr lang="ru-RU" sz="1800" dirty="0">
                <a:solidFill>
                  <a:prstClr val="black"/>
                </a:solidFill>
                <a:latin typeface="TimesNewRomanPSMT"/>
              </a:rPr>
              <a:t>изооктан </a:t>
            </a:r>
            <a:r>
              <a:rPr lang="ru-RU" sz="1800" dirty="0" err="1">
                <a:solidFill>
                  <a:prstClr val="black"/>
                </a:solidFill>
                <a:latin typeface="TimesNewRomanPSMT"/>
              </a:rPr>
              <a:t>алу</a:t>
            </a:r>
            <a:r>
              <a:rPr lang="ru-RU" sz="1800" dirty="0">
                <a:solidFill>
                  <a:prstClr val="black"/>
                </a:solidFill>
                <a:latin typeface="TimesNewRomanPSMT"/>
              </a:rPr>
              <a:t> </a:t>
            </a:r>
            <a:r>
              <a:rPr lang="ru-RU" sz="1800" dirty="0" err="1">
                <a:solidFill>
                  <a:prstClr val="black"/>
                </a:solidFill>
                <a:latin typeface="TimesNewRomanPSMT"/>
              </a:rPr>
              <a:t>үшін</a:t>
            </a:r>
            <a:r>
              <a:rPr lang="ru-RU" sz="1800" dirty="0">
                <a:solidFill>
                  <a:prstClr val="black"/>
                </a:solidFill>
                <a:latin typeface="TimesNewRomanPSMT"/>
              </a:rPr>
              <a:t> </a:t>
            </a:r>
            <a:r>
              <a:rPr lang="ru-RU" sz="1800" dirty="0" err="1">
                <a:solidFill>
                  <a:prstClr val="black"/>
                </a:solidFill>
                <a:latin typeface="TimesNewRomanPSMT"/>
              </a:rPr>
              <a:t>дизобутилен</a:t>
            </a:r>
            <a:r>
              <a:rPr lang="ru-RU" sz="1800" dirty="0">
                <a:solidFill>
                  <a:prstClr val="black"/>
                </a:solidFill>
                <a:latin typeface="TimesNewRomanPSMT"/>
              </a:rPr>
              <a:t> </a:t>
            </a:r>
            <a:r>
              <a:rPr lang="ru-RU" sz="1800" dirty="0" err="1">
                <a:solidFill>
                  <a:prstClr val="black"/>
                </a:solidFill>
                <a:latin typeface="TimesNewRomanPSMT"/>
              </a:rPr>
              <a:t>фракциясын</a:t>
            </a:r>
            <a:r>
              <a:rPr lang="ru-RU" sz="1800" dirty="0">
                <a:solidFill>
                  <a:prstClr val="black"/>
                </a:solidFill>
                <a:latin typeface="TimesNewRomanPSMT"/>
              </a:rPr>
              <a:t> </a:t>
            </a:r>
            <a:r>
              <a:rPr lang="ru-RU" sz="1800" dirty="0" err="1">
                <a:solidFill>
                  <a:prstClr val="black"/>
                </a:solidFill>
                <a:latin typeface="TimesNewRomanPSMT"/>
              </a:rPr>
              <a:t>гидрогенизациялау</a:t>
            </a:r>
            <a:r>
              <a:rPr lang="kk-KZ" dirty="0">
                <a:solidFill>
                  <a:prstClr val="black"/>
                </a:solidFill>
                <a:latin typeface="TimesNewRomanPSMT"/>
              </a:rPr>
              <a:t>.</a:t>
            </a:r>
            <a:endParaRPr lang="ru-R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985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36353"/>
          </a:xfrm>
        </p:spPr>
        <p:txBody>
          <a:bodyPr/>
          <a:lstStyle/>
          <a:p>
            <a:pPr algn="ctr"/>
            <a:r>
              <a:rPr lang="kk-KZ" dirty="0"/>
              <a:t>Қолданылған әдебиеттер:</a:t>
            </a:r>
            <a:endParaRPr lang="ru-RU" dirty="0"/>
          </a:p>
        </p:txBody>
      </p:sp>
      <p:sp>
        <p:nvSpPr>
          <p:cNvPr id="3" name="Объект 2"/>
          <p:cNvSpPr>
            <a:spLocks noGrp="1"/>
          </p:cNvSpPr>
          <p:nvPr>
            <p:ph idx="1"/>
          </p:nvPr>
        </p:nvSpPr>
        <p:spPr/>
        <p:txBody>
          <a:bodyPr>
            <a:normAutofit fontScale="92500" lnSpcReduction="20000"/>
          </a:bodyPr>
          <a:lstStyle/>
          <a:p>
            <a:r>
              <a:rPr lang="ru-RU" dirty="0"/>
              <a:t>1. Рябов, В.Д. Химия нефти и газа: учебное пособие / В.Д. Рябов - М: Форум, 2012.-336 с. </a:t>
            </a:r>
          </a:p>
          <a:p>
            <a:r>
              <a:rPr lang="ru-RU" dirty="0"/>
              <a:t>2. Черножуков, Н.И. Технология переработки нефти и газа. Ч. 3-я / под. Ред. А.А </a:t>
            </a:r>
            <a:r>
              <a:rPr lang="ru-RU" dirty="0" err="1"/>
              <a:t>Гуреева</a:t>
            </a:r>
            <a:r>
              <a:rPr lang="ru-RU" dirty="0"/>
              <a:t> и Б.И. Бондаренко. 6-е изд., пер. и доп. - М.: Химия, 1978.- 424 с. </a:t>
            </a:r>
          </a:p>
          <a:p>
            <a:r>
              <a:rPr lang="ru-RU" dirty="0"/>
              <a:t>3. Гуревич, И.Л. Технология переработки нефти и газа / И.Л. Гуревич. - М.: Химия, 1972. - 359 с.</a:t>
            </a:r>
          </a:p>
          <a:p>
            <a:r>
              <a:rPr lang="ru-RU" dirty="0"/>
              <a:t> 4. Товарные нефтепродукты, свойства, применение: справочник / под. ред. В.М. </a:t>
            </a:r>
            <a:r>
              <a:rPr lang="ru-RU" dirty="0" err="1"/>
              <a:t>Школьникова</a:t>
            </a:r>
            <a:r>
              <a:rPr lang="ru-RU" dirty="0"/>
              <a:t>.- М.: Химия, 1978. - 471 с. </a:t>
            </a:r>
          </a:p>
          <a:p>
            <a:r>
              <a:rPr lang="ru-RU" dirty="0"/>
              <a:t>5. </a:t>
            </a:r>
            <a:r>
              <a:rPr lang="ru-RU" dirty="0" err="1"/>
              <a:t>Мановян</a:t>
            </a:r>
            <a:r>
              <a:rPr lang="ru-RU" dirty="0"/>
              <a:t>, А.К. Глубоковакуумная перегонка тяжелых остатков нефти / А.К. </a:t>
            </a:r>
            <a:r>
              <a:rPr lang="ru-RU" dirty="0" err="1"/>
              <a:t>Мановян</a:t>
            </a:r>
            <a:r>
              <a:rPr lang="ru-RU" dirty="0"/>
              <a:t>, В.В. Лозин, Д.А. </a:t>
            </a:r>
            <a:r>
              <a:rPr lang="ru-RU" dirty="0" err="1"/>
              <a:t>Хачатурова</a:t>
            </a:r>
            <a:r>
              <a:rPr lang="ru-RU" dirty="0"/>
              <a:t> // Технология глубокой переработки нефтяного сырья </a:t>
            </a:r>
            <a:r>
              <a:rPr lang="ru-RU" dirty="0" err="1"/>
              <a:t>ГрозНИИ</a:t>
            </a:r>
            <a:r>
              <a:rPr lang="ru-RU" dirty="0"/>
              <a:t>: сб. </a:t>
            </a:r>
            <a:r>
              <a:rPr lang="ru-RU" dirty="0" err="1"/>
              <a:t>научн</a:t>
            </a:r>
            <a:r>
              <a:rPr lang="ru-RU" dirty="0"/>
              <a:t>. тр. - М.: ЦНИИТЭ </a:t>
            </a:r>
            <a:r>
              <a:rPr lang="ru-RU" dirty="0" err="1"/>
              <a:t>Нефтихим</a:t>
            </a:r>
            <a:r>
              <a:rPr lang="ru-RU" dirty="0"/>
              <a:t>, 1981. - С. 22-34.</a:t>
            </a:r>
          </a:p>
        </p:txBody>
      </p:sp>
    </p:spTree>
    <p:extLst>
      <p:ext uri="{BB962C8B-B14F-4D97-AF65-F5344CB8AC3E}">
        <p14:creationId xmlns:p14="http://schemas.microsoft.com/office/powerpoint/2010/main" val="1564244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Arial" panose="020B0604020202020204" pitchFamily="34" charset="0"/>
                <a:cs typeface="Arial" panose="020B0604020202020204" pitchFamily="34" charset="0"/>
              </a:rPr>
              <a:t>Видео материал</a:t>
            </a:r>
            <a:r>
              <a:rPr lang="kk-KZ" dirty="0">
                <a:latin typeface="Arial" panose="020B0604020202020204" pitchFamily="34" charset="0"/>
                <a:cs typeface="Arial" panose="020B0604020202020204" pitchFamily="34" charset="0"/>
              </a:rPr>
              <a:t>дар</a:t>
            </a:r>
            <a:r>
              <a:rPr lang="ru-RU" dirty="0">
                <a:latin typeface="Arial" panose="020B0604020202020204" pitchFamily="34" charset="0"/>
                <a:cs typeface="Arial" panose="020B0604020202020204" pitchFamily="34" charset="0"/>
              </a:rPr>
              <a:t>:</a:t>
            </a:r>
          </a:p>
        </p:txBody>
      </p:sp>
      <p:sp>
        <p:nvSpPr>
          <p:cNvPr id="4" name="Прямоугольник 3"/>
          <p:cNvSpPr/>
          <p:nvPr/>
        </p:nvSpPr>
        <p:spPr>
          <a:xfrm>
            <a:off x="1520190" y="1827014"/>
            <a:ext cx="8484422" cy="3323987"/>
          </a:xfrm>
          <a:prstGeom prst="rect">
            <a:avLst/>
          </a:prstGeom>
        </p:spPr>
        <p:txBody>
          <a:bodyPr wrap="square">
            <a:spAutoFit/>
          </a:bodyPr>
          <a:lstStyle/>
          <a:p>
            <a:r>
              <a:rPr lang="kk-KZ" sz="2400" dirty="0">
                <a:latin typeface="Arial" panose="020B0604020202020204" pitchFamily="34" charset="0"/>
                <a:cs typeface="Arial" panose="020B0604020202020204" pitchFamily="34" charset="0"/>
              </a:rPr>
              <a:t>Вакуумды</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газойл</a:t>
            </a:r>
            <a:r>
              <a:rPr lang="kk-KZ" sz="2400" dirty="0">
                <a:latin typeface="Arial" panose="020B0604020202020204" pitchFamily="34" charset="0"/>
                <a:cs typeface="Arial" panose="020B0604020202020204" pitchFamily="34" charset="0"/>
              </a:rPr>
              <a:t>дің гидротазалау қондырғылары</a:t>
            </a:r>
            <a:endParaRPr lang="ru-RU"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2"/>
              </a:rPr>
              <a:t>https://www.youtube.com/watch?v=3INlJtB3jlE</a:t>
            </a:r>
            <a:endParaRPr lang="ru-RU" sz="2400" dirty="0">
              <a:latin typeface="Arial" panose="020B0604020202020204" pitchFamily="34" charset="0"/>
              <a:cs typeface="Arial" panose="020B0604020202020204" pitchFamily="34" charset="0"/>
            </a:endParaRPr>
          </a:p>
          <a:p>
            <a:endParaRPr lang="ru-RU" sz="2400" dirty="0">
              <a:latin typeface="Arial" panose="020B0604020202020204" pitchFamily="34" charset="0"/>
              <a:cs typeface="Arial" panose="020B0604020202020204" pitchFamily="34" charset="0"/>
            </a:endParaRPr>
          </a:p>
          <a:p>
            <a:r>
              <a:rPr lang="kk-KZ" sz="2400" dirty="0">
                <a:latin typeface="Arial" panose="020B0604020202020204" pitchFamily="34" charset="0"/>
                <a:cs typeface="Arial" panose="020B0604020202020204" pitchFamily="34" charset="0"/>
              </a:rPr>
              <a:t>Гидротазалау қондырғысы</a:t>
            </a:r>
            <a:endParaRPr lang="ru-RU"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3"/>
              </a:rPr>
              <a:t>https://www.youtube.com/watch?v=</a:t>
            </a:r>
            <a:r>
              <a:rPr lang="en-US" sz="2400" dirty="0" err="1">
                <a:latin typeface="Arial" panose="020B0604020202020204" pitchFamily="34" charset="0"/>
                <a:cs typeface="Arial" panose="020B0604020202020204" pitchFamily="34" charset="0"/>
                <a:hlinkClick r:id="rId3"/>
              </a:rPr>
              <a:t>Hahw68171</a:t>
            </a:r>
            <a:endParaRPr lang="kk-KZ" sz="2400" dirty="0">
              <a:latin typeface="Arial" panose="020B0604020202020204" pitchFamily="34" charset="0"/>
              <a:cs typeface="Arial" panose="020B0604020202020204" pitchFamily="34" charset="0"/>
            </a:endParaRPr>
          </a:p>
          <a:p>
            <a:endParaRPr lang="kk-KZ" sz="2400" dirty="0">
              <a:latin typeface="Arial" panose="020B0604020202020204" pitchFamily="34" charset="0"/>
              <a:cs typeface="Arial" panose="020B0604020202020204" pitchFamily="34" charset="0"/>
            </a:endParaRPr>
          </a:p>
          <a:p>
            <a:r>
              <a:rPr lang="kk-KZ" sz="2400" dirty="0">
                <a:latin typeface="Arial" panose="020B0604020202020204" pitchFamily="34" charset="0"/>
                <a:cs typeface="Arial" panose="020B0604020202020204" pitchFamily="34" charset="0"/>
              </a:rPr>
              <a:t>Гидрогенизациялық</a:t>
            </a:r>
            <a:r>
              <a:rPr lang="ru-RU" sz="2400" dirty="0">
                <a:latin typeface="Arial" panose="020B0604020202020204" pitchFamily="34" charset="0"/>
                <a:cs typeface="Arial" panose="020B0604020202020204" pitchFamily="34" charset="0"/>
              </a:rPr>
              <a:t> процесс</a:t>
            </a:r>
            <a:r>
              <a:rPr lang="kk-KZ" sz="2400" dirty="0">
                <a:latin typeface="Arial" panose="020B0604020202020204" pitchFamily="34" charset="0"/>
                <a:cs typeface="Arial" panose="020B0604020202020204" pitchFamily="34" charset="0"/>
              </a:rPr>
              <a:t>тің катализаторлары</a:t>
            </a:r>
            <a:endParaRPr lang="ru-RU" sz="2400" dirty="0">
              <a:latin typeface="Arial" panose="020B0604020202020204" pitchFamily="34" charset="0"/>
              <a:cs typeface="Arial" panose="020B0604020202020204" pitchFamily="34" charset="0"/>
            </a:endParaRPr>
          </a:p>
          <a:p>
            <a:r>
              <a:rPr lang="en-US" sz="2400" dirty="0">
                <a:hlinkClick r:id="rId4"/>
              </a:rPr>
              <a:t>https://www.youtube.com/watch?v=UdmVXI_AyIc</a:t>
            </a:r>
            <a:endParaRPr lang="ru-RU" sz="2400" dirty="0"/>
          </a:p>
          <a:p>
            <a:endParaRPr lang="ru-RU" dirty="0"/>
          </a:p>
        </p:txBody>
      </p:sp>
      <p:sp>
        <p:nvSpPr>
          <p:cNvPr id="3" name="Прямоугольник 2"/>
          <p:cNvSpPr/>
          <p:nvPr/>
        </p:nvSpPr>
        <p:spPr>
          <a:xfrm>
            <a:off x="1627094" y="4329953"/>
            <a:ext cx="6516742" cy="3785652"/>
          </a:xfrm>
          <a:prstGeom prst="rect">
            <a:avLst/>
          </a:prstGeom>
        </p:spPr>
        <p:txBody>
          <a:bodyPr wrap="square">
            <a:spAutoFit/>
          </a:bodyPr>
          <a:lstStyle/>
          <a:p>
            <a:endParaRPr lang="ru-RU" sz="2800" dirty="0">
              <a:latin typeface="Arial" panose="020B0604020202020204" pitchFamily="34" charset="0"/>
              <a:cs typeface="Arial" panose="020B0604020202020204" pitchFamily="34" charset="0"/>
            </a:endParaRPr>
          </a:p>
          <a:p>
            <a:endParaRPr lang="ru-RU" sz="2800" dirty="0">
              <a:latin typeface="Arial" panose="020B0604020202020204" pitchFamily="34" charset="0"/>
              <a:cs typeface="Arial" panose="020B0604020202020204" pitchFamily="34" charset="0"/>
            </a:endParaRPr>
          </a:p>
          <a:p>
            <a:endParaRPr lang="ru-RU" sz="2800" dirty="0">
              <a:latin typeface="Arial" panose="020B0604020202020204" pitchFamily="34" charset="0"/>
              <a:cs typeface="Arial" panose="020B0604020202020204" pitchFamily="34" charset="0"/>
            </a:endParaRPr>
          </a:p>
          <a:p>
            <a:endParaRPr lang="ru-RU" sz="2800" dirty="0">
              <a:latin typeface="Arial" panose="020B0604020202020204" pitchFamily="34" charset="0"/>
              <a:cs typeface="Arial" panose="020B0604020202020204" pitchFamily="34" charset="0"/>
            </a:endParaRPr>
          </a:p>
          <a:p>
            <a:endParaRPr lang="ru-RU" sz="2800" dirty="0">
              <a:latin typeface="Arial" panose="020B0604020202020204" pitchFamily="34" charset="0"/>
              <a:cs typeface="Arial" panose="020B0604020202020204" pitchFamily="34" charset="0"/>
            </a:endParaRPr>
          </a:p>
          <a:p>
            <a:endParaRPr lang="ru-RU" sz="2800" dirty="0">
              <a:latin typeface="Arial" panose="020B0604020202020204" pitchFamily="34" charset="0"/>
              <a:cs typeface="Arial" panose="020B0604020202020204" pitchFamily="34" charset="0"/>
            </a:endParaRPr>
          </a:p>
          <a:p>
            <a:endParaRPr lang="ru-RU" dirty="0"/>
          </a:p>
          <a:p>
            <a:endParaRPr lang="ru-RU" dirty="0"/>
          </a:p>
          <a:p>
            <a:endParaRPr lang="ru-RU" dirty="0"/>
          </a:p>
          <a:p>
            <a:endParaRPr lang="ru-RU" dirty="0"/>
          </a:p>
        </p:txBody>
      </p:sp>
    </p:spTree>
    <p:extLst>
      <p:ext uri="{BB962C8B-B14F-4D97-AF65-F5344CB8AC3E}">
        <p14:creationId xmlns:p14="http://schemas.microsoft.com/office/powerpoint/2010/main" val="3622694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kk-KZ" sz="5400" dirty="0">
                <a:solidFill>
                  <a:srgbClr val="C00000"/>
                </a:solidFill>
              </a:rPr>
              <a:t>Назарларыңызға рахмет!</a:t>
            </a:r>
            <a:endParaRPr lang="ru-RU" sz="5400" dirty="0">
              <a:solidFill>
                <a:srgbClr val="C00000"/>
              </a:solidFill>
            </a:endParaRPr>
          </a:p>
        </p:txBody>
      </p:sp>
    </p:spTree>
    <p:extLst>
      <p:ext uri="{BB962C8B-B14F-4D97-AF65-F5344CB8AC3E}">
        <p14:creationId xmlns:p14="http://schemas.microsoft.com/office/powerpoint/2010/main" val="396637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0527EC1F-C6FB-46C7-9F6B-C6D069B84E31}" type="slidenum">
              <a:rPr lang="ru-RU" smtClean="0"/>
              <a:pPr>
                <a:defRPr/>
              </a:pPr>
              <a:t>4</a:t>
            </a:fld>
            <a:endParaRPr lang="ru-RU"/>
          </a:p>
        </p:txBody>
      </p:sp>
      <p:sp>
        <p:nvSpPr>
          <p:cNvPr id="2" name="Скругленный прямоугольник 1"/>
          <p:cNvSpPr/>
          <p:nvPr/>
        </p:nvSpPr>
        <p:spPr>
          <a:xfrm>
            <a:off x="1871382" y="115250"/>
            <a:ext cx="8449235" cy="16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a:solidFill>
                  <a:srgbClr val="C00000"/>
                </a:solidFill>
                <a:latin typeface="Arial" panose="020B0604020202020204" pitchFamily="34" charset="0"/>
                <a:cs typeface="Arial" panose="020B0604020202020204" pitchFamily="34" charset="0"/>
              </a:rPr>
              <a:t>Неғұрлым жұмсақ қысым жағдайында (30-дан 100 атм-ге дейін) жүзеге асырылатын және сутекті қалыпты тұтыну кезінде (1-3%) шикізаттың жеткілікті терең конверсиясына әкелетін деструктивті гидрогенизация «гидрокрекинг» деп аталады.</a:t>
            </a:r>
            <a:endParaRPr lang="ru-RU" sz="2000" dirty="0">
              <a:solidFill>
                <a:srgbClr val="C00000"/>
              </a:solidFill>
              <a:latin typeface="Arial" panose="020B0604020202020204" pitchFamily="34" charset="0"/>
              <a:cs typeface="Arial" panose="020B0604020202020204" pitchFamily="34" charset="0"/>
            </a:endParaRPr>
          </a:p>
        </p:txBody>
      </p:sp>
      <p:sp>
        <p:nvSpPr>
          <p:cNvPr id="3" name="Прямоугольник 2"/>
          <p:cNvSpPr/>
          <p:nvPr/>
        </p:nvSpPr>
        <p:spPr>
          <a:xfrm>
            <a:off x="7355541" y="1901731"/>
            <a:ext cx="4424081" cy="48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100" dirty="0">
                <a:solidFill>
                  <a:prstClr val="black"/>
                </a:solidFill>
                <a:latin typeface="TimesNewRomanPSMT"/>
              </a:rPr>
              <a:t>ГК </a:t>
            </a:r>
            <a:r>
              <a:rPr lang="ru-RU" sz="2100" dirty="0" err="1">
                <a:solidFill>
                  <a:prstClr val="black"/>
                </a:solidFill>
                <a:latin typeface="TimesNewRomanPSMT"/>
              </a:rPr>
              <a:t>модификациялары</a:t>
            </a:r>
            <a:r>
              <a:rPr lang="ru-RU" sz="2100" dirty="0">
                <a:solidFill>
                  <a:prstClr val="black"/>
                </a:solidFill>
                <a:latin typeface="TimesNewRomanPSMT"/>
              </a:rPr>
              <a:t> </a:t>
            </a:r>
            <a:r>
              <a:rPr lang="ru-RU" sz="2100" dirty="0" err="1">
                <a:solidFill>
                  <a:prstClr val="black"/>
                </a:solidFill>
                <a:latin typeface="TimesNewRomanPSMT"/>
              </a:rPr>
              <a:t>еріткіш</a:t>
            </a:r>
            <a:r>
              <a:rPr lang="ru-RU" sz="2100" dirty="0">
                <a:solidFill>
                  <a:prstClr val="black"/>
                </a:solidFill>
                <a:latin typeface="TimesNewRomanPSMT"/>
              </a:rPr>
              <a:t> (</a:t>
            </a:r>
            <a:r>
              <a:rPr lang="ru-RU" sz="2100" dirty="0" err="1">
                <a:solidFill>
                  <a:prstClr val="black"/>
                </a:solidFill>
                <a:latin typeface="TimesNewRomanPSMT"/>
              </a:rPr>
              <a:t>изокрекинг</a:t>
            </a:r>
            <a:r>
              <a:rPr lang="ru-RU" sz="2100" dirty="0">
                <a:solidFill>
                  <a:prstClr val="black"/>
                </a:solidFill>
                <a:latin typeface="TimesNewRomanPSMT"/>
              </a:rPr>
              <a:t>, </a:t>
            </a:r>
            <a:r>
              <a:rPr lang="ru-RU" sz="2100" dirty="0" err="1">
                <a:solidFill>
                  <a:prstClr val="black"/>
                </a:solidFill>
                <a:latin typeface="TimesNewRomanPSMT"/>
              </a:rPr>
              <a:t>уникрекинг</a:t>
            </a:r>
            <a:r>
              <a:rPr lang="ru-RU" sz="2100" dirty="0">
                <a:solidFill>
                  <a:prstClr val="black"/>
                </a:solidFill>
                <a:latin typeface="TimesNewRomanPSMT"/>
              </a:rPr>
              <a:t>, </a:t>
            </a:r>
            <a:r>
              <a:rPr lang="ru-RU" sz="2100" dirty="0" err="1">
                <a:solidFill>
                  <a:prstClr val="black"/>
                </a:solidFill>
                <a:latin typeface="TimesNewRomanPSMT"/>
              </a:rPr>
              <a:t>ломакс</a:t>
            </a:r>
            <a:r>
              <a:rPr lang="ru-RU" sz="2100" dirty="0">
                <a:solidFill>
                  <a:prstClr val="black"/>
                </a:solidFill>
                <a:latin typeface="TimesNewRomanPSMT"/>
              </a:rPr>
              <a:t>, </a:t>
            </a:r>
            <a:r>
              <a:rPr lang="ru-RU" sz="2100" dirty="0" err="1">
                <a:solidFill>
                  <a:prstClr val="black"/>
                </a:solidFill>
                <a:latin typeface="TimesNewRomanPSMT"/>
              </a:rPr>
              <a:t>изокель</a:t>
            </a:r>
            <a:r>
              <a:rPr lang="ru-RU" sz="2100" dirty="0">
                <a:solidFill>
                  <a:prstClr val="black"/>
                </a:solidFill>
                <a:latin typeface="TimesNewRomanPSMT"/>
              </a:rPr>
              <a:t>) </a:t>
            </a:r>
            <a:r>
              <a:rPr lang="ru-RU" sz="2100" dirty="0" err="1">
                <a:solidFill>
                  <a:prstClr val="black"/>
                </a:solidFill>
                <a:latin typeface="TimesNewRomanPSMT"/>
              </a:rPr>
              <a:t>қолданумен</a:t>
            </a:r>
            <a:r>
              <a:rPr lang="ru-RU" sz="2100" dirty="0">
                <a:solidFill>
                  <a:prstClr val="black"/>
                </a:solidFill>
                <a:latin typeface="TimesNewRomanPSMT"/>
              </a:rPr>
              <a:t> </a:t>
            </a:r>
            <a:r>
              <a:rPr lang="ru-RU" sz="2100" dirty="0" err="1">
                <a:solidFill>
                  <a:prstClr val="black"/>
                </a:solidFill>
                <a:latin typeface="TimesNewRomanPSMT"/>
              </a:rPr>
              <a:t>сипатталады</a:t>
            </a:r>
            <a:r>
              <a:rPr lang="ru-RU" sz="2100" dirty="0">
                <a:solidFill>
                  <a:prstClr val="black"/>
                </a:solidFill>
                <a:latin typeface="TimesNewRomanPSMT"/>
              </a:rPr>
              <a:t>, </a:t>
            </a:r>
            <a:r>
              <a:rPr lang="ru-RU" sz="2100" dirty="0" err="1">
                <a:solidFill>
                  <a:prstClr val="black"/>
                </a:solidFill>
                <a:latin typeface="TimesNewRomanPSMT"/>
              </a:rPr>
              <a:t>ол</a:t>
            </a:r>
            <a:r>
              <a:rPr lang="ru-RU" sz="2100" dirty="0">
                <a:solidFill>
                  <a:prstClr val="black"/>
                </a:solidFill>
                <a:latin typeface="TimesNewRomanPSMT"/>
              </a:rPr>
              <a:t> </a:t>
            </a:r>
            <a:r>
              <a:rPr lang="ru-RU" sz="2100" dirty="0" err="1">
                <a:solidFill>
                  <a:prstClr val="black"/>
                </a:solidFill>
                <a:latin typeface="TimesNewRomanPSMT"/>
              </a:rPr>
              <a:t>фракциялық</a:t>
            </a:r>
            <a:r>
              <a:rPr lang="ru-RU" sz="2100" dirty="0">
                <a:solidFill>
                  <a:prstClr val="black"/>
                </a:solidFill>
                <a:latin typeface="TimesNewRomanPSMT"/>
              </a:rPr>
              <a:t> құрамы </a:t>
            </a:r>
            <a:r>
              <a:rPr lang="ru-RU" sz="2100" dirty="0" err="1">
                <a:solidFill>
                  <a:prstClr val="black"/>
                </a:solidFill>
                <a:latin typeface="TimesNewRomanPSMT"/>
              </a:rPr>
              <a:t>бойынша</a:t>
            </a:r>
            <a:r>
              <a:rPr lang="ru-RU" sz="2100" dirty="0">
                <a:solidFill>
                  <a:prstClr val="black"/>
                </a:solidFill>
                <a:latin typeface="TimesNewRomanPSMT"/>
              </a:rPr>
              <a:t> </a:t>
            </a:r>
            <a:r>
              <a:rPr lang="ru-RU" sz="2100" dirty="0" err="1">
                <a:solidFill>
                  <a:prstClr val="black"/>
                </a:solidFill>
                <a:latin typeface="TimesNewRomanPSMT"/>
              </a:rPr>
              <a:t>шикізатқа</a:t>
            </a:r>
            <a:r>
              <a:rPr lang="ru-RU" sz="2100" dirty="0">
                <a:solidFill>
                  <a:prstClr val="black"/>
                </a:solidFill>
                <a:latin typeface="TimesNewRomanPSMT"/>
              </a:rPr>
              <a:t> </a:t>
            </a:r>
            <a:r>
              <a:rPr lang="ru-RU" sz="2100" dirty="0" err="1">
                <a:solidFill>
                  <a:prstClr val="black"/>
                </a:solidFill>
                <a:latin typeface="TimesNewRomanPSMT"/>
              </a:rPr>
              <a:t>қарағанда</a:t>
            </a:r>
            <a:r>
              <a:rPr lang="ru-RU" sz="2100" dirty="0">
                <a:solidFill>
                  <a:prstClr val="black"/>
                </a:solidFill>
                <a:latin typeface="TimesNewRomanPSMT"/>
              </a:rPr>
              <a:t> </a:t>
            </a:r>
            <a:r>
              <a:rPr lang="ru-RU" sz="2100" dirty="0" err="1">
                <a:solidFill>
                  <a:prstClr val="black"/>
                </a:solidFill>
                <a:latin typeface="TimesNewRomanPSMT"/>
              </a:rPr>
              <a:t>жеңілірек</a:t>
            </a:r>
            <a:r>
              <a:rPr lang="ru-RU" sz="2100" dirty="0">
                <a:solidFill>
                  <a:prstClr val="black"/>
                </a:solidFill>
                <a:latin typeface="TimesNewRomanPSMT"/>
              </a:rPr>
              <a:t> және </a:t>
            </a:r>
            <a:r>
              <a:rPr lang="ru-RU" sz="2100" dirty="0" err="1">
                <a:solidFill>
                  <a:prstClr val="black"/>
                </a:solidFill>
                <a:latin typeface="TimesNewRomanPSMT"/>
              </a:rPr>
              <a:t>кокстың</a:t>
            </a:r>
            <a:r>
              <a:rPr lang="ru-RU" sz="2100" dirty="0">
                <a:solidFill>
                  <a:prstClr val="black"/>
                </a:solidFill>
                <a:latin typeface="TimesNewRomanPSMT"/>
              </a:rPr>
              <a:t> </a:t>
            </a:r>
            <a:r>
              <a:rPr lang="ru-RU" sz="2100" dirty="0" err="1">
                <a:solidFill>
                  <a:prstClr val="black"/>
                </a:solidFill>
                <a:latin typeface="TimesNewRomanPSMT"/>
              </a:rPr>
              <a:t>түзілуіне</a:t>
            </a:r>
            <a:r>
              <a:rPr lang="ru-RU" sz="2100" dirty="0">
                <a:solidFill>
                  <a:prstClr val="black"/>
                </a:solidFill>
                <a:latin typeface="TimesNewRomanPSMT"/>
              </a:rPr>
              <a:t> </a:t>
            </a:r>
            <a:r>
              <a:rPr lang="ru-RU" sz="2100" dirty="0" err="1">
                <a:solidFill>
                  <a:prstClr val="black"/>
                </a:solidFill>
                <a:latin typeface="TimesNewRomanPSMT"/>
              </a:rPr>
              <a:t>жол</a:t>
            </a:r>
            <a:r>
              <a:rPr lang="ru-RU" sz="2100" dirty="0">
                <a:solidFill>
                  <a:prstClr val="black"/>
                </a:solidFill>
                <a:latin typeface="TimesNewRomanPSMT"/>
              </a:rPr>
              <a:t> </a:t>
            </a:r>
            <a:r>
              <a:rPr lang="ru-RU" sz="2100" dirty="0" err="1">
                <a:solidFill>
                  <a:prstClr val="black"/>
                </a:solidFill>
                <a:latin typeface="TimesNewRomanPSMT"/>
              </a:rPr>
              <a:t>бермейді</a:t>
            </a:r>
            <a:r>
              <a:rPr lang="ru-RU" sz="2100" dirty="0">
                <a:solidFill>
                  <a:prstClr val="black"/>
                </a:solidFill>
                <a:latin typeface="TimesNewRomanPSMT"/>
              </a:rPr>
              <a:t>. </a:t>
            </a:r>
            <a:r>
              <a:rPr lang="ru-RU" sz="2100" dirty="0" err="1">
                <a:solidFill>
                  <a:prstClr val="black"/>
                </a:solidFill>
                <a:latin typeface="TimesNewRomanPSMT"/>
              </a:rPr>
              <a:t>Кейбір</a:t>
            </a:r>
            <a:r>
              <a:rPr lang="ru-RU" sz="2100" dirty="0">
                <a:solidFill>
                  <a:prstClr val="black"/>
                </a:solidFill>
                <a:latin typeface="TimesNewRomanPSMT"/>
              </a:rPr>
              <a:t> </a:t>
            </a:r>
            <a:r>
              <a:rPr lang="ru-RU" sz="2100" dirty="0" err="1">
                <a:solidFill>
                  <a:prstClr val="black"/>
                </a:solidFill>
                <a:latin typeface="TimesNewRomanPSMT"/>
              </a:rPr>
              <a:t>жағдайларда</a:t>
            </a:r>
            <a:r>
              <a:rPr lang="ru-RU" sz="2100" dirty="0">
                <a:solidFill>
                  <a:prstClr val="black"/>
                </a:solidFill>
                <a:latin typeface="TimesNewRomanPSMT"/>
              </a:rPr>
              <a:t> ГК </a:t>
            </a:r>
            <a:r>
              <a:rPr lang="ru-RU" sz="2100" dirty="0" err="1">
                <a:solidFill>
                  <a:prstClr val="black"/>
                </a:solidFill>
                <a:latin typeface="TimesNewRomanPSMT"/>
              </a:rPr>
              <a:t>кокстың</a:t>
            </a:r>
            <a:r>
              <a:rPr lang="ru-RU" sz="2100" dirty="0">
                <a:solidFill>
                  <a:prstClr val="black"/>
                </a:solidFill>
                <a:latin typeface="TimesNewRomanPSMT"/>
              </a:rPr>
              <a:t> </a:t>
            </a:r>
            <a:r>
              <a:rPr lang="ru-RU" sz="2100" dirty="0" err="1">
                <a:solidFill>
                  <a:prstClr val="black"/>
                </a:solidFill>
                <a:latin typeface="TimesNewRomanPSMT"/>
              </a:rPr>
              <a:t>түзілуімен</a:t>
            </a:r>
            <a:r>
              <a:rPr lang="ru-RU" sz="2100" dirty="0">
                <a:solidFill>
                  <a:prstClr val="black"/>
                </a:solidFill>
                <a:latin typeface="TimesNewRomanPSMT"/>
              </a:rPr>
              <a:t> </a:t>
            </a:r>
            <a:r>
              <a:rPr lang="ru-RU" sz="2100" dirty="0" err="1">
                <a:solidFill>
                  <a:prstClr val="black"/>
                </a:solidFill>
                <a:latin typeface="TimesNewRomanPSMT"/>
              </a:rPr>
              <a:t>бірге</a:t>
            </a:r>
            <a:r>
              <a:rPr lang="ru-RU" sz="2100" dirty="0">
                <a:solidFill>
                  <a:prstClr val="black"/>
                </a:solidFill>
                <a:latin typeface="TimesNewRomanPSMT"/>
              </a:rPr>
              <a:t> </a:t>
            </a:r>
            <a:r>
              <a:rPr lang="ru-RU" sz="2100" dirty="0" err="1">
                <a:solidFill>
                  <a:prstClr val="black"/>
                </a:solidFill>
                <a:latin typeface="TimesNewRomanPSMT"/>
              </a:rPr>
              <a:t>жүреді</a:t>
            </a:r>
            <a:r>
              <a:rPr lang="ru-RU" sz="2100" dirty="0">
                <a:solidFill>
                  <a:prstClr val="black"/>
                </a:solidFill>
                <a:latin typeface="TimesNewRomanPSMT"/>
              </a:rPr>
              <a:t>, бұл </a:t>
            </a:r>
            <a:r>
              <a:rPr lang="ru-RU" sz="2100" dirty="0" err="1">
                <a:solidFill>
                  <a:prstClr val="black"/>
                </a:solidFill>
                <a:latin typeface="TimesNewRomanPSMT"/>
              </a:rPr>
              <a:t>процесті</a:t>
            </a:r>
            <a:r>
              <a:rPr lang="ru-RU" sz="2100" dirty="0">
                <a:solidFill>
                  <a:prstClr val="black"/>
                </a:solidFill>
                <a:latin typeface="TimesNewRomanPSMT"/>
              </a:rPr>
              <a:t> </a:t>
            </a:r>
            <a:r>
              <a:rPr lang="ru-RU" sz="2100" dirty="0" err="1">
                <a:solidFill>
                  <a:prstClr val="black"/>
                </a:solidFill>
                <a:latin typeface="TimesNewRomanPSMT"/>
              </a:rPr>
              <a:t>орташа</a:t>
            </a:r>
            <a:r>
              <a:rPr lang="ru-RU" sz="2100" dirty="0">
                <a:solidFill>
                  <a:prstClr val="black"/>
                </a:solidFill>
                <a:latin typeface="TimesNewRomanPSMT"/>
              </a:rPr>
              <a:t> </a:t>
            </a:r>
            <a:r>
              <a:rPr lang="en-US" sz="2100" dirty="0">
                <a:solidFill>
                  <a:prstClr val="black"/>
                </a:solidFill>
                <a:latin typeface="TimesNewRomanPSMT"/>
              </a:rPr>
              <a:t>H2 </a:t>
            </a:r>
            <a:r>
              <a:rPr lang="ru-RU" sz="2100" dirty="0" err="1">
                <a:solidFill>
                  <a:prstClr val="black"/>
                </a:solidFill>
                <a:latin typeface="TimesNewRomanPSMT"/>
              </a:rPr>
              <a:t>қысымында</a:t>
            </a:r>
            <a:r>
              <a:rPr lang="ru-RU" sz="2100" dirty="0">
                <a:solidFill>
                  <a:prstClr val="black"/>
                </a:solidFill>
                <a:latin typeface="TimesNewRomanPSMT"/>
              </a:rPr>
              <a:t> </a:t>
            </a:r>
            <a:r>
              <a:rPr lang="ru-RU" sz="2100" dirty="0" err="1">
                <a:solidFill>
                  <a:prstClr val="black"/>
                </a:solidFill>
                <a:latin typeface="TimesNewRomanPSMT"/>
              </a:rPr>
              <a:t>жүргізуге</a:t>
            </a:r>
            <a:r>
              <a:rPr lang="ru-RU" sz="2100" dirty="0">
                <a:solidFill>
                  <a:prstClr val="black"/>
                </a:solidFill>
                <a:latin typeface="TimesNewRomanPSMT"/>
              </a:rPr>
              <a:t> </a:t>
            </a:r>
            <a:r>
              <a:rPr lang="ru-RU" sz="2100" dirty="0" err="1">
                <a:solidFill>
                  <a:prstClr val="black"/>
                </a:solidFill>
                <a:latin typeface="TimesNewRomanPSMT"/>
              </a:rPr>
              <a:t>мүмкіндік</a:t>
            </a:r>
            <a:r>
              <a:rPr lang="ru-RU" sz="2100" dirty="0">
                <a:solidFill>
                  <a:prstClr val="black"/>
                </a:solidFill>
                <a:latin typeface="TimesNewRomanPSMT"/>
              </a:rPr>
              <a:t> </a:t>
            </a:r>
            <a:r>
              <a:rPr lang="ru-RU" sz="2100" dirty="0" err="1">
                <a:solidFill>
                  <a:prstClr val="black"/>
                </a:solidFill>
                <a:latin typeface="TimesNewRomanPSMT"/>
              </a:rPr>
              <a:t>береді</a:t>
            </a:r>
            <a:r>
              <a:rPr lang="ru-RU" sz="2100" dirty="0">
                <a:solidFill>
                  <a:prstClr val="black"/>
                </a:solidFill>
                <a:latin typeface="TimesNewRomanPSMT"/>
              </a:rPr>
              <a:t>.  </a:t>
            </a:r>
            <a:endParaRPr lang="ru-RU" sz="2100"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B70FD9A3-34AD-EA2C-2A8C-615BBC0217DE}"/>
              </a:ext>
            </a:extLst>
          </p:cNvPr>
          <p:cNvSpPr/>
          <p:nvPr/>
        </p:nvSpPr>
        <p:spPr>
          <a:xfrm>
            <a:off x="189983" y="3277646"/>
            <a:ext cx="2364484" cy="1354933"/>
          </a:xfrm>
          <a:prstGeom prst="roundRect">
            <a:avLst>
              <a:gd name="adj" fmla="val 2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err="1">
                <a:latin typeface="Times New Roman" panose="02020603050405020304" pitchFamily="18" charset="0"/>
                <a:cs typeface="Times New Roman" panose="02020603050405020304" pitchFamily="18" charset="0"/>
              </a:rPr>
              <a:t>Гидрогенизациялы</a:t>
            </a:r>
            <a:r>
              <a:rPr lang="kk-KZ" sz="2000" b="1" dirty="0">
                <a:latin typeface="Times New Roman" panose="02020603050405020304" pitchFamily="18" charset="0"/>
                <a:cs typeface="Times New Roman" panose="02020603050405020304" pitchFamily="18" charset="0"/>
              </a:rPr>
              <a:t>қ процесстің класстары</a:t>
            </a:r>
            <a:endParaRPr lang="x-none" sz="2000" b="1"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5F81978A-8F2C-81F6-A6CF-35B9B1E3EBF5}"/>
              </a:ext>
            </a:extLst>
          </p:cNvPr>
          <p:cNvSpPr/>
          <p:nvPr/>
        </p:nvSpPr>
        <p:spPr>
          <a:xfrm>
            <a:off x="2997180" y="2175129"/>
            <a:ext cx="1968460" cy="1127997"/>
          </a:xfrm>
          <a:prstGeom prst="roundRect">
            <a:avLst>
              <a:gd name="adj" fmla="val 2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i="1" dirty="0">
                <a:latin typeface="Times New Roman" panose="02020603050405020304" pitchFamily="18" charset="0"/>
                <a:cs typeface="Times New Roman" panose="02020603050405020304" pitchFamily="18" charset="0"/>
              </a:rPr>
              <a:t>Риформинг процессі</a:t>
            </a:r>
            <a:endParaRPr lang="x-none" sz="1600" i="1"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C853FB08-EC6A-B828-079E-35C80BBA1D64}"/>
              </a:ext>
            </a:extLst>
          </p:cNvPr>
          <p:cNvSpPr/>
          <p:nvPr/>
        </p:nvSpPr>
        <p:spPr>
          <a:xfrm>
            <a:off x="3008344" y="3458075"/>
            <a:ext cx="1968460" cy="1127997"/>
          </a:xfrm>
          <a:prstGeom prst="roundRect">
            <a:avLst>
              <a:gd name="adj" fmla="val 2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700" i="1" dirty="0">
                <a:latin typeface="Times New Roman" panose="02020603050405020304" pitchFamily="18" charset="0"/>
                <a:cs typeface="Times New Roman" panose="02020603050405020304" pitchFamily="18" charset="0"/>
              </a:rPr>
              <a:t>Байыту процессі</a:t>
            </a:r>
            <a:endParaRPr lang="x-none" sz="1700" i="1"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F2C75956-F4C2-9080-19E0-A30779407B0D}"/>
              </a:ext>
            </a:extLst>
          </p:cNvPr>
          <p:cNvSpPr/>
          <p:nvPr/>
        </p:nvSpPr>
        <p:spPr>
          <a:xfrm>
            <a:off x="3040780" y="4882622"/>
            <a:ext cx="1968462" cy="1127998"/>
          </a:xfrm>
          <a:prstGeom prst="roundRect">
            <a:avLst>
              <a:gd name="adj" fmla="val 2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i="1" dirty="0">
                <a:latin typeface="Times New Roman" panose="02020603050405020304" pitchFamily="18" charset="0"/>
                <a:cs typeface="Times New Roman" panose="02020603050405020304" pitchFamily="18" charset="0"/>
              </a:rPr>
              <a:t>Деструктивті гидрогенизация процесі (гидрокрекинг)</a:t>
            </a:r>
          </a:p>
        </p:txBody>
      </p:sp>
      <p:sp>
        <p:nvSpPr>
          <p:cNvPr id="22" name="Rectangle: Rounded Corners 21">
            <a:extLst>
              <a:ext uri="{FF2B5EF4-FFF2-40B4-BE49-F238E27FC236}">
                <a16:creationId xmlns:a16="http://schemas.microsoft.com/office/drawing/2014/main" xmlns="" id="{6D2459EF-FA99-DD0F-1C06-5B00FDA8A95A}"/>
              </a:ext>
            </a:extLst>
          </p:cNvPr>
          <p:cNvSpPr/>
          <p:nvPr/>
        </p:nvSpPr>
        <p:spPr>
          <a:xfrm>
            <a:off x="5419517" y="1798351"/>
            <a:ext cx="1828800" cy="1047967"/>
          </a:xfrm>
          <a:prstGeom prst="roundRect">
            <a:avLst>
              <a:gd name="adj" fmla="val 2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u="sng" dirty="0">
                <a:latin typeface="Times New Roman" panose="02020603050405020304" pitchFamily="18" charset="0"/>
                <a:cs typeface="Times New Roman" panose="02020603050405020304" pitchFamily="18" charset="0"/>
              </a:rPr>
              <a:t>Каталитикалық риформинг </a:t>
            </a:r>
            <a:endParaRPr lang="x-none" sz="1400" u="sng"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xmlns="" id="{DA8CE1B1-7A8A-76AA-BC57-77D27F3CC98C}"/>
              </a:ext>
            </a:extLst>
          </p:cNvPr>
          <p:cNvSpPr/>
          <p:nvPr/>
        </p:nvSpPr>
        <p:spPr>
          <a:xfrm>
            <a:off x="5419517" y="2974107"/>
            <a:ext cx="1828801" cy="1047967"/>
          </a:xfrm>
          <a:prstGeom prst="roundRect">
            <a:avLst>
              <a:gd name="adj" fmla="val 2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u="sng" dirty="0">
                <a:latin typeface="Times New Roman" panose="02020603050405020304" pitchFamily="18" charset="0"/>
                <a:cs typeface="Times New Roman" panose="02020603050405020304" pitchFamily="18" charset="0"/>
              </a:rPr>
              <a:t>Н-алкандардың каталитикалық изомеризациясы</a:t>
            </a:r>
            <a:endParaRPr lang="x-none" sz="1400" u="sng" dirty="0">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xmlns="" id="{4FD7BFFC-6D1A-A300-8DD9-F5BABBEB2104}"/>
              </a:ext>
            </a:extLst>
          </p:cNvPr>
          <p:cNvSpPr/>
          <p:nvPr/>
        </p:nvSpPr>
        <p:spPr>
          <a:xfrm>
            <a:off x="5424060" y="4232764"/>
            <a:ext cx="1828800" cy="1047967"/>
          </a:xfrm>
          <a:prstGeom prst="roundRect">
            <a:avLst>
              <a:gd name="adj" fmla="val 2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u="sng" dirty="0">
                <a:latin typeface="Times New Roman" panose="02020603050405020304" pitchFamily="18" charset="0"/>
                <a:cs typeface="Times New Roman" panose="02020603050405020304" pitchFamily="18" charset="0"/>
              </a:rPr>
              <a:t>Моторлы өнімдердің гидро тазалауы</a:t>
            </a:r>
            <a:endParaRPr lang="x-none" sz="1400" u="sng" dirty="0">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xmlns="" id="{E2BD662D-7FD9-3D3F-BEA2-061C07521A9D}"/>
              </a:ext>
            </a:extLst>
          </p:cNvPr>
          <p:cNvSpPr/>
          <p:nvPr/>
        </p:nvSpPr>
        <p:spPr>
          <a:xfrm>
            <a:off x="5419517" y="5490945"/>
            <a:ext cx="1828800" cy="1047967"/>
          </a:xfrm>
          <a:prstGeom prst="roundRect">
            <a:avLst>
              <a:gd name="adj" fmla="val 2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u="sng" dirty="0">
                <a:latin typeface="Times New Roman" panose="02020603050405020304" pitchFamily="18" charset="0"/>
                <a:cs typeface="Times New Roman" panose="02020603050405020304" pitchFamily="18" charset="0"/>
              </a:rPr>
              <a:t>Жоғары қайнайтын және қалдық фракциялардың күкіртсіздендіруі</a:t>
            </a:r>
            <a:endParaRPr lang="x-none" sz="1400" u="sng" dirty="0">
              <a:latin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xmlns="" id="{02DC4A4F-97AD-A522-9697-04BC8070303B}"/>
              </a:ext>
            </a:extLst>
          </p:cNvPr>
          <p:cNvCxnSpPr>
            <a:cxnSpLocks/>
            <a:stCxn id="16" idx="3"/>
            <a:endCxn id="22" idx="1"/>
          </p:cNvCxnSpPr>
          <p:nvPr/>
        </p:nvCxnSpPr>
        <p:spPr>
          <a:xfrm flipV="1">
            <a:off x="4965640" y="2322335"/>
            <a:ext cx="453877" cy="416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B546C649-EE64-5E82-39A5-72BCB97E1E1B}"/>
              </a:ext>
            </a:extLst>
          </p:cNvPr>
          <p:cNvCxnSpPr>
            <a:cxnSpLocks/>
            <a:stCxn id="16" idx="3"/>
            <a:endCxn id="24" idx="1"/>
          </p:cNvCxnSpPr>
          <p:nvPr/>
        </p:nvCxnSpPr>
        <p:spPr>
          <a:xfrm>
            <a:off x="4965640" y="2739128"/>
            <a:ext cx="453877" cy="758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571A17CE-1B84-C4DA-DE40-6BAF9192F48D}"/>
              </a:ext>
            </a:extLst>
          </p:cNvPr>
          <p:cNvCxnSpPr>
            <a:cxnSpLocks/>
            <a:stCxn id="18" idx="3"/>
            <a:endCxn id="26" idx="1"/>
          </p:cNvCxnSpPr>
          <p:nvPr/>
        </p:nvCxnSpPr>
        <p:spPr>
          <a:xfrm>
            <a:off x="4976804" y="4022074"/>
            <a:ext cx="447256" cy="734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D1688BFB-AF85-399E-CCB7-0A5B11FB4278}"/>
              </a:ext>
            </a:extLst>
          </p:cNvPr>
          <p:cNvCxnSpPr>
            <a:cxnSpLocks/>
            <a:stCxn id="18" idx="3"/>
            <a:endCxn id="28" idx="1"/>
          </p:cNvCxnSpPr>
          <p:nvPr/>
        </p:nvCxnSpPr>
        <p:spPr>
          <a:xfrm>
            <a:off x="4976804" y="4022074"/>
            <a:ext cx="442713" cy="1992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A04665EC-4736-714F-5DC9-89CFEACA55D3}"/>
              </a:ext>
            </a:extLst>
          </p:cNvPr>
          <p:cNvCxnSpPr>
            <a:cxnSpLocks/>
            <a:stCxn id="7" idx="3"/>
            <a:endCxn id="16" idx="1"/>
          </p:cNvCxnSpPr>
          <p:nvPr/>
        </p:nvCxnSpPr>
        <p:spPr>
          <a:xfrm flipV="1">
            <a:off x="2554467" y="2739128"/>
            <a:ext cx="442713" cy="1215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xmlns="" id="{CB1B249C-8511-FBDE-DAEF-FD75B4DE3A9D}"/>
              </a:ext>
            </a:extLst>
          </p:cNvPr>
          <p:cNvCxnSpPr>
            <a:cxnSpLocks/>
            <a:stCxn id="7" idx="3"/>
            <a:endCxn id="18" idx="1"/>
          </p:cNvCxnSpPr>
          <p:nvPr/>
        </p:nvCxnSpPr>
        <p:spPr>
          <a:xfrm>
            <a:off x="2554467" y="3955113"/>
            <a:ext cx="453877" cy="66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40A5B478-AC66-38D6-F220-9D22ECD3E0BB}"/>
              </a:ext>
            </a:extLst>
          </p:cNvPr>
          <p:cNvCxnSpPr>
            <a:cxnSpLocks/>
            <a:stCxn id="7" idx="3"/>
            <a:endCxn id="20" idx="1"/>
          </p:cNvCxnSpPr>
          <p:nvPr/>
        </p:nvCxnSpPr>
        <p:spPr>
          <a:xfrm>
            <a:off x="2554467" y="3955113"/>
            <a:ext cx="486313" cy="1491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616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83941" y="410537"/>
            <a:ext cx="5630464" cy="1834782"/>
          </a:xfrm>
        </p:spPr>
        <p:txBody>
          <a:bodyPr>
            <a:noAutofit/>
          </a:bodyPr>
          <a:lstStyle/>
          <a:p>
            <a:pPr algn="just"/>
            <a:r>
              <a:rPr lang="ru-RU" sz="1800" dirty="0" err="1">
                <a:latin typeface="Arial" panose="020B0604020202020204" pitchFamily="34" charset="0"/>
                <a:cs typeface="Arial" panose="020B0604020202020204" pitchFamily="34" charset="0"/>
              </a:rPr>
              <a:t>Термодинамикалық</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тұрғыдан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қанықпаған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көмірсутектерді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гидрлеу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реакциясы</a:t>
            </a:r>
            <a:r>
              <a:rPr lang="ru-RU" sz="1800" dirty="0">
                <a:latin typeface="Arial" panose="020B0604020202020204" pitchFamily="34" charset="0"/>
                <a:cs typeface="Arial" panose="020B0604020202020204" pitchFamily="34" charset="0"/>
              </a:rPr>
              <a:t> төмен </a:t>
            </a:r>
            <a:r>
              <a:rPr lang="ru-RU" sz="1800" dirty="0" err="1">
                <a:latin typeface="Arial" panose="020B0604020202020204" pitchFamily="34" charset="0"/>
                <a:cs typeface="Arial" panose="020B0604020202020204" pitchFamily="34" charset="0"/>
              </a:rPr>
              <a:t>температуралық</a:t>
            </a:r>
            <a:r>
              <a:rPr lang="ru-RU" sz="1800" dirty="0">
                <a:latin typeface="Arial" panose="020B0604020202020204" pitchFamily="34" charset="0"/>
                <a:cs typeface="Arial" panose="020B0604020202020204" pitchFamily="34" charset="0"/>
              </a:rPr>
              <a:t> реакция </a:t>
            </a:r>
            <a:r>
              <a:rPr lang="ru-RU" sz="1800" dirty="0" err="1">
                <a:latin typeface="Arial" panose="020B0604020202020204" pitchFamily="34" charset="0"/>
                <a:cs typeface="Arial" panose="020B0604020202020204" pitchFamily="34" charset="0"/>
              </a:rPr>
              <a:t>болып</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табылады</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жүйедегі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қысымның</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жоғарылауы</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гидрлеудің</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жоғары</a:t>
            </a:r>
            <a:r>
              <a:rPr lang="ru-RU" sz="1800" dirty="0">
                <a:latin typeface="Arial" panose="020B0604020202020204" pitchFamily="34" charset="0"/>
                <a:cs typeface="Arial" panose="020B0604020202020204" pitchFamily="34" charset="0"/>
              </a:rPr>
              <a:t> Т </a:t>
            </a:r>
            <a:r>
              <a:rPr lang="ru-RU" sz="1800" dirty="0" err="1">
                <a:latin typeface="Arial" panose="020B0604020202020204" pitchFamily="34" charset="0"/>
                <a:cs typeface="Arial" panose="020B0604020202020204" pitchFamily="34" charset="0"/>
              </a:rPr>
              <a:t>аймағында</a:t>
            </a:r>
            <a:r>
              <a:rPr lang="ru-RU" sz="1800" dirty="0">
                <a:latin typeface="Arial" panose="020B0604020202020204" pitchFamily="34" charset="0"/>
                <a:cs typeface="Arial" panose="020B0604020202020204" pitchFamily="34" charset="0"/>
              </a:rPr>
              <a:t> және </a:t>
            </a:r>
            <a:r>
              <a:rPr lang="ru-RU" sz="1800" dirty="0" err="1">
                <a:latin typeface="Arial" panose="020B0604020202020204" pitchFamily="34" charset="0"/>
                <a:cs typeface="Arial" panose="020B0604020202020204" pitchFamily="34" charset="0"/>
              </a:rPr>
              <a:t>сонымен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бірге</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жоғары</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жылдамдықпен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жүруіне</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мүмкіндік</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береді</a:t>
            </a:r>
            <a:r>
              <a:rPr lang="ru-RU" sz="1800" dirty="0">
                <a:latin typeface="Arial" panose="020B0604020202020204" pitchFamily="34" charset="0"/>
                <a:cs typeface="Arial" panose="020B0604020202020204" pitchFamily="34" charset="0"/>
              </a:rPr>
              <a:t>.</a:t>
            </a:r>
          </a:p>
        </p:txBody>
      </p:sp>
      <p:sp>
        <p:nvSpPr>
          <p:cNvPr id="4" name="Прямоугольник 3"/>
          <p:cNvSpPr/>
          <p:nvPr/>
        </p:nvSpPr>
        <p:spPr>
          <a:xfrm>
            <a:off x="3776473" y="2502639"/>
            <a:ext cx="6339840" cy="430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solidFill>
                  <a:srgbClr val="FF0000"/>
                </a:solidFill>
                <a:latin typeface="Arial" panose="020B0604020202020204" pitchFamily="34" charset="0"/>
                <a:cs typeface="Arial" panose="020B0604020202020204" pitchFamily="34" charset="0"/>
              </a:rPr>
              <a:t>ХИМИЗМ</a:t>
            </a:r>
            <a:r>
              <a:rPr lang="kk-KZ" sz="3600" dirty="0">
                <a:solidFill>
                  <a:srgbClr val="FF0000"/>
                </a:solidFill>
                <a:latin typeface="Arial" panose="020B0604020202020204" pitchFamily="34" charset="0"/>
                <a:cs typeface="Arial" panose="020B0604020202020204" pitchFamily="34" charset="0"/>
              </a:rPr>
              <a:t> НЕГІЗДЕРІ</a:t>
            </a:r>
            <a:endParaRPr lang="ru-RU" sz="3600" dirty="0">
              <a:solidFill>
                <a:srgbClr val="FF0000"/>
              </a:solidFill>
              <a:latin typeface="Arial" panose="020B0604020202020204" pitchFamily="34" charset="0"/>
              <a:cs typeface="Arial" panose="020B0604020202020204" pitchFamily="34" charset="0"/>
            </a:endParaRPr>
          </a:p>
        </p:txBody>
      </p:sp>
      <p:sp>
        <p:nvSpPr>
          <p:cNvPr id="11" name="Скругленный прямоугольник 10"/>
          <p:cNvSpPr/>
          <p:nvPr/>
        </p:nvSpPr>
        <p:spPr>
          <a:xfrm>
            <a:off x="524974" y="3334528"/>
            <a:ext cx="5458967" cy="3419821"/>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200" dirty="0">
                <a:solidFill>
                  <a:prstClr val="black"/>
                </a:solidFill>
                <a:latin typeface="TimesNewRomanPSMT"/>
              </a:rPr>
              <a:t>Молекула </a:t>
            </a:r>
            <a:r>
              <a:rPr lang="ru-RU" sz="2200" dirty="0" err="1">
                <a:solidFill>
                  <a:prstClr val="black"/>
                </a:solidFill>
                <a:latin typeface="TimesNewRomanPSMT"/>
              </a:rPr>
              <a:t>қаншалықты</a:t>
            </a:r>
            <a:r>
              <a:rPr lang="ru-RU" sz="2200" dirty="0">
                <a:solidFill>
                  <a:prstClr val="black"/>
                </a:solidFill>
                <a:latin typeface="TimesNewRomanPSMT"/>
              </a:rPr>
              <a:t> аз </a:t>
            </a:r>
            <a:r>
              <a:rPr lang="ru-RU" sz="2200" dirty="0" err="1">
                <a:solidFill>
                  <a:prstClr val="black"/>
                </a:solidFill>
                <a:latin typeface="TimesNewRomanPSMT"/>
              </a:rPr>
              <a:t>болса</a:t>
            </a:r>
            <a:r>
              <a:rPr lang="ru-RU" sz="2200" dirty="0">
                <a:solidFill>
                  <a:prstClr val="black"/>
                </a:solidFill>
                <a:latin typeface="TimesNewRomanPSMT"/>
              </a:rPr>
              <a:t>, </a:t>
            </a:r>
            <a:r>
              <a:rPr lang="ru-RU" sz="2200" dirty="0" err="1">
                <a:solidFill>
                  <a:prstClr val="black"/>
                </a:solidFill>
                <a:latin typeface="TimesNewRomanPSMT"/>
              </a:rPr>
              <a:t>гидрлеу</a:t>
            </a:r>
            <a:r>
              <a:rPr lang="ru-RU" sz="2200" dirty="0">
                <a:solidFill>
                  <a:prstClr val="black"/>
                </a:solidFill>
                <a:latin typeface="TimesNewRomanPSMT"/>
              </a:rPr>
              <a:t> </a:t>
            </a:r>
            <a:r>
              <a:rPr lang="ru-RU" sz="2200" dirty="0" err="1">
                <a:solidFill>
                  <a:prstClr val="black"/>
                </a:solidFill>
                <a:latin typeface="TimesNewRomanPSMT"/>
              </a:rPr>
              <a:t>реакциясы</a:t>
            </a:r>
            <a:r>
              <a:rPr lang="ru-RU" sz="2200" dirty="0">
                <a:solidFill>
                  <a:prstClr val="black"/>
                </a:solidFill>
                <a:latin typeface="TimesNewRomanPSMT"/>
              </a:rPr>
              <a:t> да </a:t>
            </a:r>
            <a:r>
              <a:rPr lang="ru-RU" sz="2200" dirty="0" err="1">
                <a:solidFill>
                  <a:prstClr val="black"/>
                </a:solidFill>
                <a:latin typeface="TimesNewRomanPSMT"/>
              </a:rPr>
              <a:t>соншалықты</a:t>
            </a:r>
            <a:r>
              <a:rPr lang="ru-RU" sz="2200" dirty="0">
                <a:solidFill>
                  <a:prstClr val="black"/>
                </a:solidFill>
                <a:latin typeface="TimesNewRomanPSMT"/>
              </a:rPr>
              <a:t> оңай </a:t>
            </a:r>
            <a:r>
              <a:rPr lang="ru-RU" sz="2200" dirty="0" err="1">
                <a:solidFill>
                  <a:prstClr val="black"/>
                </a:solidFill>
                <a:latin typeface="TimesNewRomanPSMT"/>
              </a:rPr>
              <a:t>жүреді</a:t>
            </a:r>
            <a:r>
              <a:rPr lang="ru-RU" sz="2200" dirty="0">
                <a:solidFill>
                  <a:prstClr val="black"/>
                </a:solidFill>
                <a:latin typeface="TimesNewRomanPSMT"/>
              </a:rPr>
              <a:t>. </a:t>
            </a:r>
            <a:r>
              <a:rPr lang="ru-RU" sz="2200" dirty="0" err="1">
                <a:solidFill>
                  <a:prstClr val="black"/>
                </a:solidFill>
                <a:latin typeface="TimesNewRomanPSMT"/>
              </a:rPr>
              <a:t>Мысалы</a:t>
            </a:r>
            <a:r>
              <a:rPr lang="ru-RU" sz="2200" dirty="0">
                <a:solidFill>
                  <a:prstClr val="black"/>
                </a:solidFill>
                <a:latin typeface="TimesNewRomanPSMT"/>
              </a:rPr>
              <a:t>, </a:t>
            </a:r>
            <a:r>
              <a:rPr lang="ru-RU" sz="2200" dirty="0" err="1">
                <a:solidFill>
                  <a:prstClr val="black"/>
                </a:solidFill>
                <a:latin typeface="TimesNewRomanPSMT"/>
              </a:rPr>
              <a:t>этиленнен</a:t>
            </a:r>
            <a:r>
              <a:rPr lang="ru-RU" sz="2200" dirty="0">
                <a:solidFill>
                  <a:prstClr val="black"/>
                </a:solidFill>
                <a:latin typeface="TimesNewRomanPSMT"/>
              </a:rPr>
              <a:t> </a:t>
            </a:r>
            <a:r>
              <a:rPr lang="ru-RU" sz="2200" dirty="0" err="1">
                <a:solidFill>
                  <a:prstClr val="black"/>
                </a:solidFill>
                <a:latin typeface="TimesNewRomanPSMT"/>
              </a:rPr>
              <a:t>этанның</a:t>
            </a:r>
            <a:r>
              <a:rPr lang="ru-RU" sz="2200" dirty="0">
                <a:solidFill>
                  <a:prstClr val="black"/>
                </a:solidFill>
                <a:latin typeface="TimesNewRomanPSMT"/>
              </a:rPr>
              <a:t> және </a:t>
            </a:r>
            <a:r>
              <a:rPr lang="ru-RU" sz="2200" dirty="0" err="1">
                <a:solidFill>
                  <a:prstClr val="black"/>
                </a:solidFill>
                <a:latin typeface="TimesNewRomanPSMT"/>
              </a:rPr>
              <a:t>гексиленнен</a:t>
            </a:r>
            <a:r>
              <a:rPr lang="ru-RU" sz="2200" dirty="0">
                <a:solidFill>
                  <a:prstClr val="black"/>
                </a:solidFill>
                <a:latin typeface="TimesNewRomanPSMT"/>
              </a:rPr>
              <a:t> </a:t>
            </a:r>
            <a:r>
              <a:rPr lang="ru-RU" sz="2200" dirty="0" err="1">
                <a:solidFill>
                  <a:prstClr val="black"/>
                </a:solidFill>
                <a:latin typeface="TimesNewRomanPSMT"/>
              </a:rPr>
              <a:t>гексанның</a:t>
            </a:r>
            <a:r>
              <a:rPr lang="ru-RU" sz="2200" dirty="0">
                <a:solidFill>
                  <a:prstClr val="black"/>
                </a:solidFill>
                <a:latin typeface="TimesNewRomanPSMT"/>
              </a:rPr>
              <a:t> </a:t>
            </a:r>
            <a:r>
              <a:rPr lang="ru-RU" sz="2200" dirty="0" err="1">
                <a:solidFill>
                  <a:prstClr val="black"/>
                </a:solidFill>
                <a:latin typeface="TimesNewRomanPSMT"/>
              </a:rPr>
              <a:t>түзілу</a:t>
            </a:r>
            <a:r>
              <a:rPr lang="ru-RU" sz="2200" dirty="0">
                <a:solidFill>
                  <a:prstClr val="black"/>
                </a:solidFill>
                <a:latin typeface="TimesNewRomanPSMT"/>
              </a:rPr>
              <a:t> бос </a:t>
            </a:r>
            <a:r>
              <a:rPr lang="ru-RU" sz="2200" dirty="0" err="1">
                <a:solidFill>
                  <a:prstClr val="black"/>
                </a:solidFill>
                <a:latin typeface="TimesNewRomanPSMT"/>
              </a:rPr>
              <a:t>энергиялары</a:t>
            </a:r>
            <a:r>
              <a:rPr lang="ru-RU" sz="2200" dirty="0">
                <a:solidFill>
                  <a:prstClr val="black"/>
                </a:solidFill>
                <a:latin typeface="TimesNewRomanPSMT"/>
              </a:rPr>
              <a:t>. 500 °</a:t>
            </a:r>
            <a:r>
              <a:rPr lang="en-US" sz="2200" dirty="0">
                <a:solidFill>
                  <a:prstClr val="black"/>
                </a:solidFill>
                <a:latin typeface="TimesNewRomanPSMT"/>
              </a:rPr>
              <a:t>K </a:t>
            </a:r>
            <a:r>
              <a:rPr lang="ru-RU" sz="2200" dirty="0" err="1">
                <a:solidFill>
                  <a:prstClr val="black"/>
                </a:solidFill>
                <a:latin typeface="TimesNewRomanPSMT"/>
              </a:rPr>
              <a:t>кезінде</a:t>
            </a:r>
            <a:r>
              <a:rPr lang="ru-RU" sz="2200" dirty="0">
                <a:solidFill>
                  <a:prstClr val="black"/>
                </a:solidFill>
                <a:latin typeface="TimesNewRomanPSMT"/>
              </a:rPr>
              <a:t> бұл </a:t>
            </a:r>
            <a:r>
              <a:rPr lang="ru-RU" sz="2200" dirty="0" err="1">
                <a:solidFill>
                  <a:prstClr val="black"/>
                </a:solidFill>
                <a:latin typeface="TimesNewRomanPSMT"/>
              </a:rPr>
              <a:t>мәндер</a:t>
            </a:r>
            <a:r>
              <a:rPr lang="ru-RU" sz="2200" dirty="0">
                <a:solidFill>
                  <a:prstClr val="black"/>
                </a:solidFill>
                <a:latin typeface="TimesNewRomanPSMT"/>
              </a:rPr>
              <a:t> </a:t>
            </a:r>
            <a:r>
              <a:rPr lang="ru-RU" sz="2200" dirty="0" err="1">
                <a:solidFill>
                  <a:prstClr val="black"/>
                </a:solidFill>
                <a:latin typeface="TimesNewRomanPSMT"/>
              </a:rPr>
              <a:t>сәйкесінше</a:t>
            </a:r>
            <a:r>
              <a:rPr lang="ru-RU" sz="2200" dirty="0">
                <a:solidFill>
                  <a:prstClr val="black"/>
                </a:solidFill>
                <a:latin typeface="TimesNewRomanPSMT"/>
              </a:rPr>
              <a:t>: ∆</a:t>
            </a:r>
            <a:r>
              <a:rPr lang="en-US" sz="2200" dirty="0">
                <a:solidFill>
                  <a:prstClr val="black"/>
                </a:solidFill>
                <a:latin typeface="TimesNewRomanPSMT"/>
              </a:rPr>
              <a:t>Z'T = –18080 </a:t>
            </a:r>
            <a:r>
              <a:rPr lang="ru-RU" sz="2200" dirty="0">
                <a:solidFill>
                  <a:prstClr val="black"/>
                </a:solidFill>
                <a:latin typeface="TimesNewRomanPSMT"/>
              </a:rPr>
              <a:t>кал/моль және ∆</a:t>
            </a:r>
            <a:r>
              <a:rPr lang="en-US" sz="2200" dirty="0">
                <a:solidFill>
                  <a:prstClr val="black"/>
                </a:solidFill>
                <a:latin typeface="TimesNewRomanPSMT"/>
              </a:rPr>
              <a:t>Z''T = -14820 </a:t>
            </a:r>
            <a:r>
              <a:rPr lang="ru-RU" sz="2200" dirty="0">
                <a:solidFill>
                  <a:prstClr val="black"/>
                </a:solidFill>
                <a:latin typeface="TimesNewRomanPSMT"/>
              </a:rPr>
              <a:t>кал/моль.</a:t>
            </a:r>
            <a:endParaRPr lang="ru-RU" sz="2200" dirty="0">
              <a:latin typeface="Arial" panose="020B0604020202020204" pitchFamily="34" charset="0"/>
              <a:cs typeface="Arial" panose="020B0604020202020204" pitchFamily="34" charset="0"/>
            </a:endParaRPr>
          </a:p>
        </p:txBody>
      </p:sp>
      <p:sp>
        <p:nvSpPr>
          <p:cNvPr id="12" name="Скругленный прямоугольник 11"/>
          <p:cNvSpPr/>
          <p:nvPr/>
        </p:nvSpPr>
        <p:spPr>
          <a:xfrm>
            <a:off x="6144768" y="3444240"/>
            <a:ext cx="5693664" cy="320039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err="1">
                <a:solidFill>
                  <a:schemeClr val="tx1"/>
                </a:solidFill>
                <a:latin typeface="Times New Roman" panose="02020603050405020304" pitchFamily="18" charset="0"/>
                <a:cs typeface="Times New Roman" panose="02020603050405020304" pitchFamily="18" charset="0"/>
              </a:rPr>
              <a:t>Деструктивті</a:t>
            </a:r>
            <a:r>
              <a:rPr lang="ru-RU" b="1" dirty="0">
                <a:solidFill>
                  <a:schemeClr val="tx1"/>
                </a:solidFill>
                <a:latin typeface="Times New Roman" panose="02020603050405020304" pitchFamily="18" charset="0"/>
                <a:cs typeface="Times New Roman" panose="02020603050405020304" pitchFamily="18" charset="0"/>
              </a:rPr>
              <a:t> ГГ газы мен </a:t>
            </a:r>
            <a:r>
              <a:rPr lang="ru-RU" b="1" dirty="0" err="1">
                <a:solidFill>
                  <a:schemeClr val="tx1"/>
                </a:solidFill>
                <a:latin typeface="Times New Roman" panose="02020603050405020304" pitchFamily="18" charset="0"/>
                <a:cs typeface="Times New Roman" panose="02020603050405020304" pitchFamily="18" charset="0"/>
              </a:rPr>
              <a:t>бензині</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процесстің</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ауыр</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өнімдерінен</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айырмашылығы</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іс</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жүзінде</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қанықпаған</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көмірсутектерді</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қамтымайды</a:t>
            </a:r>
            <a:r>
              <a:rPr lang="ru-RU" b="1" dirty="0">
                <a:solidFill>
                  <a:schemeClr val="tx1"/>
                </a:solidFill>
                <a:latin typeface="Times New Roman" panose="02020603050405020304" pitchFamily="18" charset="0"/>
                <a:cs typeface="Times New Roman" panose="02020603050405020304" pitchFamily="18" charset="0"/>
              </a:rPr>
              <a:t>.  Бұл </a:t>
            </a:r>
            <a:r>
              <a:rPr lang="ru-RU" b="1" dirty="0" err="1">
                <a:solidFill>
                  <a:schemeClr val="tx1"/>
                </a:solidFill>
                <a:latin typeface="Times New Roman" panose="02020603050405020304" pitchFamily="18" charset="0"/>
                <a:cs typeface="Times New Roman" panose="02020603050405020304" pitchFamily="18" charset="0"/>
              </a:rPr>
              <a:t>қанықпаған</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көмірсутектердің</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молекуласындағы</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көміртек</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атомдары</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санының</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көбеюімен</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гидрлеу</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реакциясының</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жылдамдық</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константаларының</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төмендеуімен</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түсіндіріледі</a:t>
            </a:r>
            <a:r>
              <a:rPr lang="ru-RU" b="1" dirty="0">
                <a:solidFill>
                  <a:schemeClr val="tx1"/>
                </a:solidFill>
                <a:latin typeface="Times New Roman" panose="02020603050405020304" pitchFamily="18" charset="0"/>
                <a:cs typeface="Times New Roman" panose="02020603050405020304" pitchFamily="18" charset="0"/>
              </a:rPr>
              <a:t>.</a:t>
            </a:r>
          </a:p>
          <a:p>
            <a:pPr algn="just"/>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Мысалы</a:t>
            </a:r>
            <a:r>
              <a:rPr lang="ru-RU" b="1" dirty="0">
                <a:solidFill>
                  <a:schemeClr val="tx1"/>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n-</a:t>
            </a:r>
            <a:r>
              <a:rPr lang="ru-RU" b="1" dirty="0" err="1">
                <a:solidFill>
                  <a:schemeClr val="tx1"/>
                </a:solidFill>
                <a:latin typeface="Times New Roman" panose="02020603050405020304" pitchFamily="18" charset="0"/>
                <a:cs typeface="Times New Roman" panose="02020603050405020304" pitchFamily="18" charset="0"/>
              </a:rPr>
              <a:t>октиленнің</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гидрлену</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жылдамдығы</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этиленнің</a:t>
            </a:r>
            <a:r>
              <a:rPr lang="ru-RU" b="1" dirty="0">
                <a:solidFill>
                  <a:schemeClr val="tx1"/>
                </a:solidFill>
                <a:latin typeface="Times New Roman" panose="02020603050405020304" pitchFamily="18" charset="0"/>
                <a:cs typeface="Times New Roman" panose="02020603050405020304" pitchFamily="18" charset="0"/>
              </a:rPr>
              <a:t> гидрогенизация </a:t>
            </a:r>
            <a:r>
              <a:rPr lang="ru-RU" b="1" dirty="0" err="1">
                <a:solidFill>
                  <a:schemeClr val="tx1"/>
                </a:solidFill>
                <a:latin typeface="Times New Roman" panose="02020603050405020304" pitchFamily="18" charset="0"/>
                <a:cs typeface="Times New Roman" panose="02020603050405020304" pitchFamily="18" charset="0"/>
              </a:rPr>
              <a:t>жылдамдығының</a:t>
            </a:r>
            <a:r>
              <a:rPr lang="ru-RU" b="1" dirty="0">
                <a:solidFill>
                  <a:schemeClr val="tx1"/>
                </a:solidFill>
                <a:latin typeface="Times New Roman" panose="02020603050405020304" pitchFamily="18" charset="0"/>
                <a:cs typeface="Times New Roman" panose="02020603050405020304" pitchFamily="18" charset="0"/>
              </a:rPr>
              <a:t> 0,6-сын </a:t>
            </a:r>
            <a:r>
              <a:rPr lang="ru-RU" b="1" dirty="0" err="1">
                <a:solidFill>
                  <a:schemeClr val="tx1"/>
                </a:solidFill>
                <a:latin typeface="Times New Roman" panose="02020603050405020304" pitchFamily="18" charset="0"/>
                <a:cs typeface="Times New Roman" panose="02020603050405020304" pitchFamily="18" charset="0"/>
              </a:rPr>
              <a:t>ғана</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құрайды</a:t>
            </a:r>
            <a:r>
              <a:rPr lang="ru-RU" b="1" dirty="0">
                <a:solidFill>
                  <a:schemeClr val="tx1"/>
                </a:solidFill>
                <a:latin typeface="Times New Roman" panose="02020603050405020304" pitchFamily="18" charset="0"/>
                <a:cs typeface="Times New Roman" panose="02020603050405020304" pitchFamily="18" charset="0"/>
              </a:rPr>
              <a:t>.</a:t>
            </a:r>
          </a:p>
        </p:txBody>
      </p:sp>
      <p:sp>
        <p:nvSpPr>
          <p:cNvPr id="13" name="Прямоугольник 12"/>
          <p:cNvSpPr/>
          <p:nvPr/>
        </p:nvSpPr>
        <p:spPr>
          <a:xfrm>
            <a:off x="560831" y="515030"/>
            <a:ext cx="4912121" cy="1477328"/>
          </a:xfrm>
          <a:prstGeom prst="rect">
            <a:avLst/>
          </a:prstGeom>
        </p:spPr>
        <p:txBody>
          <a:bodyPr wrap="square">
            <a:spAutoFit/>
          </a:bodyPr>
          <a:lstStyle/>
          <a:p>
            <a:pPr algn="just"/>
            <a:r>
              <a:rPr lang="ru-RU" b="1">
                <a:solidFill>
                  <a:schemeClr val="tx1">
                    <a:lumMod val="95000"/>
                    <a:lumOff val="5000"/>
                  </a:schemeClr>
                </a:solidFill>
                <a:latin typeface="Arial" panose="020B0604020202020204" pitchFamily="34" charset="0"/>
                <a:cs typeface="Arial" panose="020B0604020202020204" pitchFamily="34" charset="0"/>
              </a:rPr>
              <a:t>Деструктивті гидрлеу кезінде көмірсутек молекулаларының бөліну реакциялары қанықпаған байланыстарға Н2 қосылуымен бірге жүреді, нәтижесінде алынған өнімдер тұрақты болады.</a:t>
            </a:r>
            <a:endParaRPr lang="ru-RU"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403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95999" y="101365"/>
            <a:ext cx="6709515" cy="5389885"/>
          </a:xfrm>
        </p:spPr>
        <p:txBody>
          <a:bodyPr>
            <a:normAutofit/>
          </a:bodyPr>
          <a:lstStyle/>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000000"/>
              </a:solidFill>
              <a:latin typeface="Arial" panose="020B0604020202020204" pitchFamily="34" charset="0"/>
            </a:endParaRPr>
          </a:p>
          <a:p>
            <a:pPr marL="0" indent="0">
              <a:buNone/>
            </a:pPr>
            <a:endParaRPr lang="ru-RU" sz="1800" b="1" dirty="0">
              <a:solidFill>
                <a:srgbClr val="FF0000"/>
              </a:solidFill>
              <a:latin typeface="Arial" panose="020B0604020202020204" pitchFamily="34" charset="0"/>
            </a:endParaRPr>
          </a:p>
          <a:p>
            <a:pPr marL="0" indent="0">
              <a:buNone/>
            </a:pPr>
            <a:endParaRPr lang="ru-RU" sz="1800" b="1" dirty="0">
              <a:solidFill>
                <a:srgbClr val="FF0000"/>
              </a:solidFill>
              <a:latin typeface="Arial" panose="020B0604020202020204" pitchFamily="34" charset="0"/>
            </a:endParaRPr>
          </a:p>
        </p:txBody>
      </p:sp>
      <p:sp>
        <p:nvSpPr>
          <p:cNvPr id="4" name="Прямоугольная выноска 3"/>
          <p:cNvSpPr/>
          <p:nvPr/>
        </p:nvSpPr>
        <p:spPr>
          <a:xfrm>
            <a:off x="138953" y="179664"/>
            <a:ext cx="6100482" cy="1709843"/>
          </a:xfrm>
          <a:prstGeom prst="wedge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800">
                <a:solidFill>
                  <a:prstClr val="black"/>
                </a:solidFill>
                <a:latin typeface="TimesNewRomanPSMT"/>
              </a:rPr>
              <a:t>Деструктивті ГГ кезінде олефинді гидрогенизациялау реакцияларының жылдамдығы термиялық полимерлену жылдамдығынан әлдеқайда жоғары болады. Олефиндердің термиялық полимерлену жылдамдығы да Мм ұлғайған сайын күрт төмендейді.</a:t>
            </a:r>
            <a:endParaRPr lang="ru-RU" b="1" dirty="0">
              <a:solidFill>
                <a:srgbClr val="C00000"/>
              </a:solidFill>
              <a:latin typeface="Arial" panose="020B0604020202020204" pitchFamily="34" charset="0"/>
              <a:cs typeface="Arial" panose="020B0604020202020204" pitchFamily="34" charset="0"/>
            </a:endParaRPr>
          </a:p>
        </p:txBody>
      </p:sp>
      <p:sp>
        <p:nvSpPr>
          <p:cNvPr id="5" name="Прямоугольник с двумя скругленными противолежащими углами 4"/>
          <p:cNvSpPr/>
          <p:nvPr/>
        </p:nvSpPr>
        <p:spPr>
          <a:xfrm>
            <a:off x="259976" y="2331496"/>
            <a:ext cx="5091954" cy="4168196"/>
          </a:xfrm>
          <a:prstGeom prst="round2Diag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78260" algn="ctr"/>
            <a:endParaRPr lang="ru-RU" b="1" dirty="0">
              <a:solidFill>
                <a:srgbClr val="000000"/>
              </a:solidFill>
              <a:latin typeface="Arial" panose="020B0604020202020204" pitchFamily="34" charset="0"/>
            </a:endParaRPr>
          </a:p>
          <a:p>
            <a:pPr marR="78260" algn="just"/>
            <a:endParaRPr lang="ru-RU" dirty="0">
              <a:solidFill>
                <a:srgbClr val="000000"/>
              </a:solidFill>
              <a:latin typeface="Arial" panose="020B0604020202020204" pitchFamily="34" charset="0"/>
            </a:endParaRPr>
          </a:p>
          <a:p>
            <a:pPr marR="75920"/>
            <a:r>
              <a:rPr lang="ru-RU" sz="2000" dirty="0" err="1">
                <a:solidFill>
                  <a:prstClr val="black"/>
                </a:solidFill>
                <a:latin typeface="TimesNewRomanPSMT"/>
              </a:rPr>
              <a:t>Нафтенді</a:t>
            </a:r>
            <a:r>
              <a:rPr lang="ru-RU" sz="2000" dirty="0">
                <a:solidFill>
                  <a:prstClr val="black"/>
                </a:solidFill>
                <a:latin typeface="TimesNewRomanPSMT"/>
              </a:rPr>
              <a:t> </a:t>
            </a:r>
            <a:r>
              <a:rPr lang="ru-RU" sz="2000" dirty="0" err="1">
                <a:solidFill>
                  <a:prstClr val="black"/>
                </a:solidFill>
                <a:latin typeface="TimesNewRomanPSMT"/>
              </a:rPr>
              <a:t>көмірсутектер</a:t>
            </a:r>
            <a:r>
              <a:rPr lang="ru-RU" sz="2000" dirty="0">
                <a:solidFill>
                  <a:prstClr val="black"/>
                </a:solidFill>
                <a:latin typeface="TimesNewRomanPSMT"/>
              </a:rPr>
              <a:t> </a:t>
            </a:r>
            <a:r>
              <a:rPr lang="ru-RU" sz="2000" dirty="0" err="1">
                <a:solidFill>
                  <a:prstClr val="black"/>
                </a:solidFill>
                <a:latin typeface="TimesNewRomanPSMT"/>
              </a:rPr>
              <a:t>деструктивті</a:t>
            </a:r>
            <a:r>
              <a:rPr lang="ru-RU" sz="2000" dirty="0">
                <a:solidFill>
                  <a:prstClr val="black"/>
                </a:solidFill>
                <a:latin typeface="TimesNewRomanPSMT"/>
              </a:rPr>
              <a:t> ГГ </a:t>
            </a:r>
            <a:r>
              <a:rPr lang="ru-RU" sz="2000" dirty="0" err="1">
                <a:solidFill>
                  <a:prstClr val="black"/>
                </a:solidFill>
                <a:latin typeface="TimesNewRomanPSMT"/>
              </a:rPr>
              <a:t>жағдайында</a:t>
            </a:r>
            <a:r>
              <a:rPr lang="ru-RU" sz="2000" dirty="0">
                <a:solidFill>
                  <a:prstClr val="black"/>
                </a:solidFill>
                <a:latin typeface="TimesNewRomanPSMT"/>
              </a:rPr>
              <a:t> </a:t>
            </a:r>
            <a:r>
              <a:rPr lang="ru-RU" sz="2000" dirty="0" err="1">
                <a:solidFill>
                  <a:prstClr val="black"/>
                </a:solidFill>
                <a:latin typeface="TimesNewRomanPSMT"/>
              </a:rPr>
              <a:t>алифатты</a:t>
            </a:r>
            <a:r>
              <a:rPr lang="ru-RU" sz="2000" dirty="0">
                <a:solidFill>
                  <a:prstClr val="black"/>
                </a:solidFill>
                <a:latin typeface="TimesNewRomanPSMT"/>
              </a:rPr>
              <a:t> </a:t>
            </a:r>
            <a:r>
              <a:rPr lang="ru-RU" sz="2000" dirty="0" err="1">
                <a:solidFill>
                  <a:prstClr val="black"/>
                </a:solidFill>
                <a:latin typeface="TimesNewRomanPSMT"/>
              </a:rPr>
              <a:t>көмірсутектерге</a:t>
            </a:r>
            <a:r>
              <a:rPr lang="ru-RU" sz="2000" dirty="0">
                <a:solidFill>
                  <a:prstClr val="black"/>
                </a:solidFill>
                <a:latin typeface="TimesNewRomanPSMT"/>
              </a:rPr>
              <a:t> </a:t>
            </a:r>
            <a:r>
              <a:rPr lang="ru-RU" sz="2000" dirty="0" err="1">
                <a:solidFill>
                  <a:prstClr val="black"/>
                </a:solidFill>
                <a:latin typeface="TimesNewRomanPSMT"/>
              </a:rPr>
              <a:t>айналады</a:t>
            </a:r>
            <a:r>
              <a:rPr lang="ru-RU" sz="2000" dirty="0">
                <a:solidFill>
                  <a:prstClr val="black"/>
                </a:solidFill>
                <a:latin typeface="TimesNewRomanPSMT"/>
              </a:rPr>
              <a:t> (дециклизация), </a:t>
            </a:r>
            <a:r>
              <a:rPr lang="ru-RU" sz="2000" dirty="0" err="1">
                <a:solidFill>
                  <a:prstClr val="black"/>
                </a:solidFill>
                <a:latin typeface="TimesNewRomanPSMT"/>
              </a:rPr>
              <a:t>сонымен</a:t>
            </a:r>
            <a:r>
              <a:rPr lang="ru-RU" sz="2000" dirty="0">
                <a:solidFill>
                  <a:prstClr val="black"/>
                </a:solidFill>
                <a:latin typeface="TimesNewRomanPSMT"/>
              </a:rPr>
              <a:t> </a:t>
            </a:r>
            <a:r>
              <a:rPr lang="ru-RU" sz="2000" dirty="0" err="1">
                <a:solidFill>
                  <a:prstClr val="black"/>
                </a:solidFill>
                <a:latin typeface="TimesNewRomanPSMT"/>
              </a:rPr>
              <a:t>қатар</a:t>
            </a:r>
            <a:r>
              <a:rPr lang="ru-RU" sz="2000" dirty="0">
                <a:solidFill>
                  <a:prstClr val="black"/>
                </a:solidFill>
                <a:latin typeface="TimesNewRomanPSMT"/>
              </a:rPr>
              <a:t> басқа </a:t>
            </a:r>
            <a:r>
              <a:rPr lang="ru-RU" sz="2000" dirty="0" err="1">
                <a:solidFill>
                  <a:prstClr val="black"/>
                </a:solidFill>
                <a:latin typeface="TimesNewRomanPSMT"/>
              </a:rPr>
              <a:t>құрылымды</a:t>
            </a:r>
            <a:r>
              <a:rPr lang="ru-RU" sz="2000" dirty="0">
                <a:solidFill>
                  <a:prstClr val="black"/>
                </a:solidFill>
                <a:latin typeface="TimesNewRomanPSMT"/>
              </a:rPr>
              <a:t> </a:t>
            </a:r>
            <a:r>
              <a:rPr lang="ru-RU" sz="2000" dirty="0" err="1">
                <a:solidFill>
                  <a:prstClr val="black"/>
                </a:solidFill>
                <a:latin typeface="TimesNewRomanPSMT"/>
              </a:rPr>
              <a:t>сақиналы</a:t>
            </a:r>
            <a:r>
              <a:rPr lang="ru-RU" sz="2000" dirty="0">
                <a:solidFill>
                  <a:prstClr val="black"/>
                </a:solidFill>
                <a:latin typeface="TimesNewRomanPSMT"/>
              </a:rPr>
              <a:t> </a:t>
            </a:r>
            <a:r>
              <a:rPr lang="ru-RU" sz="2000" dirty="0" err="1">
                <a:solidFill>
                  <a:prstClr val="black"/>
                </a:solidFill>
                <a:latin typeface="TimesNewRomanPSMT"/>
              </a:rPr>
              <a:t>нафтендерге</a:t>
            </a:r>
            <a:r>
              <a:rPr lang="ru-RU" sz="2000" dirty="0">
                <a:solidFill>
                  <a:prstClr val="black"/>
                </a:solidFill>
                <a:latin typeface="TimesNewRomanPSMT"/>
              </a:rPr>
              <a:t> </a:t>
            </a:r>
            <a:r>
              <a:rPr lang="ru-RU" sz="2000" dirty="0" err="1">
                <a:solidFill>
                  <a:prstClr val="black"/>
                </a:solidFill>
                <a:latin typeface="TimesNewRomanPSMT"/>
              </a:rPr>
              <a:t>изомерленуі</a:t>
            </a:r>
            <a:r>
              <a:rPr lang="ru-RU" sz="2000" dirty="0">
                <a:solidFill>
                  <a:prstClr val="black"/>
                </a:solidFill>
                <a:latin typeface="TimesNewRomanPSMT"/>
              </a:rPr>
              <a:t> </a:t>
            </a:r>
            <a:r>
              <a:rPr lang="ru-RU" sz="2000" dirty="0" err="1">
                <a:solidFill>
                  <a:prstClr val="black"/>
                </a:solidFill>
                <a:latin typeface="TimesNewRomanPSMT"/>
              </a:rPr>
              <a:t>мүмкін</a:t>
            </a:r>
            <a:r>
              <a:rPr lang="ru-RU" sz="2000" dirty="0">
                <a:solidFill>
                  <a:prstClr val="black"/>
                </a:solidFill>
                <a:latin typeface="TimesNewRomanPSMT"/>
              </a:rPr>
              <a:t>.  Т </a:t>
            </a:r>
            <a:r>
              <a:rPr lang="ru-RU" sz="2000" dirty="0" err="1">
                <a:solidFill>
                  <a:prstClr val="black"/>
                </a:solidFill>
                <a:latin typeface="TimesNewRomanPSMT"/>
              </a:rPr>
              <a:t>жоғарылағанда</a:t>
            </a:r>
            <a:r>
              <a:rPr lang="ru-RU" sz="2000" dirty="0">
                <a:solidFill>
                  <a:prstClr val="black"/>
                </a:solidFill>
                <a:latin typeface="TimesNewRomanPSMT"/>
              </a:rPr>
              <a:t> </a:t>
            </a:r>
            <a:r>
              <a:rPr lang="ru-RU" sz="2000" dirty="0" err="1">
                <a:solidFill>
                  <a:prstClr val="black"/>
                </a:solidFill>
                <a:latin typeface="TimesNewRomanPSMT"/>
              </a:rPr>
              <a:t>тепе-теңдік</a:t>
            </a:r>
            <a:r>
              <a:rPr lang="ru-RU" sz="2000" dirty="0">
                <a:solidFill>
                  <a:prstClr val="black"/>
                </a:solidFill>
                <a:latin typeface="TimesNewRomanPSMT"/>
              </a:rPr>
              <a:t> </a:t>
            </a:r>
            <a:r>
              <a:rPr lang="ru-RU" sz="2000" dirty="0" err="1">
                <a:solidFill>
                  <a:prstClr val="black"/>
                </a:solidFill>
                <a:latin typeface="TimesNewRomanPSMT"/>
              </a:rPr>
              <a:t>тармақталған</a:t>
            </a:r>
            <a:r>
              <a:rPr lang="ru-RU" sz="2000" dirty="0">
                <a:solidFill>
                  <a:prstClr val="black"/>
                </a:solidFill>
                <a:latin typeface="TimesNewRomanPSMT"/>
              </a:rPr>
              <a:t> </a:t>
            </a:r>
            <a:r>
              <a:rPr lang="ru-RU" sz="2000" dirty="0" err="1">
                <a:solidFill>
                  <a:prstClr val="black"/>
                </a:solidFill>
                <a:latin typeface="TimesNewRomanPSMT"/>
              </a:rPr>
              <a:t>көмірсутектің</a:t>
            </a:r>
            <a:r>
              <a:rPr lang="ru-RU" sz="2000" dirty="0">
                <a:solidFill>
                  <a:prstClr val="black"/>
                </a:solidFill>
                <a:latin typeface="TimesNewRomanPSMT"/>
              </a:rPr>
              <a:t> </a:t>
            </a:r>
            <a:r>
              <a:rPr lang="ru-RU" sz="2000" dirty="0" err="1">
                <a:solidFill>
                  <a:prstClr val="black"/>
                </a:solidFill>
                <a:latin typeface="TimesNewRomanPSMT"/>
              </a:rPr>
              <a:t>түзілуіне</a:t>
            </a:r>
            <a:r>
              <a:rPr lang="ru-RU" sz="2000" dirty="0">
                <a:solidFill>
                  <a:prstClr val="black"/>
                </a:solidFill>
                <a:latin typeface="TimesNewRomanPSMT"/>
              </a:rPr>
              <a:t> қарай </a:t>
            </a:r>
            <a:r>
              <a:rPr lang="ru-RU" sz="2000" dirty="0" err="1">
                <a:solidFill>
                  <a:prstClr val="black"/>
                </a:solidFill>
                <a:latin typeface="TimesNewRomanPSMT"/>
              </a:rPr>
              <a:t>ығысады</a:t>
            </a:r>
            <a:r>
              <a:rPr lang="ru-RU" sz="2000" dirty="0">
                <a:solidFill>
                  <a:prstClr val="black"/>
                </a:solidFill>
                <a:latin typeface="TimesNewRomanPSMT"/>
              </a:rPr>
              <a:t>, </a:t>
            </a:r>
            <a:r>
              <a:rPr lang="ru-RU" sz="2000" dirty="0" err="1">
                <a:solidFill>
                  <a:prstClr val="black"/>
                </a:solidFill>
                <a:latin typeface="TimesNewRomanPSMT"/>
              </a:rPr>
              <a:t>мысалы</a:t>
            </a:r>
            <a:r>
              <a:rPr lang="ru-RU" sz="2000" dirty="0">
                <a:solidFill>
                  <a:prstClr val="black"/>
                </a:solidFill>
                <a:latin typeface="TimesNewRomanPSMT"/>
              </a:rPr>
              <a:t>, </a:t>
            </a:r>
            <a:r>
              <a:rPr lang="ru-RU" sz="2000" dirty="0" err="1">
                <a:solidFill>
                  <a:prstClr val="black"/>
                </a:solidFill>
                <a:latin typeface="TimesNewRomanPSMT"/>
              </a:rPr>
              <a:t>циклогексанның</a:t>
            </a:r>
            <a:r>
              <a:rPr lang="ru-RU" sz="2000" dirty="0">
                <a:solidFill>
                  <a:prstClr val="black"/>
                </a:solidFill>
                <a:latin typeface="TimesNewRomanPSMT"/>
              </a:rPr>
              <a:t> </a:t>
            </a:r>
            <a:r>
              <a:rPr lang="ru-RU" sz="2000" dirty="0" err="1">
                <a:solidFill>
                  <a:prstClr val="black"/>
                </a:solidFill>
                <a:latin typeface="TimesNewRomanPSMT"/>
              </a:rPr>
              <a:t>метилциклопентанға</a:t>
            </a:r>
            <a:r>
              <a:rPr lang="ru-RU" sz="2000" dirty="0">
                <a:solidFill>
                  <a:prstClr val="black"/>
                </a:solidFill>
                <a:latin typeface="TimesNewRomanPSMT"/>
              </a:rPr>
              <a:t> </a:t>
            </a:r>
            <a:r>
              <a:rPr lang="ru-RU" sz="2000" dirty="0" err="1">
                <a:solidFill>
                  <a:prstClr val="black"/>
                </a:solidFill>
                <a:latin typeface="TimesNewRomanPSMT"/>
              </a:rPr>
              <a:t>айналуы</a:t>
            </a:r>
            <a:r>
              <a:rPr lang="ru-RU" sz="2000" dirty="0">
                <a:solidFill>
                  <a:prstClr val="black"/>
                </a:solidFill>
                <a:latin typeface="TimesNewRomanPSMT"/>
              </a:rPr>
              <a:t>.  Бұған </a:t>
            </a:r>
            <a:r>
              <a:rPr lang="ru-RU" sz="2000" dirty="0" err="1">
                <a:solidFill>
                  <a:prstClr val="black"/>
                </a:solidFill>
                <a:latin typeface="TimesNewRomanPSMT"/>
              </a:rPr>
              <a:t>Керісінше</a:t>
            </a:r>
            <a:r>
              <a:rPr lang="ru-RU" sz="2000" dirty="0">
                <a:solidFill>
                  <a:prstClr val="black"/>
                </a:solidFill>
                <a:latin typeface="TimesNewRomanPSMT"/>
              </a:rPr>
              <a:t>, </a:t>
            </a:r>
            <a:r>
              <a:rPr lang="ru-RU" sz="2000" dirty="0" err="1">
                <a:solidFill>
                  <a:prstClr val="black"/>
                </a:solidFill>
                <a:latin typeface="TimesNewRomanPSMT"/>
              </a:rPr>
              <a:t>температураның</a:t>
            </a:r>
            <a:r>
              <a:rPr lang="ru-RU" sz="2000" dirty="0">
                <a:solidFill>
                  <a:prstClr val="black"/>
                </a:solidFill>
                <a:latin typeface="TimesNewRomanPSMT"/>
              </a:rPr>
              <a:t> </a:t>
            </a:r>
            <a:r>
              <a:rPr lang="ru-RU" sz="2000" dirty="0" err="1">
                <a:solidFill>
                  <a:prstClr val="black"/>
                </a:solidFill>
                <a:latin typeface="TimesNewRomanPSMT"/>
              </a:rPr>
              <a:t>жоғарылауы</a:t>
            </a:r>
            <a:r>
              <a:rPr lang="ru-RU" sz="2000" dirty="0">
                <a:solidFill>
                  <a:prstClr val="black"/>
                </a:solidFill>
                <a:latin typeface="TimesNewRomanPSMT"/>
              </a:rPr>
              <a:t> </a:t>
            </a:r>
            <a:r>
              <a:rPr lang="ru-RU" sz="2000" dirty="0" err="1">
                <a:solidFill>
                  <a:prstClr val="black"/>
                </a:solidFill>
                <a:latin typeface="TimesNewRomanPSMT"/>
              </a:rPr>
              <a:t>изо-алкандардың</a:t>
            </a:r>
            <a:r>
              <a:rPr lang="ru-RU" sz="2000" dirty="0">
                <a:solidFill>
                  <a:prstClr val="black"/>
                </a:solidFill>
                <a:latin typeface="TimesNewRomanPSMT"/>
              </a:rPr>
              <a:t> </a:t>
            </a:r>
            <a:r>
              <a:rPr lang="ru-RU" sz="2000" dirty="0" err="1">
                <a:solidFill>
                  <a:prstClr val="black"/>
                </a:solidFill>
                <a:latin typeface="TimesNewRomanPSMT"/>
              </a:rPr>
              <a:t>емес</a:t>
            </a:r>
            <a:r>
              <a:rPr lang="ru-RU" sz="2000" dirty="0">
                <a:solidFill>
                  <a:prstClr val="black"/>
                </a:solidFill>
                <a:latin typeface="TimesNewRomanPSMT"/>
              </a:rPr>
              <a:t>, </a:t>
            </a:r>
            <a:r>
              <a:rPr lang="ru-RU" sz="2000" dirty="0" err="1">
                <a:solidFill>
                  <a:prstClr val="black"/>
                </a:solidFill>
                <a:latin typeface="TimesNewRomanPSMT"/>
              </a:rPr>
              <a:t>нормальді</a:t>
            </a:r>
            <a:r>
              <a:rPr lang="ru-RU" sz="2000" dirty="0">
                <a:solidFill>
                  <a:prstClr val="black"/>
                </a:solidFill>
                <a:latin typeface="TimesNewRomanPSMT"/>
              </a:rPr>
              <a:t> </a:t>
            </a:r>
            <a:r>
              <a:rPr lang="ru-RU" sz="2000" dirty="0" err="1">
                <a:solidFill>
                  <a:prstClr val="black"/>
                </a:solidFill>
                <a:latin typeface="TimesNewRomanPSMT"/>
              </a:rPr>
              <a:t>алкандардың</a:t>
            </a:r>
            <a:r>
              <a:rPr lang="ru-RU" sz="2000" dirty="0">
                <a:solidFill>
                  <a:prstClr val="black"/>
                </a:solidFill>
                <a:latin typeface="TimesNewRomanPSMT"/>
              </a:rPr>
              <a:t> </a:t>
            </a:r>
            <a:r>
              <a:rPr lang="ru-RU" sz="2000" dirty="0" err="1">
                <a:solidFill>
                  <a:prstClr val="black"/>
                </a:solidFill>
                <a:latin typeface="TimesNewRomanPSMT"/>
              </a:rPr>
              <a:t>түзілуін</a:t>
            </a:r>
            <a:r>
              <a:rPr lang="ru-RU" sz="2000" dirty="0">
                <a:solidFill>
                  <a:prstClr val="black"/>
                </a:solidFill>
                <a:latin typeface="TimesNewRomanPSMT"/>
              </a:rPr>
              <a:t> </a:t>
            </a:r>
            <a:r>
              <a:rPr lang="ru-RU" sz="2000" dirty="0" err="1">
                <a:solidFill>
                  <a:prstClr val="black"/>
                </a:solidFill>
                <a:latin typeface="TimesNewRomanPSMT"/>
              </a:rPr>
              <a:t>қолдайды</a:t>
            </a:r>
            <a:r>
              <a:rPr lang="ru-RU" sz="2000" dirty="0">
                <a:solidFill>
                  <a:prstClr val="black"/>
                </a:solidFill>
                <a:latin typeface="TimesNewRomanPSMT"/>
              </a:rPr>
              <a:t>.</a:t>
            </a:r>
            <a:endParaRPr lang="ru-RU" sz="2000" dirty="0"/>
          </a:p>
          <a:p>
            <a:pPr marR="75920" algn="ctr"/>
            <a:endParaRPr lang="ru-RU" dirty="0"/>
          </a:p>
          <a:p>
            <a:pPr marR="75920" algn="ctr"/>
            <a:endParaRPr lang="ru-RU" dirty="0"/>
          </a:p>
        </p:txBody>
      </p:sp>
      <p:sp>
        <p:nvSpPr>
          <p:cNvPr id="6" name="Прямоугольник с двумя скругленными противолежащими углами 5"/>
          <p:cNvSpPr/>
          <p:nvPr/>
        </p:nvSpPr>
        <p:spPr>
          <a:xfrm>
            <a:off x="7968490" y="2094212"/>
            <a:ext cx="4223510" cy="4405480"/>
          </a:xfrm>
          <a:prstGeom prst="round2DiagRect">
            <a:avLst>
              <a:gd name="adj1" fmla="val 16667"/>
              <a:gd name="adj2" fmla="val 99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9080" algn="just"/>
            <a:r>
              <a:rPr lang="ru-RU" sz="1800">
                <a:solidFill>
                  <a:prstClr val="black"/>
                </a:solidFill>
                <a:latin typeface="TimesNewRomanPSMT"/>
              </a:rPr>
              <a:t>Ароматты КС қос байланыстарын олефинді көмірсутектердің қос байланыстарына және алкил Аром КС (мысалы, стирол) бүйір қанықпаған тізбектеріне қарағанда гидрогенизациялау қиынырақ.  </a:t>
            </a:r>
            <a:r>
              <a:rPr lang="en-US" sz="1800">
                <a:solidFill>
                  <a:prstClr val="black"/>
                </a:solidFill>
                <a:latin typeface="TimesNewRomanPSMT"/>
              </a:rPr>
              <a:t>H2 </a:t>
            </a:r>
            <a:r>
              <a:rPr lang="ru-RU" sz="1800">
                <a:solidFill>
                  <a:prstClr val="black"/>
                </a:solidFill>
                <a:latin typeface="TimesNewRomanPSMT"/>
              </a:rPr>
              <a:t>қысымының жоғарылауымен Аром КС гидрогенизация реакциясы белсендіріледі.  Конденсацияланған Аром КС (нафталин, антрацен және т.б.) гидрогенизациясы бірнеше сатыда жүреді.  Полициклді Аром КС ГК жағдайында соңғы ароматты сақина гидрогенизациялануы ең қиын болып табылады.</a:t>
            </a:r>
            <a:endParaRPr lang="ru-RU" dirty="0"/>
          </a:p>
        </p:txBody>
      </p:sp>
      <p:pic>
        <p:nvPicPr>
          <p:cNvPr id="2" name="Рисунок 1"/>
          <p:cNvPicPr>
            <a:picLocks noChangeAspect="1"/>
          </p:cNvPicPr>
          <p:nvPr/>
        </p:nvPicPr>
        <p:blipFill rotWithShape="1">
          <a:blip r:embed="rId2"/>
          <a:srcRect t="13572"/>
          <a:stretch/>
        </p:blipFill>
        <p:spPr>
          <a:xfrm>
            <a:off x="5485348" y="3127871"/>
            <a:ext cx="2194030" cy="2844388"/>
          </a:xfrm>
          <a:prstGeom prst="rect">
            <a:avLst/>
          </a:prstGeom>
        </p:spPr>
      </p:pic>
      <p:pic>
        <p:nvPicPr>
          <p:cNvPr id="7" name="Рисунок 6"/>
          <p:cNvPicPr>
            <a:picLocks noChangeAspect="1"/>
          </p:cNvPicPr>
          <p:nvPr/>
        </p:nvPicPr>
        <p:blipFill>
          <a:blip r:embed="rId3"/>
          <a:stretch>
            <a:fillRect/>
          </a:stretch>
        </p:blipFill>
        <p:spPr>
          <a:xfrm>
            <a:off x="6524847" y="377139"/>
            <a:ext cx="4828953" cy="1512369"/>
          </a:xfrm>
          <a:prstGeom prst="rect">
            <a:avLst/>
          </a:prstGeom>
        </p:spPr>
      </p:pic>
    </p:spTree>
    <p:extLst>
      <p:ext uri="{BB962C8B-B14F-4D97-AF65-F5344CB8AC3E}">
        <p14:creationId xmlns:p14="http://schemas.microsoft.com/office/powerpoint/2010/main" val="321813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84178" y="1698364"/>
            <a:ext cx="11606784" cy="5315711"/>
          </a:xfrm>
        </p:spPr>
        <p:txBody>
          <a:bodyPr/>
          <a:lstStyle/>
          <a:p>
            <a:pPr marL="0" indent="0">
              <a:buNone/>
            </a:pPr>
            <a:r>
              <a:rPr lang="ru-RU" dirty="0"/>
              <a:t> </a:t>
            </a:r>
          </a:p>
        </p:txBody>
      </p:sp>
      <p:sp>
        <p:nvSpPr>
          <p:cNvPr id="7" name="Прямоугольник 6"/>
          <p:cNvSpPr/>
          <p:nvPr/>
        </p:nvSpPr>
        <p:spPr>
          <a:xfrm>
            <a:off x="322729" y="216281"/>
            <a:ext cx="11771735" cy="1370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a:solidFill>
                  <a:prstClr val="black"/>
                </a:solidFill>
                <a:latin typeface="TimesNewRomanPSMT"/>
              </a:rPr>
              <a:t>Т жоғарылағанда көмірсутек молекулаларының тізбектерінің және сақиналарының реакциялары күшейеді.  Қысымның төмендеуі көміртек-сутектік байланыстың үзілуіне, яғни парафинді көмірсутектерден олефиндердің түзілуіне және олефиндердің ароматты көмірсутектерге айналуына, сондай-ақ алты мүшелі нафтендердің ароматтыларға дегидрленуіне ықпал етеді.</a:t>
            </a:r>
            <a:endParaRPr lang="ru-RU" sz="2000" dirty="0">
              <a:solidFill>
                <a:schemeClr val="tx1"/>
              </a:solidFill>
              <a:latin typeface="Arial" panose="020B0604020202020204" pitchFamily="34" charset="0"/>
              <a:cs typeface="Arial" panose="020B0604020202020204"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819634474"/>
              </p:ext>
            </p:extLst>
          </p:nvPr>
        </p:nvGraphicFramePr>
        <p:xfrm>
          <a:off x="314560" y="1698364"/>
          <a:ext cx="11680217" cy="4114800"/>
        </p:xfrm>
        <a:graphic>
          <a:graphicData uri="http://schemas.openxmlformats.org/drawingml/2006/table">
            <a:tbl>
              <a:tblPr firstRow="1" bandRow="1">
                <a:tableStyleId>{5C22544A-7EE6-4342-B048-85BDC9FD1C3A}</a:tableStyleId>
              </a:tblPr>
              <a:tblGrid>
                <a:gridCol w="3858847">
                  <a:extLst>
                    <a:ext uri="{9D8B030D-6E8A-4147-A177-3AD203B41FA5}">
                      <a16:colId xmlns:a16="http://schemas.microsoft.com/office/drawing/2014/main" xmlns="" val="20000"/>
                    </a:ext>
                  </a:extLst>
                </a:gridCol>
                <a:gridCol w="4033301">
                  <a:extLst>
                    <a:ext uri="{9D8B030D-6E8A-4147-A177-3AD203B41FA5}">
                      <a16:colId xmlns:a16="http://schemas.microsoft.com/office/drawing/2014/main" xmlns="" val="20001"/>
                    </a:ext>
                  </a:extLst>
                </a:gridCol>
                <a:gridCol w="3788069">
                  <a:extLst>
                    <a:ext uri="{9D8B030D-6E8A-4147-A177-3AD203B41FA5}">
                      <a16:colId xmlns:a16="http://schemas.microsoft.com/office/drawing/2014/main" xmlns="" val="20002"/>
                    </a:ext>
                  </a:extLst>
                </a:gridCol>
              </a:tblGrid>
              <a:tr h="3766969">
                <a:tc>
                  <a:txBody>
                    <a:bodyPr/>
                    <a:lstStyle/>
                    <a:p>
                      <a:pPr algn="l"/>
                      <a:r>
                        <a:rPr lang="ru-RU" sz="1800" dirty="0" err="1">
                          <a:solidFill>
                            <a:prstClr val="black"/>
                          </a:solidFill>
                          <a:latin typeface="TimesNewRomanPSMT"/>
                        </a:rPr>
                        <a:t>Мұнай</a:t>
                      </a:r>
                      <a:r>
                        <a:rPr lang="ru-RU" sz="1800" dirty="0">
                          <a:solidFill>
                            <a:prstClr val="black"/>
                          </a:solidFill>
                          <a:latin typeface="TimesNewRomanPSMT"/>
                        </a:rPr>
                        <a:t> </a:t>
                      </a:r>
                      <a:r>
                        <a:rPr lang="ru-RU" sz="1800" dirty="0" err="1">
                          <a:solidFill>
                            <a:prstClr val="black"/>
                          </a:solidFill>
                          <a:latin typeface="TimesNewRomanPSMT"/>
                        </a:rPr>
                        <a:t>фракцияларын</a:t>
                      </a:r>
                      <a:r>
                        <a:rPr lang="ru-RU" sz="1800" dirty="0">
                          <a:solidFill>
                            <a:prstClr val="black"/>
                          </a:solidFill>
                          <a:latin typeface="TimesNewRomanPSMT"/>
                        </a:rPr>
                        <a:t> гидрогенизациялықкүкіртсіздендіру </a:t>
                      </a:r>
                      <a:r>
                        <a:rPr lang="ru-RU" sz="1800" dirty="0" err="1">
                          <a:solidFill>
                            <a:prstClr val="black"/>
                          </a:solidFill>
                          <a:latin typeface="TimesNewRomanPSMT"/>
                        </a:rPr>
                        <a:t>экзотермиялық</a:t>
                      </a:r>
                      <a:r>
                        <a:rPr lang="ru-RU" sz="1800" dirty="0">
                          <a:solidFill>
                            <a:prstClr val="black"/>
                          </a:solidFill>
                          <a:latin typeface="TimesNewRomanPSMT"/>
                        </a:rPr>
                        <a:t> процесс </a:t>
                      </a:r>
                      <a:r>
                        <a:rPr lang="ru-RU" sz="1800" dirty="0" err="1">
                          <a:solidFill>
                            <a:prstClr val="black"/>
                          </a:solidFill>
                          <a:latin typeface="TimesNewRomanPSMT"/>
                        </a:rPr>
                        <a:t>болып</a:t>
                      </a:r>
                      <a:r>
                        <a:rPr lang="ru-RU" sz="1800" dirty="0">
                          <a:solidFill>
                            <a:prstClr val="black"/>
                          </a:solidFill>
                          <a:latin typeface="TimesNewRomanPSMT"/>
                        </a:rPr>
                        <a:t> </a:t>
                      </a:r>
                      <a:r>
                        <a:rPr lang="ru-RU" sz="1800" dirty="0" err="1">
                          <a:solidFill>
                            <a:prstClr val="black"/>
                          </a:solidFill>
                          <a:latin typeface="TimesNewRomanPSMT"/>
                        </a:rPr>
                        <a:t>табылады</a:t>
                      </a:r>
                      <a:r>
                        <a:rPr lang="ru-RU" sz="1800" dirty="0">
                          <a:solidFill>
                            <a:prstClr val="black"/>
                          </a:solidFill>
                          <a:latin typeface="TimesNewRomanPSMT"/>
                        </a:rPr>
                        <a:t>.  </a:t>
                      </a:r>
                      <a:r>
                        <a:rPr lang="ru-RU" sz="1800" dirty="0" err="1">
                          <a:solidFill>
                            <a:prstClr val="black"/>
                          </a:solidFill>
                          <a:latin typeface="TimesNewRomanPSMT"/>
                        </a:rPr>
                        <a:t>Сондықтан</a:t>
                      </a:r>
                      <a:r>
                        <a:rPr lang="ru-RU" sz="1800" dirty="0">
                          <a:solidFill>
                            <a:prstClr val="black"/>
                          </a:solidFill>
                          <a:latin typeface="TimesNewRomanPSMT"/>
                        </a:rPr>
                        <a:t> </a:t>
                      </a:r>
                      <a:r>
                        <a:rPr lang="ru-RU" sz="1800" dirty="0" err="1">
                          <a:solidFill>
                            <a:prstClr val="black"/>
                          </a:solidFill>
                          <a:latin typeface="TimesNewRomanPSMT"/>
                        </a:rPr>
                        <a:t>қоспаның</a:t>
                      </a:r>
                      <a:r>
                        <a:rPr lang="ru-RU" sz="1800" dirty="0">
                          <a:solidFill>
                            <a:prstClr val="black"/>
                          </a:solidFill>
                          <a:latin typeface="TimesNewRomanPSMT"/>
                        </a:rPr>
                        <a:t> </a:t>
                      </a:r>
                      <a:r>
                        <a:rPr lang="ru-RU" sz="1800" dirty="0" err="1">
                          <a:solidFill>
                            <a:prstClr val="black"/>
                          </a:solidFill>
                          <a:latin typeface="TimesNewRomanPSMT"/>
                        </a:rPr>
                        <a:t>температурасы</a:t>
                      </a:r>
                      <a:r>
                        <a:rPr lang="ru-RU" sz="1800" dirty="0">
                          <a:solidFill>
                            <a:prstClr val="black"/>
                          </a:solidFill>
                          <a:latin typeface="TimesNewRomanPSMT"/>
                        </a:rPr>
                        <a:t> катализатор </a:t>
                      </a:r>
                      <a:r>
                        <a:rPr lang="ru-RU" sz="1800" dirty="0" err="1">
                          <a:solidFill>
                            <a:prstClr val="black"/>
                          </a:solidFill>
                          <a:latin typeface="TimesNewRomanPSMT"/>
                        </a:rPr>
                        <a:t>қабатынан</a:t>
                      </a:r>
                      <a:r>
                        <a:rPr lang="ru-RU" sz="1800" dirty="0">
                          <a:solidFill>
                            <a:prstClr val="black"/>
                          </a:solidFill>
                          <a:latin typeface="TimesNewRomanPSMT"/>
                        </a:rPr>
                        <a:t> </a:t>
                      </a:r>
                      <a:r>
                        <a:rPr lang="ru-RU" sz="1800" dirty="0" err="1">
                          <a:solidFill>
                            <a:prstClr val="black"/>
                          </a:solidFill>
                          <a:latin typeface="TimesNewRomanPSMT"/>
                        </a:rPr>
                        <a:t>өткенде</a:t>
                      </a:r>
                      <a:r>
                        <a:rPr lang="ru-RU" sz="1800" dirty="0">
                          <a:solidFill>
                            <a:prstClr val="black"/>
                          </a:solidFill>
                          <a:latin typeface="TimesNewRomanPSMT"/>
                        </a:rPr>
                        <a:t> </a:t>
                      </a:r>
                      <a:r>
                        <a:rPr lang="ru-RU" sz="1800" dirty="0" err="1">
                          <a:solidFill>
                            <a:prstClr val="black"/>
                          </a:solidFill>
                          <a:latin typeface="TimesNewRomanPSMT"/>
                        </a:rPr>
                        <a:t>жоғарылайды</a:t>
                      </a:r>
                      <a:r>
                        <a:rPr lang="ru-RU" sz="1800" dirty="0">
                          <a:solidFill>
                            <a:prstClr val="black"/>
                          </a:solidFill>
                          <a:latin typeface="TimesNewRomanPSMT"/>
                        </a:rPr>
                        <a:t>.  Реакция </a:t>
                      </a:r>
                      <a:r>
                        <a:rPr lang="ru-RU" sz="1800" dirty="0" err="1">
                          <a:solidFill>
                            <a:prstClr val="black"/>
                          </a:solidFill>
                          <a:latin typeface="TimesNewRomanPSMT"/>
                        </a:rPr>
                        <a:t>үшін</a:t>
                      </a:r>
                      <a:r>
                        <a:rPr lang="ru-RU" sz="1800" dirty="0">
                          <a:solidFill>
                            <a:prstClr val="black"/>
                          </a:solidFill>
                          <a:latin typeface="TimesNewRomanPSMT"/>
                        </a:rPr>
                        <a:t> </a:t>
                      </a:r>
                      <a:r>
                        <a:rPr lang="en-US" sz="1800" dirty="0">
                          <a:solidFill>
                            <a:prstClr val="black"/>
                          </a:solidFill>
                          <a:latin typeface="TimesNewRomanPSMT"/>
                        </a:rPr>
                        <a:t>H2 </a:t>
                      </a:r>
                      <a:r>
                        <a:rPr lang="ru-RU" sz="1800" dirty="0" err="1">
                          <a:solidFill>
                            <a:prstClr val="black"/>
                          </a:solidFill>
                          <a:latin typeface="TimesNewRomanPSMT"/>
                        </a:rPr>
                        <a:t>шығыны</a:t>
                      </a:r>
                      <a:r>
                        <a:rPr lang="ru-RU" sz="1800" dirty="0">
                          <a:solidFill>
                            <a:prstClr val="black"/>
                          </a:solidFill>
                          <a:latin typeface="TimesNewRomanPSMT"/>
                        </a:rPr>
                        <a:t> </a:t>
                      </a:r>
                      <a:r>
                        <a:rPr lang="ru-RU" sz="1800" dirty="0" err="1">
                          <a:solidFill>
                            <a:prstClr val="black"/>
                          </a:solidFill>
                          <a:latin typeface="TimesNewRomanPSMT"/>
                        </a:rPr>
                        <a:t>неғұрлым</a:t>
                      </a:r>
                      <a:r>
                        <a:rPr lang="ru-RU" sz="1800" dirty="0">
                          <a:solidFill>
                            <a:prstClr val="black"/>
                          </a:solidFill>
                          <a:latin typeface="TimesNewRomanPSMT"/>
                        </a:rPr>
                        <a:t> </a:t>
                      </a:r>
                      <a:r>
                        <a:rPr lang="ru-RU" sz="1800" dirty="0" err="1">
                          <a:solidFill>
                            <a:prstClr val="black"/>
                          </a:solidFill>
                          <a:latin typeface="TimesNewRomanPSMT"/>
                        </a:rPr>
                        <a:t>жоғары</a:t>
                      </a:r>
                      <a:r>
                        <a:rPr lang="ru-RU" sz="1800" dirty="0">
                          <a:solidFill>
                            <a:prstClr val="black"/>
                          </a:solidFill>
                          <a:latin typeface="TimesNewRomanPSMT"/>
                        </a:rPr>
                        <a:t> </a:t>
                      </a:r>
                      <a:r>
                        <a:rPr lang="ru-RU" sz="1800" dirty="0" err="1">
                          <a:solidFill>
                            <a:prstClr val="black"/>
                          </a:solidFill>
                          <a:latin typeface="TimesNewRomanPSMT"/>
                        </a:rPr>
                        <a:t>болса</a:t>
                      </a:r>
                      <a:r>
                        <a:rPr lang="ru-RU" sz="1800" dirty="0">
                          <a:solidFill>
                            <a:prstClr val="black"/>
                          </a:solidFill>
                          <a:latin typeface="TimesNewRomanPSMT"/>
                        </a:rPr>
                        <a:t>, </a:t>
                      </a:r>
                      <a:r>
                        <a:rPr lang="ru-RU" sz="1800" dirty="0" err="1">
                          <a:solidFill>
                            <a:prstClr val="black"/>
                          </a:solidFill>
                          <a:latin typeface="TimesNewRomanPSMT"/>
                        </a:rPr>
                        <a:t>соғұрлым</a:t>
                      </a:r>
                      <a:r>
                        <a:rPr lang="ru-RU" sz="1800" dirty="0">
                          <a:solidFill>
                            <a:prstClr val="black"/>
                          </a:solidFill>
                          <a:latin typeface="TimesNewRomanPSMT"/>
                        </a:rPr>
                        <a:t> көп </a:t>
                      </a:r>
                      <a:r>
                        <a:rPr lang="ru-RU" sz="1800" dirty="0" err="1">
                          <a:solidFill>
                            <a:prstClr val="black"/>
                          </a:solidFill>
                          <a:latin typeface="TimesNewRomanPSMT"/>
                        </a:rPr>
                        <a:t>жылу</a:t>
                      </a:r>
                      <a:r>
                        <a:rPr lang="ru-RU" sz="1800" dirty="0">
                          <a:solidFill>
                            <a:prstClr val="black"/>
                          </a:solidFill>
                          <a:latin typeface="TimesNewRomanPSMT"/>
                        </a:rPr>
                        <a:t> </a:t>
                      </a:r>
                      <a:r>
                        <a:rPr lang="ru-RU" sz="1800" dirty="0" err="1">
                          <a:solidFill>
                            <a:prstClr val="black"/>
                          </a:solidFill>
                          <a:latin typeface="TimesNewRomanPSMT"/>
                        </a:rPr>
                        <a:t>бөлінеді</a:t>
                      </a:r>
                      <a:r>
                        <a:rPr lang="ru-RU" sz="1800" dirty="0">
                          <a:solidFill>
                            <a:prstClr val="black"/>
                          </a:solidFill>
                          <a:latin typeface="TimesNewRomanPSMT"/>
                        </a:rPr>
                        <a:t>.  </a:t>
                      </a:r>
                      <a:r>
                        <a:rPr lang="ru-RU" sz="1800" dirty="0" err="1">
                          <a:solidFill>
                            <a:prstClr val="black"/>
                          </a:solidFill>
                          <a:latin typeface="TimesNewRomanPSMT"/>
                        </a:rPr>
                        <a:t>Реактордың</a:t>
                      </a:r>
                      <a:r>
                        <a:rPr lang="ru-RU" sz="1800" dirty="0">
                          <a:solidFill>
                            <a:prstClr val="black"/>
                          </a:solidFill>
                          <a:latin typeface="TimesNewRomanPSMT"/>
                        </a:rPr>
                        <a:t> </a:t>
                      </a:r>
                      <a:r>
                        <a:rPr lang="ru-RU" sz="1800" dirty="0" err="1">
                          <a:solidFill>
                            <a:prstClr val="black"/>
                          </a:solidFill>
                          <a:latin typeface="TimesNewRomanPSMT"/>
                        </a:rPr>
                        <a:t>биіктігі</a:t>
                      </a:r>
                      <a:r>
                        <a:rPr lang="ru-RU" sz="1800" dirty="0">
                          <a:solidFill>
                            <a:prstClr val="black"/>
                          </a:solidFill>
                          <a:latin typeface="TimesNewRomanPSMT"/>
                        </a:rPr>
                        <a:t> </a:t>
                      </a:r>
                      <a:r>
                        <a:rPr lang="ru-RU" sz="1800" dirty="0" err="1">
                          <a:solidFill>
                            <a:prstClr val="black"/>
                          </a:solidFill>
                          <a:latin typeface="TimesNewRomanPSMT"/>
                        </a:rPr>
                        <a:t>бойынша</a:t>
                      </a:r>
                      <a:r>
                        <a:rPr lang="ru-RU" sz="1800" dirty="0">
                          <a:solidFill>
                            <a:prstClr val="black"/>
                          </a:solidFill>
                          <a:latin typeface="TimesNewRomanPSMT"/>
                        </a:rPr>
                        <a:t> </a:t>
                      </a:r>
                      <a:r>
                        <a:rPr lang="en-US" sz="1800" dirty="0">
                          <a:solidFill>
                            <a:prstClr val="black"/>
                          </a:solidFill>
                          <a:latin typeface="TimesNewRomanPSMT"/>
                        </a:rPr>
                        <a:t>T </a:t>
                      </a:r>
                      <a:r>
                        <a:rPr lang="ru-RU" sz="1800" dirty="0" err="1">
                          <a:solidFill>
                            <a:prstClr val="black"/>
                          </a:solidFill>
                          <a:latin typeface="TimesNewRomanPSMT"/>
                        </a:rPr>
                        <a:t>реттеу</a:t>
                      </a:r>
                      <a:r>
                        <a:rPr lang="ru-RU" sz="1800" dirty="0">
                          <a:solidFill>
                            <a:prstClr val="black"/>
                          </a:solidFill>
                          <a:latin typeface="TimesNewRomanPSMT"/>
                        </a:rPr>
                        <a:t> </a:t>
                      </a:r>
                      <a:r>
                        <a:rPr lang="ru-RU" sz="1800" dirty="0" err="1">
                          <a:solidFill>
                            <a:prstClr val="black"/>
                          </a:solidFill>
                          <a:latin typeface="TimesNewRomanPSMT"/>
                        </a:rPr>
                        <a:t>үшін</a:t>
                      </a:r>
                      <a:r>
                        <a:rPr lang="ru-RU" sz="1800" dirty="0">
                          <a:solidFill>
                            <a:prstClr val="black"/>
                          </a:solidFill>
                          <a:latin typeface="TimesNewRomanPSMT"/>
                        </a:rPr>
                        <a:t> катализатор </a:t>
                      </a:r>
                      <a:r>
                        <a:rPr lang="ru-RU" sz="1800" dirty="0" err="1">
                          <a:solidFill>
                            <a:prstClr val="black"/>
                          </a:solidFill>
                          <a:latin typeface="TimesNewRomanPSMT"/>
                        </a:rPr>
                        <a:t>қабаттары</a:t>
                      </a:r>
                      <a:r>
                        <a:rPr lang="ru-RU" sz="1800" dirty="0">
                          <a:solidFill>
                            <a:prstClr val="black"/>
                          </a:solidFill>
                          <a:latin typeface="TimesNewRomanPSMT"/>
                        </a:rPr>
                        <a:t> </a:t>
                      </a:r>
                      <a:r>
                        <a:rPr lang="ru-RU" sz="1800" dirty="0" err="1">
                          <a:solidFill>
                            <a:prstClr val="black"/>
                          </a:solidFill>
                          <a:latin typeface="TimesNewRomanPSMT"/>
                        </a:rPr>
                        <a:t>арасындағы</a:t>
                      </a:r>
                      <a:r>
                        <a:rPr lang="ru-RU" sz="1800" dirty="0">
                          <a:solidFill>
                            <a:prstClr val="black"/>
                          </a:solidFill>
                          <a:latin typeface="TimesNewRomanPSMT"/>
                        </a:rPr>
                        <a:t> </a:t>
                      </a:r>
                      <a:r>
                        <a:rPr lang="ru-RU" sz="1800" dirty="0" err="1">
                          <a:solidFill>
                            <a:prstClr val="black"/>
                          </a:solidFill>
                          <a:latin typeface="TimesNewRomanPSMT"/>
                        </a:rPr>
                        <a:t>аймақтарға</a:t>
                      </a:r>
                      <a:r>
                        <a:rPr lang="ru-RU" sz="1800" dirty="0">
                          <a:solidFill>
                            <a:prstClr val="black"/>
                          </a:solidFill>
                          <a:latin typeface="TimesNewRomanPSMT"/>
                        </a:rPr>
                        <a:t> </a:t>
                      </a:r>
                      <a:r>
                        <a:rPr lang="ru-RU" sz="1800" dirty="0" err="1">
                          <a:solidFill>
                            <a:prstClr val="black"/>
                          </a:solidFill>
                          <a:latin typeface="TimesNewRomanPSMT"/>
                        </a:rPr>
                        <a:t>суық</a:t>
                      </a:r>
                      <a:r>
                        <a:rPr lang="ru-RU" sz="1800" dirty="0">
                          <a:solidFill>
                            <a:prstClr val="black"/>
                          </a:solidFill>
                          <a:latin typeface="TimesNewRomanPSMT"/>
                        </a:rPr>
                        <a:t> СБГ(</a:t>
                      </a:r>
                      <a:r>
                        <a:rPr lang="ru-RU" sz="1800" dirty="0" err="1">
                          <a:solidFill>
                            <a:prstClr val="black"/>
                          </a:solidFill>
                          <a:latin typeface="TimesNewRomanPSMT"/>
                        </a:rPr>
                        <a:t>суы</a:t>
                      </a:r>
                      <a:r>
                        <a:rPr lang="ru-RU" sz="1800" dirty="0">
                          <a:solidFill>
                            <a:prstClr val="black"/>
                          </a:solidFill>
                          <a:latin typeface="TimesNewRomanPSMT"/>
                        </a:rPr>
                        <a:t> бар газ) </a:t>
                      </a:r>
                      <a:r>
                        <a:rPr lang="ru-RU" sz="1800" dirty="0" err="1">
                          <a:solidFill>
                            <a:prstClr val="black"/>
                          </a:solidFill>
                          <a:latin typeface="TimesNewRomanPSMT"/>
                        </a:rPr>
                        <a:t>енгізіледі</a:t>
                      </a:r>
                      <a:r>
                        <a:rPr lang="ru-RU" sz="1800" dirty="0">
                          <a:solidFill>
                            <a:prstClr val="black"/>
                          </a:solidFill>
                          <a:latin typeface="TimesNewRomanPSMT"/>
                        </a:rPr>
                        <a:t>.</a:t>
                      </a:r>
                      <a:endParaRPr lang="ru-RU" b="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ru-RU" sz="1800" dirty="0" err="1">
                          <a:solidFill>
                            <a:prstClr val="black"/>
                          </a:solidFill>
                          <a:latin typeface="TimesNewRomanPSMT"/>
                        </a:rPr>
                        <a:t>Күкіртсіздену</a:t>
                      </a:r>
                      <a:r>
                        <a:rPr lang="ru-RU" sz="1800" dirty="0">
                          <a:solidFill>
                            <a:prstClr val="black"/>
                          </a:solidFill>
                          <a:latin typeface="TimesNewRomanPSMT"/>
                        </a:rPr>
                        <a:t> </a:t>
                      </a:r>
                      <a:r>
                        <a:rPr lang="ru-RU" sz="1800" dirty="0" err="1">
                          <a:solidFill>
                            <a:prstClr val="black"/>
                          </a:solidFill>
                          <a:latin typeface="TimesNewRomanPSMT"/>
                        </a:rPr>
                        <a:t>дәрежесі</a:t>
                      </a:r>
                      <a:r>
                        <a:rPr lang="ru-RU" sz="1800" dirty="0">
                          <a:solidFill>
                            <a:prstClr val="black"/>
                          </a:solidFill>
                          <a:latin typeface="TimesNewRomanPSMT"/>
                        </a:rPr>
                        <a:t> </a:t>
                      </a:r>
                      <a:r>
                        <a:rPr lang="ru-RU" sz="1800" dirty="0" err="1">
                          <a:solidFill>
                            <a:prstClr val="black"/>
                          </a:solidFill>
                          <a:latin typeface="TimesNewRomanPSMT"/>
                        </a:rPr>
                        <a:t>реактордағы</a:t>
                      </a:r>
                      <a:r>
                        <a:rPr lang="ru-RU" sz="1800" dirty="0">
                          <a:solidFill>
                            <a:prstClr val="black"/>
                          </a:solidFill>
                          <a:latin typeface="TimesNewRomanPSMT"/>
                        </a:rPr>
                        <a:t> </a:t>
                      </a:r>
                      <a:r>
                        <a:rPr lang="ru-RU" sz="1800" dirty="0" err="1">
                          <a:solidFill>
                            <a:prstClr val="black"/>
                          </a:solidFill>
                          <a:latin typeface="TimesNewRomanPSMT"/>
                        </a:rPr>
                        <a:t>жалпы</a:t>
                      </a:r>
                      <a:r>
                        <a:rPr lang="ru-RU" sz="1800" dirty="0">
                          <a:solidFill>
                            <a:prstClr val="black"/>
                          </a:solidFill>
                          <a:latin typeface="TimesNewRomanPSMT"/>
                        </a:rPr>
                        <a:t> </a:t>
                      </a:r>
                      <a:r>
                        <a:rPr lang="ru-RU" sz="1800" dirty="0" err="1">
                          <a:solidFill>
                            <a:prstClr val="black"/>
                          </a:solidFill>
                          <a:latin typeface="TimesNewRomanPSMT"/>
                        </a:rPr>
                        <a:t>қысым</a:t>
                      </a:r>
                      <a:r>
                        <a:rPr lang="ru-RU" sz="1800" dirty="0">
                          <a:solidFill>
                            <a:prstClr val="black"/>
                          </a:solidFill>
                          <a:latin typeface="TimesNewRomanPSMT"/>
                        </a:rPr>
                        <a:t> </a:t>
                      </a:r>
                      <a:r>
                        <a:rPr lang="ru-RU" sz="1800" dirty="0" err="1">
                          <a:solidFill>
                            <a:prstClr val="black"/>
                          </a:solidFill>
                          <a:latin typeface="TimesNewRomanPSMT"/>
                        </a:rPr>
                        <a:t>жоғарылағанда</a:t>
                      </a:r>
                      <a:r>
                        <a:rPr lang="ru-RU" sz="1800" dirty="0">
                          <a:solidFill>
                            <a:prstClr val="black"/>
                          </a:solidFill>
                          <a:latin typeface="TimesNewRomanPSMT"/>
                        </a:rPr>
                        <a:t> </a:t>
                      </a:r>
                      <a:r>
                        <a:rPr lang="ru-RU" sz="1800" dirty="0" err="1">
                          <a:solidFill>
                            <a:prstClr val="black"/>
                          </a:solidFill>
                          <a:latin typeface="TimesNewRomanPSMT"/>
                        </a:rPr>
                        <a:t>немесе</a:t>
                      </a:r>
                      <a:r>
                        <a:rPr lang="ru-RU" sz="1800" dirty="0">
                          <a:solidFill>
                            <a:prstClr val="black"/>
                          </a:solidFill>
                          <a:latin typeface="TimesNewRomanPSMT"/>
                        </a:rPr>
                        <a:t> </a:t>
                      </a:r>
                      <a:r>
                        <a:rPr lang="ru-RU" sz="1800" dirty="0" err="1">
                          <a:solidFill>
                            <a:prstClr val="black"/>
                          </a:solidFill>
                          <a:latin typeface="TimesNewRomanPSMT"/>
                        </a:rPr>
                        <a:t>ішінара</a:t>
                      </a:r>
                      <a:r>
                        <a:rPr lang="ru-RU" sz="1800" dirty="0">
                          <a:solidFill>
                            <a:prstClr val="black"/>
                          </a:solidFill>
                          <a:latin typeface="TimesNewRomanPSMT"/>
                        </a:rPr>
                        <a:t> рН2 </a:t>
                      </a:r>
                      <a:r>
                        <a:rPr lang="ru-RU" sz="1800" dirty="0" err="1">
                          <a:solidFill>
                            <a:prstClr val="black"/>
                          </a:solidFill>
                          <a:latin typeface="TimesNewRomanPSMT"/>
                        </a:rPr>
                        <a:t>жоғарылағанда</a:t>
                      </a:r>
                      <a:r>
                        <a:rPr lang="ru-RU" sz="1800" dirty="0">
                          <a:solidFill>
                            <a:prstClr val="black"/>
                          </a:solidFill>
                          <a:latin typeface="TimesNewRomanPSMT"/>
                        </a:rPr>
                        <a:t> </a:t>
                      </a:r>
                      <a:r>
                        <a:rPr lang="ru-RU" sz="1800" dirty="0" err="1">
                          <a:solidFill>
                            <a:prstClr val="black"/>
                          </a:solidFill>
                          <a:latin typeface="TimesNewRomanPSMT"/>
                        </a:rPr>
                        <a:t>артады</a:t>
                      </a:r>
                      <a:r>
                        <a:rPr lang="ru-RU" sz="1800" dirty="0">
                          <a:solidFill>
                            <a:prstClr val="black"/>
                          </a:solidFill>
                          <a:latin typeface="TimesNewRomanPSMT"/>
                        </a:rPr>
                        <a:t>.  Бұл </a:t>
                      </a:r>
                      <a:r>
                        <a:rPr lang="ru-RU" sz="1800" dirty="0" err="1">
                          <a:solidFill>
                            <a:prstClr val="black"/>
                          </a:solidFill>
                          <a:latin typeface="TimesNewRomanPSMT"/>
                        </a:rPr>
                        <a:t>жағдайда</a:t>
                      </a:r>
                      <a:r>
                        <a:rPr lang="ru-RU" sz="1800" dirty="0">
                          <a:solidFill>
                            <a:prstClr val="black"/>
                          </a:solidFill>
                          <a:latin typeface="TimesNewRomanPSMT"/>
                        </a:rPr>
                        <a:t> </a:t>
                      </a:r>
                      <a:r>
                        <a:rPr lang="ru-RU" sz="1800" dirty="0" err="1">
                          <a:solidFill>
                            <a:prstClr val="black"/>
                          </a:solidFill>
                          <a:latin typeface="TimesNewRomanPSMT"/>
                        </a:rPr>
                        <a:t>нафтенді</a:t>
                      </a:r>
                      <a:r>
                        <a:rPr lang="ru-RU" sz="1800" dirty="0">
                          <a:solidFill>
                            <a:prstClr val="black"/>
                          </a:solidFill>
                          <a:latin typeface="TimesNewRomanPSMT"/>
                        </a:rPr>
                        <a:t> </a:t>
                      </a:r>
                      <a:r>
                        <a:rPr lang="ru-RU" sz="1800" dirty="0" err="1">
                          <a:solidFill>
                            <a:prstClr val="black"/>
                          </a:solidFill>
                          <a:latin typeface="TimesNewRomanPSMT"/>
                        </a:rPr>
                        <a:t>көмірсутектерді</a:t>
                      </a:r>
                      <a:r>
                        <a:rPr lang="ru-RU" sz="1800" dirty="0">
                          <a:solidFill>
                            <a:prstClr val="black"/>
                          </a:solidFill>
                          <a:latin typeface="TimesNewRomanPSMT"/>
                        </a:rPr>
                        <a:t> </a:t>
                      </a:r>
                      <a:r>
                        <a:rPr lang="ru-RU" sz="1800" dirty="0" err="1">
                          <a:solidFill>
                            <a:prstClr val="black"/>
                          </a:solidFill>
                          <a:latin typeface="TimesNewRomanPSMT"/>
                        </a:rPr>
                        <a:t>дегидрлеу</a:t>
                      </a:r>
                      <a:r>
                        <a:rPr lang="ru-RU" sz="1800" dirty="0">
                          <a:solidFill>
                            <a:prstClr val="black"/>
                          </a:solidFill>
                          <a:latin typeface="TimesNewRomanPSMT"/>
                        </a:rPr>
                        <a:t> </a:t>
                      </a:r>
                      <a:r>
                        <a:rPr lang="ru-RU" sz="1800" dirty="0" err="1">
                          <a:solidFill>
                            <a:prstClr val="black"/>
                          </a:solidFill>
                          <a:latin typeface="TimesNewRomanPSMT"/>
                        </a:rPr>
                        <a:t>реакциялары</a:t>
                      </a:r>
                      <a:r>
                        <a:rPr lang="ru-RU" sz="1800" dirty="0">
                          <a:solidFill>
                            <a:prstClr val="black"/>
                          </a:solidFill>
                          <a:latin typeface="TimesNewRomanPSMT"/>
                        </a:rPr>
                        <a:t> </a:t>
                      </a:r>
                      <a:r>
                        <a:rPr lang="ru-RU" sz="1800" dirty="0" err="1">
                          <a:solidFill>
                            <a:prstClr val="black"/>
                          </a:solidFill>
                          <a:latin typeface="TimesNewRomanPSMT"/>
                        </a:rPr>
                        <a:t>баяулайды</a:t>
                      </a:r>
                      <a:r>
                        <a:rPr lang="ru-RU" sz="1800" dirty="0">
                          <a:solidFill>
                            <a:prstClr val="black"/>
                          </a:solidFill>
                          <a:latin typeface="TimesNewRomanPSMT"/>
                        </a:rPr>
                        <a:t>, Катализатор </a:t>
                      </a:r>
                      <a:r>
                        <a:rPr lang="ru-RU" sz="1800" dirty="0" err="1">
                          <a:solidFill>
                            <a:prstClr val="black"/>
                          </a:solidFill>
                          <a:latin typeface="TimesNewRomanPSMT"/>
                        </a:rPr>
                        <a:t>кокстелуі</a:t>
                      </a:r>
                      <a:r>
                        <a:rPr lang="ru-RU" sz="1800" dirty="0">
                          <a:solidFill>
                            <a:prstClr val="black"/>
                          </a:solidFill>
                          <a:latin typeface="TimesNewRomanPSMT"/>
                        </a:rPr>
                        <a:t> </a:t>
                      </a:r>
                      <a:r>
                        <a:rPr lang="ru-RU" sz="1800" dirty="0" err="1">
                          <a:solidFill>
                            <a:prstClr val="black"/>
                          </a:solidFill>
                          <a:latin typeface="TimesNewRomanPSMT"/>
                        </a:rPr>
                        <a:t>төмендейді</a:t>
                      </a:r>
                      <a:r>
                        <a:rPr lang="ru-RU" sz="1800" dirty="0">
                          <a:solidFill>
                            <a:prstClr val="black"/>
                          </a:solidFill>
                          <a:latin typeface="TimesNewRomanPSMT"/>
                        </a:rPr>
                        <a:t>, ал </a:t>
                      </a:r>
                      <a:r>
                        <a:rPr lang="ru-RU" sz="1800" dirty="0" err="1">
                          <a:solidFill>
                            <a:prstClr val="black"/>
                          </a:solidFill>
                          <a:latin typeface="TimesNewRomanPSMT"/>
                        </a:rPr>
                        <a:t>қанықпаған</a:t>
                      </a:r>
                      <a:r>
                        <a:rPr lang="ru-RU" sz="1800" dirty="0">
                          <a:solidFill>
                            <a:prstClr val="black"/>
                          </a:solidFill>
                          <a:latin typeface="TimesNewRomanPSMT"/>
                        </a:rPr>
                        <a:t> </a:t>
                      </a:r>
                      <a:r>
                        <a:rPr lang="ru-RU" sz="1800" dirty="0" err="1">
                          <a:solidFill>
                            <a:prstClr val="black"/>
                          </a:solidFill>
                          <a:latin typeface="TimesNewRomanPSMT"/>
                        </a:rPr>
                        <a:t>көмірсутектердің</a:t>
                      </a:r>
                      <a:r>
                        <a:rPr lang="ru-RU" sz="1800" dirty="0">
                          <a:solidFill>
                            <a:prstClr val="black"/>
                          </a:solidFill>
                          <a:latin typeface="TimesNewRomanPSMT"/>
                        </a:rPr>
                        <a:t> </a:t>
                      </a:r>
                      <a:r>
                        <a:rPr lang="ru-RU" sz="1800" dirty="0" err="1">
                          <a:solidFill>
                            <a:prstClr val="black"/>
                          </a:solidFill>
                          <a:latin typeface="TimesNewRomanPSMT"/>
                        </a:rPr>
                        <a:t>сутегімен</a:t>
                      </a:r>
                      <a:r>
                        <a:rPr lang="ru-RU" sz="1800" dirty="0">
                          <a:solidFill>
                            <a:prstClr val="black"/>
                          </a:solidFill>
                          <a:latin typeface="TimesNewRomanPSMT"/>
                        </a:rPr>
                        <a:t> </a:t>
                      </a:r>
                      <a:r>
                        <a:rPr lang="ru-RU" sz="1800" dirty="0" err="1">
                          <a:solidFill>
                            <a:prstClr val="black"/>
                          </a:solidFill>
                          <a:latin typeface="TimesNewRomanPSMT"/>
                        </a:rPr>
                        <a:t>қанығу</a:t>
                      </a:r>
                      <a:r>
                        <a:rPr lang="ru-RU" sz="1800" dirty="0">
                          <a:solidFill>
                            <a:prstClr val="black"/>
                          </a:solidFill>
                          <a:latin typeface="TimesNewRomanPSMT"/>
                        </a:rPr>
                        <a:t> және </a:t>
                      </a:r>
                      <a:r>
                        <a:rPr lang="ru-RU" sz="1800" dirty="0" err="1">
                          <a:solidFill>
                            <a:prstClr val="black"/>
                          </a:solidFill>
                          <a:latin typeface="TimesNewRomanPSMT"/>
                        </a:rPr>
                        <a:t>ароматты</a:t>
                      </a:r>
                      <a:r>
                        <a:rPr lang="ru-RU" sz="1800" dirty="0">
                          <a:solidFill>
                            <a:prstClr val="black"/>
                          </a:solidFill>
                          <a:latin typeface="TimesNewRomanPSMT"/>
                        </a:rPr>
                        <a:t> </a:t>
                      </a:r>
                      <a:r>
                        <a:rPr lang="ru-RU" sz="1800" dirty="0" err="1">
                          <a:solidFill>
                            <a:prstClr val="black"/>
                          </a:solidFill>
                          <a:latin typeface="TimesNewRomanPSMT"/>
                        </a:rPr>
                        <a:t>көмірсутектерді</a:t>
                      </a:r>
                      <a:r>
                        <a:rPr lang="ru-RU" sz="1800" dirty="0">
                          <a:solidFill>
                            <a:prstClr val="black"/>
                          </a:solidFill>
                          <a:latin typeface="TimesNewRomanPSMT"/>
                        </a:rPr>
                        <a:t> </a:t>
                      </a:r>
                      <a:r>
                        <a:rPr lang="ru-RU" sz="1800" dirty="0" err="1">
                          <a:solidFill>
                            <a:prstClr val="black"/>
                          </a:solidFill>
                          <a:latin typeface="TimesNewRomanPSMT"/>
                        </a:rPr>
                        <a:t>гидрлеу</a:t>
                      </a:r>
                      <a:r>
                        <a:rPr lang="ru-RU" sz="1800" dirty="0">
                          <a:solidFill>
                            <a:prstClr val="black"/>
                          </a:solidFill>
                          <a:latin typeface="TimesNewRomanPSMT"/>
                        </a:rPr>
                        <a:t> </a:t>
                      </a:r>
                      <a:r>
                        <a:rPr lang="ru-RU" sz="1800" dirty="0" err="1">
                          <a:solidFill>
                            <a:prstClr val="black"/>
                          </a:solidFill>
                          <a:latin typeface="TimesNewRomanPSMT"/>
                        </a:rPr>
                        <a:t>реакциялары</a:t>
                      </a:r>
                      <a:r>
                        <a:rPr lang="ru-RU" sz="1800" dirty="0">
                          <a:solidFill>
                            <a:prstClr val="black"/>
                          </a:solidFill>
                          <a:latin typeface="TimesNewRomanPSMT"/>
                        </a:rPr>
                        <a:t> </a:t>
                      </a:r>
                      <a:r>
                        <a:rPr lang="ru-RU" sz="1800" dirty="0" err="1">
                          <a:solidFill>
                            <a:prstClr val="black"/>
                          </a:solidFill>
                          <a:latin typeface="TimesNewRomanPSMT"/>
                        </a:rPr>
                        <a:t>жылдамдайды</a:t>
                      </a:r>
                      <a:r>
                        <a:rPr lang="ru-RU" sz="1800" dirty="0">
                          <a:solidFill>
                            <a:prstClr val="black"/>
                          </a:solidFill>
                          <a:latin typeface="TimesNewRomanPSMT"/>
                        </a:rPr>
                        <a:t>.</a:t>
                      </a:r>
                      <a:endParaRPr lang="ru-RU"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ru-RU" sz="1800" dirty="0">
                          <a:solidFill>
                            <a:prstClr val="black"/>
                          </a:solidFill>
                          <a:latin typeface="TimesNewRomanPSMT"/>
                        </a:rPr>
                        <a:t>Катализатор </a:t>
                      </a:r>
                      <a:r>
                        <a:rPr lang="ru-RU" sz="1800" dirty="0" err="1">
                          <a:solidFill>
                            <a:prstClr val="black"/>
                          </a:solidFill>
                          <a:latin typeface="TimesNewRomanPSMT"/>
                        </a:rPr>
                        <a:t>ретінде</a:t>
                      </a:r>
                      <a:r>
                        <a:rPr lang="ru-RU" sz="1800" dirty="0">
                          <a:solidFill>
                            <a:prstClr val="black"/>
                          </a:solidFill>
                          <a:latin typeface="TimesNewRomanPSMT"/>
                        </a:rPr>
                        <a:t> алюминий-кобальт-</a:t>
                      </a:r>
                      <a:r>
                        <a:rPr lang="ru-RU" sz="1800" dirty="0" err="1">
                          <a:solidFill>
                            <a:prstClr val="black"/>
                          </a:solidFill>
                          <a:latin typeface="TimesNewRomanPSMT"/>
                        </a:rPr>
                        <a:t>молибденді</a:t>
                      </a:r>
                      <a:r>
                        <a:rPr lang="ru-RU" sz="1800" dirty="0">
                          <a:solidFill>
                            <a:prstClr val="black"/>
                          </a:solidFill>
                          <a:latin typeface="TimesNewRomanPSMT"/>
                        </a:rPr>
                        <a:t> </a:t>
                      </a:r>
                      <a:r>
                        <a:rPr lang="ru-RU" sz="1800" dirty="0" err="1">
                          <a:solidFill>
                            <a:prstClr val="black"/>
                          </a:solidFill>
                          <a:latin typeface="TimesNewRomanPSMT"/>
                        </a:rPr>
                        <a:t>немесе</a:t>
                      </a:r>
                      <a:r>
                        <a:rPr lang="ru-RU" sz="1800" dirty="0">
                          <a:solidFill>
                            <a:prstClr val="black"/>
                          </a:solidFill>
                          <a:latin typeface="TimesNewRomanPSMT"/>
                        </a:rPr>
                        <a:t> алюминий-никель-молибден </a:t>
                      </a:r>
                      <a:r>
                        <a:rPr lang="ru-RU" sz="1800" dirty="0" err="1">
                          <a:solidFill>
                            <a:prstClr val="black"/>
                          </a:solidFill>
                          <a:latin typeface="TimesNewRomanPSMT"/>
                        </a:rPr>
                        <a:t>қолданады</a:t>
                      </a:r>
                      <a:r>
                        <a:rPr lang="ru-RU" sz="1800" dirty="0">
                          <a:solidFill>
                            <a:prstClr val="black"/>
                          </a:solidFill>
                          <a:latin typeface="TimesNewRomanPSMT"/>
                        </a:rPr>
                        <a:t>. Молибден мен вольфрам </a:t>
                      </a:r>
                      <a:r>
                        <a:rPr lang="ru-RU" sz="1800" dirty="0" err="1">
                          <a:solidFill>
                            <a:prstClr val="black"/>
                          </a:solidFill>
                          <a:latin typeface="TimesNewRomanPSMT"/>
                        </a:rPr>
                        <a:t>оксидтері</a:t>
                      </a:r>
                      <a:r>
                        <a:rPr lang="ru-RU" sz="1800" dirty="0">
                          <a:solidFill>
                            <a:prstClr val="black"/>
                          </a:solidFill>
                          <a:latin typeface="TimesNewRomanPSMT"/>
                        </a:rPr>
                        <a:t> мен </a:t>
                      </a:r>
                      <a:r>
                        <a:rPr lang="ru-RU" sz="1800" dirty="0" err="1">
                          <a:solidFill>
                            <a:prstClr val="black"/>
                          </a:solidFill>
                          <a:latin typeface="TimesNewRomanPSMT"/>
                        </a:rPr>
                        <a:t>сульфидтері</a:t>
                      </a:r>
                      <a:r>
                        <a:rPr lang="ru-RU" sz="1800" dirty="0">
                          <a:solidFill>
                            <a:prstClr val="black"/>
                          </a:solidFill>
                          <a:latin typeface="TimesNewRomanPSMT"/>
                        </a:rPr>
                        <a:t> </a:t>
                      </a:r>
                      <a:r>
                        <a:rPr lang="ru-RU" sz="1800" dirty="0" err="1">
                          <a:solidFill>
                            <a:prstClr val="black"/>
                          </a:solidFill>
                          <a:latin typeface="TimesNewRomanPSMT"/>
                        </a:rPr>
                        <a:t>жоғары</a:t>
                      </a:r>
                      <a:r>
                        <a:rPr lang="ru-RU" sz="1800" dirty="0">
                          <a:solidFill>
                            <a:prstClr val="black"/>
                          </a:solidFill>
                          <a:latin typeface="TimesNewRomanPSMT"/>
                        </a:rPr>
                        <a:t> Т </a:t>
                      </a:r>
                      <a:r>
                        <a:rPr lang="ru-RU" sz="1800" dirty="0" err="1">
                          <a:solidFill>
                            <a:prstClr val="black"/>
                          </a:solidFill>
                          <a:latin typeface="TimesNewRomanPSMT"/>
                        </a:rPr>
                        <a:t>аймағында</a:t>
                      </a:r>
                      <a:r>
                        <a:rPr lang="ru-RU" sz="1800" dirty="0">
                          <a:solidFill>
                            <a:prstClr val="black"/>
                          </a:solidFill>
                          <a:latin typeface="TimesNewRomanPSMT"/>
                        </a:rPr>
                        <a:t> </a:t>
                      </a:r>
                      <a:r>
                        <a:rPr lang="ru-RU" sz="1800" dirty="0" err="1">
                          <a:solidFill>
                            <a:prstClr val="black"/>
                          </a:solidFill>
                          <a:latin typeface="TimesNewRomanPSMT"/>
                        </a:rPr>
                        <a:t>белсенді</a:t>
                      </a:r>
                      <a:r>
                        <a:rPr lang="ru-RU" sz="1800" dirty="0">
                          <a:solidFill>
                            <a:prstClr val="black"/>
                          </a:solidFill>
                          <a:latin typeface="TimesNewRomanPSMT"/>
                        </a:rPr>
                        <a:t> </a:t>
                      </a:r>
                      <a:r>
                        <a:rPr lang="en-US" sz="1800" dirty="0">
                          <a:solidFill>
                            <a:prstClr val="black"/>
                          </a:solidFill>
                          <a:latin typeface="TimesNewRomanPSMT"/>
                        </a:rPr>
                        <a:t>Kt </a:t>
                      </a:r>
                      <a:r>
                        <a:rPr lang="ru-RU" sz="1800" dirty="0" err="1">
                          <a:solidFill>
                            <a:prstClr val="black"/>
                          </a:solidFill>
                          <a:latin typeface="TimesNewRomanPSMT"/>
                        </a:rPr>
                        <a:t>болып</a:t>
                      </a:r>
                      <a:r>
                        <a:rPr lang="ru-RU" sz="1800" dirty="0">
                          <a:solidFill>
                            <a:prstClr val="black"/>
                          </a:solidFill>
                          <a:latin typeface="TimesNewRomanPSMT"/>
                        </a:rPr>
                        <a:t> </a:t>
                      </a:r>
                      <a:r>
                        <a:rPr lang="ru-RU" sz="1800" dirty="0" err="1">
                          <a:solidFill>
                            <a:prstClr val="black"/>
                          </a:solidFill>
                          <a:latin typeface="TimesNewRomanPSMT"/>
                        </a:rPr>
                        <a:t>табылады</a:t>
                      </a:r>
                      <a:r>
                        <a:rPr lang="ru-RU" sz="1800" dirty="0">
                          <a:solidFill>
                            <a:prstClr val="black"/>
                          </a:solidFill>
                          <a:latin typeface="TimesNewRomanPSMT"/>
                        </a:rPr>
                        <a:t> және </a:t>
                      </a:r>
                      <a:r>
                        <a:rPr lang="ru-RU" sz="1800" dirty="0" err="1">
                          <a:solidFill>
                            <a:prstClr val="black"/>
                          </a:solidFill>
                          <a:latin typeface="TimesNewRomanPSMT"/>
                        </a:rPr>
                        <a:t>гидрлеуші</a:t>
                      </a:r>
                      <a:r>
                        <a:rPr lang="ru-RU" sz="1800" dirty="0">
                          <a:solidFill>
                            <a:prstClr val="black"/>
                          </a:solidFill>
                          <a:latin typeface="TimesNewRomanPSMT"/>
                        </a:rPr>
                        <a:t> ​​де, </a:t>
                      </a:r>
                      <a:r>
                        <a:rPr lang="ru-RU" sz="1800" dirty="0" err="1">
                          <a:solidFill>
                            <a:prstClr val="black"/>
                          </a:solidFill>
                          <a:latin typeface="TimesNewRomanPSMT"/>
                        </a:rPr>
                        <a:t>бөлуші</a:t>
                      </a:r>
                      <a:r>
                        <a:rPr lang="ru-RU" sz="1800" dirty="0">
                          <a:solidFill>
                            <a:prstClr val="black"/>
                          </a:solidFill>
                          <a:latin typeface="TimesNewRomanPSMT"/>
                        </a:rPr>
                        <a:t> де әсер </a:t>
                      </a:r>
                      <a:r>
                        <a:rPr lang="ru-RU" sz="1800" dirty="0" err="1">
                          <a:solidFill>
                            <a:prstClr val="black"/>
                          </a:solidFill>
                          <a:latin typeface="TimesNewRomanPSMT"/>
                        </a:rPr>
                        <a:t>етеді</a:t>
                      </a:r>
                      <a:r>
                        <a:rPr lang="ru-RU" sz="1800" dirty="0">
                          <a:solidFill>
                            <a:prstClr val="black"/>
                          </a:solidFill>
                          <a:latin typeface="TimesNewRomanPSMT"/>
                        </a:rPr>
                        <a:t>.</a:t>
                      </a:r>
                      <a:endParaRPr lang="kk-KZ" sz="1800" dirty="0">
                        <a:solidFill>
                          <a:prstClr val="black"/>
                        </a:solidFill>
                        <a:latin typeface="TimesNewRomanPSMT"/>
                      </a:endParaRPr>
                    </a:p>
                    <a:p>
                      <a:pPr algn="l"/>
                      <a:r>
                        <a:rPr lang="en-US" sz="1500" b="1" dirty="0">
                          <a:solidFill>
                            <a:schemeClr val="tx1"/>
                          </a:solidFill>
                          <a:latin typeface="Times New Roman" panose="02020603050405020304" pitchFamily="18" charset="0"/>
                          <a:cs typeface="Times New Roman" panose="02020603050405020304" pitchFamily="18" charset="0"/>
                        </a:rPr>
                        <a:t>VIII </a:t>
                      </a:r>
                      <a:r>
                        <a:rPr lang="ru-RU" sz="1500" b="1" dirty="0">
                          <a:solidFill>
                            <a:schemeClr val="tx1"/>
                          </a:solidFill>
                          <a:latin typeface="Times New Roman" panose="02020603050405020304" pitchFamily="18" charset="0"/>
                          <a:cs typeface="Times New Roman" panose="02020603050405020304" pitchFamily="18" charset="0"/>
                        </a:rPr>
                        <a:t>топ </a:t>
                      </a:r>
                      <a:r>
                        <a:rPr lang="ru-RU" sz="1500" b="1" dirty="0" err="1">
                          <a:solidFill>
                            <a:schemeClr val="tx1"/>
                          </a:solidFill>
                          <a:latin typeface="Times New Roman" panose="02020603050405020304" pitchFamily="18" charset="0"/>
                          <a:cs typeface="Times New Roman" panose="02020603050405020304" pitchFamily="18" charset="0"/>
                        </a:rPr>
                        <a:t>металдары</a:t>
                      </a:r>
                      <a:r>
                        <a:rPr lang="ru-RU" sz="1500" b="1"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Ni, Co, Pt, Pd </a:t>
                      </a:r>
                      <a:r>
                        <a:rPr lang="ru-RU" sz="1500" b="1" dirty="0" err="1">
                          <a:solidFill>
                            <a:schemeClr val="tx1"/>
                          </a:solidFill>
                          <a:latin typeface="Times New Roman" panose="02020603050405020304" pitchFamily="18" charset="0"/>
                          <a:cs typeface="Times New Roman" panose="02020603050405020304" pitchFamily="18" charset="0"/>
                        </a:rPr>
                        <a:t>кейде</a:t>
                      </a:r>
                      <a:r>
                        <a:rPr lang="ru-RU" sz="1500" b="1"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Fe </a:t>
                      </a:r>
                      <a:endParaRPr lang="kk-KZ" sz="1500" b="1" dirty="0">
                        <a:solidFill>
                          <a:schemeClr val="tx1"/>
                        </a:solidFill>
                        <a:latin typeface="Times New Roman" panose="02020603050405020304" pitchFamily="18" charset="0"/>
                        <a:cs typeface="Times New Roman" panose="02020603050405020304" pitchFamily="18" charset="0"/>
                      </a:endParaRPr>
                    </a:p>
                    <a:p>
                      <a:pPr algn="l"/>
                      <a:r>
                        <a:rPr lang="en-US" sz="1500" b="1" dirty="0">
                          <a:solidFill>
                            <a:schemeClr val="tx1"/>
                          </a:solidFill>
                          <a:latin typeface="Times New Roman" panose="02020603050405020304" pitchFamily="18" charset="0"/>
                          <a:cs typeface="Times New Roman" panose="02020603050405020304" pitchFamily="18" charset="0"/>
                        </a:rPr>
                        <a:t>VI </a:t>
                      </a:r>
                      <a:r>
                        <a:rPr lang="ru-RU" sz="1500" b="1" dirty="0">
                          <a:solidFill>
                            <a:schemeClr val="tx1"/>
                          </a:solidFill>
                          <a:latin typeface="Times New Roman" panose="02020603050405020304" pitchFamily="18" charset="0"/>
                          <a:cs typeface="Times New Roman" panose="02020603050405020304" pitchFamily="18" charset="0"/>
                        </a:rPr>
                        <a:t>топ </a:t>
                      </a:r>
                      <a:r>
                        <a:rPr lang="ru-RU" sz="1500" b="1" dirty="0" err="1">
                          <a:solidFill>
                            <a:schemeClr val="tx1"/>
                          </a:solidFill>
                          <a:latin typeface="Times New Roman" panose="02020603050405020304" pitchFamily="18" charset="0"/>
                          <a:cs typeface="Times New Roman" panose="02020603050405020304" pitchFamily="18" charset="0"/>
                        </a:rPr>
                        <a:t>металдарының</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оксидтері</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немесе</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сульфидтері</a:t>
                      </a:r>
                      <a:r>
                        <a:rPr lang="ru-RU" sz="1500" b="1"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Mo, W </a:t>
                      </a:r>
                      <a:r>
                        <a:rPr lang="ru-RU" sz="1500" b="1" dirty="0" err="1">
                          <a:solidFill>
                            <a:schemeClr val="tx1"/>
                          </a:solidFill>
                          <a:latin typeface="Times New Roman" panose="02020603050405020304" pitchFamily="18" charset="0"/>
                          <a:cs typeface="Times New Roman" panose="02020603050405020304" pitchFamily="18" charset="0"/>
                        </a:rPr>
                        <a:t>кейде</a:t>
                      </a:r>
                      <a:r>
                        <a:rPr lang="ru-RU" sz="1500" b="1"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Cr </a:t>
                      </a:r>
                      <a:r>
                        <a:rPr lang="ru-RU" sz="1500" b="1" dirty="0" err="1">
                          <a:solidFill>
                            <a:schemeClr val="tx1"/>
                          </a:solidFill>
                          <a:latin typeface="Times New Roman" panose="02020603050405020304" pitchFamily="18" charset="0"/>
                          <a:cs typeface="Times New Roman" panose="02020603050405020304" pitchFamily="18" charset="0"/>
                        </a:rPr>
                        <a:t>Жетілдірілген</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меншікті</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бетінің</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ауданы</a:t>
                      </a:r>
                      <a:r>
                        <a:rPr lang="ru-RU" sz="1500" b="1" dirty="0">
                          <a:solidFill>
                            <a:schemeClr val="tx1"/>
                          </a:solidFill>
                          <a:latin typeface="Times New Roman" panose="02020603050405020304" pitchFamily="18" charset="0"/>
                          <a:cs typeface="Times New Roman" panose="02020603050405020304" pitchFamily="18" charset="0"/>
                        </a:rPr>
                        <a:t> және </a:t>
                      </a:r>
                      <a:r>
                        <a:rPr lang="ru-RU" sz="1500" b="1" dirty="0" err="1">
                          <a:solidFill>
                            <a:schemeClr val="tx1"/>
                          </a:solidFill>
                          <a:latin typeface="Times New Roman" panose="02020603050405020304" pitchFamily="18" charset="0"/>
                          <a:cs typeface="Times New Roman" panose="02020603050405020304" pitchFamily="18" charset="0"/>
                        </a:rPr>
                        <a:t>жоғары</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механикалық</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беріктігі</a:t>
                      </a:r>
                      <a:r>
                        <a:rPr lang="ru-RU" sz="1500" b="1" dirty="0">
                          <a:solidFill>
                            <a:schemeClr val="tx1"/>
                          </a:solidFill>
                          <a:latin typeface="Times New Roman" panose="02020603050405020304" pitchFamily="18" charset="0"/>
                          <a:cs typeface="Times New Roman" panose="02020603050405020304" pitchFamily="18" charset="0"/>
                        </a:rPr>
                        <a:t> бар </a:t>
                      </a:r>
                      <a:r>
                        <a:rPr lang="ru-RU" sz="1500" b="1" dirty="0" err="1">
                          <a:solidFill>
                            <a:schemeClr val="tx1"/>
                          </a:solidFill>
                          <a:latin typeface="Times New Roman" panose="02020603050405020304" pitchFamily="18" charset="0"/>
                          <a:cs typeface="Times New Roman" panose="02020603050405020304" pitchFamily="18" charset="0"/>
                        </a:rPr>
                        <a:t>термиялық</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тіректер</a:t>
                      </a:r>
                      <a:r>
                        <a:rPr lang="ru-RU" sz="1500" b="1" dirty="0">
                          <a:solidFill>
                            <a:schemeClr val="tx1"/>
                          </a:solidFill>
                          <a:latin typeface="Times New Roman" panose="02020603050405020304" pitchFamily="18" charset="0"/>
                          <a:cs typeface="Times New Roman" panose="02020603050405020304" pitchFamily="18" charset="0"/>
                        </a:rPr>
                        <a:t> (алюминий </a:t>
                      </a:r>
                      <a:r>
                        <a:rPr lang="ru-RU" sz="1500" b="1" dirty="0" err="1">
                          <a:solidFill>
                            <a:schemeClr val="tx1"/>
                          </a:solidFill>
                          <a:latin typeface="Times New Roman" panose="02020603050405020304" pitchFamily="18" charset="0"/>
                          <a:cs typeface="Times New Roman" panose="02020603050405020304" pitchFamily="18" charset="0"/>
                        </a:rPr>
                        <a:t>оксидтері</a:t>
                      </a:r>
                      <a:r>
                        <a:rPr lang="ru-RU" sz="1500" b="1" dirty="0">
                          <a:solidFill>
                            <a:schemeClr val="tx1"/>
                          </a:solidFill>
                          <a:latin typeface="Times New Roman" panose="02020603050405020304" pitchFamily="18" charset="0"/>
                          <a:cs typeface="Times New Roman" panose="02020603050405020304" pitchFamily="18" charset="0"/>
                        </a:rPr>
                        <a:t>, кремний </a:t>
                      </a:r>
                      <a:r>
                        <a:rPr lang="ru-RU" sz="1500" b="1" dirty="0" err="1">
                          <a:solidFill>
                            <a:schemeClr val="tx1"/>
                          </a:solidFill>
                          <a:latin typeface="Times New Roman" panose="02020603050405020304" pitchFamily="18" charset="0"/>
                          <a:cs typeface="Times New Roman" panose="02020603050405020304" pitchFamily="18" charset="0"/>
                        </a:rPr>
                        <a:t>оксидтері</a:t>
                      </a:r>
                      <a:r>
                        <a:rPr lang="ru-RU" sz="1500" b="1" dirty="0">
                          <a:solidFill>
                            <a:schemeClr val="tx1"/>
                          </a:solidFill>
                          <a:latin typeface="Times New Roman" panose="02020603050405020304" pitchFamily="18" charset="0"/>
                          <a:cs typeface="Times New Roman" panose="02020603050405020304" pitchFamily="18" charset="0"/>
                        </a:rPr>
                        <a:t>, </a:t>
                      </a:r>
                      <a:r>
                        <a:rPr lang="ru-RU" sz="1500" b="1" dirty="0" err="1">
                          <a:solidFill>
                            <a:schemeClr val="tx1"/>
                          </a:solidFill>
                          <a:latin typeface="Times New Roman" panose="02020603050405020304" pitchFamily="18" charset="0"/>
                          <a:cs typeface="Times New Roman" panose="02020603050405020304" pitchFamily="18" charset="0"/>
                        </a:rPr>
                        <a:t>цеолиттер</a:t>
                      </a:r>
                      <a:r>
                        <a:rPr lang="ru-RU" sz="1500" b="1" dirty="0">
                          <a:solidFill>
                            <a:schemeClr val="tx1"/>
                          </a:solidFill>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pic>
        <p:nvPicPr>
          <p:cNvPr id="6" name="Рисунок 5"/>
          <p:cNvPicPr>
            <a:picLocks noChangeAspect="1"/>
          </p:cNvPicPr>
          <p:nvPr/>
        </p:nvPicPr>
        <p:blipFill rotWithShape="1">
          <a:blip r:embed="rId3"/>
          <a:srcRect l="27353" t="13137" r="11324" b="10981"/>
          <a:stretch/>
        </p:blipFill>
        <p:spPr>
          <a:xfrm>
            <a:off x="1598992" y="5351377"/>
            <a:ext cx="2349074" cy="1378606"/>
          </a:xfrm>
          <a:prstGeom prst="rect">
            <a:avLst/>
          </a:prstGeom>
        </p:spPr>
      </p:pic>
      <p:pic>
        <p:nvPicPr>
          <p:cNvPr id="2" name="Рисунок 1"/>
          <p:cNvPicPr>
            <a:picLocks noChangeAspect="1"/>
          </p:cNvPicPr>
          <p:nvPr/>
        </p:nvPicPr>
        <p:blipFill>
          <a:blip r:embed="rId4"/>
          <a:stretch>
            <a:fillRect/>
          </a:stretch>
        </p:blipFill>
        <p:spPr>
          <a:xfrm>
            <a:off x="4439330" y="5351377"/>
            <a:ext cx="3291849" cy="1378606"/>
          </a:xfrm>
          <a:prstGeom prst="rect">
            <a:avLst/>
          </a:prstGeom>
        </p:spPr>
      </p:pic>
    </p:spTree>
    <p:extLst>
      <p:ext uri="{BB962C8B-B14F-4D97-AF65-F5344CB8AC3E}">
        <p14:creationId xmlns:p14="http://schemas.microsoft.com/office/powerpoint/2010/main" val="286793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kk-KZ" dirty="0">
                <a:latin typeface="Arial" panose="020B0604020202020204" pitchFamily="34" charset="0"/>
                <a:cs typeface="Arial" panose="020B0604020202020204" pitchFamily="34" charset="0"/>
              </a:rPr>
              <a:t>Шолу сұрақтары</a:t>
            </a:r>
            <a:endParaRPr lang="ru-RU" dirty="0">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838200" y="1690688"/>
            <a:ext cx="10515600" cy="4351338"/>
          </a:xfrm>
        </p:spPr>
        <p:txBody>
          <a:bodyPr>
            <a:normAutofit/>
          </a:bodyPr>
          <a:lstStyle/>
          <a:p>
            <a:pPr marL="0" indent="0">
              <a:buNone/>
            </a:pPr>
            <a:r>
              <a:rPr lang="ru-RU" dirty="0">
                <a:latin typeface="Arial" panose="020B0604020202020204" pitchFamily="34" charset="0"/>
                <a:cs typeface="Arial" panose="020B0604020202020204" pitchFamily="34" charset="0"/>
              </a:rPr>
              <a:t>1. </a:t>
            </a:r>
            <a:r>
              <a:rPr lang="kk-KZ" dirty="0">
                <a:latin typeface="Arial" panose="020B0604020202020204" pitchFamily="34" charset="0"/>
                <a:cs typeface="Arial" panose="020B0604020202020204" pitchFamily="34" charset="0"/>
              </a:rPr>
              <a:t>Гидротазалау процесстерінің негізгі қызметі қандай?</a:t>
            </a:r>
            <a:endParaRPr lang="ru-RU" dirty="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2. </a:t>
            </a:r>
            <a:r>
              <a:rPr lang="kk-KZ" dirty="0">
                <a:latin typeface="Arial" panose="020B0604020202020204" pitchFamily="34" charset="0"/>
                <a:cs typeface="Arial" panose="020B0604020202020204" pitchFamily="34" charset="0"/>
              </a:rPr>
              <a:t>Гидрокрекинг процессінде еріткіштер қандай роль атқарады?</a:t>
            </a:r>
            <a:endParaRPr lang="ru-RU" dirty="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3. </a:t>
            </a:r>
            <a:r>
              <a:rPr lang="kk-KZ" dirty="0">
                <a:latin typeface="Arial" panose="020B0604020202020204" pitchFamily="34" charset="0"/>
                <a:cs typeface="Arial" panose="020B0604020202020204" pitchFamily="34" charset="0"/>
              </a:rPr>
              <a:t>Гидрогенизацияның қай түрі Н2 ні аз пайдалануымен жүреді?</a:t>
            </a:r>
            <a:endParaRPr lang="ru-RU" dirty="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4. </a:t>
            </a:r>
            <a:r>
              <a:rPr lang="kk-KZ" dirty="0">
                <a:latin typeface="Arial" panose="020B0604020202020204" pitchFamily="34" charset="0"/>
                <a:cs typeface="Arial" panose="020B0604020202020204" pitchFamily="34" charset="0"/>
              </a:rPr>
              <a:t>Тығыздағыш өнімдердің пайда болуына не кедергі болады? </a:t>
            </a:r>
            <a:endParaRPr lang="ru-RU" dirty="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5. </a:t>
            </a:r>
            <a:r>
              <a:rPr lang="kk-KZ" dirty="0">
                <a:latin typeface="Arial" panose="020B0604020202020204" pitchFamily="34" charset="0"/>
                <a:cs typeface="Arial" panose="020B0604020202020204" pitchFamily="34" charset="0"/>
              </a:rPr>
              <a:t>Этиленнің толықтай гидрленуі қандай температурада жүргізіледі? </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888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1641994"/>
            <a:ext cx="6927477" cy="4800183"/>
          </a:xfrm>
          <a:prstGeom prst="rect">
            <a:avLst/>
          </a:prstGeom>
        </p:spPr>
      </p:pic>
      <p:sp>
        <p:nvSpPr>
          <p:cNvPr id="7" name="Прямоугольник 6"/>
          <p:cNvSpPr/>
          <p:nvPr/>
        </p:nvSpPr>
        <p:spPr>
          <a:xfrm>
            <a:off x="524435" y="564776"/>
            <a:ext cx="11268636" cy="1077218"/>
          </a:xfrm>
          <a:prstGeom prst="rect">
            <a:avLst/>
          </a:prstGeom>
        </p:spPr>
        <p:txBody>
          <a:bodyPr wrap="square">
            <a:spAutoFit/>
          </a:bodyPr>
          <a:lstStyle/>
          <a:p>
            <a:pPr algn="ctr"/>
            <a:r>
              <a:rPr lang="kk-KZ" sz="3200" b="1" dirty="0">
                <a:latin typeface="Arial" panose="020B0604020202020204" pitchFamily="34" charset="0"/>
                <a:cs typeface="Arial" panose="020B0604020202020204" pitchFamily="34" charset="0"/>
              </a:rPr>
              <a:t>Гидротазалау реакцияларының химизмы және механизмының ерекшеліктері</a:t>
            </a:r>
            <a:endParaRPr lang="ru-RU" sz="3200" b="1" dirty="0">
              <a:latin typeface="Arial" panose="020B0604020202020204" pitchFamily="34" charset="0"/>
              <a:cs typeface="Arial" panose="020B0604020202020204" pitchFamily="34" charset="0"/>
            </a:endParaRPr>
          </a:p>
        </p:txBody>
      </p:sp>
      <p:sp>
        <p:nvSpPr>
          <p:cNvPr id="2" name="Прямоугольник 1"/>
          <p:cNvSpPr/>
          <p:nvPr/>
        </p:nvSpPr>
        <p:spPr>
          <a:xfrm>
            <a:off x="6562164" y="1853852"/>
            <a:ext cx="5378823" cy="1553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800" dirty="0" err="1">
                <a:solidFill>
                  <a:prstClr val="black"/>
                </a:solidFill>
                <a:latin typeface="TimesNewRomanPSMT"/>
              </a:rPr>
              <a:t>Мұнай</a:t>
            </a:r>
            <a:r>
              <a:rPr lang="ru-RU" sz="1800" dirty="0">
                <a:solidFill>
                  <a:prstClr val="black"/>
                </a:solidFill>
                <a:latin typeface="TimesNewRomanPSMT"/>
              </a:rPr>
              <a:t> </a:t>
            </a:r>
            <a:r>
              <a:rPr lang="ru-RU" sz="1800" dirty="0" err="1">
                <a:solidFill>
                  <a:prstClr val="black"/>
                </a:solidFill>
                <a:latin typeface="TimesNewRomanPSMT"/>
              </a:rPr>
              <a:t>шикізатын</a:t>
            </a:r>
            <a:r>
              <a:rPr lang="ru-RU" sz="1800" dirty="0">
                <a:solidFill>
                  <a:prstClr val="black"/>
                </a:solidFill>
                <a:latin typeface="TimesNewRomanPSMT"/>
              </a:rPr>
              <a:t> </a:t>
            </a:r>
            <a:r>
              <a:rPr lang="ru-RU" sz="1800" dirty="0" err="1">
                <a:solidFill>
                  <a:prstClr val="black"/>
                </a:solidFill>
                <a:latin typeface="TimesNewRomanPSMT"/>
              </a:rPr>
              <a:t>байытуға</a:t>
            </a:r>
            <a:r>
              <a:rPr lang="ru-RU" sz="1800" dirty="0">
                <a:solidFill>
                  <a:prstClr val="black"/>
                </a:solidFill>
                <a:latin typeface="TimesNewRomanPSMT"/>
              </a:rPr>
              <a:t> </a:t>
            </a:r>
            <a:r>
              <a:rPr lang="ru-RU" sz="1800" dirty="0" err="1">
                <a:solidFill>
                  <a:prstClr val="black"/>
                </a:solidFill>
                <a:latin typeface="TimesNewRomanPSMT"/>
              </a:rPr>
              <a:t>арналған</a:t>
            </a:r>
            <a:r>
              <a:rPr lang="ru-RU" sz="1800" dirty="0">
                <a:solidFill>
                  <a:prstClr val="black"/>
                </a:solidFill>
                <a:latin typeface="TimesNewRomanPSMT"/>
              </a:rPr>
              <a:t> </a:t>
            </a:r>
            <a:r>
              <a:rPr lang="ru-RU" sz="1800" dirty="0" err="1">
                <a:solidFill>
                  <a:prstClr val="black"/>
                </a:solidFill>
                <a:latin typeface="TimesNewRomanPSMT"/>
              </a:rPr>
              <a:t>каталитикалық</a:t>
            </a:r>
            <a:r>
              <a:rPr lang="ru-RU" sz="1800" dirty="0">
                <a:solidFill>
                  <a:prstClr val="black"/>
                </a:solidFill>
                <a:latin typeface="TimesNewRomanPSMT"/>
              </a:rPr>
              <a:t> ГГ </a:t>
            </a:r>
            <a:r>
              <a:rPr lang="ru-RU" sz="1800" dirty="0" err="1">
                <a:solidFill>
                  <a:prstClr val="black"/>
                </a:solidFill>
                <a:latin typeface="TimesNewRomanPSMT"/>
              </a:rPr>
              <a:t>процестері</a:t>
            </a:r>
            <a:r>
              <a:rPr lang="ru-RU" sz="1800" dirty="0">
                <a:solidFill>
                  <a:prstClr val="black"/>
                </a:solidFill>
                <a:latin typeface="TimesNewRomanPSMT"/>
              </a:rPr>
              <a:t>: </a:t>
            </a:r>
            <a:endParaRPr lang="kk-KZ" dirty="0">
              <a:solidFill>
                <a:prstClr val="black"/>
              </a:solidFill>
              <a:latin typeface="TimesNewRomanPSMT"/>
            </a:endParaRPr>
          </a:p>
          <a:p>
            <a:pPr marL="285750" indent="-285750">
              <a:buFontTx/>
              <a:buChar char="-"/>
            </a:pPr>
            <a:r>
              <a:rPr lang="kk-KZ" sz="1800" dirty="0">
                <a:solidFill>
                  <a:prstClr val="black"/>
                </a:solidFill>
                <a:latin typeface="TimesNewRomanPSMT"/>
              </a:rPr>
              <a:t>Отын </a:t>
            </a:r>
            <a:r>
              <a:rPr lang="ru-RU" sz="1800" dirty="0" err="1">
                <a:solidFill>
                  <a:prstClr val="black"/>
                </a:solidFill>
                <a:latin typeface="TimesNewRomanPSMT"/>
              </a:rPr>
              <a:t>фракцияларын</a:t>
            </a:r>
            <a:r>
              <a:rPr lang="ru-RU" sz="1800" dirty="0">
                <a:solidFill>
                  <a:prstClr val="black"/>
                </a:solidFill>
                <a:latin typeface="TimesNewRomanPSMT"/>
              </a:rPr>
              <a:t> </a:t>
            </a:r>
            <a:r>
              <a:rPr lang="ru-RU" sz="1800" dirty="0" err="1">
                <a:solidFill>
                  <a:prstClr val="black"/>
                </a:solidFill>
                <a:latin typeface="TimesNewRomanPSMT"/>
              </a:rPr>
              <a:t>гидротазалау</a:t>
            </a:r>
            <a:endParaRPr lang="kk-KZ" sz="1800" dirty="0">
              <a:solidFill>
                <a:prstClr val="black"/>
              </a:solidFill>
              <a:latin typeface="TimesNewRomanPSMT"/>
            </a:endParaRPr>
          </a:p>
          <a:p>
            <a:pPr marL="285750" indent="-285750">
              <a:buFontTx/>
              <a:buChar char="-"/>
            </a:pPr>
            <a:r>
              <a:rPr lang="kk-KZ" dirty="0">
                <a:solidFill>
                  <a:prstClr val="black"/>
                </a:solidFill>
                <a:latin typeface="TimesNewRomanPSMT"/>
              </a:rPr>
              <a:t>Жо</a:t>
            </a:r>
            <a:r>
              <a:rPr lang="ru-RU" sz="1800" dirty="0">
                <a:solidFill>
                  <a:prstClr val="black"/>
                </a:solidFill>
                <a:latin typeface="TimesNewRomanPSMT"/>
              </a:rPr>
              <a:t>ғары </a:t>
            </a:r>
            <a:r>
              <a:rPr lang="ru-RU" sz="1800" dirty="0" err="1">
                <a:solidFill>
                  <a:prstClr val="black"/>
                </a:solidFill>
                <a:latin typeface="TimesNewRomanPSMT"/>
              </a:rPr>
              <a:t>қайнайтын</a:t>
            </a:r>
            <a:r>
              <a:rPr lang="ru-RU" sz="1800" dirty="0">
                <a:solidFill>
                  <a:prstClr val="black"/>
                </a:solidFill>
                <a:latin typeface="TimesNewRomanPSMT"/>
              </a:rPr>
              <a:t> және </a:t>
            </a:r>
            <a:r>
              <a:rPr lang="ru-RU" sz="1800" dirty="0" err="1">
                <a:solidFill>
                  <a:prstClr val="black"/>
                </a:solidFill>
                <a:latin typeface="TimesNewRomanPSMT"/>
              </a:rPr>
              <a:t>қалдық</a:t>
            </a:r>
            <a:r>
              <a:rPr lang="ru-RU" sz="1800" dirty="0">
                <a:solidFill>
                  <a:prstClr val="black"/>
                </a:solidFill>
                <a:latin typeface="TimesNewRomanPSMT"/>
              </a:rPr>
              <a:t> </a:t>
            </a:r>
            <a:r>
              <a:rPr lang="ru-RU" sz="1800" dirty="0" err="1">
                <a:solidFill>
                  <a:prstClr val="black"/>
                </a:solidFill>
                <a:latin typeface="TimesNewRomanPSMT"/>
              </a:rPr>
              <a:t>фракциялардың</a:t>
            </a:r>
            <a:r>
              <a:rPr lang="ru-RU" sz="1800" dirty="0">
                <a:solidFill>
                  <a:prstClr val="black"/>
                </a:solidFill>
                <a:latin typeface="TimesNewRomanPSMT"/>
              </a:rPr>
              <a:t> </a:t>
            </a:r>
            <a:r>
              <a:rPr lang="ru-RU" sz="1800" dirty="0" err="1">
                <a:solidFill>
                  <a:prstClr val="black"/>
                </a:solidFill>
                <a:latin typeface="TimesNewRomanPSMT"/>
              </a:rPr>
              <a:t>гидрокүкіртсізденуі</a:t>
            </a:r>
            <a:endParaRPr lang="ru-RU" b="1" dirty="0">
              <a:solidFill>
                <a:srgbClr val="C0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A8EB0280-631D-19E8-DBA5-437C64DD8EC8}"/>
              </a:ext>
            </a:extLst>
          </p:cNvPr>
          <p:cNvSpPr/>
          <p:nvPr/>
        </p:nvSpPr>
        <p:spPr>
          <a:xfrm>
            <a:off x="7246295" y="3479222"/>
            <a:ext cx="4626886" cy="681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500" dirty="0" err="1">
                <a:solidFill>
                  <a:prstClr val="black"/>
                </a:solidFill>
                <a:latin typeface="TimesNewRomanPSMT"/>
              </a:rPr>
              <a:t>Шикізатты</a:t>
            </a:r>
            <a:r>
              <a:rPr lang="ru-RU" sz="1500" dirty="0">
                <a:solidFill>
                  <a:prstClr val="black"/>
                </a:solidFill>
                <a:latin typeface="TimesNewRomanPSMT"/>
              </a:rPr>
              <a:t> </a:t>
            </a:r>
            <a:r>
              <a:rPr lang="ru-RU" sz="1500" dirty="0" err="1">
                <a:solidFill>
                  <a:prstClr val="black"/>
                </a:solidFill>
                <a:latin typeface="TimesNewRomanPSMT"/>
              </a:rPr>
              <a:t>каталитикалық</a:t>
            </a:r>
            <a:r>
              <a:rPr lang="ru-RU" sz="1500" dirty="0">
                <a:solidFill>
                  <a:prstClr val="black"/>
                </a:solidFill>
                <a:latin typeface="TimesNewRomanPSMT"/>
              </a:rPr>
              <a:t> </a:t>
            </a:r>
            <a:r>
              <a:rPr lang="ru-RU" sz="1500" dirty="0" err="1">
                <a:solidFill>
                  <a:prstClr val="black"/>
                </a:solidFill>
                <a:latin typeface="TimesNewRomanPSMT"/>
              </a:rPr>
              <a:t>риформингке</a:t>
            </a:r>
            <a:r>
              <a:rPr lang="ru-RU" sz="1500" dirty="0">
                <a:solidFill>
                  <a:prstClr val="black"/>
                </a:solidFill>
                <a:latin typeface="TimesNewRomanPSMT"/>
              </a:rPr>
              <a:t> </a:t>
            </a:r>
            <a:r>
              <a:rPr lang="ru-RU" sz="1500" dirty="0" err="1">
                <a:solidFill>
                  <a:prstClr val="black"/>
                </a:solidFill>
                <a:latin typeface="TimesNewRomanPSMT"/>
              </a:rPr>
              <a:t>дайындау</a:t>
            </a:r>
            <a:r>
              <a:rPr lang="ru-RU" sz="1500" dirty="0">
                <a:solidFill>
                  <a:prstClr val="black"/>
                </a:solidFill>
                <a:latin typeface="TimesNewRomanPSMT"/>
              </a:rPr>
              <a:t> (платина </a:t>
            </a:r>
            <a:r>
              <a:rPr lang="ru-RU" sz="1500" dirty="0" err="1">
                <a:solidFill>
                  <a:prstClr val="black"/>
                </a:solidFill>
                <a:latin typeface="TimesNewRomanPSMT"/>
              </a:rPr>
              <a:t>катализаторын</a:t>
            </a:r>
            <a:r>
              <a:rPr lang="ru-RU" sz="1500" dirty="0">
                <a:solidFill>
                  <a:prstClr val="black"/>
                </a:solidFill>
                <a:latin typeface="TimesNewRomanPSMT"/>
              </a:rPr>
              <a:t> </a:t>
            </a:r>
            <a:r>
              <a:rPr lang="ru-RU" sz="1500" dirty="0" err="1">
                <a:solidFill>
                  <a:prstClr val="black"/>
                </a:solidFill>
                <a:latin typeface="TimesNewRomanPSMT"/>
              </a:rPr>
              <a:t>күкірт</a:t>
            </a:r>
            <a:r>
              <a:rPr lang="ru-RU" sz="1500" dirty="0">
                <a:solidFill>
                  <a:prstClr val="black"/>
                </a:solidFill>
                <a:latin typeface="TimesNewRomanPSMT"/>
              </a:rPr>
              <a:t> </a:t>
            </a:r>
            <a:r>
              <a:rPr lang="ru-RU" sz="1500" dirty="0" err="1">
                <a:solidFill>
                  <a:prstClr val="black"/>
                </a:solidFill>
                <a:latin typeface="TimesNewRomanPSMT"/>
              </a:rPr>
              <a:t>қосылыстарынан</a:t>
            </a:r>
            <a:r>
              <a:rPr lang="ru-RU" sz="1500" dirty="0">
                <a:solidFill>
                  <a:prstClr val="black"/>
                </a:solidFill>
                <a:latin typeface="TimesNewRomanPSMT"/>
              </a:rPr>
              <a:t> қорғау </a:t>
            </a:r>
            <a:r>
              <a:rPr lang="ru-RU" sz="1500" dirty="0" err="1">
                <a:solidFill>
                  <a:prstClr val="black"/>
                </a:solidFill>
                <a:latin typeface="TimesNewRomanPSMT"/>
              </a:rPr>
              <a:t>мақсатында</a:t>
            </a:r>
            <a:r>
              <a:rPr lang="ru-RU" sz="1500" dirty="0">
                <a:solidFill>
                  <a:prstClr val="black"/>
                </a:solidFill>
                <a:latin typeface="TimesNewRomanPSMT"/>
              </a:rPr>
              <a:t> бензин </a:t>
            </a:r>
            <a:r>
              <a:rPr lang="ru-RU" sz="1500" dirty="0" err="1">
                <a:solidFill>
                  <a:prstClr val="black"/>
                </a:solidFill>
                <a:latin typeface="TimesNewRomanPSMT"/>
              </a:rPr>
              <a:t>фракцияларының</a:t>
            </a:r>
            <a:r>
              <a:rPr lang="ru-RU" sz="1500" dirty="0">
                <a:solidFill>
                  <a:prstClr val="black"/>
                </a:solidFill>
                <a:latin typeface="TimesNewRomanPSMT"/>
              </a:rPr>
              <a:t> ГТ)</a:t>
            </a:r>
            <a:endParaRPr lang="x-none" sz="1500" dirty="0"/>
          </a:p>
        </p:txBody>
      </p:sp>
      <p:sp>
        <p:nvSpPr>
          <p:cNvPr id="4" name="Rectangle: Rounded Corners 3">
            <a:extLst>
              <a:ext uri="{FF2B5EF4-FFF2-40B4-BE49-F238E27FC236}">
                <a16:creationId xmlns:a16="http://schemas.microsoft.com/office/drawing/2014/main" xmlns="" id="{46330F55-A108-6E22-850D-8849F75CBB04}"/>
              </a:ext>
            </a:extLst>
          </p:cNvPr>
          <p:cNvSpPr/>
          <p:nvPr/>
        </p:nvSpPr>
        <p:spPr>
          <a:xfrm>
            <a:off x="7246295" y="4232988"/>
            <a:ext cx="4626886" cy="681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a:solidFill>
                  <a:prstClr val="black"/>
                </a:solidFill>
                <a:latin typeface="TimesNewRomanPSMT"/>
              </a:rPr>
              <a:t> Жоғары сапалы керосиндер мен дизель отындарын алу</a:t>
            </a:r>
            <a:endParaRPr lang="x-none"/>
          </a:p>
        </p:txBody>
      </p:sp>
      <p:sp>
        <p:nvSpPr>
          <p:cNvPr id="5" name="Rectangle: Rounded Corners 4">
            <a:extLst>
              <a:ext uri="{FF2B5EF4-FFF2-40B4-BE49-F238E27FC236}">
                <a16:creationId xmlns:a16="http://schemas.microsoft.com/office/drawing/2014/main" xmlns="" id="{0A98D6F2-E4F6-21E5-0EBB-3D694199BAA1}"/>
              </a:ext>
            </a:extLst>
          </p:cNvPr>
          <p:cNvSpPr/>
          <p:nvPr/>
        </p:nvSpPr>
        <p:spPr>
          <a:xfrm>
            <a:off x="7246295" y="4986754"/>
            <a:ext cx="4626886" cy="681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a:solidFill>
                  <a:prstClr val="black"/>
                </a:solidFill>
                <a:latin typeface="TimesNewRomanPSMT"/>
              </a:rPr>
              <a:t> Шикізатты каталитикалық крекингке дайындау (вакуумдық газойльдің ГТ)</a:t>
            </a:r>
            <a:endParaRPr lang="x-none"/>
          </a:p>
        </p:txBody>
      </p:sp>
      <p:sp>
        <p:nvSpPr>
          <p:cNvPr id="12" name="Rectangle: Rounded Corners 11">
            <a:extLst>
              <a:ext uri="{FF2B5EF4-FFF2-40B4-BE49-F238E27FC236}">
                <a16:creationId xmlns:a16="http://schemas.microsoft.com/office/drawing/2014/main" xmlns="" id="{B9904556-EFE1-D9CE-C4B4-DBC7F55E77D5}"/>
              </a:ext>
            </a:extLst>
          </p:cNvPr>
          <p:cNvSpPr/>
          <p:nvPr/>
        </p:nvSpPr>
        <p:spPr>
          <a:xfrm>
            <a:off x="7246295" y="5740520"/>
            <a:ext cx="4626886" cy="681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a:solidFill>
                  <a:prstClr val="black"/>
                </a:solidFill>
                <a:latin typeface="TimesNewRomanPSMT"/>
              </a:rPr>
              <a:t> Төмен күкіртті қыздырғыш майды алу</a:t>
            </a:r>
            <a:endParaRPr lang="x-none"/>
          </a:p>
        </p:txBody>
      </p:sp>
    </p:spTree>
    <p:extLst>
      <p:ext uri="{BB962C8B-B14F-4D97-AF65-F5344CB8AC3E}">
        <p14:creationId xmlns:p14="http://schemas.microsoft.com/office/powerpoint/2010/main" val="26156071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1859</TotalTime>
  <Words>2396</Words>
  <Application>Microsoft Office PowerPoint</Application>
  <PresentationFormat>Широкоэкранный</PresentationFormat>
  <Paragraphs>270</Paragraphs>
  <Slides>32</Slides>
  <Notes>5</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32</vt:i4>
      </vt:variant>
    </vt:vector>
  </HeadingPairs>
  <TitlesOfParts>
    <vt:vector size="42" baseType="lpstr">
      <vt:lpstr>Arial</vt:lpstr>
      <vt:lpstr>Calibri</vt:lpstr>
      <vt:lpstr>Calibri Light</vt:lpstr>
      <vt:lpstr>Georgia</vt:lpstr>
      <vt:lpstr>Gill Sans MT</vt:lpstr>
      <vt:lpstr>Symbol</vt:lpstr>
      <vt:lpstr>Times New Roman</vt:lpstr>
      <vt:lpstr>TimesNewRomanPSMT</vt:lpstr>
      <vt:lpstr>Тема Office</vt:lpstr>
      <vt:lpstr>CS ChemDraw Drawing</vt:lpstr>
      <vt:lpstr>Л.Н. Гумилев атындағы Еуразия Ұлттық Университеті</vt:lpstr>
      <vt:lpstr>Презентация PowerPoint</vt:lpstr>
      <vt:lpstr>Презентация PowerPoint</vt:lpstr>
      <vt:lpstr>Презентация PowerPoint</vt:lpstr>
      <vt:lpstr>Термодинамикалық тұрғыдан қанықпаған көмірсутектерді гидрлеу реакциясы төмен температуралық реакция болып табылады; жүйедегі қысымның жоғарылауы гидрлеудің жоғары Т аймағында және сонымен бірге жоғары жылдамдықпен жүруіне мүмкіндік береді.</vt:lpstr>
      <vt:lpstr>Презентация PowerPoint</vt:lpstr>
      <vt:lpstr>Презентация PowerPoint</vt:lpstr>
      <vt:lpstr>Шолу сұрақтары</vt:lpstr>
      <vt:lpstr>Презентация PowerPoint</vt:lpstr>
      <vt:lpstr>Презентация PowerPoint</vt:lpstr>
      <vt:lpstr>Презентация PowerPoint</vt:lpstr>
      <vt:lpstr>Презентация PowerPoint</vt:lpstr>
      <vt:lpstr>Презентация PowerPoint</vt:lpstr>
      <vt:lpstr>Азоты бар қосылыстардың гидрогенолизі</vt:lpstr>
      <vt:lpstr>Презентация PowerPoint</vt:lpstr>
      <vt:lpstr>Презентация PowerPoint</vt:lpstr>
      <vt:lpstr>Шолу сұрақтары</vt:lpstr>
      <vt:lpstr>Мұнай фракциясының гидрокрекингы және көмірсутектерді гидрлеудің физика-химиялық заңдылықтары.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Обзорные вопросы </vt:lpstr>
      <vt:lpstr>Қолданылған әдебиеттер:</vt:lpstr>
      <vt:lpstr>Видео материалдар:</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Евразийский национальный университет имени Л.Н. Гумилева</dc:title>
  <dc:creator>Пользователь Windows</dc:creator>
  <cp:lastModifiedBy>Пользователь Windows</cp:lastModifiedBy>
  <cp:revision>145</cp:revision>
  <dcterms:created xsi:type="dcterms:W3CDTF">2022-01-14T08:13:22Z</dcterms:created>
  <dcterms:modified xsi:type="dcterms:W3CDTF">2022-11-04T19:50:57Z</dcterms:modified>
</cp:coreProperties>
</file>