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3"/>
  </p:notesMasterIdLst>
  <p:handoutMasterIdLst>
    <p:handoutMasterId r:id="rId34"/>
  </p:handoutMasterIdLst>
  <p:sldIdLst>
    <p:sldId id="256" r:id="rId5"/>
    <p:sldId id="308" r:id="rId6"/>
    <p:sldId id="292" r:id="rId7"/>
    <p:sldId id="293" r:id="rId8"/>
    <p:sldId id="294" r:id="rId9"/>
    <p:sldId id="273" r:id="rId10"/>
    <p:sldId id="274" r:id="rId11"/>
    <p:sldId id="271" r:id="rId12"/>
    <p:sldId id="306" r:id="rId13"/>
    <p:sldId id="307" r:id="rId14"/>
    <p:sldId id="276" r:id="rId15"/>
    <p:sldId id="277" r:id="rId16"/>
    <p:sldId id="298" r:id="rId17"/>
    <p:sldId id="303" r:id="rId18"/>
    <p:sldId id="304" r:id="rId19"/>
    <p:sldId id="30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-29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b="1" smtClean="0"/>
              <a:t>Алгоритмизация </a:t>
            </a:r>
            <a:br>
              <a:rPr lang="ru-RU" sz="4000" b="1" smtClean="0"/>
            </a:br>
            <a:r>
              <a:rPr lang="ru-RU" sz="4000" b="1" smtClean="0"/>
              <a:t>и </a:t>
            </a:r>
            <a:r>
              <a:rPr lang="ru-RU" sz="4000" b="1" dirty="0" smtClean="0"/>
              <a:t>программирование</a:t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smtClean="0"/>
              <a:t>и.о. доцент кафедры «Информационные системы»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Аягоз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Асанбековна</a:t>
            </a:r>
            <a:r>
              <a:rPr lang="ru-RU" sz="1800" b="1" i="1" cap="none" dirty="0" smtClean="0"/>
              <a:t/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458" y="4627401"/>
            <a:ext cx="5734051" cy="955565"/>
          </a:xfrm>
        </p:spPr>
        <p:txBody>
          <a:bodyPr/>
          <a:lstStyle/>
          <a:p>
            <a:pPr algn="r"/>
            <a:r>
              <a:rPr lang="ru-RU" b="1" i="1" dirty="0"/>
              <a:t>Лекция </a:t>
            </a:r>
            <a:r>
              <a:rPr lang="ru-RU" b="1" i="1" dirty="0" smtClean="0"/>
              <a:t>№</a:t>
            </a:r>
            <a:r>
              <a:rPr lang="en-US" b="1" i="1" dirty="0" smtClean="0"/>
              <a:t>1</a:t>
            </a:r>
            <a:r>
              <a:rPr lang="ru-RU" b="1" i="1" smtClean="0"/>
              <a:t>0 </a:t>
            </a:r>
            <a:r>
              <a:rPr lang="ru-RU" b="1" i="1" dirty="0"/>
              <a:t>Подпрограммы-функции.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93" t="20511" r="42175" b="24246"/>
          <a:stretch/>
        </p:blipFill>
        <p:spPr>
          <a:xfrm>
            <a:off x="1587489" y="644236"/>
            <a:ext cx="8533256" cy="54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77462"/>
            <a:ext cx="8261873" cy="47456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Если в функции использованы два и более формальных параметров, то при вызове функции оформлять список фактических параметров следует с учетом </a:t>
            </a:r>
            <a:r>
              <a:rPr lang="ru-RU" sz="1400" dirty="0" smtClean="0"/>
              <a:t>следующих </a:t>
            </a:r>
            <a:r>
              <a:rPr lang="ru-RU" sz="1400" dirty="0"/>
              <a:t>требований</a:t>
            </a:r>
            <a:r>
              <a:rPr lang="ru-RU" sz="1400" dirty="0" smtClean="0"/>
              <a:t>:</a:t>
            </a:r>
          </a:p>
          <a:p>
            <a:pPr marL="0" indent="0" algn="just">
              <a:buNone/>
            </a:pPr>
            <a:r>
              <a:rPr lang="ru-RU" sz="1400" dirty="0" smtClean="0"/>
              <a:t>1</a:t>
            </a:r>
            <a:r>
              <a:rPr lang="ru-RU" sz="1400" dirty="0"/>
              <a:t>) количество фактических параметров должно быть таким же,</a:t>
            </a:r>
            <a:br>
              <a:rPr lang="ru-RU" sz="1400" dirty="0"/>
            </a:br>
            <a:r>
              <a:rPr lang="ru-RU" sz="1400" dirty="0"/>
              <a:t>как и в списке формальных параметров в описании функции</a:t>
            </a:r>
            <a:r>
              <a:rPr lang="ru-RU" sz="1400" dirty="0" smtClean="0"/>
              <a:t>;</a:t>
            </a:r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2) тип каждого фактического параметра должен совпадать с типом соответствующего формального параметра</a:t>
            </a:r>
            <a:r>
              <a:rPr lang="ru-RU" sz="1400" dirty="0" smtClean="0"/>
              <a:t>;</a:t>
            </a:r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3) соответствующие фактические и формальные параметры должны совпадать по смыслу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err="1"/>
              <a:t>def</a:t>
            </a:r>
            <a:r>
              <a:rPr lang="ru-RU" sz="1400" dirty="0"/>
              <a:t> </a:t>
            </a:r>
            <a:r>
              <a:rPr lang="ru-RU" sz="1400" dirty="0" err="1"/>
              <a:t>Pryam</a:t>
            </a:r>
            <a:r>
              <a:rPr lang="ru-RU" sz="1400" dirty="0"/>
              <a:t>(a, b</a:t>
            </a:r>
            <a:r>
              <a:rPr lang="ru-RU" sz="1400" dirty="0" smtClean="0"/>
              <a:t>):</a:t>
            </a:r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Если первые два требования ясны и понятны, то третье требует</a:t>
            </a:r>
            <a:br>
              <a:rPr lang="ru-RU" sz="1400" dirty="0"/>
            </a:br>
            <a:r>
              <a:rPr lang="ru-RU" sz="1400" dirty="0"/>
              <a:t>комментариев. Пусть, например, подготовлена функция </a:t>
            </a:r>
            <a:r>
              <a:rPr lang="ru-RU" sz="1400" dirty="0" err="1"/>
              <a:t>Pryam</a:t>
            </a:r>
            <a:r>
              <a:rPr lang="ru-RU" sz="1400" dirty="0"/>
              <a:t>(),</a:t>
            </a:r>
            <a:br>
              <a:rPr lang="ru-RU" sz="1400" dirty="0"/>
            </a:br>
            <a:r>
              <a:rPr lang="ru-RU" sz="1400" dirty="0"/>
              <a:t>изображающая с использованием исполнителя «черепаха» на </a:t>
            </a:r>
            <a:r>
              <a:rPr lang="ru-RU" sz="1400" dirty="0" smtClean="0"/>
              <a:t>экране прямоугольник</a:t>
            </a:r>
            <a:r>
              <a:rPr lang="ru-RU" sz="1400" dirty="0"/>
              <a:t>:</a:t>
            </a:r>
            <a:br>
              <a:rPr lang="ru-RU" sz="1400" dirty="0"/>
            </a:br>
            <a:r>
              <a:rPr lang="ru-RU" sz="1400" dirty="0" smtClean="0"/>
              <a:t>Как </a:t>
            </a:r>
            <a:r>
              <a:rPr lang="ru-RU" sz="1400" dirty="0"/>
              <a:t>с ее помощью нарисовать прямоугольник шириной 20 и высотой 100? Какой из вариантов </a:t>
            </a:r>
            <a:r>
              <a:rPr lang="ru-RU" sz="1400" dirty="0" smtClean="0"/>
              <a:t>оформления </a:t>
            </a:r>
            <a:r>
              <a:rPr lang="ru-RU" sz="1400" dirty="0"/>
              <a:t>вызова функции является правильным: </a:t>
            </a:r>
            <a:r>
              <a:rPr lang="ru-RU" sz="1400" dirty="0" err="1"/>
              <a:t>Pryam</a:t>
            </a:r>
            <a:r>
              <a:rPr lang="ru-RU" sz="1400" dirty="0"/>
              <a:t>(20, 100) или </a:t>
            </a:r>
            <a:r>
              <a:rPr lang="ru-RU" sz="1400" dirty="0" err="1"/>
              <a:t>Pryam</a:t>
            </a:r>
            <a:r>
              <a:rPr lang="ru-RU" sz="1400" dirty="0"/>
              <a:t>(100, 20)? Ответ зависит от того, какому размеру соответствует формальный параметр a,</a:t>
            </a:r>
            <a:br>
              <a:rPr lang="ru-RU" sz="1400" dirty="0"/>
            </a:br>
            <a:r>
              <a:rPr lang="ru-RU" sz="1400" dirty="0"/>
              <a:t>а какому – b. Если a – это высота прямоугольника, то </a:t>
            </a:r>
            <a:r>
              <a:rPr lang="ru-RU" sz="1400" dirty="0" smtClean="0"/>
              <a:t>правильный вариант </a:t>
            </a:r>
            <a:r>
              <a:rPr lang="ru-RU" sz="1400" dirty="0"/>
              <a:t>– </a:t>
            </a:r>
            <a:r>
              <a:rPr lang="ru-RU" sz="1400" dirty="0" err="1"/>
              <a:t>Pryam</a:t>
            </a:r>
            <a:r>
              <a:rPr lang="ru-RU" sz="1400" dirty="0"/>
              <a:t>(100, 20), в противном случае первой должна </a:t>
            </a:r>
            <a:r>
              <a:rPr lang="ru-RU" sz="1400" dirty="0" smtClean="0"/>
              <a:t>быть указана </a:t>
            </a:r>
            <a:r>
              <a:rPr lang="ru-RU" sz="1400" dirty="0"/>
              <a:t>ширина изображаемого прямоугольника, а второй – </a:t>
            </a:r>
            <a:r>
              <a:rPr lang="ru-RU" sz="1400" dirty="0" smtClean="0"/>
              <a:t>высота (</a:t>
            </a:r>
            <a:r>
              <a:rPr lang="ru-RU" sz="1400" dirty="0" err="1" smtClean="0"/>
              <a:t>Pryam</a:t>
            </a:r>
            <a:r>
              <a:rPr lang="ru-RU" sz="1400" dirty="0" smtClean="0"/>
              <a:t>(20</a:t>
            </a:r>
            <a:r>
              <a:rPr lang="ru-RU" sz="1400" dirty="0"/>
              <a:t>, 100</a:t>
            </a:r>
            <a:r>
              <a:rPr lang="ru-RU" sz="1400" dirty="0" smtClean="0"/>
              <a:t>)).</a:t>
            </a:r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36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788276"/>
            <a:ext cx="8261873" cy="49347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Переменные величины, использованные </a:t>
            </a:r>
            <a:r>
              <a:rPr lang="ru-RU" sz="1200" dirty="0"/>
              <a:t>в функции, называют «локальными», а </a:t>
            </a:r>
            <a:r>
              <a:rPr lang="ru-RU" sz="1200" dirty="0" smtClean="0"/>
              <a:t>имеющиеся в </a:t>
            </a:r>
            <a:r>
              <a:rPr lang="ru-RU" sz="1200" dirty="0"/>
              <a:t>основной части программы – «глобальными</a:t>
            </a:r>
            <a:r>
              <a:rPr lang="ru-RU" sz="1200" dirty="0" smtClean="0"/>
              <a:t>». </a:t>
            </a:r>
          </a:p>
          <a:p>
            <a:pPr marL="0" indent="0" algn="just">
              <a:buNone/>
            </a:pPr>
            <a:r>
              <a:rPr lang="ru-RU" sz="1200" dirty="0" smtClean="0"/>
              <a:t>Локальные переменные </a:t>
            </a:r>
            <a:r>
              <a:rPr lang="ru-RU" sz="1200" dirty="0"/>
              <a:t>«живут» только во время выполнения функции и поэтому недоступны для использования в основной части программы</a:t>
            </a:r>
            <a:br>
              <a:rPr lang="ru-RU" sz="1200" dirty="0"/>
            </a:br>
            <a:r>
              <a:rPr lang="ru-RU" sz="1200" dirty="0"/>
              <a:t>и в других функциях. Например, при выполнении следующих </a:t>
            </a:r>
            <a:r>
              <a:rPr lang="ru-RU" sz="1200" dirty="0" smtClean="0"/>
              <a:t>двух программ </a:t>
            </a:r>
            <a:r>
              <a:rPr lang="ru-RU" sz="1200" dirty="0"/>
              <a:t>появится сообщение об </a:t>
            </a:r>
            <a:r>
              <a:rPr lang="ru-RU" sz="1200" dirty="0" smtClean="0"/>
              <a:t>ошибке, </a:t>
            </a:r>
            <a:r>
              <a:rPr lang="ru-RU" sz="1200" dirty="0"/>
              <a:t>связанное с этим обстоятельством</a:t>
            </a:r>
            <a:r>
              <a:rPr lang="ru-RU" sz="1200" dirty="0" smtClean="0"/>
              <a:t>:</a:t>
            </a:r>
          </a:p>
          <a:p>
            <a:pPr marL="0" indent="0">
              <a:buNone/>
            </a:pPr>
            <a:r>
              <a:rPr lang="ru-RU" sz="1200" dirty="0"/>
              <a:t>1)</a:t>
            </a:r>
            <a:br>
              <a:rPr lang="ru-RU" sz="1200" dirty="0"/>
            </a:br>
            <a:r>
              <a:rPr lang="ru-RU" sz="1200" dirty="0" err="1"/>
              <a:t>def</a:t>
            </a:r>
            <a:r>
              <a:rPr lang="ru-RU" sz="1200" dirty="0"/>
              <a:t> </a:t>
            </a:r>
            <a:r>
              <a:rPr lang="ru-RU" sz="1200" dirty="0" err="1"/>
              <a:t>Pr</a:t>
            </a:r>
            <a:r>
              <a:rPr lang="ru-RU" sz="1200" dirty="0"/>
              <a:t>(): #Функция, в которой</a:t>
            </a:r>
            <a:br>
              <a:rPr lang="ru-RU" sz="1200" dirty="0"/>
            </a:br>
            <a:r>
              <a:rPr lang="ru-RU" sz="1200" dirty="0"/>
              <a:t>#переменной а присваивается значение</a:t>
            </a:r>
            <a:br>
              <a:rPr lang="ru-RU" sz="1200" dirty="0"/>
            </a:br>
            <a:r>
              <a:rPr lang="ru-RU" sz="1200" dirty="0"/>
              <a:t>a = 100</a:t>
            </a:r>
            <a:br>
              <a:rPr lang="ru-RU" sz="1200" dirty="0"/>
            </a:br>
            <a:r>
              <a:rPr lang="ru-RU" sz="1200" dirty="0" err="1"/>
              <a:t>Pr</a:t>
            </a:r>
            <a:r>
              <a:rPr lang="ru-RU" sz="1200" dirty="0"/>
              <a:t>() #Вызов функции</a:t>
            </a:r>
            <a:br>
              <a:rPr lang="ru-RU" sz="1200" dirty="0"/>
            </a:br>
            <a:r>
              <a:rPr lang="ru-RU" sz="1200" dirty="0" err="1"/>
              <a:t>print</a:t>
            </a:r>
            <a:r>
              <a:rPr lang="ru-RU" sz="1200" dirty="0"/>
              <a:t>(a) #Вывод значения а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2</a:t>
            </a:r>
            <a:r>
              <a:rPr lang="ru-RU" sz="1200" dirty="0"/>
              <a:t>)</a:t>
            </a:r>
            <a:br>
              <a:rPr lang="ru-RU" sz="1200" dirty="0"/>
            </a:br>
            <a:r>
              <a:rPr lang="ru-RU" sz="1200" dirty="0" err="1"/>
              <a:t>def</a:t>
            </a:r>
            <a:r>
              <a:rPr lang="ru-RU" sz="1200" dirty="0"/>
              <a:t> Pr1():</a:t>
            </a:r>
            <a:br>
              <a:rPr lang="ru-RU" sz="1200" dirty="0"/>
            </a:br>
            <a:r>
              <a:rPr lang="ru-RU" sz="1200" dirty="0"/>
              <a:t>a = 100</a:t>
            </a:r>
            <a:br>
              <a:rPr lang="ru-RU" sz="1200" dirty="0"/>
            </a:br>
            <a:r>
              <a:rPr lang="ru-RU" sz="1200" dirty="0"/>
              <a:t>Pr1()</a:t>
            </a:r>
            <a:br>
              <a:rPr lang="ru-RU" sz="1200" dirty="0"/>
            </a:br>
            <a:r>
              <a:rPr lang="ru-RU" sz="1200" dirty="0" err="1"/>
              <a:t>def</a:t>
            </a:r>
            <a:r>
              <a:rPr lang="ru-RU" sz="1200" dirty="0"/>
              <a:t> Pr2(): #Функция, в которой</a:t>
            </a:r>
            <a:br>
              <a:rPr lang="ru-RU" sz="1200" dirty="0"/>
            </a:br>
            <a:r>
              <a:rPr lang="ru-RU" sz="1200" dirty="0" err="1"/>
              <a:t>print</a:t>
            </a:r>
            <a:r>
              <a:rPr lang="ru-RU" sz="1200" dirty="0"/>
              <a:t>(a) #выводится на экран значение переменной а</a:t>
            </a:r>
            <a:br>
              <a:rPr lang="ru-RU" sz="1200" dirty="0"/>
            </a:br>
            <a:r>
              <a:rPr lang="ru-RU" sz="1200" dirty="0"/>
              <a:t>Pr2() #Вызов функции Pr2()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 </a:t>
            </a:r>
            <a:r>
              <a:rPr lang="ru-RU" sz="1200" dirty="0"/>
              <a:t>то же время глобальные переменные доступны («видны») </a:t>
            </a:r>
            <a:r>
              <a:rPr lang="ru-RU" sz="1200" dirty="0" smtClean="0"/>
              <a:t>в функциях</a:t>
            </a:r>
            <a:r>
              <a:rPr lang="ru-RU" sz="1200" dirty="0"/>
              <a:t>:</a:t>
            </a:r>
            <a:br>
              <a:rPr lang="ru-RU" sz="1200" dirty="0"/>
            </a:br>
            <a:r>
              <a:rPr lang="ru-RU" sz="1200" dirty="0" err="1"/>
              <a:t>def</a:t>
            </a:r>
            <a:r>
              <a:rPr lang="ru-RU" sz="1200" dirty="0"/>
              <a:t> </a:t>
            </a:r>
            <a:r>
              <a:rPr lang="ru-RU" sz="1200" dirty="0" err="1"/>
              <a:t>Pr</a:t>
            </a:r>
            <a:r>
              <a:rPr lang="ru-RU" sz="1200" dirty="0"/>
              <a:t>():</a:t>
            </a:r>
            <a:br>
              <a:rPr lang="ru-RU" sz="1200" dirty="0"/>
            </a:br>
            <a:r>
              <a:rPr lang="ru-RU" sz="1200" dirty="0" err="1"/>
              <a:t>print</a:t>
            </a:r>
            <a:r>
              <a:rPr lang="ru-RU" sz="1200" dirty="0"/>
              <a:t>(a)</a:t>
            </a:r>
            <a:br>
              <a:rPr lang="ru-RU" sz="1200" dirty="0"/>
            </a:br>
            <a:r>
              <a:rPr lang="ru-RU" sz="1200" dirty="0"/>
              <a:t>a = 100</a:t>
            </a:r>
            <a:br>
              <a:rPr lang="ru-RU" sz="1200" dirty="0"/>
            </a:br>
            <a:r>
              <a:rPr lang="ru-RU" sz="1200" dirty="0" err="1"/>
              <a:t>Pr</a:t>
            </a:r>
            <a:r>
              <a:rPr lang="ru-RU" sz="1200" dirty="0"/>
              <a:t>() #Функция выведет значение глобальной переменной а (100)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901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Еще один случай, который следует рассмотреть, – совпадение </a:t>
            </a:r>
            <a:r>
              <a:rPr lang="ru-RU" dirty="0" smtClean="0"/>
              <a:t>имен локальной </a:t>
            </a:r>
            <a:r>
              <a:rPr lang="ru-RU" dirty="0"/>
              <a:t>и глобальной переменных. Как по-вашему, что будет выведено на экран в результате выполнения следующей программы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def</a:t>
            </a:r>
            <a:r>
              <a:rPr lang="ru-RU" dirty="0"/>
              <a:t> </a:t>
            </a:r>
            <a:r>
              <a:rPr lang="ru-RU" dirty="0" err="1"/>
              <a:t>Pr</a:t>
            </a:r>
            <a:r>
              <a:rPr lang="ru-RU" dirty="0"/>
              <a:t>():</a:t>
            </a:r>
            <a:br>
              <a:rPr lang="ru-RU" dirty="0"/>
            </a:br>
            <a:r>
              <a:rPr lang="ru-RU" dirty="0"/>
              <a:t>a = 11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(a)</a:t>
            </a:r>
            <a:br>
              <a:rPr lang="ru-RU" dirty="0"/>
            </a:br>
            <a:r>
              <a:rPr lang="ru-RU" dirty="0"/>
              <a:t>a = 100</a:t>
            </a:r>
            <a:br>
              <a:rPr lang="ru-RU" dirty="0"/>
            </a:br>
            <a:r>
              <a:rPr lang="ru-RU" dirty="0" err="1"/>
              <a:t>Pr</a:t>
            </a:r>
            <a:r>
              <a:rPr lang="ru-RU" dirty="0" smtClean="0"/>
              <a:t>()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Правильный ответ – 11 (говорят, что в этом случае локальная переменная «закрывает» собой глобальную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638" y="2020068"/>
            <a:ext cx="826187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func</a:t>
            </a:r>
            <a:r>
              <a:rPr lang="en-US" dirty="0"/>
              <a:t> ():</a:t>
            </a:r>
          </a:p>
          <a:p>
            <a:pPr marL="0" indent="0">
              <a:buNone/>
            </a:pPr>
            <a:r>
              <a:rPr lang="en-US" dirty="0"/>
              <a:t>	print ("privet")</a:t>
            </a:r>
          </a:p>
          <a:p>
            <a:pPr marL="0" indent="0">
              <a:buNone/>
            </a:pPr>
            <a:r>
              <a:rPr lang="en-US" dirty="0"/>
              <a:t>	print ("</a:t>
            </a:r>
            <a:r>
              <a:rPr lang="en-US" dirty="0" err="1"/>
              <a:t>strana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 err="1"/>
              <a:t>func</a:t>
            </a:r>
            <a:r>
              <a:rPr lang="en-US" dirty="0" smtClean="0"/>
              <a:t>()</a:t>
            </a:r>
            <a:r>
              <a:rPr lang="kk-KZ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kk-KZ" b="1" dirty="0" smtClean="0"/>
              <a:t>Результат </a:t>
            </a:r>
            <a:r>
              <a:rPr lang="kk-KZ" b="1" dirty="0"/>
              <a:t>выполнения программы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privet</a:t>
            </a:r>
          </a:p>
          <a:p>
            <a:pPr marL="0" indent="0">
              <a:buNone/>
            </a:pPr>
            <a:r>
              <a:rPr lang="en-US" dirty="0" err="1"/>
              <a:t>strana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&gt;&gt;&gt;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9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&gt;&gt;&gt; </a:t>
            </a:r>
            <a:r>
              <a:rPr lang="en-US" dirty="0" err="1"/>
              <a:t>def</a:t>
            </a:r>
            <a:r>
              <a:rPr lang="en-US" dirty="0"/>
              <a:t> f (name):</a:t>
            </a:r>
          </a:p>
          <a:p>
            <a:pPr marL="0" indent="0">
              <a:buNone/>
            </a:pPr>
            <a:r>
              <a:rPr lang="en-US" dirty="0"/>
              <a:t>	print ("</a:t>
            </a:r>
            <a:r>
              <a:rPr lang="en-US" dirty="0" err="1"/>
              <a:t>privet"+name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/>
              <a:t>f ('Astana')</a:t>
            </a:r>
          </a:p>
          <a:p>
            <a:pPr marL="0" indent="0">
              <a:buNone/>
            </a:pPr>
            <a:r>
              <a:rPr lang="kk-KZ" b="1" dirty="0"/>
              <a:t>Результат выполнения программы</a:t>
            </a: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privetAstana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s-ES" dirty="0" smtClean="0"/>
              <a:t>2. &gt;&gt;&gt; </a:t>
            </a:r>
            <a:r>
              <a:rPr lang="es-ES" dirty="0"/>
              <a:t>def summa (x,y):</a:t>
            </a:r>
          </a:p>
          <a:p>
            <a:pPr marL="0" indent="0">
              <a:buNone/>
            </a:pPr>
            <a:r>
              <a:rPr lang="es-ES" dirty="0"/>
              <a:t>	print(x*y)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&gt;&gt;&gt; summa (10,20)</a:t>
            </a:r>
          </a:p>
          <a:p>
            <a:pPr marL="0" indent="0">
              <a:buNone/>
            </a:pPr>
            <a:r>
              <a:rPr lang="kk-KZ" b="1" dirty="0"/>
              <a:t>Результат выполнения программы</a:t>
            </a:r>
            <a:endParaRPr lang="en-US" b="1" dirty="0"/>
          </a:p>
          <a:p>
            <a:pPr marL="0" indent="0">
              <a:buNone/>
            </a:pPr>
            <a:r>
              <a:rPr lang="es-ES" dirty="0" smtClean="0"/>
              <a:t>200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&gt;&gt;&gt; </a:t>
            </a:r>
            <a:r>
              <a:rPr lang="en-US" dirty="0" smtClean="0"/>
              <a:t>&gt;&gt;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Пример возвращения функций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 err="1" smtClean="0"/>
              <a:t>def</a:t>
            </a:r>
            <a:r>
              <a:rPr lang="en-US" dirty="0" smtClean="0"/>
              <a:t> summa (</a:t>
            </a:r>
            <a:r>
              <a:rPr lang="en-US" dirty="0" err="1" smtClean="0"/>
              <a:t>x,y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	s=</a:t>
            </a:r>
            <a:r>
              <a:rPr lang="en-US" dirty="0" err="1" smtClean="0"/>
              <a:t>x+y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return 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&gt;&gt;&gt; x=summa(25,35)</a:t>
            </a:r>
          </a:p>
          <a:p>
            <a:pPr marL="0" indent="0">
              <a:buNone/>
            </a:pPr>
            <a:r>
              <a:rPr lang="en-US" dirty="0" smtClean="0"/>
              <a:t>&gt;&gt;&gt; print (x)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kk-KZ" b="1" dirty="0" smtClean="0"/>
              <a:t>Результат выполнения программы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60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k-KZ" dirty="0" smtClean="0"/>
              <a:t>Или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def</a:t>
            </a:r>
            <a:r>
              <a:rPr lang="en-US" dirty="0"/>
              <a:t> summa (</a:t>
            </a:r>
            <a:r>
              <a:rPr lang="en-US" dirty="0" err="1"/>
              <a:t>x,y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kk-KZ" dirty="0" smtClean="0"/>
              <a:t>	</a:t>
            </a:r>
            <a:r>
              <a:rPr lang="en-US" dirty="0" smtClean="0"/>
              <a:t>return </a:t>
            </a:r>
            <a:r>
              <a:rPr lang="en-US" dirty="0" err="1"/>
              <a:t>x+y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&gt;&gt;&gt; x=summa(25,35)</a:t>
            </a:r>
          </a:p>
          <a:p>
            <a:pPr marL="0" indent="0">
              <a:buNone/>
            </a:pPr>
            <a:r>
              <a:rPr lang="en-US" dirty="0"/>
              <a:t>&gt;&gt;&gt; print (x)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k-KZ" b="1" dirty="0"/>
              <a:t>Результат выполнения программы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60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387365"/>
            <a:ext cx="8261873" cy="43462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Контрольные вопросы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Какие преимущества дает использование в программах собственных функций? </a:t>
            </a:r>
            <a:br>
              <a:rPr lang="ru-RU" dirty="0"/>
            </a:br>
            <a:r>
              <a:rPr lang="ru-RU" dirty="0"/>
              <a:t>2. Как оформляются функции в программах на языке </a:t>
            </a:r>
            <a:r>
              <a:rPr lang="ru-RU" dirty="0" err="1"/>
              <a:t>Python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3. Как вызвать созданную функцию для выполнения?</a:t>
            </a:r>
            <a:br>
              <a:rPr lang="ru-RU" dirty="0"/>
            </a:br>
            <a:r>
              <a:rPr lang="ru-RU" dirty="0"/>
              <a:t>4. Что такое «функция с параметрами»? Когда используются такие функции?</a:t>
            </a:r>
            <a:br>
              <a:rPr lang="ru-RU" dirty="0"/>
            </a:br>
            <a:r>
              <a:rPr lang="ru-RU" dirty="0"/>
              <a:t>5. Что такое «формальные параметры функции»? Что такое</a:t>
            </a:r>
            <a:br>
              <a:rPr lang="ru-RU" dirty="0"/>
            </a:br>
            <a:r>
              <a:rPr lang="ru-RU" dirty="0"/>
              <a:t>«фактические параметры»?</a:t>
            </a:r>
            <a:br>
              <a:rPr lang="ru-RU" dirty="0"/>
            </a:br>
            <a:r>
              <a:rPr lang="ru-RU" dirty="0"/>
              <a:t>6. Каковы правила вызова функций, имеющих несколько формальных параметров?</a:t>
            </a:r>
            <a:br>
              <a:rPr lang="ru-RU" dirty="0"/>
            </a:br>
            <a:r>
              <a:rPr lang="ru-RU" dirty="0"/>
              <a:t>7. Как работает программа при наличии в ней функции (что происходит в памяти компьютера)?</a:t>
            </a:r>
            <a:br>
              <a:rPr lang="ru-RU" dirty="0"/>
            </a:br>
            <a:r>
              <a:rPr lang="ru-RU" dirty="0"/>
              <a:t>8. Какие переменные называются локальными? Глобальными?</a:t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7200" y="1166842"/>
            <a:ext cx="8737600" cy="44627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 smtClean="0"/>
              <a:t>Задания.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1. Напишите программу, в которой имеется функция, выводящая на экран прямоугольник из звездочек (*) шириной 60 и высотой 20 звездочек.</a:t>
            </a:r>
            <a:br>
              <a:rPr lang="ru-RU" sz="1400" dirty="0" smtClean="0"/>
            </a:br>
            <a:r>
              <a:rPr lang="ru-RU" sz="1400" dirty="0" smtClean="0"/>
              <a:t>2. Напишите программу, в которой используется функция, выводящая на экран в строке любое количество некоторого символа.</a:t>
            </a:r>
            <a:br>
              <a:rPr lang="ru-RU" sz="1400" dirty="0" smtClean="0"/>
            </a:br>
            <a:r>
              <a:rPr lang="ru-RU" sz="1400" dirty="0" smtClean="0"/>
              <a:t>3. Напишите программу, с помощью которой можно получить на экране следующее:</a:t>
            </a:r>
            <a:br>
              <a:rPr lang="ru-RU" sz="1400" dirty="0" smtClean="0"/>
            </a:br>
            <a:r>
              <a:rPr lang="ru-RU" sz="1400" dirty="0" smtClean="0"/>
              <a:t>а)</a:t>
            </a:r>
            <a:br>
              <a:rPr lang="ru-RU" sz="1400" dirty="0" smtClean="0"/>
            </a:br>
            <a:r>
              <a:rPr lang="ru-RU" sz="1400" dirty="0" smtClean="0"/>
              <a:t>*</a:t>
            </a:r>
            <a:br>
              <a:rPr lang="ru-RU" sz="1400" dirty="0" smtClean="0"/>
            </a:br>
            <a:r>
              <a:rPr lang="ru-RU" sz="1400" dirty="0" smtClean="0"/>
              <a:t>* *</a:t>
            </a:r>
            <a:br>
              <a:rPr lang="ru-RU" sz="1400" dirty="0" smtClean="0"/>
            </a:br>
            <a:r>
              <a:rPr lang="ru-RU" sz="1400" dirty="0" smtClean="0"/>
              <a:t>* * *</a:t>
            </a:r>
            <a:br>
              <a:rPr lang="ru-RU" sz="1400" dirty="0" smtClean="0"/>
            </a:br>
            <a:r>
              <a:rPr lang="ru-RU" sz="1400" dirty="0" smtClean="0"/>
              <a:t>* * * *</a:t>
            </a:r>
            <a:br>
              <a:rPr lang="ru-RU" sz="1400" dirty="0" smtClean="0"/>
            </a:br>
            <a:r>
              <a:rPr lang="ru-RU" sz="1400" dirty="0" smtClean="0"/>
              <a:t>* * * * *</a:t>
            </a:r>
            <a:br>
              <a:rPr lang="ru-RU" sz="1400" dirty="0" smtClean="0"/>
            </a:br>
            <a:r>
              <a:rPr lang="ru-RU" sz="1400" dirty="0" smtClean="0"/>
              <a:t>* * * * * *</a:t>
            </a:r>
            <a:br>
              <a:rPr lang="ru-RU" sz="1400" dirty="0" smtClean="0"/>
            </a:br>
            <a:r>
              <a:rPr lang="ru-RU" sz="1400" dirty="0" smtClean="0"/>
              <a:t>* * * * * * *</a:t>
            </a:r>
            <a:br>
              <a:rPr lang="ru-RU" sz="1400" dirty="0" smtClean="0"/>
            </a:br>
            <a:r>
              <a:rPr lang="ru-RU" sz="1400" dirty="0" smtClean="0"/>
              <a:t>* * * * * * * *</a:t>
            </a:r>
            <a:br>
              <a:rPr lang="ru-RU" sz="1400" dirty="0" smtClean="0"/>
            </a:br>
            <a:r>
              <a:rPr lang="ru-RU" sz="1400" dirty="0" smtClean="0"/>
              <a:t>* * * * * * * * *</a:t>
            </a:r>
            <a:br>
              <a:rPr lang="ru-RU" sz="1400" dirty="0" smtClean="0"/>
            </a:br>
            <a:r>
              <a:rPr lang="ru-RU" sz="1400" dirty="0" smtClean="0"/>
              <a:t>* * * * * * * * * *</a:t>
            </a:r>
            <a:br>
              <a:rPr lang="ru-RU" sz="1400" dirty="0" smtClean="0"/>
            </a:br>
            <a:r>
              <a:rPr lang="ru-RU" dirty="0"/>
              <a:t>б)</a:t>
            </a:r>
            <a:br>
              <a:rPr lang="ru-RU" dirty="0"/>
            </a:br>
            <a:r>
              <a:rPr lang="ru-RU" dirty="0"/>
              <a:t>*</a:t>
            </a:r>
            <a:br>
              <a:rPr lang="ru-RU" dirty="0"/>
            </a:br>
            <a:r>
              <a:rPr lang="ru-RU" dirty="0"/>
              <a:t>* *</a:t>
            </a:r>
            <a:br>
              <a:rPr lang="ru-RU" dirty="0"/>
            </a:br>
            <a:r>
              <a:rPr lang="ru-RU" dirty="0"/>
              <a:t>* * *</a:t>
            </a:r>
            <a:br>
              <a:rPr lang="ru-RU" dirty="0"/>
            </a:br>
            <a:r>
              <a:rPr lang="ru-RU" dirty="0"/>
              <a:t>* * * *</a:t>
            </a:r>
            <a:br>
              <a:rPr lang="ru-RU" dirty="0"/>
            </a:br>
            <a:r>
              <a:rPr lang="ru-RU" dirty="0"/>
              <a:t>* * * * *</a:t>
            </a:r>
            <a:br>
              <a:rPr lang="ru-RU" dirty="0"/>
            </a:br>
            <a:r>
              <a:rPr lang="ru-RU" dirty="0"/>
              <a:t>* * * * * *</a:t>
            </a:r>
            <a:br>
              <a:rPr lang="ru-RU" dirty="0"/>
            </a:br>
            <a:r>
              <a:rPr lang="ru-RU" dirty="0"/>
              <a:t>* * * * *</a:t>
            </a:r>
            <a:br>
              <a:rPr lang="ru-RU" dirty="0"/>
            </a:br>
            <a:r>
              <a:rPr lang="ru-RU" dirty="0"/>
              <a:t>* * * *</a:t>
            </a:r>
            <a:br>
              <a:rPr lang="ru-RU" dirty="0"/>
            </a:br>
            <a:r>
              <a:rPr lang="ru-RU" dirty="0"/>
              <a:t>* * *</a:t>
            </a:r>
            <a:br>
              <a:rPr lang="ru-RU" dirty="0"/>
            </a:br>
            <a:r>
              <a:rPr lang="ru-RU" dirty="0"/>
              <a:t>* *</a:t>
            </a:r>
            <a:br>
              <a:rPr lang="ru-RU" dirty="0"/>
            </a:br>
            <a:r>
              <a:rPr lang="ru-RU" dirty="0" smtClean="0"/>
              <a:t>*</a:t>
            </a:r>
          </a:p>
          <a:p>
            <a:r>
              <a:rPr lang="ru-RU" dirty="0"/>
              <a:t>В обоих случаях используйте вспомогательную функцию.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6429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686" y="675177"/>
            <a:ext cx="8261873" cy="36038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Теперь </a:t>
            </a:r>
            <a:r>
              <a:rPr lang="ru-RU" dirty="0" smtClean="0"/>
              <a:t>об </a:t>
            </a:r>
            <a:r>
              <a:rPr lang="ru-RU" dirty="0"/>
              <a:t>особом виде функций. Что делают </a:t>
            </a:r>
            <a:r>
              <a:rPr lang="ru-RU" dirty="0" smtClean="0"/>
              <a:t>функции </a:t>
            </a:r>
            <a:r>
              <a:rPr lang="ru-RU" dirty="0" err="1" smtClean="0"/>
              <a:t>sqrt</a:t>
            </a:r>
            <a:r>
              <a:rPr lang="ru-RU" dirty="0"/>
              <a:t>(), </a:t>
            </a:r>
            <a:r>
              <a:rPr lang="ru-RU" dirty="0" err="1"/>
              <a:t>sin</a:t>
            </a:r>
            <a:r>
              <a:rPr lang="ru-RU" dirty="0"/>
              <a:t>(), </a:t>
            </a:r>
            <a:r>
              <a:rPr lang="ru-RU" dirty="0" err="1"/>
              <a:t>max</a:t>
            </a:r>
            <a:r>
              <a:rPr lang="ru-RU" dirty="0"/>
              <a:t>(), </a:t>
            </a:r>
            <a:r>
              <a:rPr lang="ru-RU" dirty="0" err="1"/>
              <a:t>len</a:t>
            </a:r>
            <a:r>
              <a:rPr lang="ru-RU" dirty="0"/>
              <a:t>() и другие, использовавшиеся в программах </a:t>
            </a:r>
            <a:r>
              <a:rPr lang="ru-RU" dirty="0" smtClean="0"/>
              <a:t> </a:t>
            </a:r>
            <a:r>
              <a:rPr lang="ru-RU" dirty="0"/>
              <a:t>– Возвращают какое-то значение (результат расчетов или т. п.). Так вот, с такой же целью можно </a:t>
            </a:r>
            <a:r>
              <a:rPr lang="ru-RU" dirty="0" smtClean="0"/>
              <a:t>также создавать </a:t>
            </a:r>
            <a:r>
              <a:rPr lang="ru-RU" dirty="0"/>
              <a:t>и использовать собственные функции. Пусть, например, </a:t>
            </a:r>
            <a:r>
              <a:rPr lang="ru-RU" dirty="0" smtClean="0"/>
              <a:t>в программе </a:t>
            </a:r>
            <a:r>
              <a:rPr lang="ru-RU" dirty="0"/>
              <a:t>надо рассчитать значение х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048" t="32011" r="44381" b="57323"/>
          <a:stretch/>
        </p:blipFill>
        <p:spPr>
          <a:xfrm>
            <a:off x="3973679" y="3526970"/>
            <a:ext cx="3439886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Собственные функций. </a:t>
            </a:r>
          </a:p>
          <a:p>
            <a:r>
              <a:rPr lang="ru-RU" dirty="0"/>
              <a:t>Оформление функции в программах на языке </a:t>
            </a:r>
            <a:r>
              <a:rPr lang="ru-RU" dirty="0" err="1"/>
              <a:t>Python</a:t>
            </a:r>
            <a:r>
              <a:rPr lang="ru-RU" dirty="0"/>
              <a:t>. </a:t>
            </a:r>
          </a:p>
          <a:p>
            <a:r>
              <a:rPr lang="ru-RU" dirty="0"/>
              <a:t>Вызов функций для выполнения. </a:t>
            </a:r>
          </a:p>
          <a:p>
            <a:r>
              <a:rPr lang="ru-RU" dirty="0"/>
              <a:t>Функция с параметрами. </a:t>
            </a:r>
          </a:p>
          <a:p>
            <a:r>
              <a:rPr lang="ru-RU" dirty="0"/>
              <a:t>Локальные и глобальные переменные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8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30" y="812800"/>
            <a:ext cx="8579834" cy="488924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Видно, что в выражении для расчета имеются похожие </a:t>
            </a:r>
            <a:r>
              <a:rPr lang="ru-RU" dirty="0" smtClean="0"/>
              <a:t>фрагменты. Желательно </a:t>
            </a:r>
            <a:r>
              <a:rPr lang="ru-RU" dirty="0"/>
              <a:t>для расчета оформить функцию, которая вычисляла </a:t>
            </a:r>
            <a:r>
              <a:rPr lang="ru-RU" dirty="0" smtClean="0"/>
              <a:t>бы значения отдельных  </a:t>
            </a:r>
            <a:r>
              <a:rPr lang="ru-RU" dirty="0"/>
              <a:t>дробей </a:t>
            </a:r>
            <a:r>
              <a:rPr lang="ru-RU" dirty="0" smtClean="0"/>
              <a:t>вида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при любых значениях </a:t>
            </a:r>
            <a:r>
              <a:rPr lang="en-US" dirty="0"/>
              <a:t>a </a:t>
            </a:r>
            <a:r>
              <a:rPr lang="ru-RU" dirty="0"/>
              <a:t>и </a:t>
            </a:r>
            <a:r>
              <a:rPr lang="en-US" dirty="0"/>
              <a:t>b,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А затем </a:t>
            </a:r>
            <a:r>
              <a:rPr lang="ru-RU" dirty="0"/>
              <a:t>использовать ее для расчетов. Такая функция оформляется так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Drob</a:t>
            </a:r>
            <a:r>
              <a:rPr lang="en-US" dirty="0"/>
              <a:t>(a, b):</a:t>
            </a:r>
            <a:br>
              <a:rPr lang="en-US" dirty="0"/>
            </a:br>
            <a:r>
              <a:rPr lang="en-US" dirty="0" err="1"/>
              <a:t>chisl</a:t>
            </a:r>
            <a:r>
              <a:rPr lang="en-US" dirty="0"/>
              <a:t> = a + </a:t>
            </a:r>
            <a:r>
              <a:rPr lang="en-US" dirty="0" err="1"/>
              <a:t>math.sqrt</a:t>
            </a:r>
            <a:r>
              <a:rPr lang="en-US" dirty="0"/>
              <a:t>(a)</a:t>
            </a:r>
            <a:br>
              <a:rPr lang="en-US" dirty="0"/>
            </a:br>
            <a:r>
              <a:rPr lang="en-US" dirty="0" err="1"/>
              <a:t>znam</a:t>
            </a:r>
            <a:r>
              <a:rPr lang="en-US" dirty="0"/>
              <a:t> = b + </a:t>
            </a:r>
            <a:r>
              <a:rPr lang="en-US" dirty="0" err="1"/>
              <a:t>math.sqrt</a:t>
            </a:r>
            <a:r>
              <a:rPr lang="en-US" dirty="0"/>
              <a:t>(b)</a:t>
            </a:r>
            <a:br>
              <a:rPr lang="en-US" dirty="0"/>
            </a:br>
            <a:r>
              <a:rPr lang="en-US" dirty="0" err="1"/>
              <a:t>dr</a:t>
            </a:r>
            <a:r>
              <a:rPr lang="en-US" dirty="0"/>
              <a:t> = </a:t>
            </a:r>
            <a:r>
              <a:rPr lang="en-US" dirty="0" err="1"/>
              <a:t>chisl</a:t>
            </a:r>
            <a:r>
              <a:rPr lang="en-US" dirty="0"/>
              <a:t>/</a:t>
            </a:r>
            <a:r>
              <a:rPr lang="en-US" dirty="0" err="1"/>
              <a:t>znam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return </a:t>
            </a:r>
            <a:r>
              <a:rPr lang="en-US" dirty="0" err="1" smtClean="0"/>
              <a:t>dr</a:t>
            </a:r>
            <a:endParaRPr lang="ru-RU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Drob</a:t>
            </a:r>
            <a:r>
              <a:rPr lang="en-US" dirty="0"/>
              <a:t>(a, b):</a:t>
            </a:r>
            <a:br>
              <a:rPr lang="en-US" dirty="0"/>
            </a:br>
            <a:r>
              <a:rPr lang="en-US" dirty="0" err="1"/>
              <a:t>chisl</a:t>
            </a:r>
            <a:r>
              <a:rPr lang="en-US" dirty="0"/>
              <a:t> = a + </a:t>
            </a:r>
            <a:r>
              <a:rPr lang="en-US" dirty="0" err="1"/>
              <a:t>math.sqrt</a:t>
            </a:r>
            <a:r>
              <a:rPr lang="en-US" dirty="0"/>
              <a:t>(a)</a:t>
            </a:r>
            <a:br>
              <a:rPr lang="en-US" dirty="0"/>
            </a:br>
            <a:r>
              <a:rPr lang="en-US" dirty="0" err="1"/>
              <a:t>znam</a:t>
            </a:r>
            <a:r>
              <a:rPr lang="en-US" dirty="0"/>
              <a:t> = b + </a:t>
            </a:r>
            <a:r>
              <a:rPr lang="en-US" dirty="0" err="1"/>
              <a:t>math.sqrt</a:t>
            </a:r>
            <a:r>
              <a:rPr lang="en-US" dirty="0"/>
              <a:t>(b)</a:t>
            </a:r>
            <a:br>
              <a:rPr lang="en-US" dirty="0"/>
            </a:br>
            <a:r>
              <a:rPr lang="en-US" dirty="0"/>
              <a:t>return </a:t>
            </a:r>
            <a:r>
              <a:rPr lang="en-US" dirty="0" err="1"/>
              <a:t>chisl</a:t>
            </a:r>
            <a:r>
              <a:rPr lang="en-US" dirty="0"/>
              <a:t>/</a:t>
            </a:r>
            <a:r>
              <a:rPr lang="en-US" dirty="0" err="1"/>
              <a:t>znam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239" t="51481" r="51619" b="39377"/>
          <a:stretch/>
        </p:blipFill>
        <p:spPr>
          <a:xfrm>
            <a:off x="8933813" y="1088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72055"/>
            <a:ext cx="8738300" cy="46510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Нетрудно увидеть, что особенность оформления </a:t>
            </a:r>
            <a:r>
              <a:rPr lang="ru-RU" dirty="0" smtClean="0"/>
              <a:t>рассмотренной функции </a:t>
            </a:r>
            <a:r>
              <a:rPr lang="ru-RU" dirty="0"/>
              <a:t>заключается в том, что </a:t>
            </a:r>
            <a:r>
              <a:rPr lang="ru-RU" dirty="0" smtClean="0"/>
              <a:t>последней  </a:t>
            </a:r>
            <a:r>
              <a:rPr lang="ru-RU" dirty="0"/>
              <a:t>инструкцией </a:t>
            </a:r>
            <a:r>
              <a:rPr lang="ru-RU" dirty="0" smtClean="0"/>
              <a:t>является инструкция </a:t>
            </a:r>
            <a:r>
              <a:rPr lang="ru-RU" dirty="0" err="1"/>
              <a:t>return</a:t>
            </a:r>
            <a:r>
              <a:rPr lang="ru-RU" dirty="0"/>
              <a:t>, в которой указывается значение, </a:t>
            </a:r>
            <a:r>
              <a:rPr lang="ru-RU" dirty="0" smtClean="0"/>
              <a:t>возвращаемое функцией.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использования в программе созданной функции надо </a:t>
            </a:r>
            <a:r>
              <a:rPr lang="ru-RU" dirty="0" smtClean="0"/>
              <a:t>указать ее </a:t>
            </a:r>
            <a:r>
              <a:rPr lang="ru-RU" dirty="0"/>
              <a:t>имя, а в скобках – значения фактических параметров (аргументов</a:t>
            </a:r>
            <a:r>
              <a:rPr lang="ru-RU" dirty="0" smtClean="0"/>
              <a:t>):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х = </a:t>
            </a:r>
            <a:r>
              <a:rPr lang="ru-RU" dirty="0" err="1"/>
              <a:t>Drob</a:t>
            </a:r>
            <a:r>
              <a:rPr lang="ru-RU" dirty="0"/>
              <a:t>(2, 5) + </a:t>
            </a:r>
            <a:r>
              <a:rPr lang="ru-RU" dirty="0" err="1"/>
              <a:t>Drob</a:t>
            </a:r>
            <a:r>
              <a:rPr lang="ru-RU" dirty="0"/>
              <a:t>(5, 13) + </a:t>
            </a:r>
            <a:r>
              <a:rPr lang="ru-RU" dirty="0" err="1"/>
              <a:t>Drob</a:t>
            </a:r>
            <a:r>
              <a:rPr lang="ru-RU" dirty="0"/>
              <a:t>(13, 8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Требования к оформлению списка фактических параметров те </a:t>
            </a:r>
            <a:r>
              <a:rPr lang="ru-RU" dirty="0" smtClean="0"/>
              <a:t>же, что </a:t>
            </a:r>
            <a:r>
              <a:rPr lang="ru-RU" dirty="0"/>
              <a:t>и для функций, рассмотренных ранее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3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3" y="1061545"/>
            <a:ext cx="9175530" cy="46615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dirty="0"/>
              <a:t>Результатом выполнения функции может быть не только число, </a:t>
            </a:r>
            <a:r>
              <a:rPr lang="ru-RU" dirty="0" smtClean="0"/>
              <a:t>но и </a:t>
            </a:r>
            <a:r>
              <a:rPr lang="ru-RU" dirty="0"/>
              <a:t>символ, символьная строка или любой другой объект, в том </a:t>
            </a:r>
            <a:r>
              <a:rPr lang="ru-RU" dirty="0" smtClean="0"/>
              <a:t>числе значение </a:t>
            </a:r>
            <a:r>
              <a:rPr lang="ru-RU" dirty="0"/>
              <a:t>логического типа (</a:t>
            </a:r>
            <a:r>
              <a:rPr lang="ru-RU" dirty="0" err="1"/>
              <a:t>True</a:t>
            </a:r>
            <a:r>
              <a:rPr lang="ru-RU" dirty="0"/>
              <a:t> или </a:t>
            </a:r>
            <a:r>
              <a:rPr lang="ru-RU" dirty="0" err="1"/>
              <a:t>False</a:t>
            </a:r>
            <a:r>
              <a:rPr lang="ru-RU" dirty="0"/>
              <a:t>). В последнем случае соответствующие функции называют «логическими».</a:t>
            </a:r>
            <a:br>
              <a:rPr lang="ru-RU" dirty="0"/>
            </a:br>
            <a:r>
              <a:rPr lang="ru-RU" dirty="0"/>
              <a:t>Например, логическая функция, определяющая, является ли натуральное число a делителем натурального числа b, имеет вид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def</a:t>
            </a:r>
            <a:r>
              <a:rPr lang="ru-RU" dirty="0"/>
              <a:t> </a:t>
            </a:r>
            <a:r>
              <a:rPr lang="ru-RU" dirty="0" err="1"/>
              <a:t>del</a:t>
            </a:r>
            <a:r>
              <a:rPr lang="ru-RU" dirty="0"/>
              <a:t>(a, b):</a:t>
            </a:r>
            <a:br>
              <a:rPr lang="ru-RU" dirty="0"/>
            </a:br>
            <a:r>
              <a:rPr lang="ru-RU" dirty="0" err="1"/>
              <a:t>if</a:t>
            </a:r>
            <a:r>
              <a:rPr lang="ru-RU" dirty="0"/>
              <a:t> b % a == 0:</a:t>
            </a:r>
            <a:br>
              <a:rPr lang="ru-RU" dirty="0"/>
            </a:br>
            <a:r>
              <a:rPr lang="ru-RU" dirty="0" err="1"/>
              <a:t>return</a:t>
            </a:r>
            <a:r>
              <a:rPr lang="ru-RU" dirty="0"/>
              <a:t> </a:t>
            </a:r>
            <a:r>
              <a:rPr lang="ru-RU" dirty="0" err="1"/>
              <a:t>True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else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return</a:t>
            </a:r>
            <a:r>
              <a:rPr lang="ru-RU" dirty="0"/>
              <a:t> </a:t>
            </a:r>
            <a:r>
              <a:rPr lang="ru-RU" dirty="0" err="1"/>
              <a:t>False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или</a:t>
            </a:r>
            <a:br>
              <a:rPr lang="ru-RU" dirty="0"/>
            </a:br>
            <a:r>
              <a:rPr lang="ru-RU" dirty="0" err="1"/>
              <a:t>def</a:t>
            </a:r>
            <a:r>
              <a:rPr lang="ru-RU" dirty="0"/>
              <a:t> </a:t>
            </a:r>
            <a:r>
              <a:rPr lang="ru-RU" dirty="0" err="1"/>
              <a:t>del</a:t>
            </a:r>
            <a:r>
              <a:rPr lang="ru-RU" dirty="0"/>
              <a:t>(a, b):</a:t>
            </a:r>
            <a:br>
              <a:rPr lang="ru-RU" dirty="0"/>
            </a:br>
            <a:r>
              <a:rPr lang="ru-RU" dirty="0" err="1"/>
              <a:t>return</a:t>
            </a:r>
            <a:r>
              <a:rPr lang="ru-RU" dirty="0"/>
              <a:t> b % a == 0</a:t>
            </a:r>
            <a:br>
              <a:rPr lang="ru-RU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408386"/>
            <a:ext cx="8261873" cy="43146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Созданная функция может быть использована в программе решения задачи: «Дано натуральное число n. Подсчитать количество делителей этого числа</a:t>
            </a:r>
            <a:r>
              <a:rPr lang="ru-RU" dirty="0" smtClean="0"/>
              <a:t>»: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dirty="0"/>
              <a:t>n = </a:t>
            </a:r>
            <a:r>
              <a:rPr lang="en-US" dirty="0" err="1"/>
              <a:t>int</a:t>
            </a:r>
            <a:r>
              <a:rPr lang="en-US" dirty="0"/>
              <a:t>(input('</a:t>
            </a:r>
            <a:r>
              <a:rPr lang="ru-RU" dirty="0"/>
              <a:t>Введите натуральное число '))</a:t>
            </a:r>
            <a:br>
              <a:rPr lang="ru-RU" dirty="0"/>
            </a:br>
            <a:r>
              <a:rPr lang="en-US" dirty="0" err="1"/>
              <a:t>kol_del</a:t>
            </a:r>
            <a:r>
              <a:rPr lang="en-US" dirty="0"/>
              <a:t> = 1 #</a:t>
            </a:r>
            <a:r>
              <a:rPr lang="ru-RU" dirty="0"/>
              <a:t>Учитываем </a:t>
            </a:r>
            <a:r>
              <a:rPr lang="en-US" dirty="0"/>
              <a:t>n </a:t>
            </a:r>
            <a:r>
              <a:rPr lang="ru-RU" dirty="0"/>
              <a:t>в счетчике числа делителей</a:t>
            </a:r>
            <a:br>
              <a:rPr lang="ru-RU" dirty="0"/>
            </a:br>
            <a:r>
              <a:rPr lang="en-US" dirty="0"/>
              <a:t>for nom in range(1, n//2 + 1): #</a:t>
            </a:r>
            <a:r>
              <a:rPr lang="ru-RU" dirty="0"/>
              <a:t>Рассматриваем возможные делители</a:t>
            </a:r>
            <a:br>
              <a:rPr lang="ru-RU" dirty="0"/>
            </a:br>
            <a:r>
              <a:rPr lang="en-US" dirty="0"/>
              <a:t>if del(nom, n) == True: #</a:t>
            </a:r>
            <a:r>
              <a:rPr lang="ru-RU" dirty="0"/>
              <a:t>Или </a:t>
            </a:r>
            <a:r>
              <a:rPr lang="en-US" dirty="0"/>
              <a:t>if del(nom, n):</a:t>
            </a:r>
            <a:br>
              <a:rPr lang="en-US" dirty="0"/>
            </a:br>
            <a:r>
              <a:rPr lang="en-US" dirty="0"/>
              <a:t>#</a:t>
            </a:r>
            <a:r>
              <a:rPr lang="ru-RU" dirty="0"/>
              <a:t>Встретился делитель</a:t>
            </a:r>
            <a:br>
              <a:rPr lang="ru-RU" dirty="0"/>
            </a:br>
            <a:r>
              <a:rPr lang="en-US" dirty="0" err="1"/>
              <a:t>kol_del</a:t>
            </a:r>
            <a:r>
              <a:rPr lang="en-US" dirty="0"/>
              <a:t> = </a:t>
            </a:r>
            <a:r>
              <a:rPr lang="en-US" dirty="0" err="1"/>
              <a:t>kol_del</a:t>
            </a:r>
            <a:r>
              <a:rPr lang="en-US" dirty="0"/>
              <a:t> + 1 #</a:t>
            </a:r>
            <a:r>
              <a:rPr lang="ru-RU" dirty="0"/>
              <a:t>Увеличиваем счетчик</a:t>
            </a:r>
            <a:br>
              <a:rPr lang="ru-RU" dirty="0"/>
            </a:br>
            <a:r>
              <a:rPr lang="en-US" dirty="0"/>
              <a:t>print(</a:t>
            </a:r>
            <a:r>
              <a:rPr lang="en-US" dirty="0" err="1"/>
              <a:t>kol_del</a:t>
            </a:r>
            <a:r>
              <a:rPr lang="en-US" dirty="0"/>
              <a:t>)</a:t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990" y="783942"/>
            <a:ext cx="8261873" cy="5399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Функцию </a:t>
            </a:r>
            <a:r>
              <a:rPr lang="ru-RU" sz="1800" dirty="0"/>
              <a:t>можно вызывать не только из основной части программы, но и из другой функции. Например, только что созданную функцию </a:t>
            </a:r>
            <a:r>
              <a:rPr lang="ru-RU" sz="1800" dirty="0" err="1"/>
              <a:t>del</a:t>
            </a:r>
            <a:r>
              <a:rPr lang="ru-RU" sz="1800" dirty="0"/>
              <a:t>() можно использовать в функции для подсчета </a:t>
            </a:r>
            <a:r>
              <a:rPr lang="ru-RU" sz="1800" dirty="0" smtClean="0"/>
              <a:t>количества делителей </a:t>
            </a:r>
            <a:r>
              <a:rPr lang="ru-RU" sz="1800" dirty="0"/>
              <a:t>числа n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def</a:t>
            </a:r>
            <a:r>
              <a:rPr lang="ru-RU" sz="1800" dirty="0"/>
              <a:t> </a:t>
            </a:r>
            <a:r>
              <a:rPr lang="ru-RU" sz="1800" dirty="0" err="1"/>
              <a:t>kol_delit</a:t>
            </a:r>
            <a:r>
              <a:rPr lang="ru-RU" sz="1800" dirty="0"/>
              <a:t>(n):</a:t>
            </a:r>
            <a:br>
              <a:rPr lang="ru-RU" sz="1800" dirty="0"/>
            </a:br>
            <a:r>
              <a:rPr lang="ru-RU" sz="1800" dirty="0" err="1"/>
              <a:t>kol_del</a:t>
            </a:r>
            <a:r>
              <a:rPr lang="ru-RU" sz="1800" dirty="0"/>
              <a:t> = 1</a:t>
            </a:r>
            <a:br>
              <a:rPr lang="ru-RU" sz="1800" dirty="0"/>
            </a:br>
            <a:r>
              <a:rPr lang="ru-RU" sz="1800" dirty="0" err="1"/>
              <a:t>for</a:t>
            </a:r>
            <a:r>
              <a:rPr lang="ru-RU" sz="1800" dirty="0"/>
              <a:t> </a:t>
            </a:r>
            <a:r>
              <a:rPr lang="ru-RU" sz="1800" dirty="0" err="1"/>
              <a:t>nom</a:t>
            </a:r>
            <a:r>
              <a:rPr lang="ru-RU" sz="1800" dirty="0"/>
              <a:t> </a:t>
            </a:r>
            <a:r>
              <a:rPr lang="ru-RU" sz="1800" dirty="0" err="1"/>
              <a:t>in</a:t>
            </a:r>
            <a:r>
              <a:rPr lang="ru-RU" sz="1800" dirty="0"/>
              <a:t> </a:t>
            </a:r>
            <a:r>
              <a:rPr lang="ru-RU" sz="1800" dirty="0" err="1"/>
              <a:t>range</a:t>
            </a:r>
            <a:r>
              <a:rPr lang="ru-RU" sz="1800" dirty="0"/>
              <a:t>(1, n//2 + 1):</a:t>
            </a:r>
            <a:br>
              <a:rPr lang="ru-RU" sz="1800" dirty="0"/>
            </a:br>
            <a:r>
              <a:rPr lang="ru-RU" sz="1800" dirty="0" err="1"/>
              <a:t>if</a:t>
            </a:r>
            <a:r>
              <a:rPr lang="ru-RU" sz="1800" dirty="0"/>
              <a:t> </a:t>
            </a:r>
            <a:r>
              <a:rPr lang="ru-RU" sz="1800" dirty="0" err="1"/>
              <a:t>del</a:t>
            </a:r>
            <a:r>
              <a:rPr lang="ru-RU" sz="1800" dirty="0"/>
              <a:t>(</a:t>
            </a:r>
            <a:r>
              <a:rPr lang="ru-RU" sz="1800" dirty="0" err="1"/>
              <a:t>nom</a:t>
            </a:r>
            <a:r>
              <a:rPr lang="ru-RU" sz="1800" dirty="0"/>
              <a:t>, n) == </a:t>
            </a:r>
            <a:r>
              <a:rPr lang="ru-RU" sz="1800" dirty="0" err="1"/>
              <a:t>True</a:t>
            </a:r>
            <a:r>
              <a:rPr lang="ru-RU" sz="1800" dirty="0"/>
              <a:t>: #Или </a:t>
            </a:r>
            <a:r>
              <a:rPr lang="ru-RU" sz="1800" dirty="0" err="1"/>
              <a:t>if</a:t>
            </a:r>
            <a:r>
              <a:rPr lang="ru-RU" sz="1800" dirty="0"/>
              <a:t> </a:t>
            </a:r>
            <a:r>
              <a:rPr lang="ru-RU" sz="1800" dirty="0" err="1"/>
              <a:t>del</a:t>
            </a:r>
            <a:r>
              <a:rPr lang="ru-RU" sz="1800" dirty="0"/>
              <a:t>(</a:t>
            </a:r>
            <a:r>
              <a:rPr lang="ru-RU" sz="1800" dirty="0" err="1"/>
              <a:t>nom</a:t>
            </a:r>
            <a:r>
              <a:rPr lang="ru-RU" sz="1800" dirty="0"/>
              <a:t>, n):</a:t>
            </a:r>
            <a:br>
              <a:rPr lang="ru-RU" sz="1800" dirty="0"/>
            </a:br>
            <a:r>
              <a:rPr lang="ru-RU" sz="1800" dirty="0" err="1"/>
              <a:t>kol_del</a:t>
            </a:r>
            <a:r>
              <a:rPr lang="ru-RU" sz="1800" dirty="0"/>
              <a:t> = </a:t>
            </a:r>
            <a:r>
              <a:rPr lang="ru-RU" sz="1800" dirty="0" err="1"/>
              <a:t>kol_del</a:t>
            </a:r>
            <a:r>
              <a:rPr lang="ru-RU" sz="1800" dirty="0"/>
              <a:t> + 1</a:t>
            </a:r>
            <a:br>
              <a:rPr lang="ru-RU" sz="1800" dirty="0"/>
            </a:br>
            <a:r>
              <a:rPr lang="ru-RU" sz="1800" dirty="0" err="1"/>
              <a:t>return</a:t>
            </a:r>
            <a:r>
              <a:rPr lang="ru-RU" sz="1800" dirty="0"/>
              <a:t> </a:t>
            </a:r>
            <a:r>
              <a:rPr lang="ru-RU" sz="1800" dirty="0" err="1" smtClean="0"/>
              <a:t>kol_del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а функцию </a:t>
            </a:r>
            <a:r>
              <a:rPr lang="ru-RU" sz="1800" dirty="0" err="1"/>
              <a:t>kol_delit</a:t>
            </a:r>
            <a:r>
              <a:rPr lang="ru-RU" sz="1800" dirty="0"/>
              <a:t>(n) – в логической функции, проверяющей,</a:t>
            </a:r>
            <a:br>
              <a:rPr lang="ru-RU" sz="1800" dirty="0"/>
            </a:br>
            <a:r>
              <a:rPr lang="ru-RU" sz="1800" dirty="0"/>
              <a:t>является ли некоторое натуральное число </a:t>
            </a:r>
            <a:r>
              <a:rPr lang="ru-RU" sz="1800" dirty="0" smtClean="0"/>
              <a:t>простым. Последнюю </a:t>
            </a:r>
            <a:r>
              <a:rPr lang="ru-RU" sz="1800" dirty="0"/>
              <a:t>функцию, в свою очередь, можно использовать в программах решения задач, связанных с простыми числами. </a:t>
            </a:r>
          </a:p>
        </p:txBody>
      </p:sp>
    </p:spTree>
    <p:extLst>
      <p:ext uri="{BB962C8B-B14F-4D97-AF65-F5344CB8AC3E}">
        <p14:creationId xmlns:p14="http://schemas.microsoft.com/office/powerpoint/2010/main" val="2762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6585" y="1252681"/>
            <a:ext cx="8261873" cy="4605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Контрольные вопросы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Чем отличается оформление функции, возвращающей результат?</a:t>
            </a:r>
            <a:br>
              <a:rPr lang="ru-RU" dirty="0"/>
            </a:br>
            <a:r>
              <a:rPr lang="ru-RU" dirty="0"/>
              <a:t>2. Как по тексту программы определить, какое значение возвращает функция?</a:t>
            </a:r>
            <a:br>
              <a:rPr lang="ru-RU" dirty="0"/>
            </a:br>
            <a:r>
              <a:rPr lang="ru-RU" dirty="0"/>
              <a:t>3. Какие функции называют логическими?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для разработки программ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407886"/>
            <a:ext cx="8261873" cy="4315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Рассчитать значение x, определив и использовав функцию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Определить </a:t>
            </a:r>
            <a:r>
              <a:rPr lang="ru-RU" dirty="0"/>
              <a:t>значение z = </a:t>
            </a:r>
            <a:r>
              <a:rPr lang="ru-RU" dirty="0" err="1"/>
              <a:t>sign</a:t>
            </a:r>
            <a:r>
              <a:rPr lang="ru-RU" dirty="0"/>
              <a:t> x + </a:t>
            </a:r>
            <a:r>
              <a:rPr lang="ru-RU" dirty="0" err="1"/>
              <a:t>sign</a:t>
            </a:r>
            <a:r>
              <a:rPr lang="ru-RU" dirty="0"/>
              <a:t> y,</a:t>
            </a:r>
            <a:br>
              <a:rPr lang="ru-RU" dirty="0"/>
            </a:br>
            <a:r>
              <a:rPr lang="ru-RU" dirty="0"/>
              <a:t>где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Значения </a:t>
            </a:r>
            <a:r>
              <a:rPr lang="ru-RU" dirty="0"/>
              <a:t>x и y вводятся с клавиатуры. В программе определить и использовать функцию </a:t>
            </a:r>
            <a:r>
              <a:rPr lang="ru-RU" dirty="0" err="1"/>
              <a:t>sign</a:t>
            </a:r>
            <a:r>
              <a:rPr lang="ru-RU" dirty="0"/>
              <a:t>().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24" t="39799" r="45809" b="50550"/>
          <a:stretch/>
        </p:blipFill>
        <p:spPr>
          <a:xfrm>
            <a:off x="3817257" y="1963121"/>
            <a:ext cx="3149600" cy="827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095" t="57577" r="53238" b="31248"/>
          <a:stretch/>
        </p:blipFill>
        <p:spPr>
          <a:xfrm>
            <a:off x="3084556" y="3392597"/>
            <a:ext cx="3149600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для разработки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Найти периметр фигуры ABCD по заданным сторонам AB, </a:t>
            </a:r>
            <a:r>
              <a:rPr lang="ru-RU" dirty="0" smtClean="0"/>
              <a:t>AD и </a:t>
            </a:r>
            <a:r>
              <a:rPr lang="ru-RU" dirty="0"/>
              <a:t>CD. В программе определить и использовать функцию </a:t>
            </a:r>
            <a:r>
              <a:rPr lang="ru-RU" dirty="0" smtClean="0"/>
              <a:t>для расчета </a:t>
            </a:r>
            <a:r>
              <a:rPr lang="ru-RU" dirty="0"/>
              <a:t>гипотенузы прямоугольного треугольника по его катетам.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810" t="26762" r="44476" b="45301"/>
          <a:stretch/>
        </p:blipFill>
        <p:spPr>
          <a:xfrm>
            <a:off x="3991428" y="3686629"/>
            <a:ext cx="3614058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для разработки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dirty="0"/>
              <a:t>4. Найти периметр треугольника, заданного координатами своих вершин. В программе определить и использовать функцию</a:t>
            </a:r>
            <a:br>
              <a:rPr lang="ru-RU" sz="2900" dirty="0"/>
            </a:br>
            <a:r>
              <a:rPr lang="ru-RU" sz="2900" dirty="0"/>
              <a:t>для расчета длины отрезка по координатам его вершин.</a:t>
            </a:r>
            <a:br>
              <a:rPr lang="ru-RU" sz="2900" dirty="0"/>
            </a:b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5</a:t>
            </a:r>
            <a:r>
              <a:rPr lang="ru-RU" sz="2900" dirty="0"/>
              <a:t>. Определить количество шестизначных «счастливых» чисел.</a:t>
            </a:r>
            <a:br>
              <a:rPr lang="ru-RU" sz="2900" dirty="0"/>
            </a:br>
            <a:r>
              <a:rPr lang="ru-RU" sz="2900" dirty="0"/>
              <a:t>«Счастливым» будем называть такое шестизначное число, в</a:t>
            </a:r>
            <a:br>
              <a:rPr lang="ru-RU" sz="2900" dirty="0"/>
            </a:br>
            <a:r>
              <a:rPr lang="ru-RU" sz="2900" dirty="0"/>
              <a:t>котором сумма его первых трех цифр равна сумме его последних трех цифр. Разработайте два варианта программы:</a:t>
            </a:r>
            <a:br>
              <a:rPr lang="ru-RU" sz="2900" dirty="0"/>
            </a:br>
            <a:r>
              <a:rPr lang="ru-RU" sz="2900" dirty="0"/>
              <a:t>а) в котором определена и используется функция для расчета</a:t>
            </a:r>
            <a:br>
              <a:rPr lang="ru-RU" sz="2900" dirty="0"/>
            </a:br>
            <a:r>
              <a:rPr lang="ru-RU" sz="2900" dirty="0"/>
              <a:t>суммы цифр трехзначного числа;</a:t>
            </a:r>
            <a:br>
              <a:rPr lang="ru-RU" sz="2900" dirty="0"/>
            </a:br>
            <a:r>
              <a:rPr lang="ru-RU" sz="2900" dirty="0"/>
              <a:t>б) в котором определены и используются функция для расчета суммы цифр трехзначного числа и функция, проверяющая, является ли «счастливым» некоторое шестизначное</a:t>
            </a:r>
            <a:br>
              <a:rPr lang="ru-RU" sz="2900" dirty="0"/>
            </a:br>
            <a:r>
              <a:rPr lang="ru-RU" sz="2900" dirty="0"/>
              <a:t>число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6. Даны два предложения. В каком из них доля (в %) буквы «о</a:t>
            </a:r>
            <a:r>
              <a:rPr lang="ru-RU" sz="2900" dirty="0" smtClean="0"/>
              <a:t>» </a:t>
            </a:r>
            <a:r>
              <a:rPr lang="ru-RU" sz="2900" dirty="0"/>
              <a:t>больше? В программе определить и использовать </a:t>
            </a:r>
            <a:r>
              <a:rPr lang="ru-RU" sz="2900" dirty="0" smtClean="0"/>
              <a:t>функцию для </a:t>
            </a:r>
            <a:r>
              <a:rPr lang="ru-RU" sz="2900" dirty="0"/>
              <a:t>расчета доли некоторой буквы в предложении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1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7169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 использовании функций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240221"/>
            <a:ext cx="8261873" cy="448284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Функция </a:t>
            </a:r>
            <a:r>
              <a:rPr lang="ru-RU" dirty="0"/>
              <a:t>– самостоятельная программа, имеющая имя и решающая какую-то </a:t>
            </a:r>
            <a:r>
              <a:rPr lang="ru-RU" dirty="0" smtClean="0"/>
              <a:t>частную, вспомогательную </a:t>
            </a:r>
            <a:r>
              <a:rPr lang="ru-RU" dirty="0"/>
              <a:t>задачу. </a:t>
            </a:r>
            <a:r>
              <a:rPr lang="ru-RU" dirty="0" smtClean="0"/>
              <a:t>Кроме </a:t>
            </a:r>
            <a:r>
              <a:rPr lang="ru-RU" dirty="0"/>
              <a:t>функций, имеющихся в языке </a:t>
            </a:r>
            <a:r>
              <a:rPr lang="ru-RU" dirty="0" err="1"/>
              <a:t>Python</a:t>
            </a:r>
            <a:r>
              <a:rPr lang="ru-RU" dirty="0"/>
              <a:t>, функции может создавать и </a:t>
            </a:r>
            <a:r>
              <a:rPr lang="ru-RU" dirty="0" smtClean="0"/>
              <a:t>использовать программист</a:t>
            </a:r>
            <a:r>
              <a:rPr lang="ru-RU" dirty="0"/>
              <a:t>, разрабатывающий программы на этом языке. </a:t>
            </a:r>
            <a:r>
              <a:rPr lang="ru-RU" dirty="0" smtClean="0"/>
              <a:t>В </a:t>
            </a:r>
            <a:r>
              <a:rPr lang="ru-RU" dirty="0"/>
              <a:t>каких случаях целесообразно </a:t>
            </a:r>
            <a:r>
              <a:rPr lang="ru-RU" dirty="0" smtClean="0"/>
              <a:t>использовать функцию. </a:t>
            </a:r>
          </a:p>
          <a:p>
            <a:pPr marL="0" indent="0">
              <a:buNone/>
            </a:pPr>
            <a:r>
              <a:rPr lang="ru-RU" dirty="0"/>
              <a:t>В программах часто встречаются повторяющиеся или </a:t>
            </a:r>
            <a:r>
              <a:rPr lang="ru-RU" dirty="0" smtClean="0"/>
              <a:t>похожие фрагменты</a:t>
            </a:r>
            <a:r>
              <a:rPr lang="ru-RU" dirty="0"/>
              <a:t>. Например, для того чтобы вывести на экран «</a:t>
            </a:r>
            <a:r>
              <a:rPr lang="ru-RU" dirty="0" smtClean="0"/>
              <a:t>заставку» с </a:t>
            </a:r>
            <a:r>
              <a:rPr lang="ru-RU" dirty="0"/>
              <a:t>изображением, представленным на рис. </a:t>
            </a:r>
            <a:r>
              <a:rPr lang="ru-RU" dirty="0" smtClean="0"/>
              <a:t>1, </a:t>
            </a:r>
            <a:r>
              <a:rPr lang="ru-RU" dirty="0"/>
              <a:t>в программе </a:t>
            </a:r>
            <a:r>
              <a:rPr lang="ru-RU" dirty="0" smtClean="0"/>
              <a:t>должно быть </a:t>
            </a:r>
            <a:r>
              <a:rPr lang="ru-RU" dirty="0"/>
              <a:t>записано: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/>
              <a:t>k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range</a:t>
            </a:r>
            <a:r>
              <a:rPr lang="ru-RU" dirty="0"/>
              <a:t>(40):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('*', </a:t>
            </a:r>
            <a:r>
              <a:rPr lang="ru-RU" dirty="0" err="1"/>
              <a:t>end</a:t>
            </a:r>
            <a:r>
              <a:rPr lang="ru-RU" dirty="0"/>
              <a:t> = ' ')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()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</a:t>
            </a:r>
            <a:r>
              <a:rPr lang="ru-RU" dirty="0" smtClean="0"/>
              <a:t>'Это программа')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for</a:t>
            </a:r>
            <a:r>
              <a:rPr lang="ru-RU" dirty="0"/>
              <a:t> k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range</a:t>
            </a:r>
            <a:r>
              <a:rPr lang="ru-RU" dirty="0"/>
              <a:t>(40):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('*', </a:t>
            </a:r>
            <a:r>
              <a:rPr lang="ru-RU" dirty="0" err="1"/>
              <a:t>end</a:t>
            </a:r>
            <a:r>
              <a:rPr lang="ru-RU" dirty="0"/>
              <a:t> = ' ')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 smtClean="0"/>
              <a:t>()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Видно, что в программе есть два абсолютно одинаковых фрагмента, относящихся к выводу линий из звездочек и переходу на </a:t>
            </a:r>
            <a:r>
              <a:rPr lang="ru-RU" dirty="0" smtClean="0"/>
              <a:t>новую строку</a:t>
            </a:r>
            <a:r>
              <a:rPr lang="ru-RU" dirty="0"/>
              <a:t>. Можно эти фрагменты оформить как функцию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* * * * * * * * * * * * * * * * * * * * * * * * * * * * * * * *</a:t>
            </a:r>
            <a:br>
              <a:rPr lang="ru-RU" b="1" dirty="0"/>
            </a:br>
            <a:r>
              <a:rPr lang="ru-RU" b="1" dirty="0" smtClean="0"/>
              <a:t>Это программа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* * * * * * * * * * * * * * * * * * * * * * * * * * * * * * * *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Рис. 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2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03890"/>
            <a:ext cx="8261873" cy="481917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>Прежде всего функцию надо объявить (описать). Как правило, </a:t>
            </a:r>
            <a:r>
              <a:rPr lang="ru-RU" dirty="0" smtClean="0"/>
              <a:t>это делается </a:t>
            </a:r>
            <a:r>
              <a:rPr lang="ru-RU" dirty="0"/>
              <a:t>в начале программы.</a:t>
            </a:r>
            <a:br>
              <a:rPr lang="ru-RU" dirty="0"/>
            </a:br>
            <a:r>
              <a:rPr lang="ru-RU" dirty="0"/>
              <a:t>На языке </a:t>
            </a:r>
            <a:r>
              <a:rPr lang="ru-RU" dirty="0" err="1"/>
              <a:t>Python</a:t>
            </a:r>
            <a:r>
              <a:rPr lang="ru-RU" dirty="0"/>
              <a:t> общий вид описания функции в простейшем случае следующий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def</a:t>
            </a:r>
            <a:r>
              <a:rPr lang="ru-RU" dirty="0"/>
              <a:t> &lt;</a:t>
            </a:r>
            <a:r>
              <a:rPr lang="ru-RU" i="1" dirty="0"/>
              <a:t>имя функции</a:t>
            </a:r>
            <a:r>
              <a:rPr lang="ru-RU" dirty="0" smtClean="0"/>
              <a:t>&gt;():</a:t>
            </a:r>
          </a:p>
          <a:p>
            <a:pPr marL="0" indent="0" algn="ctr">
              <a:buNone/>
            </a:pPr>
            <a:r>
              <a:rPr lang="ru-RU" dirty="0" smtClean="0"/>
              <a:t>&lt;</a:t>
            </a:r>
            <a:r>
              <a:rPr lang="ru-RU" i="1" dirty="0"/>
              <a:t>тело функции</a:t>
            </a:r>
            <a:r>
              <a:rPr lang="ru-RU" dirty="0" smtClean="0"/>
              <a:t>&gt;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где &lt;</a:t>
            </a:r>
            <a:r>
              <a:rPr lang="ru-RU" i="1" dirty="0"/>
              <a:t>тело функции</a:t>
            </a:r>
            <a:r>
              <a:rPr lang="ru-RU" dirty="0"/>
              <a:t>&gt; – инструкции, реализующие решаемую с помощью функции </a:t>
            </a:r>
            <a:r>
              <a:rPr lang="ru-RU" dirty="0" smtClean="0"/>
              <a:t>задачу. Имена </a:t>
            </a:r>
            <a:r>
              <a:rPr lang="ru-RU" dirty="0"/>
              <a:t>функциям должны даваться по тем же правилам, что и имена – переменным величинам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В нашей задаче функция, с помощью которой можно получить на</a:t>
            </a:r>
            <a:br>
              <a:rPr lang="ru-RU" dirty="0"/>
            </a:br>
            <a:r>
              <a:rPr lang="ru-RU" dirty="0"/>
              <a:t>экране линию из 40 звездочек (назовем ее </a:t>
            </a:r>
            <a:r>
              <a:rPr lang="ru-RU" dirty="0" err="1"/>
              <a:t>Lin</a:t>
            </a:r>
            <a:r>
              <a:rPr lang="ru-RU" dirty="0"/>
              <a:t>), имеет вид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def</a:t>
            </a:r>
            <a:r>
              <a:rPr lang="ru-RU" b="1" dirty="0"/>
              <a:t> </a:t>
            </a:r>
            <a:r>
              <a:rPr lang="ru-RU" b="1" dirty="0" err="1"/>
              <a:t>Lin</a:t>
            </a:r>
            <a:r>
              <a:rPr lang="ru-RU" b="1" dirty="0"/>
              <a:t>():</a:t>
            </a:r>
            <a:br>
              <a:rPr lang="ru-RU" b="1" dirty="0"/>
            </a:br>
            <a:r>
              <a:rPr lang="ru-RU" b="1" dirty="0" err="1"/>
              <a:t>for</a:t>
            </a:r>
            <a:r>
              <a:rPr lang="ru-RU" b="1" dirty="0"/>
              <a:t> k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range</a:t>
            </a:r>
            <a:r>
              <a:rPr lang="ru-RU" b="1" dirty="0"/>
              <a:t>(40):</a:t>
            </a:r>
            <a:br>
              <a:rPr lang="ru-RU" b="1" dirty="0"/>
            </a:br>
            <a:r>
              <a:rPr lang="ru-RU" b="1" dirty="0" err="1"/>
              <a:t>print</a:t>
            </a:r>
            <a:r>
              <a:rPr lang="ru-RU" b="1" dirty="0"/>
              <a:t>('*', </a:t>
            </a:r>
            <a:r>
              <a:rPr lang="ru-RU" b="1" dirty="0" err="1"/>
              <a:t>end</a:t>
            </a:r>
            <a:r>
              <a:rPr lang="ru-RU" b="1" dirty="0"/>
              <a:t> = ' ')</a:t>
            </a:r>
            <a:br>
              <a:rPr lang="ru-RU" b="1" dirty="0"/>
            </a:br>
            <a:r>
              <a:rPr lang="ru-RU" b="1" dirty="0" err="1"/>
              <a:t>print</a:t>
            </a:r>
            <a:r>
              <a:rPr lang="ru-RU" b="1" dirty="0"/>
              <a:t>()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Созданную функцию можно использовать в «основной» </a:t>
            </a:r>
            <a:r>
              <a:rPr lang="ru-RU" dirty="0" smtClean="0"/>
              <a:t>части программы</a:t>
            </a:r>
            <a:r>
              <a:rPr lang="ru-RU" dirty="0"/>
              <a:t>. Вызов функции на </a:t>
            </a:r>
            <a:r>
              <a:rPr lang="ru-RU" dirty="0" smtClean="0"/>
              <a:t>выполнение </a:t>
            </a:r>
            <a:r>
              <a:rPr lang="ru-RU" dirty="0"/>
              <a:t>осуществляется после </a:t>
            </a:r>
            <a:r>
              <a:rPr lang="ru-RU" dirty="0" smtClean="0"/>
              <a:t>ее описания </a:t>
            </a:r>
            <a:r>
              <a:rPr lang="ru-RU" dirty="0"/>
              <a:t>отдельной инструкцией, в которой указывается имя функции со скобками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Lin</a:t>
            </a:r>
            <a:r>
              <a:rPr lang="ru-RU" b="1" dirty="0"/>
              <a:t>()</a:t>
            </a:r>
            <a:br>
              <a:rPr lang="ru-RU" b="1" dirty="0"/>
            </a:br>
            <a:r>
              <a:rPr lang="ru-RU" b="1" dirty="0" err="1"/>
              <a:t>print</a:t>
            </a:r>
            <a:r>
              <a:rPr lang="ru-RU" b="1" dirty="0"/>
              <a:t>(</a:t>
            </a:r>
            <a:r>
              <a:rPr lang="ru-RU" b="1" dirty="0" smtClean="0"/>
              <a:t>'Это программа')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Lin</a:t>
            </a:r>
            <a:r>
              <a:rPr lang="ru-RU" b="1" dirty="0"/>
              <a:t>()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8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51338"/>
            <a:ext cx="8261873" cy="48717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Возможно также использование так называемых «функций с параметрами» – функций, результат выполнения которых зависит от</a:t>
            </a:r>
            <a:br>
              <a:rPr lang="ru-RU" sz="1600" dirty="0"/>
            </a:br>
            <a:r>
              <a:rPr lang="ru-RU" sz="1600" dirty="0"/>
              <a:t>некоторых величин – их параметров. Пусть, например, в программе</a:t>
            </a:r>
            <a:br>
              <a:rPr lang="ru-RU" sz="1600" dirty="0"/>
            </a:br>
            <a:r>
              <a:rPr lang="ru-RU" sz="1600" dirty="0"/>
              <a:t>требуется рисовать линии из звездочек разной «длины</a:t>
            </a:r>
            <a:r>
              <a:rPr lang="ru-RU" sz="1600" dirty="0" smtClean="0"/>
              <a:t>»: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/>
              <a:t>k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range</a:t>
            </a:r>
            <a:r>
              <a:rPr lang="ru-RU" sz="1600" dirty="0"/>
              <a:t>(40):</a:t>
            </a:r>
            <a:br>
              <a:rPr lang="ru-RU" sz="1600" dirty="0"/>
            </a:br>
            <a:r>
              <a:rPr lang="ru-RU" sz="1600" dirty="0" err="1"/>
              <a:t>print</a:t>
            </a:r>
            <a:r>
              <a:rPr lang="ru-RU" sz="1600" dirty="0"/>
              <a:t>('*', </a:t>
            </a:r>
            <a:r>
              <a:rPr lang="ru-RU" sz="1600" dirty="0" err="1"/>
              <a:t>end</a:t>
            </a:r>
            <a:r>
              <a:rPr lang="ru-RU" sz="1600" dirty="0"/>
              <a:t> = ' ')</a:t>
            </a:r>
            <a:br>
              <a:rPr lang="ru-RU" sz="1600" dirty="0"/>
            </a:br>
            <a:r>
              <a:rPr lang="ru-RU" sz="1600" dirty="0" err="1"/>
              <a:t>print</a:t>
            </a:r>
            <a:r>
              <a:rPr lang="ru-RU" sz="1600" dirty="0"/>
              <a:t>()</a:t>
            </a:r>
            <a:br>
              <a:rPr lang="ru-RU" sz="1600" dirty="0"/>
            </a:br>
            <a:r>
              <a:rPr lang="ru-RU" sz="1600" dirty="0"/>
              <a:t>...</a:t>
            </a:r>
            <a:br>
              <a:rPr lang="ru-RU" sz="1600" dirty="0"/>
            </a:br>
            <a:r>
              <a:rPr lang="ru-RU" sz="1600" dirty="0" err="1"/>
              <a:t>for</a:t>
            </a:r>
            <a:r>
              <a:rPr lang="ru-RU" sz="1600" dirty="0"/>
              <a:t> k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range</a:t>
            </a:r>
            <a:r>
              <a:rPr lang="ru-RU" sz="1600" dirty="0"/>
              <a:t>(20):</a:t>
            </a:r>
            <a:br>
              <a:rPr lang="ru-RU" sz="1600" dirty="0"/>
            </a:br>
            <a:r>
              <a:rPr lang="ru-RU" sz="1600" dirty="0" err="1"/>
              <a:t>print</a:t>
            </a:r>
            <a:r>
              <a:rPr lang="ru-RU" sz="1600" dirty="0"/>
              <a:t>('*', </a:t>
            </a:r>
            <a:r>
              <a:rPr lang="ru-RU" sz="1600" dirty="0" err="1"/>
              <a:t>end</a:t>
            </a:r>
            <a:r>
              <a:rPr lang="ru-RU" sz="1600" dirty="0"/>
              <a:t> = ' ')</a:t>
            </a:r>
            <a:br>
              <a:rPr lang="ru-RU" sz="1600" dirty="0"/>
            </a:br>
            <a:r>
              <a:rPr lang="ru-RU" sz="1600" dirty="0" err="1"/>
              <a:t>print</a:t>
            </a:r>
            <a:r>
              <a:rPr lang="ru-RU" sz="1600" dirty="0"/>
              <a:t>()</a:t>
            </a:r>
            <a:br>
              <a:rPr lang="ru-RU" sz="1600" dirty="0"/>
            </a:br>
            <a:r>
              <a:rPr lang="ru-RU" sz="1600" dirty="0"/>
              <a:t>...</a:t>
            </a:r>
            <a:br>
              <a:rPr lang="ru-RU" sz="1600" dirty="0"/>
            </a:br>
            <a:r>
              <a:rPr lang="ru-RU" sz="1600" dirty="0" err="1"/>
              <a:t>for</a:t>
            </a:r>
            <a:r>
              <a:rPr lang="ru-RU" sz="1600" dirty="0"/>
              <a:t> k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range</a:t>
            </a:r>
            <a:r>
              <a:rPr lang="ru-RU" sz="1600" dirty="0"/>
              <a:t>(30):</a:t>
            </a:r>
            <a:br>
              <a:rPr lang="ru-RU" sz="1600" dirty="0"/>
            </a:br>
            <a:r>
              <a:rPr lang="ru-RU" sz="1600" dirty="0" err="1"/>
              <a:t>print</a:t>
            </a:r>
            <a:r>
              <a:rPr lang="ru-RU" sz="1600" dirty="0"/>
              <a:t>('*', </a:t>
            </a:r>
            <a:r>
              <a:rPr lang="ru-RU" sz="1600" dirty="0" err="1"/>
              <a:t>end</a:t>
            </a:r>
            <a:r>
              <a:rPr lang="ru-RU" sz="1600" dirty="0"/>
              <a:t> = ' ')</a:t>
            </a:r>
            <a:br>
              <a:rPr lang="ru-RU" sz="1600" dirty="0"/>
            </a:br>
            <a:r>
              <a:rPr lang="ru-RU" sz="1600" dirty="0" err="1"/>
              <a:t>print</a:t>
            </a:r>
            <a:r>
              <a:rPr lang="ru-RU" sz="1600" dirty="0"/>
              <a:t>()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62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82869"/>
            <a:ext cx="8261873" cy="48402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Можно, конечно, для такой задачи создать три отдельные функции. Но выиграем ли мы при этом в размере программы? Нет, конечно. Желательно разработать функцию, которая «умеет» рисовать</a:t>
            </a:r>
            <a:br>
              <a:rPr lang="ru-RU" dirty="0"/>
            </a:br>
            <a:r>
              <a:rPr lang="ru-RU" dirty="0"/>
              <a:t>линии из звездочек любой длины. Это и будет упомянутая чуть выше</a:t>
            </a:r>
            <a:br>
              <a:rPr lang="ru-RU" dirty="0"/>
            </a:br>
            <a:r>
              <a:rPr lang="ru-RU" dirty="0"/>
              <a:t>функция с параметрами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def</a:t>
            </a:r>
            <a:r>
              <a:rPr lang="ru-RU" dirty="0"/>
              <a:t> &lt;</a:t>
            </a:r>
            <a:r>
              <a:rPr lang="ru-RU" i="1" dirty="0"/>
              <a:t>имя функции</a:t>
            </a:r>
            <a:r>
              <a:rPr lang="ru-RU" dirty="0"/>
              <a:t>&gt; (&lt;</a:t>
            </a:r>
            <a:r>
              <a:rPr lang="ru-RU" i="1" dirty="0"/>
              <a:t>список формальных параметров</a:t>
            </a:r>
            <a:r>
              <a:rPr lang="ru-RU" dirty="0"/>
              <a:t>&gt;):</a:t>
            </a:r>
            <a:br>
              <a:rPr lang="ru-RU" dirty="0"/>
            </a:br>
            <a:r>
              <a:rPr lang="ru-RU" dirty="0"/>
              <a:t>&lt;</a:t>
            </a:r>
            <a:r>
              <a:rPr lang="ru-RU" i="1" dirty="0"/>
              <a:t>тело функции</a:t>
            </a:r>
            <a:r>
              <a:rPr lang="ru-RU" dirty="0"/>
              <a:t>&gt;</a:t>
            </a:r>
            <a:br>
              <a:rPr lang="ru-RU" dirty="0"/>
            </a:b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где </a:t>
            </a:r>
            <a:r>
              <a:rPr lang="ru-RU" dirty="0"/>
              <a:t>&lt;</a:t>
            </a:r>
            <a:r>
              <a:rPr lang="ru-RU" i="1" dirty="0"/>
              <a:t>список формальных параметров</a:t>
            </a:r>
            <a:r>
              <a:rPr lang="ru-RU" dirty="0"/>
              <a:t>&gt; – перечень величин, от которых зависит результат выполнения функции; эти величины </a:t>
            </a:r>
            <a:r>
              <a:rPr lang="ru-RU" dirty="0" smtClean="0"/>
              <a:t>назы</a:t>
            </a:r>
            <a:r>
              <a:rPr lang="ru-RU" dirty="0"/>
              <a:t>вают формальными параметрами функции. Формальные </a:t>
            </a:r>
            <a:r>
              <a:rPr lang="ru-RU" dirty="0" smtClean="0"/>
              <a:t>параметры используются </a:t>
            </a:r>
            <a:r>
              <a:rPr lang="ru-RU" dirty="0"/>
              <a:t>в теле функции.</a:t>
            </a:r>
            <a:br>
              <a:rPr lang="ru-RU" dirty="0"/>
            </a:br>
            <a:r>
              <a:rPr lang="ru-RU" dirty="0"/>
              <a:t>В нашем случае функция, с помощью которой можно получить линию </a:t>
            </a:r>
            <a:r>
              <a:rPr lang="ru-RU" dirty="0" smtClean="0"/>
              <a:t>из звездочек </a:t>
            </a:r>
            <a:r>
              <a:rPr lang="ru-RU" dirty="0"/>
              <a:t>любой длины, имеет вид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def</a:t>
            </a:r>
            <a:r>
              <a:rPr lang="ru-RU" dirty="0"/>
              <a:t> </a:t>
            </a:r>
            <a:r>
              <a:rPr lang="ru-RU" dirty="0" err="1"/>
              <a:t>Lin</a:t>
            </a:r>
            <a:r>
              <a:rPr lang="ru-RU" dirty="0"/>
              <a:t>(n):</a:t>
            </a:r>
            <a:br>
              <a:rPr lang="ru-RU" dirty="0"/>
            </a:br>
            <a:r>
              <a:rPr lang="ru-RU" dirty="0" err="1"/>
              <a:t>for</a:t>
            </a:r>
            <a:r>
              <a:rPr lang="ru-RU" dirty="0"/>
              <a:t> k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range</a:t>
            </a:r>
            <a:r>
              <a:rPr lang="ru-RU" dirty="0"/>
              <a:t>(n):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('*', </a:t>
            </a:r>
            <a:r>
              <a:rPr lang="ru-RU" dirty="0" err="1"/>
              <a:t>end</a:t>
            </a:r>
            <a:r>
              <a:rPr lang="ru-RU" dirty="0"/>
              <a:t> = ' ')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40524"/>
            <a:ext cx="8261873" cy="468254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Результат ее выполнения зависит от величины n, которая и является единственным параметром функции.</a:t>
            </a:r>
            <a:br>
              <a:rPr lang="ru-RU" dirty="0"/>
            </a:br>
            <a:r>
              <a:rPr lang="ru-RU" dirty="0"/>
              <a:t>Вызов такой функции для выполнения осуществляется так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&lt;</a:t>
            </a:r>
            <a:r>
              <a:rPr lang="ru-RU" i="1" dirty="0"/>
              <a:t>имя функции</a:t>
            </a:r>
            <a:r>
              <a:rPr lang="ru-RU" dirty="0"/>
              <a:t>&gt;(&lt;</a:t>
            </a:r>
            <a:r>
              <a:rPr lang="ru-RU" i="1" dirty="0"/>
              <a:t>список фактических параметров</a:t>
            </a:r>
            <a:r>
              <a:rPr lang="ru-RU" dirty="0" smtClean="0"/>
              <a:t>&gt;)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где &lt;</a:t>
            </a:r>
            <a:r>
              <a:rPr lang="ru-RU" i="1" dirty="0"/>
              <a:t>список фактических параметров</a:t>
            </a:r>
            <a:r>
              <a:rPr lang="ru-RU" dirty="0"/>
              <a:t>&gt; – перечень конкретных значений параметров функции для решения конкретной задачи, записанных через запятую. Так, в нашем случае, для того чтобы использовать функцию </a:t>
            </a:r>
            <a:r>
              <a:rPr lang="ru-RU" dirty="0" err="1"/>
              <a:t>Lin</a:t>
            </a:r>
            <a:r>
              <a:rPr lang="ru-RU" dirty="0"/>
              <a:t>() для рисования линии из 30 звездочек, вызов</a:t>
            </a:r>
            <a:br>
              <a:rPr lang="ru-RU" dirty="0"/>
            </a:br>
            <a:r>
              <a:rPr lang="ru-RU" dirty="0"/>
              <a:t>функции должен быть оформлен следующим образом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Lin(30)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3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18290" y="1720840"/>
            <a:ext cx="86605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31F20"/>
                </a:solidFill>
                <a:latin typeface="PetersburgC"/>
              </a:rPr>
              <a:t>В качестве значений фактических параметров можно указывать</a:t>
            </a:r>
            <a:r>
              <a:rPr lang="ru-RU" dirty="0" smtClean="0">
                <a:solidFill>
                  <a:srgbClr val="231F20"/>
                </a:solidFill>
                <a:latin typeface="PetersburgC"/>
              </a:rPr>
              <a:t>:</a:t>
            </a:r>
          </a:p>
          <a:p>
            <a:pPr algn="just"/>
            <a:r>
              <a:rPr lang="ru-RU" dirty="0">
                <a:solidFill>
                  <a:srgbClr val="231F20"/>
                </a:solidFill>
                <a:latin typeface="PetersburgC"/>
              </a:rPr>
              <a:t/>
            </a:r>
            <a:br>
              <a:rPr lang="ru-RU" dirty="0">
                <a:solidFill>
                  <a:srgbClr val="231F20"/>
                </a:solidFill>
                <a:latin typeface="PetersburgC"/>
              </a:rPr>
            </a:br>
            <a:r>
              <a:rPr lang="ru-RU" dirty="0">
                <a:solidFill>
                  <a:srgbClr val="231F20"/>
                </a:solidFill>
                <a:latin typeface="PetersburgC"/>
              </a:rPr>
              <a:t>1) константы (заданные, известные значения) – именно так было</a:t>
            </a:r>
            <a:br>
              <a:rPr lang="ru-RU" dirty="0">
                <a:solidFill>
                  <a:srgbClr val="231F20"/>
                </a:solidFill>
                <a:latin typeface="PetersburgC"/>
              </a:rPr>
            </a:br>
            <a:r>
              <a:rPr lang="ru-RU" dirty="0">
                <a:solidFill>
                  <a:srgbClr val="231F20"/>
                </a:solidFill>
                <a:latin typeface="PetersburgC"/>
              </a:rPr>
              <a:t>сделано в приведенном примере</a:t>
            </a:r>
            <a:r>
              <a:rPr lang="ru-RU" dirty="0" smtClean="0">
                <a:solidFill>
                  <a:srgbClr val="231F20"/>
                </a:solidFill>
                <a:latin typeface="PetersburgC"/>
              </a:rPr>
              <a:t>;</a:t>
            </a:r>
          </a:p>
          <a:p>
            <a:pPr algn="just"/>
            <a:r>
              <a:rPr lang="ru-RU" dirty="0">
                <a:solidFill>
                  <a:srgbClr val="231F20"/>
                </a:solidFill>
                <a:latin typeface="PetersburgC"/>
              </a:rPr>
              <a:t/>
            </a:r>
            <a:br>
              <a:rPr lang="ru-RU" dirty="0">
                <a:solidFill>
                  <a:srgbClr val="231F20"/>
                </a:solidFill>
                <a:latin typeface="PetersburgC"/>
              </a:rPr>
            </a:br>
            <a:r>
              <a:rPr lang="ru-RU" dirty="0">
                <a:solidFill>
                  <a:srgbClr val="231F20"/>
                </a:solidFill>
                <a:latin typeface="PetersburgC"/>
              </a:rPr>
              <a:t>2) имена переменных величин, например </a:t>
            </a:r>
            <a:r>
              <a:rPr lang="ru-RU" sz="1600" dirty="0" err="1">
                <a:solidFill>
                  <a:srgbClr val="231F20"/>
                </a:solidFill>
                <a:latin typeface="CourierNewPSMT"/>
              </a:rPr>
              <a:t>Lin</a:t>
            </a:r>
            <a:r>
              <a:rPr lang="ru-RU" sz="1600" dirty="0">
                <a:solidFill>
                  <a:srgbClr val="231F20"/>
                </a:solidFill>
                <a:latin typeface="CourierNewPSMT"/>
              </a:rPr>
              <a:t>(</a:t>
            </a:r>
            <a:r>
              <a:rPr lang="ru-RU" sz="1600" dirty="0" err="1">
                <a:solidFill>
                  <a:srgbClr val="231F20"/>
                </a:solidFill>
                <a:latin typeface="CourierNewPSMT"/>
              </a:rPr>
              <a:t>dlina</a:t>
            </a:r>
            <a:r>
              <a:rPr lang="ru-RU" sz="1600" dirty="0">
                <a:solidFill>
                  <a:srgbClr val="231F20"/>
                </a:solidFill>
                <a:latin typeface="CourierNewPSMT"/>
              </a:rPr>
              <a:t>)</a:t>
            </a:r>
            <a:r>
              <a:rPr lang="ru-RU" dirty="0">
                <a:solidFill>
                  <a:srgbClr val="231F20"/>
                </a:solidFill>
                <a:latin typeface="PetersburgC"/>
              </a:rPr>
              <a:t>; как видно</a:t>
            </a:r>
            <a:br>
              <a:rPr lang="ru-RU" dirty="0">
                <a:solidFill>
                  <a:srgbClr val="231F20"/>
                </a:solidFill>
                <a:latin typeface="PetersburgC"/>
              </a:rPr>
            </a:br>
            <a:r>
              <a:rPr lang="ru-RU" dirty="0">
                <a:solidFill>
                  <a:srgbClr val="231F20"/>
                </a:solidFill>
                <a:latin typeface="PetersburgC"/>
              </a:rPr>
              <a:t>из примера, имена фактических и формальных параметров не</a:t>
            </a:r>
            <a:br>
              <a:rPr lang="ru-RU" dirty="0">
                <a:solidFill>
                  <a:srgbClr val="231F20"/>
                </a:solidFill>
                <a:latin typeface="PetersburgC"/>
              </a:rPr>
            </a:br>
            <a:r>
              <a:rPr lang="ru-RU" dirty="0">
                <a:solidFill>
                  <a:srgbClr val="231F20"/>
                </a:solidFill>
                <a:latin typeface="PetersburgC"/>
              </a:rPr>
              <a:t>обязательно должны совпадать</a:t>
            </a:r>
            <a:r>
              <a:rPr lang="ru-RU" dirty="0" smtClean="0">
                <a:solidFill>
                  <a:srgbClr val="231F20"/>
                </a:solidFill>
                <a:latin typeface="PetersburgC"/>
              </a:rPr>
              <a:t>;</a:t>
            </a:r>
          </a:p>
          <a:p>
            <a:pPr algn="just"/>
            <a:r>
              <a:rPr lang="ru-RU" dirty="0">
                <a:solidFill>
                  <a:srgbClr val="231F20"/>
                </a:solidFill>
                <a:latin typeface="PetersburgC"/>
              </a:rPr>
              <a:t/>
            </a:r>
            <a:br>
              <a:rPr lang="ru-RU" dirty="0">
                <a:solidFill>
                  <a:srgbClr val="231F20"/>
                </a:solidFill>
                <a:latin typeface="PetersburgC"/>
              </a:rPr>
            </a:br>
            <a:r>
              <a:rPr lang="ru-RU" dirty="0">
                <a:solidFill>
                  <a:srgbClr val="231F20"/>
                </a:solidFill>
                <a:latin typeface="PetersburgC"/>
              </a:rPr>
              <a:t>3) выражения (</a:t>
            </a:r>
            <a:r>
              <a:rPr lang="ru-RU" sz="1600" dirty="0" err="1">
                <a:solidFill>
                  <a:srgbClr val="231F20"/>
                </a:solidFill>
                <a:latin typeface="CourierNewPSMT"/>
              </a:rPr>
              <a:t>Lin</a:t>
            </a:r>
            <a:r>
              <a:rPr lang="ru-RU" sz="1600" dirty="0">
                <a:solidFill>
                  <a:srgbClr val="231F20"/>
                </a:solidFill>
                <a:latin typeface="CourierNewPSMT"/>
              </a:rPr>
              <a:t>(</a:t>
            </a:r>
            <a:r>
              <a:rPr lang="ru-RU" sz="1600" dirty="0" err="1">
                <a:solidFill>
                  <a:srgbClr val="231F20"/>
                </a:solidFill>
                <a:latin typeface="CourierNewPSMT"/>
              </a:rPr>
              <a:t>dlina</a:t>
            </a:r>
            <a:r>
              <a:rPr lang="ru-RU" sz="1600" dirty="0">
                <a:solidFill>
                  <a:srgbClr val="231F20"/>
                </a:solidFill>
                <a:latin typeface="CourierNewPSMT"/>
              </a:rPr>
              <a:t> + 10</a:t>
            </a:r>
            <a:r>
              <a:rPr lang="ru-RU" sz="1600" dirty="0" smtClean="0">
                <a:solidFill>
                  <a:srgbClr val="231F20"/>
                </a:solidFill>
                <a:latin typeface="CourierNewPSMT"/>
              </a:rPr>
              <a:t>)</a:t>
            </a:r>
            <a:r>
              <a:rPr lang="ru-RU" dirty="0" smtClean="0">
                <a:solidFill>
                  <a:srgbClr val="231F20"/>
                </a:solidFill>
                <a:latin typeface="PetersburgC"/>
              </a:rPr>
              <a:t>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каждом из этих трех случаев тип фактического параметра должен совпадать с типом формального параметра, указанным в описании функции.</a:t>
            </a:r>
            <a:br>
              <a:rPr lang="ru-RU" dirty="0"/>
            </a:br>
            <a:r>
              <a:rPr lang="ru-RU" sz="1600" dirty="0">
                <a:solidFill>
                  <a:srgbClr val="231F20"/>
                </a:solidFill>
                <a:latin typeface="CourierNewPSMT"/>
              </a:rPr>
              <a:t/>
            </a:r>
            <a:br>
              <a:rPr lang="ru-RU" sz="1600" dirty="0">
                <a:solidFill>
                  <a:srgbClr val="231F20"/>
                </a:solidFill>
                <a:latin typeface="CourierNewPS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6" t="19831" r="41651" b="25158"/>
          <a:stretch/>
        </p:blipFill>
        <p:spPr>
          <a:xfrm>
            <a:off x="1460032" y="817583"/>
            <a:ext cx="9076350" cy="52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4873beb7-5857-4685-be1f-d57550cc96cc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475</Words>
  <Application>Microsoft Office PowerPoint</Application>
  <PresentationFormat>Произвольный</PresentationFormat>
  <Paragraphs>152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Алгоритмизация  и программирование  и.о. доцент кафедры «Информационные системы» Муханова Аягоз Асанбековна </vt:lpstr>
      <vt:lpstr>План лекций</vt:lpstr>
      <vt:lpstr>Об использовании функций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</vt:lpstr>
      <vt:lpstr>Примеры</vt:lpstr>
      <vt:lpstr>Пример возвращения функций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Задачи для разработки программ </vt:lpstr>
      <vt:lpstr>Задачи для разработки программ</vt:lpstr>
      <vt:lpstr>Задачи для разработки программ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2022-11-01T09:44:02Z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