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393" r:id="rId4"/>
    <p:sldId id="382" r:id="rId5"/>
    <p:sldId id="394" r:id="rId6"/>
    <p:sldId id="369" r:id="rId7"/>
    <p:sldId id="395" r:id="rId8"/>
    <p:sldId id="396" r:id="rId9"/>
    <p:sldId id="397" r:id="rId10"/>
    <p:sldId id="398" r:id="rId11"/>
    <p:sldId id="399" r:id="rId12"/>
    <p:sldId id="317" r:id="rId13"/>
    <p:sldId id="308" r:id="rId14"/>
    <p:sldId id="257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F85C106-62C5-4A21-9489-63E0432DFE31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ID4096"/>
        </a:p>
      </dgm:t>
    </dgm:pt>
    <dgm:pt modelId="{887970E2-8D77-47C3-ADED-4169F362AD4E}">
      <dgm:prSet custT="1"/>
      <dgm:spPr/>
      <dgm:t>
        <a:bodyPr/>
        <a:lstStyle/>
        <a:p>
          <a:pPr algn="just"/>
          <a:r>
            <a:rPr lang="ru-RU" sz="1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Устойчивость </a:t>
          </a:r>
          <a:r>
            <a:rPr lang="ru-RU" sz="1200" b="1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геосистемы</a:t>
          </a:r>
          <a:r>
            <a:rPr lang="ru-RU" sz="1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рассматривается, как способность сохранять свою структуру и функционирование при внешних воздействиях. Принципы оценки устойчивости </a:t>
          </a:r>
          <a:r>
            <a:rPr lang="ru-RU" sz="1200" b="1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геосистем</a:t>
          </a:r>
          <a:r>
            <a:rPr lang="ru-RU" sz="1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к антропогенному воздействию предложены </a:t>
          </a:r>
          <a:r>
            <a:rPr lang="ru-RU" sz="1200" b="1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Глазовской</a:t>
          </a:r>
          <a:r>
            <a:rPr lang="ru-RU" sz="1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М.А., </a:t>
          </a:r>
          <a:r>
            <a:rPr lang="ru-RU" sz="1200" b="1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Башкиным</a:t>
          </a:r>
          <a:r>
            <a:rPr lang="ru-RU" sz="1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В.Н., Евстафьевой Е.В., Орловой И.В. (таблица 1). Данные принципы оценки основаны на методах нормирования отдельных показателей с последующим их суммированием по балльной системе, что позволяет комплексно учитывать их для получения интегральной оценки устойчивости в целом и группировать </a:t>
          </a:r>
          <a:r>
            <a:rPr lang="ru-RU" sz="1200" b="1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геосистемы</a:t>
          </a:r>
          <a:r>
            <a:rPr lang="ru-RU" sz="1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по степени их общей устойчивости.</a:t>
          </a:r>
          <a:endParaRPr lang="ru-RU" sz="1200" b="1" dirty="0">
            <a:solidFill>
              <a:schemeClr val="bg1"/>
            </a:solidFill>
            <a:effectLst/>
            <a:latin typeface="Times New Roman" panose="02020603050405020304" pitchFamily="18" charset="0"/>
            <a:ea typeface="Calibri" panose="020F0502020204030204" pitchFamily="34" charset="0"/>
            <a:cs typeface="Times New Roman" panose="02020603050405020304" pitchFamily="18" charset="0"/>
          </a:endParaRPr>
        </a:p>
      </dgm:t>
    </dgm:pt>
    <dgm:pt modelId="{19D68BDD-9FD7-42B9-B81E-EB5F8F6BB4C1}" type="parTrans" cxnId="{4CB5C9D7-FF32-40F6-B790-E02DA1282D8A}">
      <dgm:prSet/>
      <dgm:spPr/>
      <dgm:t>
        <a:bodyPr/>
        <a:lstStyle/>
        <a:p>
          <a:pPr algn="just"/>
          <a:endParaRPr lang="LID4096" sz="1200" b="1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88F1534-76D0-4F50-9713-005339A16492}" type="sibTrans" cxnId="{4CB5C9D7-FF32-40F6-B790-E02DA1282D8A}">
      <dgm:prSet/>
      <dgm:spPr/>
      <dgm:t>
        <a:bodyPr/>
        <a:lstStyle/>
        <a:p>
          <a:pPr algn="just"/>
          <a:endParaRPr lang="LID4096" sz="1200" b="1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4914BDC-9481-49B4-A23D-AAC5EBF97986}">
      <dgm:prSet custT="1"/>
      <dgm:spPr/>
      <dgm:t>
        <a:bodyPr/>
        <a:lstStyle/>
        <a:p>
          <a:pPr algn="just"/>
          <a:r>
            <a:rPr lang="ru-RU" sz="1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Устойчивость </a:t>
          </a:r>
          <a:r>
            <a:rPr lang="ru-RU" sz="1200" b="1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геосистем</a:t>
          </a:r>
          <a:r>
            <a:rPr lang="ru-RU" sz="1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к антропогенному воздействию наиболее объективно может быть охарактеризована следующими показателями (таблица 1). При этом необходимо стремится к минимизации числа используемых показателей, считая, что увеличение их числа может привести к излишнему «информационному шуму». По этой причине необходимо избегать использования взаимосвязанных величин, предпочитая ту из них, которая в наибольшей степени характеризует рассматриваемый процесс. </a:t>
          </a:r>
          <a:endParaRPr lang="LID4096" sz="12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356C3B9-1762-496C-ACFA-611959944225}" type="parTrans" cxnId="{C38694F4-2293-4BBA-AC44-B780FC078278}">
      <dgm:prSet/>
      <dgm:spPr/>
      <dgm:t>
        <a:bodyPr/>
        <a:lstStyle/>
        <a:p>
          <a:pPr algn="just"/>
          <a:endParaRPr lang="LID4096" sz="1200" b="1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A255D7B-428C-4261-A76A-4D67503AE4CD}" type="sibTrans" cxnId="{C38694F4-2293-4BBA-AC44-B780FC078278}">
      <dgm:prSet/>
      <dgm:spPr/>
      <dgm:t>
        <a:bodyPr/>
        <a:lstStyle/>
        <a:p>
          <a:pPr algn="just"/>
          <a:endParaRPr lang="LID4096" sz="1200" b="1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61030BC-4BFF-4C9D-8D19-3E33214489B1}" type="pres">
      <dgm:prSet presAssocID="{4F85C106-62C5-4A21-9489-63E0432DFE31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AAB80E5D-F2A0-499A-85D1-5847E3C00F10}" type="pres">
      <dgm:prSet presAssocID="{887970E2-8D77-47C3-ADED-4169F362AD4E}" presName="composite" presStyleCnt="0"/>
      <dgm:spPr/>
    </dgm:pt>
    <dgm:pt modelId="{B9903CD6-E309-4863-BEC3-8B9D889177CA}" type="pres">
      <dgm:prSet presAssocID="{887970E2-8D77-47C3-ADED-4169F362AD4E}" presName="bentUpArrow1" presStyleLbl="alignImgPlace1" presStyleIdx="0" presStyleCnt="1"/>
      <dgm:spPr/>
    </dgm:pt>
    <dgm:pt modelId="{6ABD390E-FE3E-4D43-AF76-77D5A55AD0B3}" type="pres">
      <dgm:prSet presAssocID="{887970E2-8D77-47C3-ADED-4169F362AD4E}" presName="ParentText" presStyleLbl="node1" presStyleIdx="0" presStyleCnt="2" custScaleX="229471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81DA04-D1A5-48D1-ACB0-F466E40C3B85}" type="pres">
      <dgm:prSet presAssocID="{887970E2-8D77-47C3-ADED-4169F362AD4E}" presName="ChildText" presStyleLbl="revTx" presStyleIdx="0" presStyleCnt="1">
        <dgm:presLayoutVars>
          <dgm:chMax val="0"/>
          <dgm:chPref val="0"/>
          <dgm:bulletEnabled val="1"/>
        </dgm:presLayoutVars>
      </dgm:prSet>
      <dgm:spPr/>
    </dgm:pt>
    <dgm:pt modelId="{E67E5649-5FF8-4F87-9DC1-D5681CAC22E8}" type="pres">
      <dgm:prSet presAssocID="{888F1534-76D0-4F50-9713-005339A16492}" presName="sibTrans" presStyleCnt="0"/>
      <dgm:spPr/>
    </dgm:pt>
    <dgm:pt modelId="{BB0623F2-9FC6-4286-BBE7-7A1BFFB735E8}" type="pres">
      <dgm:prSet presAssocID="{C4914BDC-9481-49B4-A23D-AAC5EBF97986}" presName="composite" presStyleCnt="0"/>
      <dgm:spPr/>
    </dgm:pt>
    <dgm:pt modelId="{4FFD5073-3AD9-42A8-BD4B-7C15B3172829}" type="pres">
      <dgm:prSet presAssocID="{C4914BDC-9481-49B4-A23D-AAC5EBF97986}" presName="ParentText" presStyleLbl="node1" presStyleIdx="1" presStyleCnt="2" custScaleX="30619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CB5C9D7-FF32-40F6-B790-E02DA1282D8A}" srcId="{4F85C106-62C5-4A21-9489-63E0432DFE31}" destId="{887970E2-8D77-47C3-ADED-4169F362AD4E}" srcOrd="0" destOrd="0" parTransId="{19D68BDD-9FD7-42B9-B81E-EB5F8F6BB4C1}" sibTransId="{888F1534-76D0-4F50-9713-005339A16492}"/>
    <dgm:cxn modelId="{9AC7313C-4C7A-4560-90FD-A24614BB971D}" type="presOf" srcId="{C4914BDC-9481-49B4-A23D-AAC5EBF97986}" destId="{4FFD5073-3AD9-42A8-BD4B-7C15B3172829}" srcOrd="0" destOrd="0" presId="urn:microsoft.com/office/officeart/2005/8/layout/StepDownProcess"/>
    <dgm:cxn modelId="{C38694F4-2293-4BBA-AC44-B780FC078278}" srcId="{4F85C106-62C5-4A21-9489-63E0432DFE31}" destId="{C4914BDC-9481-49B4-A23D-AAC5EBF97986}" srcOrd="1" destOrd="0" parTransId="{8356C3B9-1762-496C-ACFA-611959944225}" sibTransId="{8A255D7B-428C-4261-A76A-4D67503AE4CD}"/>
    <dgm:cxn modelId="{969C9BB8-4D11-421D-9603-79BF9B861E0C}" type="presOf" srcId="{887970E2-8D77-47C3-ADED-4169F362AD4E}" destId="{6ABD390E-FE3E-4D43-AF76-77D5A55AD0B3}" srcOrd="0" destOrd="0" presId="urn:microsoft.com/office/officeart/2005/8/layout/StepDownProcess"/>
    <dgm:cxn modelId="{28B095C2-F751-4907-96F3-F0C77FEBD12F}" type="presOf" srcId="{4F85C106-62C5-4A21-9489-63E0432DFE31}" destId="{D61030BC-4BFF-4C9D-8D19-3E33214489B1}" srcOrd="0" destOrd="0" presId="urn:microsoft.com/office/officeart/2005/8/layout/StepDownProcess"/>
    <dgm:cxn modelId="{6ADE9640-18AA-4C2A-93CE-B7FED1AE9233}" type="presParOf" srcId="{D61030BC-4BFF-4C9D-8D19-3E33214489B1}" destId="{AAB80E5D-F2A0-499A-85D1-5847E3C00F10}" srcOrd="0" destOrd="0" presId="urn:microsoft.com/office/officeart/2005/8/layout/StepDownProcess"/>
    <dgm:cxn modelId="{E9C2F539-CA78-4C01-A9A1-D26B3144973F}" type="presParOf" srcId="{AAB80E5D-F2A0-499A-85D1-5847E3C00F10}" destId="{B9903CD6-E309-4863-BEC3-8B9D889177CA}" srcOrd="0" destOrd="0" presId="urn:microsoft.com/office/officeart/2005/8/layout/StepDownProcess"/>
    <dgm:cxn modelId="{A9573F67-C029-4DDC-84B3-E26B180AD0EF}" type="presParOf" srcId="{AAB80E5D-F2A0-499A-85D1-5847E3C00F10}" destId="{6ABD390E-FE3E-4D43-AF76-77D5A55AD0B3}" srcOrd="1" destOrd="0" presId="urn:microsoft.com/office/officeart/2005/8/layout/StepDownProcess"/>
    <dgm:cxn modelId="{05CCA4B1-83D9-4291-8CAA-5F8CD33BD4F5}" type="presParOf" srcId="{AAB80E5D-F2A0-499A-85D1-5847E3C00F10}" destId="{D081DA04-D1A5-48D1-ACB0-F466E40C3B85}" srcOrd="2" destOrd="0" presId="urn:microsoft.com/office/officeart/2005/8/layout/StepDownProcess"/>
    <dgm:cxn modelId="{31660661-8615-4FED-802A-24FE86F3B690}" type="presParOf" srcId="{D61030BC-4BFF-4C9D-8D19-3E33214489B1}" destId="{E67E5649-5FF8-4F87-9DC1-D5681CAC22E8}" srcOrd="1" destOrd="0" presId="urn:microsoft.com/office/officeart/2005/8/layout/StepDownProcess"/>
    <dgm:cxn modelId="{D3567B6B-73AF-4128-8109-EC873FB61E04}" type="presParOf" srcId="{D61030BC-4BFF-4C9D-8D19-3E33214489B1}" destId="{BB0623F2-9FC6-4286-BBE7-7A1BFFB735E8}" srcOrd="2" destOrd="0" presId="urn:microsoft.com/office/officeart/2005/8/layout/StepDownProcess"/>
    <dgm:cxn modelId="{7C2D8724-BE93-4F52-BC6A-C5FF70EE1817}" type="presParOf" srcId="{BB0623F2-9FC6-4286-BBE7-7A1BFFB735E8}" destId="{4FFD5073-3AD9-42A8-BD4B-7C15B3172829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2FB5B49-2F50-41F3-97D4-B549F75C2F0C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ID4096"/>
        </a:p>
      </dgm:t>
    </dgm:pt>
    <dgm:pt modelId="{45E7CA4F-6E66-4FF6-B35A-5231B6F6C961}">
      <dgm:prSet custT="1"/>
      <dgm:spPr/>
      <dgm:t>
        <a:bodyPr/>
        <a:lstStyle/>
        <a:p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Определение и картографирование показателей устойчивости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геосистем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разработка шкалы балльной оценки с учетом максимальных и минимальных значений;</a:t>
          </a:r>
          <a:endParaRPr lang="LID4096" sz="18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EF39AA5-5FE8-4D73-8440-C3B7B3B22A7C}" type="parTrans" cxnId="{2B34B4FA-26ED-425C-8EE5-F4BAD0EFFDC0}">
      <dgm:prSet/>
      <dgm:spPr/>
      <dgm:t>
        <a:bodyPr/>
        <a:lstStyle/>
        <a:p>
          <a:endParaRPr lang="LID4096" sz="1800" b="1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162CAE1-31EF-4A35-9241-AC886289B9AB}" type="sibTrans" cxnId="{2B34B4FA-26ED-425C-8EE5-F4BAD0EFFDC0}">
      <dgm:prSet/>
      <dgm:spPr/>
      <dgm:t>
        <a:bodyPr/>
        <a:lstStyle/>
        <a:p>
          <a:endParaRPr lang="LID4096" sz="1800" b="1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62A1E1E-E80B-4E37-A47D-38706D258BA6}">
      <dgm:prSet custT="1"/>
      <dgm:spPr/>
      <dgm:t>
        <a:bodyPr/>
        <a:lstStyle/>
        <a:p>
          <a:pPr algn="just"/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Дифференциация объектов исследования по каждому отдельному показателю устойчивости;</a:t>
          </a:r>
          <a:endParaRPr lang="ru-RU" sz="18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ea typeface="Calibri" panose="020F0502020204030204" pitchFamily="34" charset="0"/>
            <a:cs typeface="Times New Roman" panose="02020603050405020304" pitchFamily="18" charset="0"/>
          </a:endParaRPr>
        </a:p>
      </dgm:t>
    </dgm:pt>
    <dgm:pt modelId="{027676A1-4165-4C9D-937C-872FB8E5F15B}" type="parTrans" cxnId="{D343AE48-6EB2-4458-98B0-735838566055}">
      <dgm:prSet/>
      <dgm:spPr/>
      <dgm:t>
        <a:bodyPr/>
        <a:lstStyle/>
        <a:p>
          <a:endParaRPr lang="LID4096" sz="1800" b="1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3029785-946E-4DFE-A6B9-9D349615E85B}" type="sibTrans" cxnId="{D343AE48-6EB2-4458-98B0-735838566055}">
      <dgm:prSet/>
      <dgm:spPr/>
      <dgm:t>
        <a:bodyPr/>
        <a:lstStyle/>
        <a:p>
          <a:endParaRPr lang="LID4096" sz="1800" b="1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02B6D42-3F38-42E3-A088-36C922EEE49F}">
      <dgm:prSet custT="1"/>
      <dgm:spPr/>
      <dgm:t>
        <a:bodyPr/>
        <a:lstStyle/>
        <a:p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 помощью разработанной шкалы оценки показателей устойчивости формировать интегральные значения для каждой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геосистемы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F987E4E-A9F7-4C79-B300-533A057A3DE2}" type="parTrans" cxnId="{655A9E78-095C-44BC-A21D-1779880443B1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C56DFFF-5205-45B1-B819-D3311ED15C30}" type="sibTrans" cxnId="{655A9E78-095C-44BC-A21D-1779880443B1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B0B7E7C-F0EF-438E-B437-C92B2061F7FC}">
      <dgm:prSet custT="1"/>
      <dgm:spPr/>
      <dgm:t>
        <a:bodyPr/>
        <a:lstStyle/>
        <a:p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Анализ полученных интегральных оценок, выявление ведущих показателей для каждой группы </a:t>
          </a:r>
          <a:r>
            <a:rPr lang="ru-RU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геосистем</a:t>
          </a:r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FE414087-8EEB-4CC5-9C5B-C324BB7C80BB}" type="parTrans" cxnId="{E5E1F738-DEE6-4C22-B617-6BD98A7E31FA}">
      <dgm:prSet/>
      <dgm:spPr/>
      <dgm:t>
        <a:bodyPr/>
        <a:lstStyle/>
        <a:p>
          <a:endParaRPr lang="ru-RU"/>
        </a:p>
      </dgm:t>
    </dgm:pt>
    <dgm:pt modelId="{EEECD370-FA1A-4DB8-9E80-18EADC93F006}" type="sibTrans" cxnId="{E5E1F738-DEE6-4C22-B617-6BD98A7E31FA}">
      <dgm:prSet/>
      <dgm:spPr/>
      <dgm:t>
        <a:bodyPr/>
        <a:lstStyle/>
        <a:p>
          <a:endParaRPr lang="ru-RU"/>
        </a:p>
      </dgm:t>
    </dgm:pt>
    <dgm:pt modelId="{AAE3A720-91CF-4377-A820-708D6462B0EF}" type="pres">
      <dgm:prSet presAssocID="{B2FB5B49-2F50-41F3-97D4-B549F75C2F0C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D0D565A3-25C6-4AF0-B3AE-1BB85121FD46}" type="pres">
      <dgm:prSet presAssocID="{B2FB5B49-2F50-41F3-97D4-B549F75C2F0C}" presName="Name1" presStyleCnt="0"/>
      <dgm:spPr/>
    </dgm:pt>
    <dgm:pt modelId="{9FBD0108-930E-420B-8575-C367DCFF0671}" type="pres">
      <dgm:prSet presAssocID="{B2FB5B49-2F50-41F3-97D4-B549F75C2F0C}" presName="cycle" presStyleCnt="0"/>
      <dgm:spPr/>
    </dgm:pt>
    <dgm:pt modelId="{4DD39C42-1E17-437D-A45B-146517218303}" type="pres">
      <dgm:prSet presAssocID="{B2FB5B49-2F50-41F3-97D4-B549F75C2F0C}" presName="srcNode" presStyleLbl="node1" presStyleIdx="0" presStyleCnt="4"/>
      <dgm:spPr/>
    </dgm:pt>
    <dgm:pt modelId="{60F8A872-D9DD-434C-816C-D3B7CAE74D80}" type="pres">
      <dgm:prSet presAssocID="{B2FB5B49-2F50-41F3-97D4-B549F75C2F0C}" presName="conn" presStyleLbl="parChTrans1D2" presStyleIdx="0" presStyleCnt="1"/>
      <dgm:spPr/>
      <dgm:t>
        <a:bodyPr/>
        <a:lstStyle/>
        <a:p>
          <a:endParaRPr lang="ru-RU"/>
        </a:p>
      </dgm:t>
    </dgm:pt>
    <dgm:pt modelId="{C661999C-BB86-4882-A746-B73E3F344821}" type="pres">
      <dgm:prSet presAssocID="{B2FB5B49-2F50-41F3-97D4-B549F75C2F0C}" presName="extraNode" presStyleLbl="node1" presStyleIdx="0" presStyleCnt="4"/>
      <dgm:spPr/>
    </dgm:pt>
    <dgm:pt modelId="{E4F74AE8-9C88-40F9-BB71-6006DC25EEA9}" type="pres">
      <dgm:prSet presAssocID="{B2FB5B49-2F50-41F3-97D4-B549F75C2F0C}" presName="dstNode" presStyleLbl="node1" presStyleIdx="0" presStyleCnt="4"/>
      <dgm:spPr/>
    </dgm:pt>
    <dgm:pt modelId="{33E12F1F-A205-4E20-81B1-4D6A12525C2D}" type="pres">
      <dgm:prSet presAssocID="{45E7CA4F-6E66-4FF6-B35A-5231B6F6C961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DC4135-263C-4261-BD3C-5E5B4EB7B83F}" type="pres">
      <dgm:prSet presAssocID="{45E7CA4F-6E66-4FF6-B35A-5231B6F6C961}" presName="accent_1" presStyleCnt="0"/>
      <dgm:spPr/>
    </dgm:pt>
    <dgm:pt modelId="{FFDC6A27-3A54-4307-8646-A9503F0AFDB4}" type="pres">
      <dgm:prSet presAssocID="{45E7CA4F-6E66-4FF6-B35A-5231B6F6C961}" presName="accentRepeatNode" presStyleLbl="solidFgAcc1" presStyleIdx="0" presStyleCnt="4"/>
      <dgm:spPr/>
    </dgm:pt>
    <dgm:pt modelId="{37263D9D-AD71-43DC-9AD5-25B28A304B52}" type="pres">
      <dgm:prSet presAssocID="{862A1E1E-E80B-4E37-A47D-38706D258BA6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83DBB3-634B-43CD-AD16-00EED973DC89}" type="pres">
      <dgm:prSet presAssocID="{862A1E1E-E80B-4E37-A47D-38706D258BA6}" presName="accent_2" presStyleCnt="0"/>
      <dgm:spPr/>
    </dgm:pt>
    <dgm:pt modelId="{9BB1F663-9DC9-4C72-9A97-95D17EF5404C}" type="pres">
      <dgm:prSet presAssocID="{862A1E1E-E80B-4E37-A47D-38706D258BA6}" presName="accentRepeatNode" presStyleLbl="solidFgAcc1" presStyleIdx="1" presStyleCnt="4"/>
      <dgm:spPr/>
    </dgm:pt>
    <dgm:pt modelId="{A534FCC2-B930-42F5-8FBF-1C8C541BCA8B}" type="pres">
      <dgm:prSet presAssocID="{702B6D42-3F38-42E3-A088-36C922EEE49F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AAF799-84C8-4098-BD37-C879EA422740}" type="pres">
      <dgm:prSet presAssocID="{702B6D42-3F38-42E3-A088-36C922EEE49F}" presName="accent_3" presStyleCnt="0"/>
      <dgm:spPr/>
    </dgm:pt>
    <dgm:pt modelId="{A80E6934-1F20-4A94-9066-11C86211EDE4}" type="pres">
      <dgm:prSet presAssocID="{702B6D42-3F38-42E3-A088-36C922EEE49F}" presName="accentRepeatNode" presStyleLbl="solidFgAcc1" presStyleIdx="2" presStyleCnt="4"/>
      <dgm:spPr/>
    </dgm:pt>
    <dgm:pt modelId="{0A00F2BD-8B43-4A75-9F83-24E515F696E3}" type="pres">
      <dgm:prSet presAssocID="{1B0B7E7C-F0EF-438E-B437-C92B2061F7FC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92F0CD-9884-4769-9E32-3E064681C473}" type="pres">
      <dgm:prSet presAssocID="{1B0B7E7C-F0EF-438E-B437-C92B2061F7FC}" presName="accent_4" presStyleCnt="0"/>
      <dgm:spPr/>
    </dgm:pt>
    <dgm:pt modelId="{BF1672AE-693D-4698-A8C8-E58365152141}" type="pres">
      <dgm:prSet presAssocID="{1B0B7E7C-F0EF-438E-B437-C92B2061F7FC}" presName="accentRepeatNode" presStyleLbl="solidFgAcc1" presStyleIdx="3" presStyleCnt="4"/>
      <dgm:spPr/>
    </dgm:pt>
  </dgm:ptLst>
  <dgm:cxnLst>
    <dgm:cxn modelId="{655A9E78-095C-44BC-A21D-1779880443B1}" srcId="{B2FB5B49-2F50-41F3-97D4-B549F75C2F0C}" destId="{702B6D42-3F38-42E3-A088-36C922EEE49F}" srcOrd="2" destOrd="0" parTransId="{2F987E4E-A9F7-4C79-B300-533A057A3DE2}" sibTransId="{FC56DFFF-5205-45B1-B819-D3311ED15C30}"/>
    <dgm:cxn modelId="{0AB94758-692D-4AB6-ADCB-DF68546A5C30}" type="presOf" srcId="{B2FB5B49-2F50-41F3-97D4-B549F75C2F0C}" destId="{AAE3A720-91CF-4377-A820-708D6462B0EF}" srcOrd="0" destOrd="0" presId="urn:microsoft.com/office/officeart/2008/layout/VerticalCurvedList"/>
    <dgm:cxn modelId="{18B367A0-C7F1-4F37-9982-BF7E220F7240}" type="presOf" srcId="{862A1E1E-E80B-4E37-A47D-38706D258BA6}" destId="{37263D9D-AD71-43DC-9AD5-25B28A304B52}" srcOrd="0" destOrd="0" presId="urn:microsoft.com/office/officeart/2008/layout/VerticalCurvedList"/>
    <dgm:cxn modelId="{E5E1F738-DEE6-4C22-B617-6BD98A7E31FA}" srcId="{B2FB5B49-2F50-41F3-97D4-B549F75C2F0C}" destId="{1B0B7E7C-F0EF-438E-B437-C92B2061F7FC}" srcOrd="3" destOrd="0" parTransId="{FE414087-8EEB-4CC5-9C5B-C324BB7C80BB}" sibTransId="{EEECD370-FA1A-4DB8-9E80-18EADC93F006}"/>
    <dgm:cxn modelId="{AE7CC990-B15A-4249-9170-3CE57086AB2B}" type="presOf" srcId="{45E7CA4F-6E66-4FF6-B35A-5231B6F6C961}" destId="{33E12F1F-A205-4E20-81B1-4D6A12525C2D}" srcOrd="0" destOrd="0" presId="urn:microsoft.com/office/officeart/2008/layout/VerticalCurvedList"/>
    <dgm:cxn modelId="{2B34B4FA-26ED-425C-8EE5-F4BAD0EFFDC0}" srcId="{B2FB5B49-2F50-41F3-97D4-B549F75C2F0C}" destId="{45E7CA4F-6E66-4FF6-B35A-5231B6F6C961}" srcOrd="0" destOrd="0" parTransId="{4EF39AA5-5FE8-4D73-8440-C3B7B3B22A7C}" sibTransId="{8162CAE1-31EF-4A35-9241-AC886289B9AB}"/>
    <dgm:cxn modelId="{8BCA7752-FAD3-4B16-B972-BD03DED15B7B}" type="presOf" srcId="{702B6D42-3F38-42E3-A088-36C922EEE49F}" destId="{A534FCC2-B930-42F5-8FBF-1C8C541BCA8B}" srcOrd="0" destOrd="0" presId="urn:microsoft.com/office/officeart/2008/layout/VerticalCurvedList"/>
    <dgm:cxn modelId="{55A679E6-615E-423E-BDFB-90077BB16796}" type="presOf" srcId="{1B0B7E7C-F0EF-438E-B437-C92B2061F7FC}" destId="{0A00F2BD-8B43-4A75-9F83-24E515F696E3}" srcOrd="0" destOrd="0" presId="urn:microsoft.com/office/officeart/2008/layout/VerticalCurvedList"/>
    <dgm:cxn modelId="{D343AE48-6EB2-4458-98B0-735838566055}" srcId="{B2FB5B49-2F50-41F3-97D4-B549F75C2F0C}" destId="{862A1E1E-E80B-4E37-A47D-38706D258BA6}" srcOrd="1" destOrd="0" parTransId="{027676A1-4165-4C9D-937C-872FB8E5F15B}" sibTransId="{B3029785-946E-4DFE-A6B9-9D349615E85B}"/>
    <dgm:cxn modelId="{A015964A-1B25-42F8-AD42-166C44C748BB}" type="presOf" srcId="{8162CAE1-31EF-4A35-9241-AC886289B9AB}" destId="{60F8A872-D9DD-434C-816C-D3B7CAE74D80}" srcOrd="0" destOrd="0" presId="urn:microsoft.com/office/officeart/2008/layout/VerticalCurvedList"/>
    <dgm:cxn modelId="{A09212C3-4B65-42C1-80EE-18444C7B97B7}" type="presParOf" srcId="{AAE3A720-91CF-4377-A820-708D6462B0EF}" destId="{D0D565A3-25C6-4AF0-B3AE-1BB85121FD46}" srcOrd="0" destOrd="0" presId="urn:microsoft.com/office/officeart/2008/layout/VerticalCurvedList"/>
    <dgm:cxn modelId="{619D7A9F-48CD-4285-8676-0EDA757A4F2C}" type="presParOf" srcId="{D0D565A3-25C6-4AF0-B3AE-1BB85121FD46}" destId="{9FBD0108-930E-420B-8575-C367DCFF0671}" srcOrd="0" destOrd="0" presId="urn:microsoft.com/office/officeart/2008/layout/VerticalCurvedList"/>
    <dgm:cxn modelId="{B34D2F3D-7C19-4A60-9F3D-32BEDCA31E53}" type="presParOf" srcId="{9FBD0108-930E-420B-8575-C367DCFF0671}" destId="{4DD39C42-1E17-437D-A45B-146517218303}" srcOrd="0" destOrd="0" presId="urn:microsoft.com/office/officeart/2008/layout/VerticalCurvedList"/>
    <dgm:cxn modelId="{5E6FC21D-E59C-4DAC-B3C1-EA9B4D8496BF}" type="presParOf" srcId="{9FBD0108-930E-420B-8575-C367DCFF0671}" destId="{60F8A872-D9DD-434C-816C-D3B7CAE74D80}" srcOrd="1" destOrd="0" presId="urn:microsoft.com/office/officeart/2008/layout/VerticalCurvedList"/>
    <dgm:cxn modelId="{9515928E-23FF-4116-A518-A34B145A52CF}" type="presParOf" srcId="{9FBD0108-930E-420B-8575-C367DCFF0671}" destId="{C661999C-BB86-4882-A746-B73E3F344821}" srcOrd="2" destOrd="0" presId="urn:microsoft.com/office/officeart/2008/layout/VerticalCurvedList"/>
    <dgm:cxn modelId="{9968B661-BFD7-4B37-8BA3-D2CBD421F4F5}" type="presParOf" srcId="{9FBD0108-930E-420B-8575-C367DCFF0671}" destId="{E4F74AE8-9C88-40F9-BB71-6006DC25EEA9}" srcOrd="3" destOrd="0" presId="urn:microsoft.com/office/officeart/2008/layout/VerticalCurvedList"/>
    <dgm:cxn modelId="{5E48E9D2-9644-48A3-B921-5A87292CA014}" type="presParOf" srcId="{D0D565A3-25C6-4AF0-B3AE-1BB85121FD46}" destId="{33E12F1F-A205-4E20-81B1-4D6A12525C2D}" srcOrd="1" destOrd="0" presId="urn:microsoft.com/office/officeart/2008/layout/VerticalCurvedList"/>
    <dgm:cxn modelId="{F7C7002C-42D2-4A6E-B95F-29731818A52F}" type="presParOf" srcId="{D0D565A3-25C6-4AF0-B3AE-1BB85121FD46}" destId="{5EDC4135-263C-4261-BD3C-5E5B4EB7B83F}" srcOrd="2" destOrd="0" presId="urn:microsoft.com/office/officeart/2008/layout/VerticalCurvedList"/>
    <dgm:cxn modelId="{2BB02331-5A17-4E34-816B-28D27CB5E541}" type="presParOf" srcId="{5EDC4135-263C-4261-BD3C-5E5B4EB7B83F}" destId="{FFDC6A27-3A54-4307-8646-A9503F0AFDB4}" srcOrd="0" destOrd="0" presId="urn:microsoft.com/office/officeart/2008/layout/VerticalCurvedList"/>
    <dgm:cxn modelId="{9F81B7FA-46D7-467F-A4B3-2A4E1A38158B}" type="presParOf" srcId="{D0D565A3-25C6-4AF0-B3AE-1BB85121FD46}" destId="{37263D9D-AD71-43DC-9AD5-25B28A304B52}" srcOrd="3" destOrd="0" presId="urn:microsoft.com/office/officeart/2008/layout/VerticalCurvedList"/>
    <dgm:cxn modelId="{512EA6C2-EDA0-4428-BCDB-E20CCC7C389D}" type="presParOf" srcId="{D0D565A3-25C6-4AF0-B3AE-1BB85121FD46}" destId="{8983DBB3-634B-43CD-AD16-00EED973DC89}" srcOrd="4" destOrd="0" presId="urn:microsoft.com/office/officeart/2008/layout/VerticalCurvedList"/>
    <dgm:cxn modelId="{366A6553-D1CA-4E29-AD85-96320D0B9817}" type="presParOf" srcId="{8983DBB3-634B-43CD-AD16-00EED973DC89}" destId="{9BB1F663-9DC9-4C72-9A97-95D17EF5404C}" srcOrd="0" destOrd="0" presId="urn:microsoft.com/office/officeart/2008/layout/VerticalCurvedList"/>
    <dgm:cxn modelId="{3D037FD6-8D80-4F44-8997-70C4BEDF3175}" type="presParOf" srcId="{D0D565A3-25C6-4AF0-B3AE-1BB85121FD46}" destId="{A534FCC2-B930-42F5-8FBF-1C8C541BCA8B}" srcOrd="5" destOrd="0" presId="urn:microsoft.com/office/officeart/2008/layout/VerticalCurvedList"/>
    <dgm:cxn modelId="{3BFF0903-BD3C-46BF-B205-E0B8F555FDE9}" type="presParOf" srcId="{D0D565A3-25C6-4AF0-B3AE-1BB85121FD46}" destId="{7FAAF799-84C8-4098-BD37-C879EA422740}" srcOrd="6" destOrd="0" presId="urn:microsoft.com/office/officeart/2008/layout/VerticalCurvedList"/>
    <dgm:cxn modelId="{04685378-430C-45BD-B0D5-4045E329DDC8}" type="presParOf" srcId="{7FAAF799-84C8-4098-BD37-C879EA422740}" destId="{A80E6934-1F20-4A94-9066-11C86211EDE4}" srcOrd="0" destOrd="0" presId="urn:microsoft.com/office/officeart/2008/layout/VerticalCurvedList"/>
    <dgm:cxn modelId="{F71EEEC9-B740-4C09-8DF4-2141798FB74A}" type="presParOf" srcId="{D0D565A3-25C6-4AF0-B3AE-1BB85121FD46}" destId="{0A00F2BD-8B43-4A75-9F83-24E515F696E3}" srcOrd="7" destOrd="0" presId="urn:microsoft.com/office/officeart/2008/layout/VerticalCurvedList"/>
    <dgm:cxn modelId="{678D65CD-F266-44F3-9EDE-4E33315CCBFB}" type="presParOf" srcId="{D0D565A3-25C6-4AF0-B3AE-1BB85121FD46}" destId="{3D92F0CD-9884-4769-9E32-3E064681C473}" srcOrd="8" destOrd="0" presId="urn:microsoft.com/office/officeart/2008/layout/VerticalCurvedList"/>
    <dgm:cxn modelId="{B0002D5A-5F90-4F84-94D6-67D425CD388A}" type="presParOf" srcId="{3D92F0CD-9884-4769-9E32-3E064681C473}" destId="{BF1672AE-693D-4698-A8C8-E58365152141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FDFD67F-CDFF-4706-AEBC-CA1968471C93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D055DC1-8BA2-4FAA-BF42-375ECA404DAB}">
      <dgm:prSet/>
      <dgm:spPr/>
      <dgm:t>
        <a:bodyPr/>
        <a:lstStyle/>
        <a:p>
          <a:r>
            <a:rPr lang="ru-RU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среднеустойчивые - 90-80</a:t>
          </a:r>
          <a:endParaRPr lang="LID4096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153397E-4C57-4DF2-A0CB-F18DF4A09749}" type="parTrans" cxnId="{09660523-3D27-4940-90CA-DF6633B0C6EA}">
      <dgm:prSet/>
      <dgm:spPr/>
      <dgm:t>
        <a:bodyPr/>
        <a:lstStyle/>
        <a:p>
          <a:endParaRPr lang="LID4096" b="1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3E1D2ED-6AD5-4FB7-BB34-FEA3065211EE}" type="sibTrans" cxnId="{09660523-3D27-4940-90CA-DF6633B0C6EA}">
      <dgm:prSet/>
      <dgm:spPr/>
      <dgm:t>
        <a:bodyPr/>
        <a:lstStyle/>
        <a:p>
          <a:endParaRPr lang="LID4096" b="1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CAF70DF-ED48-4C12-AD7F-9CB09B69F86B}">
      <dgm:prSet/>
      <dgm:spPr/>
      <dgm:t>
        <a:bodyPr/>
        <a:lstStyle/>
        <a:p>
          <a:r>
            <a:rPr lang="ru-RU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слабоустойчивые – 80-70</a:t>
          </a:r>
          <a:endParaRPr lang="LID4096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3818E80-4565-428B-A501-CDD48BA6A526}" type="parTrans" cxnId="{3A6C1D3A-9633-497A-B774-DBE7B2BE0EEA}">
      <dgm:prSet/>
      <dgm:spPr/>
      <dgm:t>
        <a:bodyPr/>
        <a:lstStyle/>
        <a:p>
          <a:endParaRPr lang="LID4096" b="1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DD4E909-694B-427E-8F75-A547608C2B66}" type="sibTrans" cxnId="{3A6C1D3A-9633-497A-B774-DBE7B2BE0EEA}">
      <dgm:prSet/>
      <dgm:spPr/>
      <dgm:t>
        <a:bodyPr/>
        <a:lstStyle/>
        <a:p>
          <a:endParaRPr lang="LID4096" b="1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75B44AA-6D12-4442-8CB8-5ED58CD5830B}">
      <dgm:prSet/>
      <dgm:spPr/>
      <dgm:t>
        <a:bodyPr/>
        <a:lstStyle/>
        <a:p>
          <a:r>
            <a:rPr lang="ru-RU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относительно устойчивые </a:t>
          </a:r>
          <a:r>
            <a:rPr lang="ru-RU" b="1" dirty="0" err="1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геосистемы</a:t>
          </a:r>
          <a:r>
            <a:rPr lang="ru-RU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– 100-90</a:t>
          </a:r>
          <a:endParaRPr lang="LID4096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1C2E1FD-3E89-466F-B298-7D3BAD3A26B2}" type="parTrans" cxnId="{06941988-558D-48A8-A2D3-1BA1CCA4270A}">
      <dgm:prSet/>
      <dgm:spPr/>
      <dgm:t>
        <a:bodyPr/>
        <a:lstStyle/>
        <a:p>
          <a:endParaRPr lang="LID4096" b="1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758742D-4E6B-427C-99D2-B52FD902774C}" type="sibTrans" cxnId="{06941988-558D-48A8-A2D3-1BA1CCA4270A}">
      <dgm:prSet/>
      <dgm:spPr/>
      <dgm:t>
        <a:bodyPr/>
        <a:lstStyle/>
        <a:p>
          <a:endParaRPr lang="LID4096" b="1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BE79BC4-5596-4894-9BCA-0913E6A9EFA6}">
      <dgm:prSet/>
      <dgm:spPr/>
      <dgm:t>
        <a:bodyPr/>
        <a:lstStyle/>
        <a:p>
          <a:r>
            <a:rPr lang="ru-RU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весьма слабоустойчивые - менее 70</a:t>
          </a:r>
          <a:endParaRPr lang="LID4096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32E85DF-3EB9-4C07-BFC3-EF8460F27B63}" type="parTrans" cxnId="{17CCF967-F368-46EF-9268-89986A050888}">
      <dgm:prSet/>
      <dgm:spPr/>
      <dgm:t>
        <a:bodyPr/>
        <a:lstStyle/>
        <a:p>
          <a:endParaRPr lang="ru-RU"/>
        </a:p>
      </dgm:t>
    </dgm:pt>
    <dgm:pt modelId="{7667A918-C86B-4428-9DEB-F09C91F7CD25}" type="sibTrans" cxnId="{17CCF967-F368-46EF-9268-89986A050888}">
      <dgm:prSet/>
      <dgm:spPr/>
      <dgm:t>
        <a:bodyPr/>
        <a:lstStyle/>
        <a:p>
          <a:endParaRPr lang="ru-RU"/>
        </a:p>
      </dgm:t>
    </dgm:pt>
    <dgm:pt modelId="{AC261147-DD47-4339-B187-EECA1792DA5F}" type="pres">
      <dgm:prSet presAssocID="{0FDFD67F-CDFF-4706-AEBC-CA1968471C93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5A0544D5-0F65-4BA7-854A-F12AE9856F64}" type="pres">
      <dgm:prSet presAssocID="{0FDFD67F-CDFF-4706-AEBC-CA1968471C93}" presName="pyramid" presStyleLbl="node1" presStyleIdx="0" presStyleCnt="1"/>
      <dgm:spPr/>
    </dgm:pt>
    <dgm:pt modelId="{E56C0989-FAFD-4EB6-BCD9-476E6310ED9C}" type="pres">
      <dgm:prSet presAssocID="{0FDFD67F-CDFF-4706-AEBC-CA1968471C93}" presName="theList" presStyleCnt="0"/>
      <dgm:spPr/>
    </dgm:pt>
    <dgm:pt modelId="{FB3775C8-79F9-47D0-A830-91B1054CBC79}" type="pres">
      <dgm:prSet presAssocID="{C75B44AA-6D12-4442-8CB8-5ED58CD5830B}" presName="aNode" presStyleLbl="fgAcc1" presStyleIdx="0" presStyleCnt="4" custScaleX="141530" custScaleY="177185" custLinFactNeighborX="8075" custLinFactNeighborY="863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162A0E-6FF7-4F64-8730-89487C1DEF03}" type="pres">
      <dgm:prSet presAssocID="{C75B44AA-6D12-4442-8CB8-5ED58CD5830B}" presName="aSpace" presStyleCnt="0"/>
      <dgm:spPr/>
    </dgm:pt>
    <dgm:pt modelId="{96AA77DB-167F-4227-8390-12799DF66864}" type="pres">
      <dgm:prSet presAssocID="{2D055DC1-8BA2-4FAA-BF42-375ECA404DAB}" presName="aNode" presStyleLbl="fgAcc1" presStyleIdx="1" presStyleCnt="4" custScaleX="142546" custScaleY="170274" custLinFactNeighborX="6491" custLinFactNeighborY="889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12D9CA-B8CA-43A9-8403-344D65BFEB56}" type="pres">
      <dgm:prSet presAssocID="{2D055DC1-8BA2-4FAA-BF42-375ECA404DAB}" presName="aSpace" presStyleCnt="0"/>
      <dgm:spPr/>
    </dgm:pt>
    <dgm:pt modelId="{2E0DB6DB-C666-4101-92EC-D1052DC79EB0}" type="pres">
      <dgm:prSet presAssocID="{5CAF70DF-ED48-4C12-AD7F-9CB09B69F86B}" presName="aNode" presStyleLbl="fgAcc1" presStyleIdx="2" presStyleCnt="4" custScaleX="146410" custScaleY="159023" custLinFactY="14995" custLinFactNeighborX="6954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07DE61-2B35-494D-83D0-2AA8D8575D5A}" type="pres">
      <dgm:prSet presAssocID="{5CAF70DF-ED48-4C12-AD7F-9CB09B69F86B}" presName="aSpace" presStyleCnt="0"/>
      <dgm:spPr/>
    </dgm:pt>
    <dgm:pt modelId="{037999C9-1070-4A51-98E7-8E9279DDC713}" type="pres">
      <dgm:prSet presAssocID="{CBE79BC4-5596-4894-9BCA-0913E6A9EFA6}" presName="aNode" presStyleLbl="fgAcc1" presStyleIdx="3" presStyleCnt="4" custScaleX="146410" custScaleY="159023" custLinFactY="14995" custLinFactNeighborX="6954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C5F3D8-4055-4719-91DF-4B2ECD6D1500}" type="pres">
      <dgm:prSet presAssocID="{CBE79BC4-5596-4894-9BCA-0913E6A9EFA6}" presName="aSpace" presStyleCnt="0"/>
      <dgm:spPr/>
    </dgm:pt>
  </dgm:ptLst>
  <dgm:cxnLst>
    <dgm:cxn modelId="{03F9239C-437C-4A78-ADBA-73076A098CC9}" type="presOf" srcId="{0FDFD67F-CDFF-4706-AEBC-CA1968471C93}" destId="{AC261147-DD47-4339-B187-EECA1792DA5F}" srcOrd="0" destOrd="0" presId="urn:microsoft.com/office/officeart/2005/8/layout/pyramid2"/>
    <dgm:cxn modelId="{3A6C1D3A-9633-497A-B774-DBE7B2BE0EEA}" srcId="{0FDFD67F-CDFF-4706-AEBC-CA1968471C93}" destId="{5CAF70DF-ED48-4C12-AD7F-9CB09B69F86B}" srcOrd="2" destOrd="0" parTransId="{33818E80-4565-428B-A501-CDD48BA6A526}" sibTransId="{8DD4E909-694B-427E-8F75-A547608C2B66}"/>
    <dgm:cxn modelId="{06941988-558D-48A8-A2D3-1BA1CCA4270A}" srcId="{0FDFD67F-CDFF-4706-AEBC-CA1968471C93}" destId="{C75B44AA-6D12-4442-8CB8-5ED58CD5830B}" srcOrd="0" destOrd="0" parTransId="{71C2E1FD-3E89-466F-B298-7D3BAD3A26B2}" sibTransId="{A758742D-4E6B-427C-99D2-B52FD902774C}"/>
    <dgm:cxn modelId="{C838319C-3D3F-4A9D-8C28-430AFD03AA94}" type="presOf" srcId="{2D055DC1-8BA2-4FAA-BF42-375ECA404DAB}" destId="{96AA77DB-167F-4227-8390-12799DF66864}" srcOrd="0" destOrd="0" presId="urn:microsoft.com/office/officeart/2005/8/layout/pyramid2"/>
    <dgm:cxn modelId="{A9E5CB0A-4EB8-4B32-857F-058C1D476E5B}" type="presOf" srcId="{5CAF70DF-ED48-4C12-AD7F-9CB09B69F86B}" destId="{2E0DB6DB-C666-4101-92EC-D1052DC79EB0}" srcOrd="0" destOrd="0" presId="urn:microsoft.com/office/officeart/2005/8/layout/pyramid2"/>
    <dgm:cxn modelId="{17CCF967-F368-46EF-9268-89986A050888}" srcId="{0FDFD67F-CDFF-4706-AEBC-CA1968471C93}" destId="{CBE79BC4-5596-4894-9BCA-0913E6A9EFA6}" srcOrd="3" destOrd="0" parTransId="{032E85DF-3EB9-4C07-BFC3-EF8460F27B63}" sibTransId="{7667A918-C86B-4428-9DEB-F09C91F7CD25}"/>
    <dgm:cxn modelId="{09660523-3D27-4940-90CA-DF6633B0C6EA}" srcId="{0FDFD67F-CDFF-4706-AEBC-CA1968471C93}" destId="{2D055DC1-8BA2-4FAA-BF42-375ECA404DAB}" srcOrd="1" destOrd="0" parTransId="{3153397E-4C57-4DF2-A0CB-F18DF4A09749}" sibTransId="{73E1D2ED-6AD5-4FB7-BB34-FEA3065211EE}"/>
    <dgm:cxn modelId="{E55DCC8A-EC44-4814-A201-A89D8AB4EB6F}" type="presOf" srcId="{C75B44AA-6D12-4442-8CB8-5ED58CD5830B}" destId="{FB3775C8-79F9-47D0-A830-91B1054CBC79}" srcOrd="0" destOrd="0" presId="urn:microsoft.com/office/officeart/2005/8/layout/pyramid2"/>
    <dgm:cxn modelId="{295CD864-80AA-409B-9389-5E9E76E4036C}" type="presOf" srcId="{CBE79BC4-5596-4894-9BCA-0913E6A9EFA6}" destId="{037999C9-1070-4A51-98E7-8E9279DDC713}" srcOrd="0" destOrd="0" presId="urn:microsoft.com/office/officeart/2005/8/layout/pyramid2"/>
    <dgm:cxn modelId="{FEB0F6D2-6666-48E6-93BB-D0BA9001A35A}" type="presParOf" srcId="{AC261147-DD47-4339-B187-EECA1792DA5F}" destId="{5A0544D5-0F65-4BA7-854A-F12AE9856F64}" srcOrd="0" destOrd="0" presId="urn:microsoft.com/office/officeart/2005/8/layout/pyramid2"/>
    <dgm:cxn modelId="{A93C8606-D649-44BB-A2E3-B4959A79033D}" type="presParOf" srcId="{AC261147-DD47-4339-B187-EECA1792DA5F}" destId="{E56C0989-FAFD-4EB6-BCD9-476E6310ED9C}" srcOrd="1" destOrd="0" presId="urn:microsoft.com/office/officeart/2005/8/layout/pyramid2"/>
    <dgm:cxn modelId="{0223D4E6-A159-424F-A934-EACF86EE7B3B}" type="presParOf" srcId="{E56C0989-FAFD-4EB6-BCD9-476E6310ED9C}" destId="{FB3775C8-79F9-47D0-A830-91B1054CBC79}" srcOrd="0" destOrd="0" presId="urn:microsoft.com/office/officeart/2005/8/layout/pyramid2"/>
    <dgm:cxn modelId="{B06B9542-58F0-4B6E-9708-266ACD08A553}" type="presParOf" srcId="{E56C0989-FAFD-4EB6-BCD9-476E6310ED9C}" destId="{D5162A0E-6FF7-4F64-8730-89487C1DEF03}" srcOrd="1" destOrd="0" presId="urn:microsoft.com/office/officeart/2005/8/layout/pyramid2"/>
    <dgm:cxn modelId="{AFC1CA49-DB46-4287-B8CF-2A035FB72C04}" type="presParOf" srcId="{E56C0989-FAFD-4EB6-BCD9-476E6310ED9C}" destId="{96AA77DB-167F-4227-8390-12799DF66864}" srcOrd="2" destOrd="0" presId="urn:microsoft.com/office/officeart/2005/8/layout/pyramid2"/>
    <dgm:cxn modelId="{2312E84F-C5ED-4097-931D-BC3C92CE729B}" type="presParOf" srcId="{E56C0989-FAFD-4EB6-BCD9-476E6310ED9C}" destId="{EA12D9CA-B8CA-43A9-8403-344D65BFEB56}" srcOrd="3" destOrd="0" presId="urn:microsoft.com/office/officeart/2005/8/layout/pyramid2"/>
    <dgm:cxn modelId="{D29AB40E-FB72-4665-AEC2-114B8A10029D}" type="presParOf" srcId="{E56C0989-FAFD-4EB6-BCD9-476E6310ED9C}" destId="{2E0DB6DB-C666-4101-92EC-D1052DC79EB0}" srcOrd="4" destOrd="0" presId="urn:microsoft.com/office/officeart/2005/8/layout/pyramid2"/>
    <dgm:cxn modelId="{1168929D-2D64-4B10-8A55-9BB3BD1643C7}" type="presParOf" srcId="{E56C0989-FAFD-4EB6-BCD9-476E6310ED9C}" destId="{5E07DE61-2B35-494D-83D0-2AA8D8575D5A}" srcOrd="5" destOrd="0" presId="urn:microsoft.com/office/officeart/2005/8/layout/pyramid2"/>
    <dgm:cxn modelId="{0D2E8C1B-880F-4CC1-877A-AB8FE326ADBB}" type="presParOf" srcId="{E56C0989-FAFD-4EB6-BCD9-476E6310ED9C}" destId="{037999C9-1070-4A51-98E7-8E9279DDC713}" srcOrd="6" destOrd="0" presId="urn:microsoft.com/office/officeart/2005/8/layout/pyramid2"/>
    <dgm:cxn modelId="{B7FAA508-818D-4109-A646-D704C47A7BC0}" type="presParOf" srcId="{E56C0989-FAFD-4EB6-BCD9-476E6310ED9C}" destId="{0AC5F3D8-4055-4719-91DF-4B2ECD6D1500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903CD6-E309-4863-BEC3-8B9D889177CA}">
      <dsp:nvSpPr>
        <dsp:cNvPr id="0" name=""/>
        <dsp:cNvSpPr/>
      </dsp:nvSpPr>
      <dsp:spPr>
        <a:xfrm rot="5400000">
          <a:off x="2032201" y="2244195"/>
          <a:ext cx="1500100" cy="1707811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BD390E-FE3E-4D43-AF76-77D5A55AD0B3}">
      <dsp:nvSpPr>
        <dsp:cNvPr id="0" name=""/>
        <dsp:cNvSpPr/>
      </dsp:nvSpPr>
      <dsp:spPr>
        <a:xfrm>
          <a:off x="9" y="581303"/>
          <a:ext cx="5794800" cy="1767618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Устойчивость </a:t>
          </a:r>
          <a:r>
            <a:rPr lang="ru-RU" sz="1200" b="1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геосистемы</a:t>
          </a:r>
          <a:r>
            <a:rPr lang="ru-RU" sz="12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рассматривается, как способность сохранять свою структуру и функционирование при внешних воздействиях. Принципы оценки устойчивости </a:t>
          </a:r>
          <a:r>
            <a:rPr lang="ru-RU" sz="1200" b="1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геосистем</a:t>
          </a:r>
          <a:r>
            <a:rPr lang="ru-RU" sz="12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к антропогенному воздействию предложены </a:t>
          </a:r>
          <a:r>
            <a:rPr lang="ru-RU" sz="1200" b="1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Глазовской</a:t>
          </a:r>
          <a:r>
            <a:rPr lang="ru-RU" sz="12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М.А., </a:t>
          </a:r>
          <a:r>
            <a:rPr lang="ru-RU" sz="1200" b="1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Башкиным</a:t>
          </a:r>
          <a:r>
            <a:rPr lang="ru-RU" sz="12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В.Н., Евстафьевой Е.В., Орловой И.В. (таблица 1). Данные принципы оценки основаны на методах нормирования отдельных показателей с последующим их суммированием по балльной системе, что позволяет комплексно учитывать их для получения интегральной оценки устойчивости в целом и группировать </a:t>
          </a:r>
          <a:r>
            <a:rPr lang="ru-RU" sz="1200" b="1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геосистемы</a:t>
          </a:r>
          <a:r>
            <a:rPr lang="ru-RU" sz="12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по степени их общей устойчивости.</a:t>
          </a:r>
          <a:endParaRPr lang="ru-RU" sz="1200" b="1" kern="1200" dirty="0">
            <a:solidFill>
              <a:schemeClr val="bg1"/>
            </a:solidFill>
            <a:effectLst/>
            <a:latin typeface="Times New Roman" panose="02020603050405020304" pitchFamily="18" charset="0"/>
            <a:ea typeface="Calibri" panose="020F0502020204030204" pitchFamily="34" charset="0"/>
            <a:cs typeface="Times New Roman" panose="02020603050405020304" pitchFamily="18" charset="0"/>
          </a:endParaRPr>
        </a:p>
      </dsp:txBody>
      <dsp:txXfrm>
        <a:off x="86313" y="667607"/>
        <a:ext cx="5622192" cy="1595010"/>
      </dsp:txXfrm>
    </dsp:sp>
    <dsp:sp modelId="{D081DA04-D1A5-48D1-ACB0-F466E40C3B85}">
      <dsp:nvSpPr>
        <dsp:cNvPr id="0" name=""/>
        <dsp:cNvSpPr/>
      </dsp:nvSpPr>
      <dsp:spPr>
        <a:xfrm>
          <a:off x="4160052" y="749886"/>
          <a:ext cx="1836652" cy="14286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FD5073-3AD9-42A8-BD4B-7C15B3172829}">
      <dsp:nvSpPr>
        <dsp:cNvPr id="0" name=""/>
        <dsp:cNvSpPr/>
      </dsp:nvSpPr>
      <dsp:spPr>
        <a:xfrm>
          <a:off x="2878423" y="2566922"/>
          <a:ext cx="7732276" cy="1767618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Устойчивость </a:t>
          </a:r>
          <a:r>
            <a:rPr lang="ru-RU" sz="1200" b="1" kern="1200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геосистем</a:t>
          </a:r>
          <a:r>
            <a:rPr lang="ru-RU" sz="12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к антропогенному воздействию наиболее объективно может быть охарактеризована следующими показателями (таблица 1). При этом необходимо стремится к минимизации числа используемых показателей, считая, что увеличение их числа может привести к излишнему «информационному шуму». По этой причине необходимо избегать использования взаимосвязанных величин, предпочитая ту из них, которая в наибольшей степени характеризует рассматриваемый процесс. </a:t>
          </a:r>
          <a:endParaRPr lang="LID4096" sz="12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64727" y="2653226"/>
        <a:ext cx="7559668" cy="15950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F8A872-D9DD-434C-816C-D3B7CAE74D80}">
      <dsp:nvSpPr>
        <dsp:cNvPr id="0" name=""/>
        <dsp:cNvSpPr/>
      </dsp:nvSpPr>
      <dsp:spPr>
        <a:xfrm>
          <a:off x="-4846329" y="-742717"/>
          <a:ext cx="5772166" cy="5772166"/>
        </a:xfrm>
        <a:prstGeom prst="blockArc">
          <a:avLst>
            <a:gd name="adj1" fmla="val 18900000"/>
            <a:gd name="adj2" fmla="val 2700000"/>
            <a:gd name="adj3" fmla="val 374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E12F1F-A205-4E20-81B1-4D6A12525C2D}">
      <dsp:nvSpPr>
        <dsp:cNvPr id="0" name=""/>
        <dsp:cNvSpPr/>
      </dsp:nvSpPr>
      <dsp:spPr>
        <a:xfrm>
          <a:off x="484853" y="329563"/>
          <a:ext cx="9234555" cy="6594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3455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Определение и картографирование показателей устойчивости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геосистем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разработка шкалы балльной оценки с учетом максимальных и минимальных значений;</a:t>
          </a:r>
          <a:endParaRPr lang="LID4096" sz="18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84853" y="329563"/>
        <a:ext cx="9234555" cy="659470"/>
      </dsp:txXfrm>
    </dsp:sp>
    <dsp:sp modelId="{FFDC6A27-3A54-4307-8646-A9503F0AFDB4}">
      <dsp:nvSpPr>
        <dsp:cNvPr id="0" name=""/>
        <dsp:cNvSpPr/>
      </dsp:nvSpPr>
      <dsp:spPr>
        <a:xfrm>
          <a:off x="72683" y="247130"/>
          <a:ext cx="824338" cy="82433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263D9D-AD71-43DC-9AD5-25B28A304B52}">
      <dsp:nvSpPr>
        <dsp:cNvPr id="0" name=""/>
        <dsp:cNvSpPr/>
      </dsp:nvSpPr>
      <dsp:spPr>
        <a:xfrm>
          <a:off x="862942" y="1318941"/>
          <a:ext cx="8856465" cy="6594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3455" tIns="45720" rIns="45720" bIns="4572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Дифференциация объектов исследования по каждому отдельному показателю устойчивости;</a:t>
          </a:r>
          <a:endParaRPr lang="ru-RU" sz="18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ea typeface="Calibri" panose="020F0502020204030204" pitchFamily="34" charset="0"/>
            <a:cs typeface="Times New Roman" panose="02020603050405020304" pitchFamily="18" charset="0"/>
          </a:endParaRPr>
        </a:p>
      </dsp:txBody>
      <dsp:txXfrm>
        <a:off x="862942" y="1318941"/>
        <a:ext cx="8856465" cy="659470"/>
      </dsp:txXfrm>
    </dsp:sp>
    <dsp:sp modelId="{9BB1F663-9DC9-4C72-9A97-95D17EF5404C}">
      <dsp:nvSpPr>
        <dsp:cNvPr id="0" name=""/>
        <dsp:cNvSpPr/>
      </dsp:nvSpPr>
      <dsp:spPr>
        <a:xfrm>
          <a:off x="450773" y="1236507"/>
          <a:ext cx="824338" cy="82433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34FCC2-B930-42F5-8FBF-1C8C541BCA8B}">
      <dsp:nvSpPr>
        <dsp:cNvPr id="0" name=""/>
        <dsp:cNvSpPr/>
      </dsp:nvSpPr>
      <dsp:spPr>
        <a:xfrm>
          <a:off x="862942" y="2308318"/>
          <a:ext cx="8856465" cy="6594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3455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 помощью разработанной шкалы оценки показателей устойчивости формировать интегральные значения для каждой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геосистемы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62942" y="2308318"/>
        <a:ext cx="8856465" cy="659470"/>
      </dsp:txXfrm>
    </dsp:sp>
    <dsp:sp modelId="{A80E6934-1F20-4A94-9066-11C86211EDE4}">
      <dsp:nvSpPr>
        <dsp:cNvPr id="0" name=""/>
        <dsp:cNvSpPr/>
      </dsp:nvSpPr>
      <dsp:spPr>
        <a:xfrm>
          <a:off x="450773" y="2225885"/>
          <a:ext cx="824338" cy="82433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00F2BD-8B43-4A75-9F83-24E515F696E3}">
      <dsp:nvSpPr>
        <dsp:cNvPr id="0" name=""/>
        <dsp:cNvSpPr/>
      </dsp:nvSpPr>
      <dsp:spPr>
        <a:xfrm>
          <a:off x="484853" y="3297696"/>
          <a:ext cx="9234555" cy="6594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3455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Анализ полученных интегральных оценок, выявление ведущих показателей для каждой группы </a:t>
          </a:r>
          <a:r>
            <a:rPr lang="ru-RU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геосистем</a:t>
          </a: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>
        <a:off x="484853" y="3297696"/>
        <a:ext cx="9234555" cy="659470"/>
      </dsp:txXfrm>
    </dsp:sp>
    <dsp:sp modelId="{BF1672AE-693D-4698-A8C8-E58365152141}">
      <dsp:nvSpPr>
        <dsp:cNvPr id="0" name=""/>
        <dsp:cNvSpPr/>
      </dsp:nvSpPr>
      <dsp:spPr>
        <a:xfrm>
          <a:off x="72683" y="3215262"/>
          <a:ext cx="824338" cy="82433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0544D5-0F65-4BA7-854A-F12AE9856F64}">
      <dsp:nvSpPr>
        <dsp:cNvPr id="0" name=""/>
        <dsp:cNvSpPr/>
      </dsp:nvSpPr>
      <dsp:spPr>
        <a:xfrm>
          <a:off x="539610" y="0"/>
          <a:ext cx="5418667" cy="5418667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3775C8-79F9-47D0-A830-91B1054CBC79}">
      <dsp:nvSpPr>
        <dsp:cNvPr id="0" name=""/>
        <dsp:cNvSpPr/>
      </dsp:nvSpPr>
      <dsp:spPr>
        <a:xfrm>
          <a:off x="2801985" y="550154"/>
          <a:ext cx="4984875" cy="107261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относительно устойчивые </a:t>
          </a:r>
          <a:r>
            <a:rPr lang="ru-RU" sz="2500" b="1" kern="1200" dirty="0" err="1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геосистемы</a:t>
          </a:r>
          <a:r>
            <a:rPr lang="ru-RU" sz="25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– 100-90</a:t>
          </a:r>
          <a:endParaRPr lang="LID4096" sz="2500" b="1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854346" y="602515"/>
        <a:ext cx="4880153" cy="967896"/>
      </dsp:txXfrm>
    </dsp:sp>
    <dsp:sp modelId="{96AA77DB-167F-4227-8390-12799DF66864}">
      <dsp:nvSpPr>
        <dsp:cNvPr id="0" name=""/>
        <dsp:cNvSpPr/>
      </dsp:nvSpPr>
      <dsp:spPr>
        <a:xfrm>
          <a:off x="2728302" y="1759227"/>
          <a:ext cx="5020660" cy="103078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среднеустойчивые - 90-80</a:t>
          </a:r>
          <a:endParaRPr lang="LID4096" sz="2500" b="1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778621" y="1809546"/>
        <a:ext cx="4920022" cy="930144"/>
      </dsp:txXfrm>
    </dsp:sp>
    <dsp:sp modelId="{2E0DB6DB-C666-4101-92EC-D1052DC79EB0}">
      <dsp:nvSpPr>
        <dsp:cNvPr id="0" name=""/>
        <dsp:cNvSpPr/>
      </dsp:nvSpPr>
      <dsp:spPr>
        <a:xfrm>
          <a:off x="2676562" y="2964807"/>
          <a:ext cx="5156755" cy="96267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слабоустойчивые – 80-70</a:t>
          </a:r>
          <a:endParaRPr lang="LID4096" sz="2500" b="1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723556" y="3011801"/>
        <a:ext cx="5062767" cy="868684"/>
      </dsp:txXfrm>
    </dsp:sp>
    <dsp:sp modelId="{037999C9-1070-4A51-98E7-8E9279DDC713}">
      <dsp:nvSpPr>
        <dsp:cNvPr id="0" name=""/>
        <dsp:cNvSpPr/>
      </dsp:nvSpPr>
      <dsp:spPr>
        <a:xfrm>
          <a:off x="2676562" y="4003150"/>
          <a:ext cx="5156755" cy="96267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весьма слабоустойчивые - менее 70</a:t>
          </a:r>
          <a:endParaRPr lang="LID4096" sz="2400" b="1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723556" y="4050144"/>
        <a:ext cx="5062767" cy="8686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04D851-590C-4BB2-BD00-FA3EB48976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0E8F854-DDE0-4BD7-BC5D-5328FA2AB4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7214458-5E41-482F-997D-0475BEDFD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04.11.2023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CFE572D-0060-47D1-AAE8-83CC0580D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66D2C9C-E398-4DF0-A1BD-615FE15D6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1263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9A21DE-2A19-4CEB-8456-9F2D3AE9A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5DDB79B-18B9-4847-AD46-8D5F9106BF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13B994-6752-4380-8B8B-A62F5AAE2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04.11.2023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B4E197-A0BE-47AF-A15C-134D581E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7FC9820-2CD8-431B-AFA6-D1069F1D4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8712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390B8BE-A8E1-4E79-9D4F-453BB9181A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9A0C363-5361-4F22-8BB9-3B81EB6294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B75A87-15B4-4FFE-9AC2-93EC45F8E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04.11.2023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016054F-9106-4924-82E8-1450F7992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F7352E-DF36-4E55-A9B8-F0EF391C7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893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A8FB4C-1CCD-48F2-9A72-11E9636F0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D448F8-4AFC-4C52-9EAE-327C6F82C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EA5D8D6-2121-49AA-929E-9DFB6DE05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04.11.2023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D7E765-D4CC-46D4-B3FA-57960F9EC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8AB4253-4EE4-473C-A940-8EFFE626C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3806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6F3B11-3943-43E2-B336-D7871C9A2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8602908-15D2-455A-9CD1-26C7307E3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9D69D0-E8C6-4788-8DAF-5C8C7DB12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04.11.2023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408BE3-70CA-49CA-81AE-F216390FB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C1C431-1F42-4ECA-8443-B997DB288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220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5D208A-A84E-4839-834F-4D71351F1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F28FBF-95B1-42C7-A707-F06D08F0D4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F7F000-DD93-43D4-BA2A-EA65A3D927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3ABA5FC-953E-4A28-8A5A-2ACC9289C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04.11.2023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E5A8A4C-4BAA-4CE6-9FF5-72A4C77A6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D28C54A-D5EF-4137-97D3-9260F73F9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4251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12B6A8-EF2E-41D6-9A5B-24E2F0230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86CE926-D0C6-4D93-94C5-EADFD0221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8E60BE6-C397-481B-88BA-4F1805152B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A81CDD5-8360-4ECF-8065-FF4C4C3D75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A92D018-14A0-429B-B637-B48B2723EA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1BF73C8-590F-46D0-AAFC-C43B5E0C3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04.11.2023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4D8E968-AA2C-418B-B38B-C5BFDA526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C533B56-93ED-47D0-9737-CA38BEB71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870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98C198-388A-4965-ACAC-B26D890BA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20F33F9-FCF2-41B7-AB20-AF85A777F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04.11.2023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BF8E567-96A9-4166-BED2-0ADB0C3C1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BE7CBA4-FB5E-45A4-BF22-B5350A78B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736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C643C07-5635-46D0-A345-E0BF55C33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04.11.2023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0B390F4-B3AF-43D6-95A3-CCE1F6191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E8AD44C-E320-4D18-B665-E34332CBF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57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843D55-F420-47F3-AC2A-C711974C8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DD3792-764C-4928-85DB-7456EAECE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B2BF33A-46DF-4B96-8112-F34D2AEDAF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854F939-E308-47C0-9A47-F9F9677F6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04.11.2023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C41AF1B-71F7-4960-B0F2-B7359ECF1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4C3221E-B437-402F-A74A-7FD1A9E6C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957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1D4270-31E6-4B6D-8C85-F11EF4273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587B729-62D4-48D4-B6E6-F42117D75E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CC1A58A-5E0E-433C-A6F4-90CA5DD836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B377EF4-DA24-4E98-8DEF-410A5781C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04.11.2023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D413895-7291-42A3-BC22-82496E7DD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AF20F84-AD49-4779-8F16-5C7A4C55A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2637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6000">
              <a:schemeClr val="accent1">
                <a:lumMod val="5000"/>
                <a:lumOff val="9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1DD4F2-3184-4F0B-A08F-936ED59FD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172661A-0039-4DC1-AB89-25B10B2F1C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B505A5D-EE1B-4120-854B-289AE35979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1B868-22E8-4ACC-B26F-882346F11ECB}" type="datetimeFigureOut">
              <a:rPr lang="ru-RU" smtClean="0"/>
              <a:t>04.11.2023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ACC9EE5-94D7-4746-B623-AAE03689DC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934817C-6846-4E0A-BC7B-7D40B4E10E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6212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7">
            <a:extLst>
              <a:ext uri="{FF2B5EF4-FFF2-40B4-BE49-F238E27FC236}">
                <a16:creationId xmlns:a16="http://schemas.microsoft.com/office/drawing/2014/main" id="{3F7F520D-813F-4AB8-A88C-70F2B34D54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9">
            <a:extLst>
              <a:ext uri="{FF2B5EF4-FFF2-40B4-BE49-F238E27FC236}">
                <a16:creationId xmlns:a16="http://schemas.microsoft.com/office/drawing/2014/main" id="{675251FC-BDEA-4BBB-A75B-0696FB8848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3125" y="0"/>
            <a:ext cx="11166368" cy="6857998"/>
          </a:xfrm>
          <a:prstGeom prst="rect">
            <a:avLst/>
          </a:prstGeom>
          <a:solidFill>
            <a:schemeClr val="bg1">
              <a:lumMod val="85000"/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5" name="Group 11">
            <a:extLst>
              <a:ext uri="{FF2B5EF4-FFF2-40B4-BE49-F238E27FC236}">
                <a16:creationId xmlns:a16="http://schemas.microsoft.com/office/drawing/2014/main" id="{352F6AC8-DE93-42EE-BBAE-B6324FFAC36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69875" y="44817"/>
            <a:chExt cx="233303" cy="772404"/>
          </a:xfrm>
        </p:grpSpPr>
        <p:sp>
          <p:nvSpPr>
            <p:cNvPr id="13" name="Rectangle 64">
              <a:extLst>
                <a:ext uri="{FF2B5EF4-FFF2-40B4-BE49-F238E27FC236}">
                  <a16:creationId xmlns:a16="http://schemas.microsoft.com/office/drawing/2014/main" id="{6441AB31-5A6F-486C-8AE8-6E04398B397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0062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Rectangle 66">
              <a:extLst>
                <a:ext uri="{FF2B5EF4-FFF2-40B4-BE49-F238E27FC236}">
                  <a16:creationId xmlns:a16="http://schemas.microsoft.com/office/drawing/2014/main" id="{29669355-73FD-40E2-9E44-DC03FBA9CA4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572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9ECB0561-E50E-4875-8B82-44051607742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2648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66">
              <a:extLst>
                <a:ext uri="{FF2B5EF4-FFF2-40B4-BE49-F238E27FC236}">
                  <a16:creationId xmlns:a16="http://schemas.microsoft.com/office/drawing/2014/main" id="{C32EDEC5-1B46-4575-8975-3286C47437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912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BDFBD4DE-5B85-4C02-876E-4364399C824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2648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F964221E-D757-45C1-B24B-967DE631920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912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2854498-7E09-404F-8D8B-4022EB1C9BC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2648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AD82220A-E645-4062-A26A-DF19F2E11A1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912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366B8029-4DAB-439E-B861-E11E5AA3A66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2648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869215D8-066B-481E-A2FB-9D6DB4EB6C6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912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B07A2094-FE71-4F84-8589-31B213FEC8F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2648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52C000FC-4146-4B1A-8CFF-26FFF1C7E6C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912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09096C9F-D4A4-4FDA-B7E7-8D83301948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3939" y="1294357"/>
            <a:ext cx="10011089" cy="429988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CB1172D0-DAE3-4130-9009-0B02351A544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87925" y="3505936"/>
            <a:ext cx="2177162" cy="2367104"/>
            <a:chOff x="687925" y="3505936"/>
            <a:chExt cx="2177162" cy="2367104"/>
          </a:xfrm>
        </p:grpSpPr>
        <p:sp>
          <p:nvSpPr>
            <p:cNvPr id="29" name="Rectangle 66">
              <a:extLst>
                <a:ext uri="{FF2B5EF4-FFF2-40B4-BE49-F238E27FC236}">
                  <a16:creationId xmlns:a16="http://schemas.microsoft.com/office/drawing/2014/main" id="{E6EE5CBA-2D94-4CCF-BE0B-DC97A6B49FC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352155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66">
              <a:extLst>
                <a:ext uri="{FF2B5EF4-FFF2-40B4-BE49-F238E27FC236}">
                  <a16:creationId xmlns:a16="http://schemas.microsoft.com/office/drawing/2014/main" id="{5347D002-C822-4662-BECD-704DDCA78EC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210041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6">
              <a:extLst>
                <a:ext uri="{FF2B5EF4-FFF2-40B4-BE49-F238E27FC236}">
                  <a16:creationId xmlns:a16="http://schemas.microsoft.com/office/drawing/2014/main" id="{2AFA2F2E-EFC8-4E70-87F4-4269B96E7BD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06792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6">
              <a:extLst>
                <a:ext uri="{FF2B5EF4-FFF2-40B4-BE49-F238E27FC236}">
                  <a16:creationId xmlns:a16="http://schemas.microsoft.com/office/drawing/2014/main" id="{BBB7EABB-8135-4B8E-BF0C-A7C891E3A71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392581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36B100CF-968D-4856-95C0-C72FD2DC5D7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77849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66">
              <a:extLst>
                <a:ext uri="{FF2B5EF4-FFF2-40B4-BE49-F238E27FC236}">
                  <a16:creationId xmlns:a16="http://schemas.microsoft.com/office/drawing/2014/main" id="{F75765D6-C293-4ACF-BD5E-BB66EF75705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63638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66">
              <a:extLst>
                <a:ext uri="{FF2B5EF4-FFF2-40B4-BE49-F238E27FC236}">
                  <a16:creationId xmlns:a16="http://schemas.microsoft.com/office/drawing/2014/main" id="{4CFF6D54-51B6-4120-A74E-41A729458CD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49426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6">
              <a:extLst>
                <a:ext uri="{FF2B5EF4-FFF2-40B4-BE49-F238E27FC236}">
                  <a16:creationId xmlns:a16="http://schemas.microsoft.com/office/drawing/2014/main" id="{62EE344F-8E78-473F-8CD3-E6D1B66AAEE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352154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6">
              <a:extLst>
                <a:ext uri="{FF2B5EF4-FFF2-40B4-BE49-F238E27FC236}">
                  <a16:creationId xmlns:a16="http://schemas.microsoft.com/office/drawing/2014/main" id="{72E173FC-1DF7-4951-906C-1390F27C2A4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210040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C709EA9D-08FD-4F76-A336-772250C78EC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06792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66">
              <a:extLst>
                <a:ext uri="{FF2B5EF4-FFF2-40B4-BE49-F238E27FC236}">
                  <a16:creationId xmlns:a16="http://schemas.microsoft.com/office/drawing/2014/main" id="{8C5FFEDC-1BC0-4CB0-9FD4-EDE7AF4C35F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63638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66">
              <a:extLst>
                <a:ext uri="{FF2B5EF4-FFF2-40B4-BE49-F238E27FC236}">
                  <a16:creationId xmlns:a16="http://schemas.microsoft.com/office/drawing/2014/main" id="{D6A72BC6-FA35-4F45-A7BA-0BEB7B205F2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494268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6">
              <a:extLst>
                <a:ext uri="{FF2B5EF4-FFF2-40B4-BE49-F238E27FC236}">
                  <a16:creationId xmlns:a16="http://schemas.microsoft.com/office/drawing/2014/main" id="{919B69A1-EBB1-45F8-8791-016BCF7BDDF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391809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6">
              <a:extLst>
                <a:ext uri="{FF2B5EF4-FFF2-40B4-BE49-F238E27FC236}">
                  <a16:creationId xmlns:a16="http://schemas.microsoft.com/office/drawing/2014/main" id="{0B530BD1-86A8-414D-A004-D9954B038C8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3783698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59">
              <a:extLst>
                <a:ext uri="{FF2B5EF4-FFF2-40B4-BE49-F238E27FC236}">
                  <a16:creationId xmlns:a16="http://schemas.microsoft.com/office/drawing/2014/main" id="{FAE5BC0C-0D05-49E2-9DB9-54049A23ECB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92193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62">
              <a:extLst>
                <a:ext uri="{FF2B5EF4-FFF2-40B4-BE49-F238E27FC236}">
                  <a16:creationId xmlns:a16="http://schemas.microsoft.com/office/drawing/2014/main" id="{5CE98A12-A684-4846-B6C3-F2A43AC2AD1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92193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28A5BB04-DD41-49FE-8387-318BCC75BAB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77539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3EE3B3CB-71BA-44FD-B0E4-D9A61B5738E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3506465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B1C7399A-7B9C-42BB-A79E-51653F21C17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3506465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59">
              <a:extLst>
                <a:ext uri="{FF2B5EF4-FFF2-40B4-BE49-F238E27FC236}">
                  <a16:creationId xmlns:a16="http://schemas.microsoft.com/office/drawing/2014/main" id="{413FA7F4-41B4-4942-83F6-8B7A99306AC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364324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62">
              <a:extLst>
                <a:ext uri="{FF2B5EF4-FFF2-40B4-BE49-F238E27FC236}">
                  <a16:creationId xmlns:a16="http://schemas.microsoft.com/office/drawing/2014/main" id="{A781A10B-D948-4231-B95B-3717ABD5DBF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364324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ED823F90-3595-4102-9F05-3F640079C4D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3790310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9">
              <a:extLst>
                <a:ext uri="{FF2B5EF4-FFF2-40B4-BE49-F238E27FC236}">
                  <a16:creationId xmlns:a16="http://schemas.microsoft.com/office/drawing/2014/main" id="{072EE8BA-C999-40B7-8E23-682F60AE2B5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07389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2">
              <a:extLst>
                <a:ext uri="{FF2B5EF4-FFF2-40B4-BE49-F238E27FC236}">
                  <a16:creationId xmlns:a16="http://schemas.microsoft.com/office/drawing/2014/main" id="{09B345B3-4E84-41B3-B95F-6C9DA808472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07389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9">
              <a:extLst>
                <a:ext uri="{FF2B5EF4-FFF2-40B4-BE49-F238E27FC236}">
                  <a16:creationId xmlns:a16="http://schemas.microsoft.com/office/drawing/2014/main" id="{8C487E2F-6F42-4A25-966B-9B02CF4C0F2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22129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62">
              <a:extLst>
                <a:ext uri="{FF2B5EF4-FFF2-40B4-BE49-F238E27FC236}">
                  <a16:creationId xmlns:a16="http://schemas.microsoft.com/office/drawing/2014/main" id="{6D86BDF0-16A6-4CE2-98EB-8C2C5D3824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22129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66">
              <a:extLst>
                <a:ext uri="{FF2B5EF4-FFF2-40B4-BE49-F238E27FC236}">
                  <a16:creationId xmlns:a16="http://schemas.microsoft.com/office/drawing/2014/main" id="{27929C7D-FFA5-4CF1-BF99-B4694DFC045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36893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9">
              <a:extLst>
                <a:ext uri="{FF2B5EF4-FFF2-40B4-BE49-F238E27FC236}">
                  <a16:creationId xmlns:a16="http://schemas.microsoft.com/office/drawing/2014/main" id="{2622FE45-29EC-40C6-8756-57127608B7B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51236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62">
              <a:extLst>
                <a:ext uri="{FF2B5EF4-FFF2-40B4-BE49-F238E27FC236}">
                  <a16:creationId xmlns:a16="http://schemas.microsoft.com/office/drawing/2014/main" id="{3DBACFBF-2B6F-42DE-A4C1-24F9CB77B95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51236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9">
              <a:extLst>
                <a:ext uri="{FF2B5EF4-FFF2-40B4-BE49-F238E27FC236}">
                  <a16:creationId xmlns:a16="http://schemas.microsoft.com/office/drawing/2014/main" id="{7E00D7AA-B9A3-43BE-A9C7-2DEF2F8F891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36582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2">
              <a:extLst>
                <a:ext uri="{FF2B5EF4-FFF2-40B4-BE49-F238E27FC236}">
                  <a16:creationId xmlns:a16="http://schemas.microsoft.com/office/drawing/2014/main" id="{AD9C42ED-BB25-42B5-A22D-938ED171975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766051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F56D4244-BB50-4726-8F99-AF9734E0441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584933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2">
              <a:extLst>
                <a:ext uri="{FF2B5EF4-FFF2-40B4-BE49-F238E27FC236}">
                  <a16:creationId xmlns:a16="http://schemas.microsoft.com/office/drawing/2014/main" id="{56A6F39E-0EBB-4392-90BB-2590C81F47A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403813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4">
              <a:extLst>
                <a:ext uri="{FF2B5EF4-FFF2-40B4-BE49-F238E27FC236}">
                  <a16:creationId xmlns:a16="http://schemas.microsoft.com/office/drawing/2014/main" id="{45B09FF7-8FBE-4F42-8275-8E56C32C2D4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22694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6">
              <a:extLst>
                <a:ext uri="{FF2B5EF4-FFF2-40B4-BE49-F238E27FC236}">
                  <a16:creationId xmlns:a16="http://schemas.microsoft.com/office/drawing/2014/main" id="{FC78768D-9FA0-45A3-9686-473894D876D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041575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4">
              <a:extLst>
                <a:ext uri="{FF2B5EF4-FFF2-40B4-BE49-F238E27FC236}">
                  <a16:creationId xmlns:a16="http://schemas.microsoft.com/office/drawing/2014/main" id="{03C6263C-2F04-4160-BAB3-93F166039B4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113298" y="566300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6">
              <a:extLst>
                <a:ext uri="{FF2B5EF4-FFF2-40B4-BE49-F238E27FC236}">
                  <a16:creationId xmlns:a16="http://schemas.microsoft.com/office/drawing/2014/main" id="{7D54F6C2-0EC0-4D1C-A121-563C1B3ED7E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932179" y="566300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59">
              <a:extLst>
                <a:ext uri="{FF2B5EF4-FFF2-40B4-BE49-F238E27FC236}">
                  <a16:creationId xmlns:a16="http://schemas.microsoft.com/office/drawing/2014/main" id="{E35A171E-850C-4714-A0A4-6CD18305965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66432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2">
              <a:extLst>
                <a:ext uri="{FF2B5EF4-FFF2-40B4-BE49-F238E27FC236}">
                  <a16:creationId xmlns:a16="http://schemas.microsoft.com/office/drawing/2014/main" id="{745EB765-69E1-4FB7-BEA0-AF2F04919BA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66432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2">
              <a:extLst>
                <a:ext uri="{FF2B5EF4-FFF2-40B4-BE49-F238E27FC236}">
                  <a16:creationId xmlns:a16="http://schemas.microsoft.com/office/drawing/2014/main" id="{83F43793-41FE-49A7-9F05-3D49899A459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456536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59">
              <a:extLst>
                <a:ext uri="{FF2B5EF4-FFF2-40B4-BE49-F238E27FC236}">
                  <a16:creationId xmlns:a16="http://schemas.microsoft.com/office/drawing/2014/main" id="{B0A53DAF-BC4D-4849-800D-538D2220747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275417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4">
              <a:extLst>
                <a:ext uri="{FF2B5EF4-FFF2-40B4-BE49-F238E27FC236}">
                  <a16:creationId xmlns:a16="http://schemas.microsoft.com/office/drawing/2014/main" id="{D1A1C417-39D0-4ED4-B74E-9F19F25DE33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803783" y="566300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66">
              <a:extLst>
                <a:ext uri="{FF2B5EF4-FFF2-40B4-BE49-F238E27FC236}">
                  <a16:creationId xmlns:a16="http://schemas.microsoft.com/office/drawing/2014/main" id="{8826C125-5D9A-4D06-A2C9-389A737005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622663" y="566300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2">
              <a:extLst>
                <a:ext uri="{FF2B5EF4-FFF2-40B4-BE49-F238E27FC236}">
                  <a16:creationId xmlns:a16="http://schemas.microsoft.com/office/drawing/2014/main" id="{F5596270-3998-4D23-86B6-85A6B62BF5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762372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59">
              <a:extLst>
                <a:ext uri="{FF2B5EF4-FFF2-40B4-BE49-F238E27FC236}">
                  <a16:creationId xmlns:a16="http://schemas.microsoft.com/office/drawing/2014/main" id="{021CC68A-939D-4235-B3EA-88498DC233A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581254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62">
              <a:extLst>
                <a:ext uri="{FF2B5EF4-FFF2-40B4-BE49-F238E27FC236}">
                  <a16:creationId xmlns:a16="http://schemas.microsoft.com/office/drawing/2014/main" id="{394C50BF-C63F-475F-9198-B637A832909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400134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64">
              <a:extLst>
                <a:ext uri="{FF2B5EF4-FFF2-40B4-BE49-F238E27FC236}">
                  <a16:creationId xmlns:a16="http://schemas.microsoft.com/office/drawing/2014/main" id="{F74B5CFE-DE1E-470F-82D6-6BCDE5C4DAF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19016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66">
              <a:extLst>
                <a:ext uri="{FF2B5EF4-FFF2-40B4-BE49-F238E27FC236}">
                  <a16:creationId xmlns:a16="http://schemas.microsoft.com/office/drawing/2014/main" id="{5DDA4EA2-B7AB-46E9-9246-FC23E722B14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037896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7" name="Rectangle 64">
              <a:extLst>
                <a:ext uri="{FF2B5EF4-FFF2-40B4-BE49-F238E27FC236}">
                  <a16:creationId xmlns:a16="http://schemas.microsoft.com/office/drawing/2014/main" id="{A2DE2AF5-13E8-4174-9EC4-724DEB88DC5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109620" y="581041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ectangle 66">
              <a:extLst>
                <a:ext uri="{FF2B5EF4-FFF2-40B4-BE49-F238E27FC236}">
                  <a16:creationId xmlns:a16="http://schemas.microsoft.com/office/drawing/2014/main" id="{360555BC-5949-427F-B107-D944CA221B4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928500" y="581041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59">
              <a:extLst>
                <a:ext uri="{FF2B5EF4-FFF2-40B4-BE49-F238E27FC236}">
                  <a16:creationId xmlns:a16="http://schemas.microsoft.com/office/drawing/2014/main" id="{F6C67CEF-7906-4D52-B541-B06109BE870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811735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angle 62">
              <a:extLst>
                <a:ext uri="{FF2B5EF4-FFF2-40B4-BE49-F238E27FC236}">
                  <a16:creationId xmlns:a16="http://schemas.microsoft.com/office/drawing/2014/main" id="{13551754-DE8E-4F60-B17A-3592B8E797F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811735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ectangle 2">
              <a:extLst>
                <a:ext uri="{FF2B5EF4-FFF2-40B4-BE49-F238E27FC236}">
                  <a16:creationId xmlns:a16="http://schemas.microsoft.com/office/drawing/2014/main" id="{D7B0D877-545F-4CA5-BB7B-A21E413CD50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452857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ectangle 59">
              <a:extLst>
                <a:ext uri="{FF2B5EF4-FFF2-40B4-BE49-F238E27FC236}">
                  <a16:creationId xmlns:a16="http://schemas.microsoft.com/office/drawing/2014/main" id="{D25743C3-6C94-4F58-83A5-5F610DA5D39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271738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64">
              <a:extLst>
                <a:ext uri="{FF2B5EF4-FFF2-40B4-BE49-F238E27FC236}">
                  <a16:creationId xmlns:a16="http://schemas.microsoft.com/office/drawing/2014/main" id="{3CD412E9-0E9C-460C-9FC6-C765F5BCC34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800104" y="581041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ectangle 66">
              <a:extLst>
                <a:ext uri="{FF2B5EF4-FFF2-40B4-BE49-F238E27FC236}">
                  <a16:creationId xmlns:a16="http://schemas.microsoft.com/office/drawing/2014/main" id="{B26AB043-5417-4498-90CE-3A7C36B09EE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618985" y="581041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8" name="Title 1">
            <a:extLst>
              <a:ext uri="{FF2B5EF4-FFF2-40B4-BE49-F238E27FC236}">
                <a16:creationId xmlns:a16="http://schemas.microsoft.com/office/drawing/2014/main" id="{C50D168F-BA59-4A8F-A3F1-2AB5040FB3FE}"/>
              </a:ext>
            </a:extLst>
          </p:cNvPr>
          <p:cNvSpPr txBox="1">
            <a:spLocks/>
          </p:cNvSpPr>
          <p:nvPr/>
        </p:nvSpPr>
        <p:spPr>
          <a:xfrm>
            <a:off x="1461439" y="2564720"/>
            <a:ext cx="9123263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Тема: </a:t>
            </a:r>
          </a:p>
          <a:p>
            <a:r>
              <a:rPr lang="ru-RU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оценки потенциальной устойчивости </a:t>
            </a:r>
            <a:r>
              <a:rPr lang="ru-RU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геосистем</a:t>
            </a:r>
            <a:r>
              <a:rPr lang="ru-RU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условиях антропогенных воздействий. Интегральная оценка устойчивости </a:t>
            </a:r>
            <a:r>
              <a:rPr lang="ru-RU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геосистем</a:t>
            </a:r>
            <a:r>
              <a:rPr lang="ru-RU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 антропогенным воздействиям </a:t>
            </a:r>
            <a:endParaRPr lang="ru-RU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9" name="Заголовок 1">
            <a:extLst>
              <a:ext uri="{FF2B5EF4-FFF2-40B4-BE49-F238E27FC236}">
                <a16:creationId xmlns:a16="http://schemas.microsoft.com/office/drawing/2014/main" id="{D4FCA33A-9AB4-4BAA-800D-BE7BCBF45CA7}"/>
              </a:ext>
            </a:extLst>
          </p:cNvPr>
          <p:cNvSpPr txBox="1">
            <a:spLocks/>
          </p:cNvSpPr>
          <p:nvPr/>
        </p:nvSpPr>
        <p:spPr>
          <a:xfrm>
            <a:off x="1360740" y="239990"/>
            <a:ext cx="9719853" cy="58832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Евразийский национальный университет имени Л.Н. Гумилева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62838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5" name="Заголовок 1">
            <a:extLst>
              <a:ext uri="{FF2B5EF4-FFF2-40B4-BE49-F238E27FC236}">
                <a16:creationId xmlns:a16="http://schemas.microsoft.com/office/drawing/2014/main" id="{7DB20482-E666-4CA1-B116-40397B0BA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" y="425649"/>
            <a:ext cx="10192784" cy="132514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Оценки потенциальной устойчивости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геосистем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в условиях антропогенных воздействий на основе ПО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ArcGIS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70009" y="2216170"/>
            <a:ext cx="534499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Переклассификация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полученных данных по каждому показателю.  Инструменты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Spatial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Analyst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Переклассификация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Reclassify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Переклассификация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Reclassify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</p:txBody>
      </p:sp>
      <p:pic>
        <p:nvPicPr>
          <p:cNvPr id="59" name="Рисунок 58"/>
          <p:cNvPicPr/>
          <p:nvPr/>
        </p:nvPicPr>
        <p:blipFill>
          <a:blip r:embed="rId2"/>
          <a:stretch>
            <a:fillRect/>
          </a:stretch>
        </p:blipFill>
        <p:spPr>
          <a:xfrm>
            <a:off x="5514975" y="1642775"/>
            <a:ext cx="6358443" cy="429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14085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5" name="Заголовок 1">
            <a:extLst>
              <a:ext uri="{FF2B5EF4-FFF2-40B4-BE49-F238E27FC236}">
                <a16:creationId xmlns:a16="http://schemas.microsoft.com/office/drawing/2014/main" id="{7DB20482-E666-4CA1-B116-40397B0BA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" y="425649"/>
            <a:ext cx="10192784" cy="132514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Оценки потенциальной устойчивости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геосистем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в условиях антропогенных воздействий на основе ПО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ArcGIS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70009" y="2216170"/>
            <a:ext cx="534499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Инструменты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Spatial Analyst –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Наложение 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Overlay) –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Взвешенное наложение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Weighted Overlay).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4" name="Рисунок 53"/>
          <p:cNvPicPr/>
          <p:nvPr/>
        </p:nvPicPr>
        <p:blipFill>
          <a:blip r:embed="rId2"/>
          <a:stretch>
            <a:fillRect/>
          </a:stretch>
        </p:blipFill>
        <p:spPr>
          <a:xfrm>
            <a:off x="4924424" y="1523985"/>
            <a:ext cx="6948993" cy="4371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81456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" name="Rectangle 7">
            <a:extLst>
              <a:ext uri="{FF2B5EF4-FFF2-40B4-BE49-F238E27FC236}">
                <a16:creationId xmlns:a16="http://schemas.microsoft.com/office/drawing/2014/main" id="{7608836D-C7CD-485D-A3EE-F45976D9233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E5829972-04AB-4FA5-807B-D16B84C8FE9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08825D8A-33EB-4232-B2F4-F9F0A23B8E6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13">
            <a:extLst>
              <a:ext uri="{FF2B5EF4-FFF2-40B4-BE49-F238E27FC236}">
                <a16:creationId xmlns:a16="http://schemas.microsoft.com/office/drawing/2014/main" id="{37ECC478-556B-4732-A558-70E89B6614E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8" name="Rectangle 64">
              <a:extLst>
                <a:ext uri="{FF2B5EF4-FFF2-40B4-BE49-F238E27FC236}">
                  <a16:creationId xmlns:a16="http://schemas.microsoft.com/office/drawing/2014/main" id="{2569EEB1-2A6F-46C7-AAEA-CD1B676E487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66">
              <a:extLst>
                <a:ext uri="{FF2B5EF4-FFF2-40B4-BE49-F238E27FC236}">
                  <a16:creationId xmlns:a16="http://schemas.microsoft.com/office/drawing/2014/main" id="{3439FD61-F1F1-466A-9CE6-06072254904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64">
              <a:extLst>
                <a:ext uri="{FF2B5EF4-FFF2-40B4-BE49-F238E27FC236}">
                  <a16:creationId xmlns:a16="http://schemas.microsoft.com/office/drawing/2014/main" id="{BB5C3D91-969C-49DE-81A1-EED0E9FAD73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66">
              <a:extLst>
                <a:ext uri="{FF2B5EF4-FFF2-40B4-BE49-F238E27FC236}">
                  <a16:creationId xmlns:a16="http://schemas.microsoft.com/office/drawing/2014/main" id="{14FDF799-8DBD-465A-BFCD-B8D2F864435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64">
              <a:extLst>
                <a:ext uri="{FF2B5EF4-FFF2-40B4-BE49-F238E27FC236}">
                  <a16:creationId xmlns:a16="http://schemas.microsoft.com/office/drawing/2014/main" id="{4ED0DC5F-645A-4A94-A3C6-9ABA8BEA81B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66">
              <a:extLst>
                <a:ext uri="{FF2B5EF4-FFF2-40B4-BE49-F238E27FC236}">
                  <a16:creationId xmlns:a16="http://schemas.microsoft.com/office/drawing/2014/main" id="{987528AE-1A5D-4EAD-9B8F-F27DC6D71BE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64">
              <a:extLst>
                <a:ext uri="{FF2B5EF4-FFF2-40B4-BE49-F238E27FC236}">
                  <a16:creationId xmlns:a16="http://schemas.microsoft.com/office/drawing/2014/main" id="{3EC03E9D-7957-42F3-B30E-B17E1BD9C2E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66">
              <a:extLst>
                <a:ext uri="{FF2B5EF4-FFF2-40B4-BE49-F238E27FC236}">
                  <a16:creationId xmlns:a16="http://schemas.microsoft.com/office/drawing/2014/main" id="{8500EA75-AD80-4038-B7BA-18101069CAF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4">
              <a:extLst>
                <a:ext uri="{FF2B5EF4-FFF2-40B4-BE49-F238E27FC236}">
                  <a16:creationId xmlns:a16="http://schemas.microsoft.com/office/drawing/2014/main" id="{A8518B9B-2CF4-499C-8869-53DAF713C7B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6">
              <a:extLst>
                <a:ext uri="{FF2B5EF4-FFF2-40B4-BE49-F238E27FC236}">
                  <a16:creationId xmlns:a16="http://schemas.microsoft.com/office/drawing/2014/main" id="{8A0105D1-8B0F-48FB-99CE-F317FC01C62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4">
              <a:extLst>
                <a:ext uri="{FF2B5EF4-FFF2-40B4-BE49-F238E27FC236}">
                  <a16:creationId xmlns:a16="http://schemas.microsoft.com/office/drawing/2014/main" id="{CE0072A9-6AA2-4FFD-B286-2F7C4D0B868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6">
              <a:extLst>
                <a:ext uri="{FF2B5EF4-FFF2-40B4-BE49-F238E27FC236}">
                  <a16:creationId xmlns:a16="http://schemas.microsoft.com/office/drawing/2014/main" id="{41208B1A-BDF4-454C-8F35-5FCB2A8152E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27">
            <a:extLst>
              <a:ext uri="{FF2B5EF4-FFF2-40B4-BE49-F238E27FC236}">
                <a16:creationId xmlns:a16="http://schemas.microsoft.com/office/drawing/2014/main" id="{DD732156-DC6C-48BB-B708-B6FF339209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1" name="Rectangle 2">
              <a:extLst>
                <a:ext uri="{FF2B5EF4-FFF2-40B4-BE49-F238E27FC236}">
                  <a16:creationId xmlns:a16="http://schemas.microsoft.com/office/drawing/2014/main" id="{D12F30BB-247F-4C07-8FD1-B4A17BED78D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59">
              <a:extLst>
                <a:ext uri="{FF2B5EF4-FFF2-40B4-BE49-F238E27FC236}">
                  <a16:creationId xmlns:a16="http://schemas.microsoft.com/office/drawing/2014/main" id="{D9B72407-7C8E-411C-A298-DAA3D3AEB37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2">
              <a:extLst>
                <a:ext uri="{FF2B5EF4-FFF2-40B4-BE49-F238E27FC236}">
                  <a16:creationId xmlns:a16="http://schemas.microsoft.com/office/drawing/2014/main" id="{A8908A40-3CE7-49FC-930D-8343D2C68BE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4">
              <a:extLst>
                <a:ext uri="{FF2B5EF4-FFF2-40B4-BE49-F238E27FC236}">
                  <a16:creationId xmlns:a16="http://schemas.microsoft.com/office/drawing/2014/main" id="{A163286E-D081-420D-9CFB-F64ABF859A0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6">
              <a:extLst>
                <a:ext uri="{FF2B5EF4-FFF2-40B4-BE49-F238E27FC236}">
                  <a16:creationId xmlns:a16="http://schemas.microsoft.com/office/drawing/2014/main" id="{DE8A6DD8-B1A0-4844-9E93-5B435CE9FB5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">
              <a:extLst>
                <a:ext uri="{FF2B5EF4-FFF2-40B4-BE49-F238E27FC236}">
                  <a16:creationId xmlns:a16="http://schemas.microsoft.com/office/drawing/2014/main" id="{7E544615-AC20-41F2-9486-24FFC303D96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59">
              <a:extLst>
                <a:ext uri="{FF2B5EF4-FFF2-40B4-BE49-F238E27FC236}">
                  <a16:creationId xmlns:a16="http://schemas.microsoft.com/office/drawing/2014/main" id="{E57712DD-706E-4BA7-996F-289DBF017D3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62">
              <a:extLst>
                <a:ext uri="{FF2B5EF4-FFF2-40B4-BE49-F238E27FC236}">
                  <a16:creationId xmlns:a16="http://schemas.microsoft.com/office/drawing/2014/main" id="{21F827BF-3A54-4951-B69B-2B7644AECDA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64">
              <a:extLst>
                <a:ext uri="{FF2B5EF4-FFF2-40B4-BE49-F238E27FC236}">
                  <a16:creationId xmlns:a16="http://schemas.microsoft.com/office/drawing/2014/main" id="{9AA089BA-3050-459A-9FE4-6BAA2CBECF2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66">
              <a:extLst>
                <a:ext uri="{FF2B5EF4-FFF2-40B4-BE49-F238E27FC236}">
                  <a16:creationId xmlns:a16="http://schemas.microsoft.com/office/drawing/2014/main" id="{186178A2-1581-4172-819F-C39E773D6A7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2">
              <a:extLst>
                <a:ext uri="{FF2B5EF4-FFF2-40B4-BE49-F238E27FC236}">
                  <a16:creationId xmlns:a16="http://schemas.microsoft.com/office/drawing/2014/main" id="{1487A9E8-2A20-4ED4-A785-7E71AE0B912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59">
              <a:extLst>
                <a:ext uri="{FF2B5EF4-FFF2-40B4-BE49-F238E27FC236}">
                  <a16:creationId xmlns:a16="http://schemas.microsoft.com/office/drawing/2014/main" id="{041FDCC3-881A-4FD0-8124-0B552A4CF9D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2">
              <a:extLst>
                <a:ext uri="{FF2B5EF4-FFF2-40B4-BE49-F238E27FC236}">
                  <a16:creationId xmlns:a16="http://schemas.microsoft.com/office/drawing/2014/main" id="{0E834240-9B67-4663-9EBD-47272D03A93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64">
              <a:extLst>
                <a:ext uri="{FF2B5EF4-FFF2-40B4-BE49-F238E27FC236}">
                  <a16:creationId xmlns:a16="http://schemas.microsoft.com/office/drawing/2014/main" id="{0F9458DA-D11F-4E18-9157-33692F37319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66">
              <a:extLst>
                <a:ext uri="{FF2B5EF4-FFF2-40B4-BE49-F238E27FC236}">
                  <a16:creationId xmlns:a16="http://schemas.microsoft.com/office/drawing/2014/main" id="{491081F6-440A-4AA3-9B72-3F5D9CC2B4A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2">
              <a:extLst>
                <a:ext uri="{FF2B5EF4-FFF2-40B4-BE49-F238E27FC236}">
                  <a16:creationId xmlns:a16="http://schemas.microsoft.com/office/drawing/2014/main" id="{9EBE463D-7A93-417C-9D3C-97B0A4623D4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59">
              <a:extLst>
                <a:ext uri="{FF2B5EF4-FFF2-40B4-BE49-F238E27FC236}">
                  <a16:creationId xmlns:a16="http://schemas.microsoft.com/office/drawing/2014/main" id="{212DD3DC-0710-4F07-A622-FC8E0555A4B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2">
              <a:extLst>
                <a:ext uri="{FF2B5EF4-FFF2-40B4-BE49-F238E27FC236}">
                  <a16:creationId xmlns:a16="http://schemas.microsoft.com/office/drawing/2014/main" id="{8784D3F6-706C-4925-A0C5-923284A9126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64">
              <a:extLst>
                <a:ext uri="{FF2B5EF4-FFF2-40B4-BE49-F238E27FC236}">
                  <a16:creationId xmlns:a16="http://schemas.microsoft.com/office/drawing/2014/main" id="{4FDA8F6E-612C-41A5-98E3-7605FA7E74B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66">
              <a:extLst>
                <a:ext uri="{FF2B5EF4-FFF2-40B4-BE49-F238E27FC236}">
                  <a16:creationId xmlns:a16="http://schemas.microsoft.com/office/drawing/2014/main" id="{3D541228-2F26-430A-8962-E1148FB4A33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2">
              <a:extLst>
                <a:ext uri="{FF2B5EF4-FFF2-40B4-BE49-F238E27FC236}">
                  <a16:creationId xmlns:a16="http://schemas.microsoft.com/office/drawing/2014/main" id="{6112C289-AABF-405B-8B79-BDE5E511D78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59">
              <a:extLst>
                <a:ext uri="{FF2B5EF4-FFF2-40B4-BE49-F238E27FC236}">
                  <a16:creationId xmlns:a16="http://schemas.microsoft.com/office/drawing/2014/main" id="{D7447B8D-AE88-4614-93EA-CFF096AA393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2">
              <a:extLst>
                <a:ext uri="{FF2B5EF4-FFF2-40B4-BE49-F238E27FC236}">
                  <a16:creationId xmlns:a16="http://schemas.microsoft.com/office/drawing/2014/main" id="{B7F02231-97A6-46A8-B388-35730D70ECF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64">
              <a:extLst>
                <a:ext uri="{FF2B5EF4-FFF2-40B4-BE49-F238E27FC236}">
                  <a16:creationId xmlns:a16="http://schemas.microsoft.com/office/drawing/2014/main" id="{4F231344-6DAB-48BD-9121-995A1C79A02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66">
              <a:extLst>
                <a:ext uri="{FF2B5EF4-FFF2-40B4-BE49-F238E27FC236}">
                  <a16:creationId xmlns:a16="http://schemas.microsoft.com/office/drawing/2014/main" id="{F7FA72A2-3D92-4B88-A004-95272D49BBC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8" name="Скругленный прямоугольник 4">
            <a:extLst>
              <a:ext uri="{FF2B5EF4-FFF2-40B4-BE49-F238E27FC236}">
                <a16:creationId xmlns:a16="http://schemas.microsoft.com/office/drawing/2014/main" id="{48BE2435-1AF6-498A-B630-39CE5DCECAFB}"/>
              </a:ext>
            </a:extLst>
          </p:cNvPr>
          <p:cNvSpPr/>
          <p:nvPr/>
        </p:nvSpPr>
        <p:spPr>
          <a:xfrm>
            <a:off x="2003488" y="366533"/>
            <a:ext cx="8181975" cy="581025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9" name="Рисунок 48">
            <a:extLst>
              <a:ext uri="{FF2B5EF4-FFF2-40B4-BE49-F238E27FC236}">
                <a16:creationId xmlns:a16="http://schemas.microsoft.com/office/drawing/2014/main" id="{FE353B45-DB49-4261-B4C6-7E97465902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9736" y="1976610"/>
            <a:ext cx="3105150" cy="3881438"/>
          </a:xfrm>
          <a:prstGeom prst="rect">
            <a:avLst/>
          </a:prstGeom>
        </p:spPr>
      </p:pic>
      <p:sp>
        <p:nvSpPr>
          <p:cNvPr id="51" name="Заголовок 1">
            <a:extLst>
              <a:ext uri="{FF2B5EF4-FFF2-40B4-BE49-F238E27FC236}">
                <a16:creationId xmlns:a16="http://schemas.microsoft.com/office/drawing/2014/main" id="{26782FEF-BB68-46F0-BA44-140034972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13993"/>
            <a:ext cx="10972800" cy="34864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Обзорные вопросы</a:t>
            </a:r>
          </a:p>
        </p:txBody>
      </p:sp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id="{771EF76B-1D00-459D-879C-636C3876B6CE}"/>
              </a:ext>
            </a:extLst>
          </p:cNvPr>
          <p:cNvSpPr/>
          <p:nvPr/>
        </p:nvSpPr>
        <p:spPr>
          <a:xfrm>
            <a:off x="908540" y="1287013"/>
            <a:ext cx="7395634" cy="2555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Этапы интегральной оценки устойчивости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геосистем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 антропогенному воздействию?</a:t>
            </a:r>
          </a:p>
          <a:p>
            <a:pPr marL="34290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Разработка шкалы балльной оценки устойчивости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геосистем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 антропогенным воздействиям.</a:t>
            </a:r>
          </a:p>
          <a:p>
            <a:pPr marL="34290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Оценки потенциальной устойчивости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геосистем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условиях антропогенных воздействий на основе ПО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ArcGIS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endParaRPr lang="ru-RU" dirty="0">
              <a:solidFill>
                <a:srgbClr val="000000"/>
              </a:solidFill>
              <a:highlight>
                <a:srgbClr val="FFFF00"/>
              </a:highligh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42327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56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Объект 2">
            <a:extLst>
              <a:ext uri="{FF2B5EF4-FFF2-40B4-BE49-F238E27FC236}">
                <a16:creationId xmlns:a16="http://schemas.microsoft.com/office/drawing/2014/main" id="{E3583ABC-46FC-4852-83A9-ECDF4BEAA8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5091" y="1225845"/>
            <a:ext cx="10258425" cy="4351338"/>
          </a:xfrm>
        </p:spPr>
        <p:txBody>
          <a:bodyPr>
            <a:normAutofit fontScale="92500" lnSpcReduction="20000"/>
          </a:bodyPr>
          <a:lstStyle/>
          <a:p>
            <a:pPr marL="514350" lvl="0" indent="-514350" algn="just">
              <a:buFont typeface="+mj-lt"/>
              <a:buAutoNum type="arabicPeriod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Глазовская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М.А. Методологические основы оценки эколого-геохимической устойчивости почв к техногенным воздействиям. – М.: Изд-во МГУ, 1997. – 102 с.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Башкин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В.Н., Евстафьева Е.В.,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Снакин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В.В. и др. Биогеохимические основы экологического нормирования. – М.: Наука, 1993. – 312 с.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Орлова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И.В. Ландшафтное планирование для целей сельскохозяйственного природопользования (на примере Благовещенского района Алтайского края):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… канд. геогр. наук. – Барнаул, 2002. – 191 с.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Орлова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И.B. Ландшафтное планирование для целей сбалансированного сельскохозяйственного природопользования // География и природные ресурсы. – М., 2006. – №2. – С. 121-134. </a:t>
            </a:r>
          </a:p>
        </p:txBody>
      </p:sp>
      <p:sp>
        <p:nvSpPr>
          <p:cNvPr id="64" name="Скругленный прямоугольник 4">
            <a:extLst>
              <a:ext uri="{FF2B5EF4-FFF2-40B4-BE49-F238E27FC236}">
                <a16:creationId xmlns:a16="http://schemas.microsoft.com/office/drawing/2014/main" id="{0D509619-83D1-4D50-8E2B-1F85468B7A12}"/>
              </a:ext>
            </a:extLst>
          </p:cNvPr>
          <p:cNvSpPr/>
          <p:nvPr/>
        </p:nvSpPr>
        <p:spPr>
          <a:xfrm>
            <a:off x="2003488" y="322759"/>
            <a:ext cx="8181975" cy="581025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Заголовок 1">
            <a:extLst>
              <a:ext uri="{FF2B5EF4-FFF2-40B4-BE49-F238E27FC236}">
                <a16:creationId xmlns:a16="http://schemas.microsoft.com/office/drawing/2014/main" id="{028D9DAB-6A13-4E4A-B7F3-5A84D35BB2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1654" y="336282"/>
            <a:ext cx="10972800" cy="564672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Список использованных источников</a:t>
            </a:r>
          </a:p>
        </p:txBody>
      </p:sp>
    </p:spTree>
    <p:extLst>
      <p:ext uri="{BB962C8B-B14F-4D97-AF65-F5344CB8AC3E}">
        <p14:creationId xmlns:p14="http://schemas.microsoft.com/office/powerpoint/2010/main" val="8248724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2" name="Rectangle 111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19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133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8" name="Заголовок 1">
            <a:extLst>
              <a:ext uri="{FF2B5EF4-FFF2-40B4-BE49-F238E27FC236}">
                <a16:creationId xmlns:a16="http://schemas.microsoft.com/office/drawing/2014/main" id="{274D7792-7E79-4D67-987E-3064A6930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95716"/>
            <a:ext cx="10515600" cy="1325563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Благодарю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217103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6EFD3D9-44F0-4267-BCC1-1613E79D827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A779A851-95D6-41AF-937A-B0E4B7F6FA8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2164" y="900814"/>
            <a:ext cx="759618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953FB2E7-B6CB-429C-81EB-D9516D6D5C8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4437" y="633165"/>
            <a:ext cx="482654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2EC40DB1-B719-4A13-9A4D-0966B4B2786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621" y="636723"/>
            <a:ext cx="4000062" cy="5257799"/>
          </a:xfrm>
          <a:custGeom>
            <a:avLst/>
            <a:gdLst>
              <a:gd name="connsiteX0" fmla="*/ 0 w 4634682"/>
              <a:gd name="connsiteY0" fmla="*/ 0 h 5257799"/>
              <a:gd name="connsiteX1" fmla="*/ 4634682 w 4634682"/>
              <a:gd name="connsiteY1" fmla="*/ 0 h 5257799"/>
              <a:gd name="connsiteX2" fmla="*/ 4634682 w 4634682"/>
              <a:gd name="connsiteY2" fmla="*/ 5257799 h 5257799"/>
              <a:gd name="connsiteX3" fmla="*/ 0 w 4634682"/>
              <a:gd name="connsiteY3" fmla="*/ 5257799 h 5257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682" h="5257799">
                <a:moveTo>
                  <a:pt x="0" y="0"/>
                </a:moveTo>
                <a:lnTo>
                  <a:pt x="4634682" y="0"/>
                </a:lnTo>
                <a:lnTo>
                  <a:pt x="4634682" y="5257799"/>
                </a:lnTo>
                <a:lnTo>
                  <a:pt x="0" y="525779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82211336-CFF3-412D-868A-6679C1004C4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901782" y="1352302"/>
            <a:ext cx="6655597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21862" y="1719618"/>
            <a:ext cx="5948831" cy="4334629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ru-RU" sz="3200" dirty="0">
              <a:solidFill>
                <a:srgbClr val="FE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lvl="0" indent="-514350">
              <a:buAutoNum type="arabicPeriod"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Шкала </a:t>
            </a:r>
            <a:r>
              <a:rPr lang="ru-RU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балльной оценки устойчивости </a:t>
            </a:r>
            <a:r>
              <a:rPr lang="ru-RU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геосистем</a:t>
            </a:r>
            <a:r>
              <a:rPr lang="ru-RU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 антропогенным воздействиям.</a:t>
            </a:r>
          </a:p>
          <a:p>
            <a:pPr marL="514350" lvl="0" indent="-514350">
              <a:buAutoNum type="arabicPeriod"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Интегральная </a:t>
            </a:r>
            <a:r>
              <a:rPr lang="ru-RU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устойчивости </a:t>
            </a:r>
            <a:r>
              <a:rPr lang="ru-RU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геосистем</a:t>
            </a:r>
            <a:r>
              <a:rPr lang="ru-RU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 антропогенным воздействиям</a:t>
            </a:r>
          </a:p>
          <a:p>
            <a:pPr marL="0" indent="0">
              <a:buNone/>
            </a:pPr>
            <a:endParaRPr lang="ru-RU" sz="3200" dirty="0">
              <a:solidFill>
                <a:srgbClr val="FE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A7134B2-3F4C-4032-91C7-EE8B2626C099}"/>
              </a:ext>
            </a:extLst>
          </p:cNvPr>
          <p:cNvSpPr txBox="1"/>
          <p:nvPr/>
        </p:nvSpPr>
        <p:spPr>
          <a:xfrm>
            <a:off x="821273" y="1719618"/>
            <a:ext cx="609777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sz="4000" b="1" dirty="0">
                <a:solidFill>
                  <a:srgbClr val="FE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План лекции:</a:t>
            </a:r>
          </a:p>
        </p:txBody>
      </p:sp>
    </p:spTree>
    <p:extLst>
      <p:ext uri="{BB962C8B-B14F-4D97-AF65-F5344CB8AC3E}">
        <p14:creationId xmlns:p14="http://schemas.microsoft.com/office/powerpoint/2010/main" val="1186548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7CCD8D1-E26F-457B-B55A-C9224BEBEDD9}"/>
              </a:ext>
            </a:extLst>
          </p:cNvPr>
          <p:cNvSpPr/>
          <p:nvPr/>
        </p:nvSpPr>
        <p:spPr>
          <a:xfrm>
            <a:off x="3121858" y="4222603"/>
            <a:ext cx="6096000" cy="32553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4" name="Схема 53">
            <a:extLst>
              <a:ext uri="{FF2B5EF4-FFF2-40B4-BE49-F238E27FC236}">
                <a16:creationId xmlns:a16="http://schemas.microsoft.com/office/drawing/2014/main" id="{44DAEDDB-7085-4C22-8318-F69768F3204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4549538"/>
              </p:ext>
            </p:extLst>
          </p:nvPr>
        </p:nvGraphicFramePr>
        <p:xfrm>
          <a:off x="864503" y="826314"/>
          <a:ext cx="10610709" cy="49158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083730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Скругленный прямоугольник 4">
            <a:extLst>
              <a:ext uri="{FF2B5EF4-FFF2-40B4-BE49-F238E27FC236}">
                <a16:creationId xmlns:a16="http://schemas.microsoft.com/office/drawing/2014/main" id="{0A4BBE80-208C-4177-ACF4-5238F76F7F19}"/>
              </a:ext>
            </a:extLst>
          </p:cNvPr>
          <p:cNvSpPr/>
          <p:nvPr/>
        </p:nvSpPr>
        <p:spPr>
          <a:xfrm>
            <a:off x="2109741" y="568072"/>
            <a:ext cx="8181975" cy="816713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Скругленный прямоугольник 4">
            <a:extLst>
              <a:ext uri="{FF2B5EF4-FFF2-40B4-BE49-F238E27FC236}">
                <a16:creationId xmlns:a16="http://schemas.microsoft.com/office/drawing/2014/main" id="{06CB4EFE-D685-4A6E-9495-18DF9A180BDC}"/>
              </a:ext>
            </a:extLst>
          </p:cNvPr>
          <p:cNvSpPr/>
          <p:nvPr/>
        </p:nvSpPr>
        <p:spPr>
          <a:xfrm>
            <a:off x="481207" y="477581"/>
            <a:ext cx="11247894" cy="816713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4" name="Прямоугольник: скругленные углы 53">
            <a:extLst>
              <a:ext uri="{FF2B5EF4-FFF2-40B4-BE49-F238E27FC236}">
                <a16:creationId xmlns:a16="http://schemas.microsoft.com/office/drawing/2014/main" id="{57E08D19-53D5-4ED3-9AF0-C391FA6FA6C0}"/>
              </a:ext>
            </a:extLst>
          </p:cNvPr>
          <p:cNvSpPr/>
          <p:nvPr/>
        </p:nvSpPr>
        <p:spPr>
          <a:xfrm>
            <a:off x="162814" y="675107"/>
            <a:ext cx="10707514" cy="11535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ID4096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0EC72F8B-B1DD-4055-A4FC-C6C063376058}"/>
              </a:ext>
            </a:extLst>
          </p:cNvPr>
          <p:cNvSpPr/>
          <p:nvPr/>
        </p:nvSpPr>
        <p:spPr>
          <a:xfrm>
            <a:off x="451880" y="1020536"/>
            <a:ext cx="10340606" cy="3906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Этапы интегральной оценки устойчивости </a:t>
            </a:r>
            <a:r>
              <a:rPr lang="ru-RU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геосистем</a:t>
            </a:r>
            <a:r>
              <a:rPr lang="ru-RU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 антропогенным воздействиям:</a:t>
            </a:r>
            <a:endParaRPr lang="ru-RU" b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5" name="Схема 54">
            <a:extLst>
              <a:ext uri="{FF2B5EF4-FFF2-40B4-BE49-F238E27FC236}">
                <a16:creationId xmlns:a16="http://schemas.microsoft.com/office/drawing/2014/main" id="{5BA9E42B-74E6-40A4-B5D0-CE89C3E695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11674390"/>
              </p:ext>
            </p:extLst>
          </p:nvPr>
        </p:nvGraphicFramePr>
        <p:xfrm>
          <a:off x="1928447" y="1733068"/>
          <a:ext cx="9778113" cy="4286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53968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99C6F16-6C27-453E-BD36-9FC11FEB55CB}"/>
              </a:ext>
            </a:extLst>
          </p:cNvPr>
          <p:cNvSpPr/>
          <p:nvPr/>
        </p:nvSpPr>
        <p:spPr>
          <a:xfrm>
            <a:off x="149087" y="119270"/>
            <a:ext cx="11817626" cy="646043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/>
              <a:t>С</a:t>
            </a:r>
            <a:endParaRPr lang="LID4096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61EBF41-DCF8-4FCE-AD75-7CD552271F20}"/>
              </a:ext>
            </a:extLst>
          </p:cNvPr>
          <p:cNvSpPr/>
          <p:nvPr/>
        </p:nvSpPr>
        <p:spPr>
          <a:xfrm>
            <a:off x="4935978" y="4356899"/>
            <a:ext cx="631279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где С - оценка потенциальной устойчивости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геосистемы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 антропогенным воздействиям, %; 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Cg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балл по каждому показателю; 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 - максимально возможная сумма баллов; 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 - порядковый номер показателя; 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 - количество показателей.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29405" y="1947885"/>
            <a:ext cx="5119370" cy="176686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9710" y="2671920"/>
            <a:ext cx="5941779" cy="485460"/>
          </a:xfrm>
          <a:prstGeom prst="rect">
            <a:avLst/>
          </a:prstGeom>
        </p:spPr>
      </p:pic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E61EBF41-DCF8-4FCE-AD75-7CD552271F20}"/>
              </a:ext>
            </a:extLst>
          </p:cNvPr>
          <p:cNvSpPr/>
          <p:nvPr/>
        </p:nvSpPr>
        <p:spPr>
          <a:xfrm>
            <a:off x="488053" y="629800"/>
            <a:ext cx="4782999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Интегральная оценка устойчивости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геосистем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 антропогенному воздействию основана на суммировании оценок анализируемых параметров. Максимально возможный балл, характеризующий наибольшую относительную устойчивость для данной территории, был принят за 100%, все остальные баллы выражаются в процентах, для чего выполняется перерасчет суммарных баллов по формуле, представленной в работе И.В. Орловой, </a:t>
            </a:r>
            <a:r>
              <a:rPr lang="ru-RU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формула </a:t>
            </a:r>
            <a:r>
              <a:rPr lang="ru-RU" sz="1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(3).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20090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902CAED2-CA38-4C92-BE64-FA27F0CF9F26}"/>
              </a:ext>
            </a:extLst>
          </p:cNvPr>
          <p:cNvSpPr/>
          <p:nvPr/>
        </p:nvSpPr>
        <p:spPr>
          <a:xfrm>
            <a:off x="836421" y="301517"/>
            <a:ext cx="4584102" cy="321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sz="13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	</a:t>
            </a:r>
            <a:endParaRPr lang="ru-RU" sz="1300" b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Схема 5">
            <a:extLst>
              <a:ext uri="{FF2B5EF4-FFF2-40B4-BE49-F238E27FC236}">
                <a16:creationId xmlns:a16="http://schemas.microsoft.com/office/drawing/2014/main" id="{EE195A66-D779-4CF9-B071-CF5E27A32F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76515912"/>
              </p:ext>
            </p:extLst>
          </p:nvPr>
        </p:nvGraphicFramePr>
        <p:xfrm>
          <a:off x="3096914" y="710269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5" name="Скругленный прямоугольник 4">
            <a:extLst>
              <a:ext uri="{FF2B5EF4-FFF2-40B4-BE49-F238E27FC236}">
                <a16:creationId xmlns:a16="http://schemas.microsoft.com/office/drawing/2014/main" id="{3743CBCD-9278-4A12-9A15-9FCB629CD891}"/>
              </a:ext>
            </a:extLst>
          </p:cNvPr>
          <p:cNvSpPr/>
          <p:nvPr/>
        </p:nvSpPr>
        <p:spPr>
          <a:xfrm>
            <a:off x="993914" y="86997"/>
            <a:ext cx="10250104" cy="536275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E57DB368-AA5D-40B9-B343-4AD0E476A2A0}"/>
              </a:ext>
            </a:extLst>
          </p:cNvPr>
          <p:cNvSpPr/>
          <p:nvPr/>
        </p:nvSpPr>
        <p:spPr>
          <a:xfrm>
            <a:off x="993914" y="710269"/>
            <a:ext cx="380536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упоминалось выше, к свойствам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геосистем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относятся не только всеобщие свойства устойчивость и изменчивость и др., но и приобретенные в результате антропогенного воздействия как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саморегуляция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самоорганизация, где компоненты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геосистем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как и связи между ними, стремятся к выравниванию направленной на достижение устойчивого состояния. Исходя из этого, мы сочли нецелесообразным выделять группу со степенью неустойчивых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геосистем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 антропогенным воздействиям. В результате были выделены следующие группы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геосистем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где градация проводилась на основе общей суммы баллов (%): </a:t>
            </a:r>
            <a:endParaRPr lang="LID4096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51271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90500"/>
            <a:ext cx="9144000" cy="3319463"/>
          </a:xfrm>
        </p:spPr>
        <p:txBody>
          <a:bodyPr>
            <a:normAutofit/>
          </a:bodyPr>
          <a:lstStyle/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отметить, что именно совокупность данных показателей может наиболее объективно отразить степень устойчивости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геосистем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 антропогенным воздействиям. Принятые за основу показатели позволяют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пространственно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увязать хозяйственную деятельность с их устойчивостью, и дают возможность регулирования структуры природопользования, определения размещение объектов хозяйственной деятельности, т.е. планировочного решения вопроса уменьшения отрицательного эффекта воздействия за счет знания устойчивости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геосистемы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– Шкала балльной оценки устойчивости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геосистем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 антропогенным воздействиям (составлено по материалам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Глазовской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М.А.,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Башкина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В.Н., Евстафьева Е.В., Орловой И.В.)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6825226"/>
              </p:ext>
            </p:extLst>
          </p:nvPr>
        </p:nvGraphicFramePr>
        <p:xfrm>
          <a:off x="1523999" y="3602038"/>
          <a:ext cx="9144000" cy="28547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1265253115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74852513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780674495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1231200639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417265103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143037923"/>
                    </a:ext>
                  </a:extLst>
                </a:gridCol>
              </a:tblGrid>
              <a:tr h="555942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Показатель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балл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 балла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 балла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 балла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 баллов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03370125"/>
                  </a:ext>
                </a:extLst>
              </a:tr>
              <a:tr h="555942">
                <a:tc>
                  <a:txBody>
                    <a:bodyPr/>
                    <a:lstStyle/>
                    <a:p>
                      <a:pPr indent="-215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Радиационный баланс ккал/см</a:t>
                      </a:r>
                      <a:r>
                        <a:rPr lang="ru-RU" sz="1200" baseline="30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год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5-10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11-20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21-30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31-50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более 50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17004356"/>
                  </a:ext>
                </a:extLst>
              </a:tr>
              <a:tr h="555942">
                <a:tc>
                  <a:txBody>
                    <a:bodyPr/>
                    <a:lstStyle/>
                    <a:p>
                      <a:pPr indent="-215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Радиационный индекс сухости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менее 0,45 или более 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1,01 или 3,00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0,45-1,00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93933458"/>
                  </a:ext>
                </a:extLst>
              </a:tr>
              <a:tr h="555942">
                <a:tc>
                  <a:txBody>
                    <a:bodyPr/>
                    <a:lstStyle/>
                    <a:p>
                      <a:pPr indent="-215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Ветровой режим: количество дней с сильными ветрами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более 51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21-50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менее 20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12988209"/>
                  </a:ext>
                </a:extLst>
              </a:tr>
              <a:tr h="555942">
                <a:tc>
                  <a:txBody>
                    <a:bodyPr/>
                    <a:lstStyle/>
                    <a:p>
                      <a:pPr indent="-215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Крутизна склона, в градусах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более 20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5,1-20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3,1-5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1,1-3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0-1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326139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47409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62075" y="265113"/>
            <a:ext cx="9144000" cy="506412"/>
          </a:xfrm>
        </p:spPr>
        <p:txBody>
          <a:bodyPr>
            <a:normAutofit/>
          </a:bodyPr>
          <a:lstStyle/>
          <a:p>
            <a:pPr algn="just"/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Продолжение таблицы-1</a:t>
            </a: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913922"/>
              </p:ext>
            </p:extLst>
          </p:nvPr>
        </p:nvGraphicFramePr>
        <p:xfrm>
          <a:off x="847726" y="719666"/>
          <a:ext cx="9820272" cy="55382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6712">
                  <a:extLst>
                    <a:ext uri="{9D8B030D-6E8A-4147-A177-3AD203B41FA5}">
                      <a16:colId xmlns:a16="http://schemas.microsoft.com/office/drawing/2014/main" val="2488208487"/>
                    </a:ext>
                  </a:extLst>
                </a:gridCol>
                <a:gridCol w="1636712">
                  <a:extLst>
                    <a:ext uri="{9D8B030D-6E8A-4147-A177-3AD203B41FA5}">
                      <a16:colId xmlns:a16="http://schemas.microsoft.com/office/drawing/2014/main" val="3750066042"/>
                    </a:ext>
                  </a:extLst>
                </a:gridCol>
                <a:gridCol w="1636712">
                  <a:extLst>
                    <a:ext uri="{9D8B030D-6E8A-4147-A177-3AD203B41FA5}">
                      <a16:colId xmlns:a16="http://schemas.microsoft.com/office/drawing/2014/main" val="3519650026"/>
                    </a:ext>
                  </a:extLst>
                </a:gridCol>
                <a:gridCol w="1636712">
                  <a:extLst>
                    <a:ext uri="{9D8B030D-6E8A-4147-A177-3AD203B41FA5}">
                      <a16:colId xmlns:a16="http://schemas.microsoft.com/office/drawing/2014/main" val="526302783"/>
                    </a:ext>
                  </a:extLst>
                </a:gridCol>
                <a:gridCol w="1636712">
                  <a:extLst>
                    <a:ext uri="{9D8B030D-6E8A-4147-A177-3AD203B41FA5}">
                      <a16:colId xmlns:a16="http://schemas.microsoft.com/office/drawing/2014/main" val="523280172"/>
                    </a:ext>
                  </a:extLst>
                </a:gridCol>
                <a:gridCol w="1636712">
                  <a:extLst>
                    <a:ext uri="{9D8B030D-6E8A-4147-A177-3AD203B41FA5}">
                      <a16:colId xmlns:a16="http://schemas.microsoft.com/office/drawing/2014/main" val="2333573471"/>
                    </a:ext>
                  </a:extLst>
                </a:gridCol>
              </a:tblGrid>
              <a:tr h="791180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Показатель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балл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 балла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 балла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 балла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 баллов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17537115"/>
                  </a:ext>
                </a:extLst>
              </a:tr>
              <a:tr h="791180">
                <a:tc>
                  <a:txBody>
                    <a:bodyPr/>
                    <a:lstStyle/>
                    <a:p>
                      <a:pPr indent="-215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Степень естественной дренированности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&gt;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0,0005</a:t>
                      </a:r>
                    </a:p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крайне слабодренированная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весьма слабодренированная</a:t>
                      </a:r>
                    </a:p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0,0005-0,001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слабодренированная</a:t>
                      </a:r>
                    </a:p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0,001-0,008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дренированная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интенсивно дренированная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312815"/>
                  </a:ext>
                </a:extLst>
              </a:tr>
              <a:tr h="791180">
                <a:tc>
                  <a:txBody>
                    <a:bodyPr/>
                    <a:lstStyle/>
                    <a:p>
                      <a:pPr indent="-215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Геохимическое положение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аккумулятивное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транзитное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элювиальное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47914945"/>
                  </a:ext>
                </a:extLst>
              </a:tr>
              <a:tr h="791180">
                <a:tc>
                  <a:txBody>
                    <a:bodyPr/>
                    <a:lstStyle/>
                    <a:p>
                      <a:pPr indent="-215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Механический состав почвы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песок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супесь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легкий суглинок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 суглинок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тяжелый суглинок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01108916"/>
                  </a:ext>
                </a:extLst>
              </a:tr>
              <a:tr h="791180">
                <a:tc>
                  <a:txBody>
                    <a:bodyPr/>
                    <a:lstStyle/>
                    <a:p>
                      <a:pPr indent="-4127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spc="-2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Мощность гумусового горизонта, см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менее 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3-10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10,1-25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25,1-80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более 80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99711357"/>
                  </a:ext>
                </a:extLst>
              </a:tr>
              <a:tr h="791180">
                <a:tc>
                  <a:txBody>
                    <a:bodyPr/>
                    <a:lstStyle/>
                    <a:p>
                      <a:pPr indent="-215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гумуса в слое 0-20 см, в 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менее 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2,0-4,0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4,1-6,0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6,1-9,0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более 9,0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94453187"/>
                  </a:ext>
                </a:extLst>
              </a:tr>
              <a:tr h="791180">
                <a:tc>
                  <a:txBody>
                    <a:bodyPr/>
                    <a:lstStyle/>
                    <a:p>
                      <a:pPr indent="-215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Кислотность почвенного раствора (рН)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сильнокислая (4,5 и менее) или сильно щелочная (8,5 и более)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кислая (4,5-5,0)</a:t>
                      </a:r>
                    </a:p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или щелочная</a:t>
                      </a:r>
                    </a:p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(7,5-8,5)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слабокислая (5,0-5,5) или слабощелочная (7,0-7,5)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близкая к нейтральной</a:t>
                      </a:r>
                    </a:p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(5,5-6,0)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нейтральная (6,0-7,0)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259967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52261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62075" y="265113"/>
            <a:ext cx="9144000" cy="506412"/>
          </a:xfrm>
        </p:spPr>
        <p:txBody>
          <a:bodyPr>
            <a:normAutofit/>
          </a:bodyPr>
          <a:lstStyle/>
          <a:p>
            <a:pPr algn="just"/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Продолжение таблицы-1</a:t>
            </a: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874624"/>
              </p:ext>
            </p:extLst>
          </p:nvPr>
        </p:nvGraphicFramePr>
        <p:xfrm>
          <a:off x="847726" y="719666"/>
          <a:ext cx="9820272" cy="57478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6712">
                  <a:extLst>
                    <a:ext uri="{9D8B030D-6E8A-4147-A177-3AD203B41FA5}">
                      <a16:colId xmlns:a16="http://schemas.microsoft.com/office/drawing/2014/main" val="2488208487"/>
                    </a:ext>
                  </a:extLst>
                </a:gridCol>
                <a:gridCol w="1636712">
                  <a:extLst>
                    <a:ext uri="{9D8B030D-6E8A-4147-A177-3AD203B41FA5}">
                      <a16:colId xmlns:a16="http://schemas.microsoft.com/office/drawing/2014/main" val="3750066042"/>
                    </a:ext>
                  </a:extLst>
                </a:gridCol>
                <a:gridCol w="1636712">
                  <a:extLst>
                    <a:ext uri="{9D8B030D-6E8A-4147-A177-3AD203B41FA5}">
                      <a16:colId xmlns:a16="http://schemas.microsoft.com/office/drawing/2014/main" val="3519650026"/>
                    </a:ext>
                  </a:extLst>
                </a:gridCol>
                <a:gridCol w="1636712">
                  <a:extLst>
                    <a:ext uri="{9D8B030D-6E8A-4147-A177-3AD203B41FA5}">
                      <a16:colId xmlns:a16="http://schemas.microsoft.com/office/drawing/2014/main" val="526302783"/>
                    </a:ext>
                  </a:extLst>
                </a:gridCol>
                <a:gridCol w="1636712">
                  <a:extLst>
                    <a:ext uri="{9D8B030D-6E8A-4147-A177-3AD203B41FA5}">
                      <a16:colId xmlns:a16="http://schemas.microsoft.com/office/drawing/2014/main" val="523280172"/>
                    </a:ext>
                  </a:extLst>
                </a:gridCol>
                <a:gridCol w="1636712">
                  <a:extLst>
                    <a:ext uri="{9D8B030D-6E8A-4147-A177-3AD203B41FA5}">
                      <a16:colId xmlns:a16="http://schemas.microsoft.com/office/drawing/2014/main" val="2333573471"/>
                    </a:ext>
                  </a:extLst>
                </a:gridCol>
              </a:tblGrid>
              <a:tr h="957968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Показатель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балл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 балла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 балла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 балла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 баллов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17537115"/>
                  </a:ext>
                </a:extLst>
              </a:tr>
              <a:tr h="957968">
                <a:tc>
                  <a:txBody>
                    <a:bodyPr/>
                    <a:lstStyle/>
                    <a:p>
                      <a:pPr indent="-215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Степень засоленности (содержание солей в верхнем горизонте, в %)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очень сильная и сильная (0,6)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средняя (0,3-0,6)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слабая (0,2-0,3)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очень слабая</a:t>
                      </a:r>
                    </a:p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(0,15-0,2)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 засолены (менее 0,15)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312815"/>
                  </a:ext>
                </a:extLst>
              </a:tr>
              <a:tr h="957968">
                <a:tc>
                  <a:txBody>
                    <a:bodyPr/>
                    <a:lstStyle/>
                    <a:p>
                      <a:pPr indent="-215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Емкость катионного поглощения (обмена), мг.экв/100 г. почвы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менее 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10-20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21-30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31-40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более 40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47914945"/>
                  </a:ext>
                </a:extLst>
              </a:tr>
              <a:tr h="957968">
                <a:tc>
                  <a:txBody>
                    <a:bodyPr/>
                    <a:lstStyle/>
                    <a:p>
                      <a:pPr indent="-215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Тип водного режима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десуктивно-выпотной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выпотной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непромывной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периодический промывной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промывной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01108916"/>
                  </a:ext>
                </a:extLst>
              </a:tr>
              <a:tr h="957968">
                <a:tc>
                  <a:txBody>
                    <a:bodyPr/>
                    <a:lstStyle/>
                    <a:p>
                      <a:pPr indent="-215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Степень гидроморфности почв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гидроморфные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полугидроморфные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автоморфные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99711357"/>
                  </a:ext>
                </a:extLst>
              </a:tr>
              <a:tr h="957968">
                <a:tc>
                  <a:txBody>
                    <a:bodyPr/>
                    <a:lstStyle/>
                    <a:p>
                      <a:pPr indent="-215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Покрытая растительностью пл., 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менее 20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20-40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41-60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61-90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более 90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944531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519770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4726</TotalTime>
  <Words>930</Words>
  <Application>Microsoft Office PowerPoint</Application>
  <PresentationFormat>Широкоэкранный</PresentationFormat>
  <Paragraphs>159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Необходимо отметить, что именно совокупность данных показателей может наиболее объективно отразить степень устойчивости геосистем к антропогенным воздействиям. Принятые за основу показатели позволяют пространственно увязать хозяйственную деятельность с их устойчивостью, и дают возможность регулирования структуры природопользования, определения размещение объектов хозяйственной деятельности, т.е. планировочного решения вопроса уменьшения отрицательного эффекта воздействия за счет знания устойчивости геосистемы.  Таблица 1 – Шкала балльной оценки устойчивости геосистем к антропогенным воздействиям (составлено по материалам Глазовской М.А., Башкина В.Н., Евстафьева Е.В., Орловой И.В.)</vt:lpstr>
      <vt:lpstr>Продолжение таблицы-1</vt:lpstr>
      <vt:lpstr>Продолжение таблицы-1</vt:lpstr>
      <vt:lpstr>  Оценки потенциальной устойчивости геосистем в условиях антропогенных воздействий на основе ПО ArcGIS:   </vt:lpstr>
      <vt:lpstr>  Оценки потенциальной устойчивости геосистем в условиях антропогенных воздействий на основе ПО ArcGIS:   </vt:lpstr>
      <vt:lpstr>Обзорные вопросы</vt:lpstr>
      <vt:lpstr>Список использованных источников</vt:lpstr>
      <vt:lpstr>Благодарю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Аманжолова Айнур Кайралиевна</dc:creator>
  <cp:lastModifiedBy>Anuar</cp:lastModifiedBy>
  <cp:revision>158</cp:revision>
  <dcterms:created xsi:type="dcterms:W3CDTF">2021-11-16T03:16:23Z</dcterms:created>
  <dcterms:modified xsi:type="dcterms:W3CDTF">2023-11-04T04:50:49Z</dcterms:modified>
</cp:coreProperties>
</file>