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6" r:id="rId3"/>
    <p:sldId id="264" r:id="rId4"/>
    <p:sldId id="260" r:id="rId5"/>
    <p:sldId id="265" r:id="rId6"/>
    <p:sldId id="278" r:id="rId7"/>
    <p:sldId id="291" r:id="rId8"/>
    <p:sldId id="294" r:id="rId9"/>
    <p:sldId id="27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B0"/>
    <a:srgbClr val="00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0" autoAdjust="0"/>
    <p:restoredTop sz="92362" autoAdjust="0"/>
  </p:normalViewPr>
  <p:slideViewPr>
    <p:cSldViewPr>
      <p:cViewPr varScale="1">
        <p:scale>
          <a:sx n="73" d="100"/>
          <a:sy n="73" d="100"/>
        </p:scale>
        <p:origin x="72" y="7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05200" y="1498602"/>
            <a:ext cx="5257800" cy="3298825"/>
          </a:xfrm>
        </p:spPr>
        <p:txBody>
          <a:bodyPr rtlCol="0">
            <a:normAutofit/>
          </a:bodyPr>
          <a:lstStyle>
            <a:lvl1pPr algn="l" rtl="0">
              <a:lnSpc>
                <a:spcPct val="90000"/>
              </a:lnSpc>
              <a:defRPr sz="5400" cap="none" baseline="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3505200" y="4927600"/>
            <a:ext cx="5257800"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ru-RU"/>
              <a:t>Образец подзаголовка</a:t>
            </a:r>
            <a:endParaRPr lang="ru-RU"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82AE321-C2E0-4A63-BEC2-E9B8827A1A81}" type="datetimeFigureOut">
              <a:rPr lang="ru-RU" smtClean="0"/>
              <a:pPr/>
              <a:t>28.10.2024</a:t>
            </a:fld>
            <a:endParaRPr lang="ru-RU"/>
          </a:p>
        </p:txBody>
      </p:sp>
      <p:sp>
        <p:nvSpPr>
          <p:cNvPr id="5" name="Нижний колонтитул 4"/>
          <p:cNvSpPr>
            <a:spLocks noGrp="1"/>
          </p:cNvSpPr>
          <p:nvPr>
            <p:ph type="ftr" sz="quarter" idx="11"/>
          </p:nvPr>
        </p:nvSpPr>
        <p:spPr/>
        <p:txBody>
          <a:bodyPr rtlCol="0"/>
          <a:lstStyle/>
          <a:p>
            <a:endParaRPr lang="ru-RU"/>
          </a:p>
        </p:txBody>
      </p:sp>
      <p:sp>
        <p:nvSpPr>
          <p:cNvPr id="6" name="Номер слайда 5"/>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91400" y="274639"/>
            <a:ext cx="1066800" cy="5897561"/>
          </a:xfrm>
        </p:spPr>
        <p:txBody>
          <a:bodyPr vert="eaVert"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838200" y="274639"/>
            <a:ext cx="6400800" cy="5897561"/>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82AE321-C2E0-4A63-BEC2-E9B8827A1A81}" type="datetimeFigureOut">
              <a:rPr lang="ru-RU" smtClean="0"/>
              <a:pPr/>
              <a:t>28.10.2024</a:t>
            </a:fld>
            <a:endParaRPr lang="ru-RU"/>
          </a:p>
        </p:txBody>
      </p:sp>
      <p:sp>
        <p:nvSpPr>
          <p:cNvPr id="5" name="Нижний колонтитул 4"/>
          <p:cNvSpPr>
            <a:spLocks noGrp="1"/>
          </p:cNvSpPr>
          <p:nvPr>
            <p:ph type="ftr" sz="quarter" idx="11"/>
          </p:nvPr>
        </p:nvSpPr>
        <p:spPr/>
        <p:txBody>
          <a:bodyPr rtlCol="0"/>
          <a:lstStyle/>
          <a:p>
            <a:endParaRPr lang="ru-RU"/>
          </a:p>
        </p:txBody>
      </p:sp>
      <p:sp>
        <p:nvSpPr>
          <p:cNvPr id="6" name="Номер слайда 5"/>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82AE321-C2E0-4A63-BEC2-E9B8827A1A81}" type="datetimeFigureOut">
              <a:rPr lang="ru-RU" smtClean="0"/>
              <a:pPr/>
              <a:t>28.10.2024</a:t>
            </a:fld>
            <a:endParaRPr lang="ru-RU"/>
          </a:p>
        </p:txBody>
      </p:sp>
      <p:sp>
        <p:nvSpPr>
          <p:cNvPr id="5" name="Нижний колонтитул 4"/>
          <p:cNvSpPr>
            <a:spLocks noGrp="1"/>
          </p:cNvSpPr>
          <p:nvPr>
            <p:ph type="ftr" sz="quarter" idx="11"/>
          </p:nvPr>
        </p:nvSpPr>
        <p:spPr/>
        <p:txBody>
          <a:bodyPr rtlCol="0"/>
          <a:lstStyle/>
          <a:p>
            <a:endParaRPr lang="ru-RU"/>
          </a:p>
        </p:txBody>
      </p:sp>
      <p:sp>
        <p:nvSpPr>
          <p:cNvPr id="6" name="Номер слайда 5"/>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45000"/>
            <a:ext cx="5257800" cy="1930400"/>
          </a:xfrm>
        </p:spPr>
        <p:txBody>
          <a:bodyPr rtlCol="0" anchor="t">
            <a:normAutofit/>
          </a:bodyPr>
          <a:lstStyle>
            <a:lvl1pPr algn="l" rtl="0">
              <a:defRPr sz="5400" b="0" cap="none" baseline="0"/>
            </a:lvl1pPr>
          </a:lstStyle>
          <a:p>
            <a:pPr rtl="0"/>
            <a:r>
              <a:rPr lang="ru-RU"/>
              <a:t>Образец заголовка</a:t>
            </a:r>
            <a:endParaRPr lang="ru-RU" dirty="0"/>
          </a:p>
        </p:txBody>
      </p:sp>
      <p:sp>
        <p:nvSpPr>
          <p:cNvPr id="3" name="Текст 2"/>
          <p:cNvSpPr>
            <a:spLocks noGrp="1"/>
          </p:cNvSpPr>
          <p:nvPr>
            <p:ph type="body" idx="1"/>
          </p:nvPr>
        </p:nvSpPr>
        <p:spPr>
          <a:xfrm>
            <a:off x="609600" y="3124201"/>
            <a:ext cx="5257800"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ru-RU"/>
              <a:t>Образец текста</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838200" y="1701800"/>
            <a:ext cx="3733800"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4724400" y="1701800"/>
            <a:ext cx="3733800"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lvl1pPr>
              <a:defRPr/>
            </a:lvl1pPr>
          </a:lstStyle>
          <a:p>
            <a:fld id="{282AE321-C2E0-4A63-BEC2-E9B8827A1A81}" type="datetimeFigureOut">
              <a:rPr lang="ru-RU" smtClean="0"/>
              <a:pPr/>
              <a:t>28.10.2024</a:t>
            </a:fld>
            <a:endParaRPr lang="ru-RU"/>
          </a:p>
        </p:txBody>
      </p:sp>
      <p:sp>
        <p:nvSpPr>
          <p:cNvPr id="6" name="Нижний колонтитул 5"/>
          <p:cNvSpPr>
            <a:spLocks noGrp="1"/>
          </p:cNvSpPr>
          <p:nvPr>
            <p:ph type="ftr" sz="quarter" idx="11"/>
          </p:nvPr>
        </p:nvSpPr>
        <p:spPr/>
        <p:txBody>
          <a:bodyPr rtlCol="0"/>
          <a:lstStyle/>
          <a:p>
            <a:endParaRPr lang="ru-RU"/>
          </a:p>
        </p:txBody>
      </p:sp>
      <p:sp>
        <p:nvSpPr>
          <p:cNvPr id="7" name="Номер слайда 6"/>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a:t>Образец заголовка</a:t>
            </a:r>
            <a:endParaRPr lang="ru-RU" dirty="0"/>
          </a:p>
        </p:txBody>
      </p:sp>
      <p:sp>
        <p:nvSpPr>
          <p:cNvPr id="3" name="Текст 2"/>
          <p:cNvSpPr>
            <a:spLocks noGrp="1"/>
          </p:cNvSpPr>
          <p:nvPr>
            <p:ph type="body" idx="1"/>
          </p:nvPr>
        </p:nvSpPr>
        <p:spPr>
          <a:xfrm>
            <a:off x="841249" y="1608836"/>
            <a:ext cx="3730752"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a:t>Образец текста</a:t>
            </a:r>
          </a:p>
        </p:txBody>
      </p:sp>
      <p:sp>
        <p:nvSpPr>
          <p:cNvPr id="4" name="Объект 3"/>
          <p:cNvSpPr>
            <a:spLocks noGrp="1"/>
          </p:cNvSpPr>
          <p:nvPr>
            <p:ph sz="half" idx="2"/>
          </p:nvPr>
        </p:nvSpPr>
        <p:spPr>
          <a:xfrm>
            <a:off x="838200" y="2209800"/>
            <a:ext cx="3733800"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4727448" y="1608836"/>
            <a:ext cx="3730752"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a:t>Образец текста</a:t>
            </a:r>
          </a:p>
        </p:txBody>
      </p:sp>
      <p:sp>
        <p:nvSpPr>
          <p:cNvPr id="6" name="Объект 5"/>
          <p:cNvSpPr>
            <a:spLocks noGrp="1"/>
          </p:cNvSpPr>
          <p:nvPr>
            <p:ph sz="quarter" idx="4"/>
          </p:nvPr>
        </p:nvSpPr>
        <p:spPr>
          <a:xfrm>
            <a:off x="4724400" y="2209800"/>
            <a:ext cx="3733800"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p:txBody>
          <a:bodyPr rtlCol="0"/>
          <a:lstStyle>
            <a:lvl1pPr>
              <a:defRPr/>
            </a:lvl1pPr>
          </a:lstStyle>
          <a:p>
            <a:fld id="{282AE321-C2E0-4A63-BEC2-E9B8827A1A81}" type="datetimeFigureOut">
              <a:rPr lang="ru-RU" smtClean="0"/>
              <a:pPr/>
              <a:t>28.10.2024</a:t>
            </a:fld>
            <a:endParaRPr lang="ru-RU"/>
          </a:p>
        </p:txBody>
      </p:sp>
      <p:sp>
        <p:nvSpPr>
          <p:cNvPr id="8" name="Нижний колонтитул 7"/>
          <p:cNvSpPr>
            <a:spLocks noGrp="1"/>
          </p:cNvSpPr>
          <p:nvPr>
            <p:ph type="ftr" sz="quarter" idx="11"/>
          </p:nvPr>
        </p:nvSpPr>
        <p:spPr/>
        <p:txBody>
          <a:bodyPr rtlCol="0"/>
          <a:lstStyle/>
          <a:p>
            <a:endParaRPr lang="ru-RU"/>
          </a:p>
        </p:txBody>
      </p:sp>
      <p:sp>
        <p:nvSpPr>
          <p:cNvPr id="9" name="Номер слайда 8"/>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282AE321-C2E0-4A63-BEC2-E9B8827A1A81}" type="datetimeFigureOut">
              <a:rPr lang="ru-RU" smtClean="0"/>
              <a:pPr/>
              <a:t>28.10.2024</a:t>
            </a:fld>
            <a:endParaRPr lang="ru-RU"/>
          </a:p>
        </p:txBody>
      </p:sp>
      <p:sp>
        <p:nvSpPr>
          <p:cNvPr id="4" name="Нижний колонтитул 3"/>
          <p:cNvSpPr>
            <a:spLocks noGrp="1"/>
          </p:cNvSpPr>
          <p:nvPr>
            <p:ph type="ftr" sz="quarter" idx="11"/>
          </p:nvPr>
        </p:nvSpPr>
        <p:spPr/>
        <p:txBody>
          <a:bodyPr rtlCol="0"/>
          <a:lstStyle/>
          <a:p>
            <a:endParaRPr lang="ru-RU"/>
          </a:p>
        </p:txBody>
      </p:sp>
      <p:sp>
        <p:nvSpPr>
          <p:cNvPr id="5" name="Номер слайда 4"/>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282AE321-C2E0-4A63-BEC2-E9B8827A1A81}" type="datetimeFigureOut">
              <a:rPr lang="ru-RU" smtClean="0"/>
              <a:pPr/>
              <a:t>28.10.2024</a:t>
            </a:fld>
            <a:endParaRPr lang="ru-RU"/>
          </a:p>
        </p:txBody>
      </p:sp>
      <p:sp>
        <p:nvSpPr>
          <p:cNvPr id="3" name="Нижний колонтитул 2"/>
          <p:cNvSpPr>
            <a:spLocks noGrp="1"/>
          </p:cNvSpPr>
          <p:nvPr>
            <p:ph type="ftr" sz="quarter" idx="11"/>
          </p:nvPr>
        </p:nvSpPr>
        <p:spPr/>
        <p:txBody>
          <a:bodyPr rtlCol="0"/>
          <a:lstStyle/>
          <a:p>
            <a:endParaRPr lang="ru-RU"/>
          </a:p>
        </p:txBody>
      </p:sp>
      <p:sp>
        <p:nvSpPr>
          <p:cNvPr id="4" name="Номер слайда 3"/>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головок 1"/>
          <p:cNvSpPr>
            <a:spLocks noGrp="1"/>
          </p:cNvSpPr>
          <p:nvPr>
            <p:ph type="title"/>
          </p:nvPr>
        </p:nvSpPr>
        <p:spPr>
          <a:xfrm>
            <a:off x="228601" y="1701800"/>
            <a:ext cx="2514600" cy="2844800"/>
          </a:xfrm>
        </p:spPr>
        <p:txBody>
          <a:bodyPr rtlCol="0" anchor="b">
            <a:normAutofit/>
          </a:bodyPr>
          <a:lstStyle>
            <a:lvl1pPr algn="l" rtl="0">
              <a:defRPr sz="2000" b="1"/>
            </a:lvl1pPr>
          </a:lstStyle>
          <a:p>
            <a:pPr rtl="0"/>
            <a:r>
              <a:rPr lang="ru-RU"/>
              <a:t>Образец заголовка</a:t>
            </a:r>
            <a:endParaRPr lang="ru-RU" dirty="0"/>
          </a:p>
        </p:txBody>
      </p:sp>
      <p:sp>
        <p:nvSpPr>
          <p:cNvPr id="3" name="Объект 2"/>
          <p:cNvSpPr>
            <a:spLocks noGrp="1"/>
          </p:cNvSpPr>
          <p:nvPr>
            <p:ph idx="1"/>
          </p:nvPr>
        </p:nvSpPr>
        <p:spPr>
          <a:xfrm>
            <a:off x="3352800" y="482600"/>
            <a:ext cx="5105400"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228601" y="4648200"/>
            <a:ext cx="2514600"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fld id="{282AE321-C2E0-4A63-BEC2-E9B8827A1A81}" type="datetimeFigureOut">
              <a:rPr lang="ru-RU" smtClean="0"/>
              <a:pPr/>
              <a:t>28.10.2024</a:t>
            </a:fld>
            <a:endParaRPr lang="ru-RU"/>
          </a:p>
        </p:txBody>
      </p:sp>
      <p:sp>
        <p:nvSpPr>
          <p:cNvPr id="6" name="Нижний колонтитул 5"/>
          <p:cNvSpPr>
            <a:spLocks noGrp="1"/>
          </p:cNvSpPr>
          <p:nvPr>
            <p:ph type="ftr" sz="quarter" idx="11"/>
          </p:nvPr>
        </p:nvSpPr>
        <p:spPr/>
        <p:txBody>
          <a:bodyPr rtlCol="0"/>
          <a:lstStyle/>
          <a:p>
            <a:endParaRPr lang="ru-RU"/>
          </a:p>
        </p:txBody>
      </p:sp>
      <p:sp>
        <p:nvSpPr>
          <p:cNvPr id="7" name="Номер слайда 6"/>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головок 1"/>
          <p:cNvSpPr>
            <a:spLocks noGrp="1"/>
          </p:cNvSpPr>
          <p:nvPr>
            <p:ph type="title"/>
          </p:nvPr>
        </p:nvSpPr>
        <p:spPr>
          <a:xfrm>
            <a:off x="1828800" y="4800600"/>
            <a:ext cx="5486400" cy="762000"/>
          </a:xfrm>
        </p:spPr>
        <p:txBody>
          <a:bodyPr rtlCol="0" anchor="b">
            <a:normAutofit/>
          </a:bodyPr>
          <a:lstStyle>
            <a:lvl1pPr algn="l" rtl="0">
              <a:defRPr sz="2000" b="1"/>
            </a:lvl1pPr>
          </a:lstStyle>
          <a:p>
            <a:pPr rtl="0"/>
            <a:r>
              <a:rPr lang="ru-RU"/>
              <a:t>Образец заголовка</a:t>
            </a:r>
            <a:endParaRPr lang="ru-RU" dirty="0"/>
          </a:p>
        </p:txBody>
      </p:sp>
      <p:sp>
        <p:nvSpPr>
          <p:cNvPr id="3" name="Рисунок 2"/>
          <p:cNvSpPr>
            <a:spLocks noGrp="1"/>
          </p:cNvSpPr>
          <p:nvPr>
            <p:ph type="pic" idx="1"/>
          </p:nvPr>
        </p:nvSpPr>
        <p:spPr>
          <a:xfrm>
            <a:off x="1828800" y="279402"/>
            <a:ext cx="5486400"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ru-RU"/>
              <a:t>Вставка рисунка</a:t>
            </a:r>
            <a:endParaRPr lang="ru-RU" dirty="0"/>
          </a:p>
        </p:txBody>
      </p:sp>
      <p:sp>
        <p:nvSpPr>
          <p:cNvPr id="4" name="Текст 3"/>
          <p:cNvSpPr>
            <a:spLocks noGrp="1"/>
          </p:cNvSpPr>
          <p:nvPr>
            <p:ph type="body" sz="half" idx="2"/>
          </p:nvPr>
        </p:nvSpPr>
        <p:spPr>
          <a:xfrm>
            <a:off x="1828800" y="5562600"/>
            <a:ext cx="5486400"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fld id="{2DE9F9B5-42A6-4D3C-A117-7204DD0BD50D}" type="datetime1">
              <a:rPr lang="ru-RU" smtClean="0"/>
              <a:pPr/>
              <a:t>28.10.2024</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DFBB78A-01B4-41F2-96B0-677A4A282832}" type="slidenum">
              <a:rPr lang="ru-RU" smtClean="0"/>
              <a:pPr rtl="0"/>
              <a:t>‹#›</a:t>
            </a:fld>
            <a:endParaRPr lang="ru-RU"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полнитель заголовка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pPr rtl="0"/>
            <a:r>
              <a:rPr lang="ru-RU" dirty="0"/>
              <a:t>Образец заголовка</a:t>
            </a:r>
          </a:p>
        </p:txBody>
      </p:sp>
      <p:sp>
        <p:nvSpPr>
          <p:cNvPr id="3" name="Замещающий текст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282AE321-C2E0-4A63-BEC2-E9B8827A1A81}" type="datetimeFigureOut">
              <a:rPr lang="ru-RU" smtClean="0"/>
              <a:pPr/>
              <a:t>28.10.2024</a:t>
            </a:fld>
            <a:endParaRPr lang="ru-RU"/>
          </a:p>
        </p:txBody>
      </p:sp>
      <p:sp>
        <p:nvSpPr>
          <p:cNvPr id="5" name="Нижний колонтитул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endParaRPr lang="ru-RU"/>
          </a:p>
        </p:txBody>
      </p:sp>
      <p:sp>
        <p:nvSpPr>
          <p:cNvPr id="6" name="Номер слайда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D359E9AD-9C83-486E-B334-7877B883BB4C}" type="slidenum">
              <a:rPr lang="ru-RU" smtClean="0"/>
              <a:pPr/>
              <a:t>‹#›</a:t>
            </a:fld>
            <a:endParaRPr lang="ru-RU"/>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www.google.kz/url?sa=i&amp;rct=j&amp;q=&amp;esrc=s&amp;source=images&amp;cd=&amp;cad=rja&amp;uact=8&amp;ved=0ahUKEwiqytDCjeTWAhWoB5oKHV1PDksQjRwIBw&amp;url=http://www.islam-orkeniet.kz/?p%3D525&amp;psig=AOvVaw0vVo4lKqxD3jPPC-XpbI7r&amp;ust=150765790217564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84083" y="4824843"/>
            <a:ext cx="5098000" cy="477054"/>
          </a:xfrm>
          <a:prstGeom prst="rect">
            <a:avLst/>
          </a:prstGeom>
        </p:spPr>
        <p:txBody>
          <a:bodyPr wrap="square">
            <a:spAutoFit/>
          </a:bodyPr>
          <a:lstStyle/>
          <a:p>
            <a:r>
              <a:rPr lang="kk-KZ" sz="2500" b="1" dirty="0">
                <a:ln w="10541" cmpd="sng">
                  <a:solidFill>
                    <a:schemeClr val="accent1">
                      <a:shade val="88000"/>
                      <a:satMod val="110000"/>
                    </a:schemeClr>
                  </a:solidFill>
                  <a:prstDash val="solid"/>
                </a:ln>
                <a:solidFill>
                  <a:srgbClr val="003BB0"/>
                </a:solidFill>
                <a:latin typeface="Times New Roman" pitchFamily="18" charset="0"/>
                <a:cs typeface="Times New Roman" pitchFamily="18" charset="0"/>
              </a:rPr>
              <a:t>                     </a:t>
            </a:r>
          </a:p>
        </p:txBody>
      </p:sp>
      <p:sp>
        <p:nvSpPr>
          <p:cNvPr id="24578" name="AutoShape 2" descr="Картинки по запросу знак е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0" name="AutoShape 4" descr="Картинки по запросу знак е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2843808" y="1576367"/>
            <a:ext cx="6038275" cy="347787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4400" b="1" i="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Есеп саясаты, бухгалтерлік бағалаудағы өзгерістер мен қателіктер</a:t>
            </a:r>
            <a:endParaRPr lang="ru-RU"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5561C792-7CF9-3749-8B98-D8F6162E78A1}"/>
              </a:ext>
            </a:extLst>
          </p:cNvPr>
          <p:cNvSpPr>
            <a:spLocks noGrp="1"/>
          </p:cNvSpPr>
          <p:nvPr>
            <p:ph type="title"/>
          </p:nvPr>
        </p:nvSpPr>
        <p:spPr>
          <a:xfrm>
            <a:off x="5508104" y="1460106"/>
            <a:ext cx="1233030" cy="32778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kk-KZ"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Жоспар</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Объект 7">
            <a:extLst>
              <a:ext uri="{FF2B5EF4-FFF2-40B4-BE49-F238E27FC236}">
                <a16:creationId xmlns:a16="http://schemas.microsoft.com/office/drawing/2014/main" id="{7DDFEBB0-36D9-C44F-B325-4B4D8A91D172}"/>
              </a:ext>
            </a:extLst>
          </p:cNvPr>
          <p:cNvSpPr>
            <a:spLocks noGrp="1"/>
          </p:cNvSpPr>
          <p:nvPr>
            <p:ph idx="1"/>
          </p:nvPr>
        </p:nvSpPr>
        <p:spPr>
          <a:xfrm>
            <a:off x="3424319" y="1851479"/>
            <a:ext cx="5400599" cy="2665345"/>
          </a:xfrm>
          <a:prstGeom prst="rect">
            <a:avLst/>
          </a:prstGeom>
          <a:noFill/>
        </p:spPr>
        <p:txBody>
          <a:bodyPr wrap="square" lIns="91440" tIns="45720" rIns="91440" bIns="45720">
            <a:spAutoFit/>
          </a:bodyPr>
          <a:lstStyle/>
          <a:p>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Есеп саясатын таңдау және қолдану</a:t>
            </a:r>
          </a:p>
          <a:p>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Есеп саясатындағы өзгерістер</a:t>
            </a:r>
          </a:p>
          <a:p>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Бухгалтерлік бағалаудағы өзгерістер</a:t>
            </a:r>
          </a:p>
          <a:p>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Өткен мерзім қателіктері бойынша ақпаратты ашып көрсету</a:t>
            </a:r>
          </a:p>
        </p:txBody>
      </p:sp>
      <p:pic>
        <p:nvPicPr>
          <p:cNvPr id="9" name="Рисунок 9">
            <a:extLst>
              <a:ext uri="{FF2B5EF4-FFF2-40B4-BE49-F238E27FC236}">
                <a16:creationId xmlns:a16="http://schemas.microsoft.com/office/drawing/2014/main" id="{BE135B3F-3003-264E-8109-F2C9E75F5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472" y="4797152"/>
            <a:ext cx="4066157" cy="1404144"/>
          </a:xfrm>
          <a:prstGeom prst="rect">
            <a:avLst/>
          </a:prstGeom>
        </p:spPr>
      </p:pic>
      <p:pic>
        <p:nvPicPr>
          <p:cNvPr id="13" name="Рисунок 13">
            <a:extLst>
              <a:ext uri="{FF2B5EF4-FFF2-40B4-BE49-F238E27FC236}">
                <a16:creationId xmlns:a16="http://schemas.microsoft.com/office/drawing/2014/main" id="{92310431-F891-3A4D-AD8A-519947A42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1410" y="99237"/>
            <a:ext cx="1122149" cy="1122149"/>
          </a:xfrm>
          <a:prstGeom prst="rect">
            <a:avLst/>
          </a:prstGeom>
        </p:spPr>
      </p:pic>
    </p:spTree>
    <p:extLst>
      <p:ext uri="{BB962C8B-B14F-4D97-AF65-F5344CB8AC3E}">
        <p14:creationId xmlns:p14="http://schemas.microsoft.com/office/powerpoint/2010/main" val="18639076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429684" cy="857256"/>
          </a:xfrm>
        </p:spPr>
        <p:txBody>
          <a:bodyPr>
            <a:normAutofit/>
          </a:bodyPr>
          <a:lstStyle/>
          <a:p>
            <a:pPr marL="0" indent="0">
              <a:buNone/>
            </a:pPr>
            <a:r>
              <a:rPr lang="kk-KZ" dirty="0"/>
              <a:t> </a:t>
            </a:r>
            <a:endParaRPr lang="ru-RU" dirty="0"/>
          </a:p>
        </p:txBody>
      </p:sp>
      <p:pic>
        <p:nvPicPr>
          <p:cNvPr id="2" name="Рисунок 3">
            <a:extLst>
              <a:ext uri="{FF2B5EF4-FFF2-40B4-BE49-F238E27FC236}">
                <a16:creationId xmlns:a16="http://schemas.microsoft.com/office/drawing/2014/main" id="{8D2A168A-D735-7E4D-BFBB-068D3DA67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247" y="5301208"/>
            <a:ext cx="1748498" cy="1748498"/>
          </a:xfrm>
          <a:prstGeom prst="rect">
            <a:avLst/>
          </a:prstGeom>
        </p:spPr>
      </p:pic>
      <p:pic>
        <p:nvPicPr>
          <p:cNvPr id="5" name="Рисунок 6">
            <a:extLst>
              <a:ext uri="{FF2B5EF4-FFF2-40B4-BE49-F238E27FC236}">
                <a16:creationId xmlns:a16="http://schemas.microsoft.com/office/drawing/2014/main" id="{EF7404C7-906C-7C4B-94F5-E5C427708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87" y="-19202"/>
            <a:ext cx="1073243" cy="969496"/>
          </a:xfrm>
          <a:prstGeom prst="rect">
            <a:avLst/>
          </a:prstGeom>
        </p:spPr>
      </p:pic>
      <p:sp>
        <p:nvSpPr>
          <p:cNvPr id="9" name="Прямоугольник 8"/>
          <p:cNvSpPr/>
          <p:nvPr/>
        </p:nvSpPr>
        <p:spPr>
          <a:xfrm>
            <a:off x="866118" y="2728893"/>
            <a:ext cx="6031480" cy="3970318"/>
          </a:xfrm>
          <a:prstGeom prst="rect">
            <a:avLst/>
          </a:prstGeom>
          <a:solidFill>
            <a:schemeClr val="accent6">
              <a:lumMod val="20000"/>
              <a:lumOff val="80000"/>
            </a:schemeClr>
          </a:solidFill>
        </p:spPr>
        <p:txBody>
          <a:bodyPr wrap="square" lIns="91440" tIns="45720" rIns="91440" bIns="45720">
            <a:spAutoFit/>
          </a:bodyPr>
          <a:lstStyle/>
          <a:p>
            <a:r>
              <a:rPr lang="kk-KZ" sz="2800" dirty="0">
                <a:latin typeface="Aptos Black" panose="020F0502020204030204" pitchFamily="34" charset="0"/>
              </a:rPr>
              <a:t>Қайсыбір болмасын ақпаратты ескермеу немесе бұрмалаудың пайдаланушылар қабылдайтын шешімдерге ықпал етіп, осылайша маңызды болуы мүмкін екендігін бағалау, осы пайдаланушылардың сипаттамасын ескеруді талап етеді.</a:t>
            </a:r>
            <a:endParaRPr lang="ru-RU" sz="2800" dirty="0">
              <a:latin typeface="Aptos Black" panose="020F0502020204030204" pitchFamily="34" charset="0"/>
            </a:endParaRPr>
          </a:p>
        </p:txBody>
      </p:sp>
      <p:sp>
        <p:nvSpPr>
          <p:cNvPr id="6" name="AutoShape 2" descr="Картинки по запросу мемлекеттік қаржы">
            <a:hlinkClick r:id="rId4"/>
          </p:cNvPr>
          <p:cNvSpPr>
            <a:spLocks noChangeAspect="1" noChangeArrowheads="1"/>
          </p:cNvSpPr>
          <p:nvPr/>
        </p:nvSpPr>
        <p:spPr bwMode="auto">
          <a:xfrm>
            <a:off x="53975" y="-1371600"/>
            <a:ext cx="24003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Картинки по запросу мемлекеттік қаржы">
            <a:hlinkClick r:id="rId4"/>
          </p:cNvPr>
          <p:cNvSpPr>
            <a:spLocks noChangeAspect="1" noChangeArrowheads="1"/>
          </p:cNvSpPr>
          <p:nvPr/>
        </p:nvSpPr>
        <p:spPr bwMode="auto">
          <a:xfrm>
            <a:off x="53975" y="-834954"/>
            <a:ext cx="24003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6" descr="Картинки по запросу мемлекеттік қаржы">
            <a:hlinkClick r:id="rId4"/>
          </p:cNvPr>
          <p:cNvSpPr>
            <a:spLocks noChangeAspect="1" noChangeArrowheads="1"/>
          </p:cNvSpPr>
          <p:nvPr/>
        </p:nvSpPr>
        <p:spPr bwMode="auto">
          <a:xfrm>
            <a:off x="2023527" y="-1025329"/>
            <a:ext cx="24003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https://egemen.kz/article_photo/1497505082_article_b_1500_.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5238" y="1628800"/>
            <a:ext cx="1924913" cy="27594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 Millioner.k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1798" y="404665"/>
            <a:ext cx="2803619" cy="2207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10502" y="2974987"/>
            <a:ext cx="7335018" cy="3356298"/>
          </a:xfrm>
        </p:spPr>
        <p:style>
          <a:lnRef idx="2">
            <a:schemeClr val="accent5"/>
          </a:lnRef>
          <a:fillRef idx="1">
            <a:schemeClr val="lt1"/>
          </a:fillRef>
          <a:effectRef idx="0">
            <a:schemeClr val="accent5"/>
          </a:effectRef>
          <a:fontRef idx="minor">
            <a:schemeClr val="dk1"/>
          </a:fontRef>
        </p:style>
        <p:txBody>
          <a:bodyPr>
            <a:noAutofit/>
          </a:bodyPr>
          <a:lstStyle/>
          <a:p>
            <a:pPr marL="0" indent="182563" algn="just">
              <a:buNone/>
            </a:pPr>
            <a:r>
              <a:rPr lang="kk-KZ" sz="1600" b="1" dirty="0">
                <a:latin typeface="Times New Roman" pitchFamily="18" charset="0"/>
                <a:cs typeface="Times New Roman" pitchFamily="18" charset="0"/>
              </a:rPr>
              <a:t> </a:t>
            </a:r>
            <a:r>
              <a:rPr lang="kk-KZ" sz="2800" b="1" dirty="0">
                <a:latin typeface="Aptos Black" panose="020B0004020202020204" pitchFamily="34" charset="0"/>
                <a:cs typeface="Times New Roman" pitchFamily="18" charset="0"/>
              </a:rPr>
              <a:t>Егер операцияға, басқа оқиға мен жағдайға қайсыбір болмасын ҚСҚЕХС нақты қолданылатын болса, онда есеп саясаты немесе берілген бапқа қолданылатын саясаттар осы Стандартты қолдану арқылы анықталуы тиіс.</a:t>
            </a:r>
            <a:endParaRPr lang="ru-RU" sz="2800" b="1" dirty="0">
              <a:latin typeface="Aptos Black" panose="020B0004020202020204" pitchFamily="34" charset="0"/>
              <a:cs typeface="Times New Roman" pitchFamily="18" charset="0"/>
            </a:endParaRPr>
          </a:p>
        </p:txBody>
      </p:sp>
      <p:pic>
        <p:nvPicPr>
          <p:cNvPr id="29702" name="Picture 6" descr="Картинки по запросу ценные бумаги функции"/>
          <p:cNvPicPr>
            <a:picLocks noChangeAspect="1" noChangeArrowheads="1"/>
          </p:cNvPicPr>
          <p:nvPr/>
        </p:nvPicPr>
        <p:blipFill>
          <a:blip r:embed="rId2"/>
          <a:srcRect/>
          <a:stretch>
            <a:fillRect/>
          </a:stretch>
        </p:blipFill>
        <p:spPr bwMode="auto">
          <a:xfrm rot="510393">
            <a:off x="4944906" y="955092"/>
            <a:ext cx="3095553" cy="16056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5">
            <a:extLst>
              <a:ext uri="{FF2B5EF4-FFF2-40B4-BE49-F238E27FC236}">
                <a16:creationId xmlns:a16="http://schemas.microsoft.com/office/drawing/2014/main" id="{015C0653-849C-6A45-BD92-D80A81DE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714" y="99973"/>
            <a:ext cx="1270000" cy="1270000"/>
          </a:xfrm>
          <a:prstGeom prst="rect">
            <a:avLst/>
          </a:prstGeom>
        </p:spPr>
      </p:pic>
      <p:sp>
        <p:nvSpPr>
          <p:cNvPr id="6" name="Прямоугольник 5"/>
          <p:cNvSpPr/>
          <p:nvPr/>
        </p:nvSpPr>
        <p:spPr>
          <a:xfrm>
            <a:off x="1574031" y="3564641"/>
            <a:ext cx="314510"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p:txBody>
      </p:sp>
      <p:sp>
        <p:nvSpPr>
          <p:cNvPr id="7" name="Прямоугольник 6"/>
          <p:cNvSpPr/>
          <p:nvPr/>
        </p:nvSpPr>
        <p:spPr>
          <a:xfrm>
            <a:off x="4594389" y="3564250"/>
            <a:ext cx="248786" cy="36933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dirty="0"/>
              <a:t> </a:t>
            </a:r>
          </a:p>
        </p:txBody>
      </p:sp>
      <p:sp>
        <p:nvSpPr>
          <p:cNvPr id="9" name="Прямоугольник 8"/>
          <p:cNvSpPr/>
          <p:nvPr/>
        </p:nvSpPr>
        <p:spPr>
          <a:xfrm>
            <a:off x="480022" y="4653136"/>
            <a:ext cx="5239576" cy="5232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800" dirty="0"/>
              <a:t> </a:t>
            </a:r>
            <a:endParaRPr lang="ru-RU"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16552">
            <a:off x="1634320" y="881543"/>
            <a:ext cx="2857500" cy="1600200"/>
          </a:xfrm>
          <a:prstGeom prst="rect">
            <a:avLst/>
          </a:prstGeom>
        </p:spPr>
      </p:pic>
      <p:pic>
        <p:nvPicPr>
          <p:cNvPr id="12" name="Рисунок 12">
            <a:extLst>
              <a:ext uri="{FF2B5EF4-FFF2-40B4-BE49-F238E27FC236}">
                <a16:creationId xmlns:a16="http://schemas.microsoft.com/office/drawing/2014/main" id="{56F5FF63-5B46-0B43-858C-DBBF8B9027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18" y="218990"/>
            <a:ext cx="1223675" cy="1031966"/>
          </a:xfrm>
          <a:prstGeom prst="rect">
            <a:avLst/>
          </a:prstGeom>
        </p:spPr>
      </p:pic>
      <p:pic>
        <p:nvPicPr>
          <p:cNvPr id="14" name="Рисунок 14">
            <a:extLst>
              <a:ext uri="{FF2B5EF4-FFF2-40B4-BE49-F238E27FC236}">
                <a16:creationId xmlns:a16="http://schemas.microsoft.com/office/drawing/2014/main" id="{3266DF33-A2F5-9249-A059-AD10685ECB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218" y="5085184"/>
            <a:ext cx="967791" cy="1532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643446"/>
            <a:ext cx="7877204" cy="1397000"/>
          </a:xfrm>
        </p:spPr>
        <p:txBody>
          <a:bodyPr>
            <a:normAutofit/>
          </a:bodyPr>
          <a:lstStyle/>
          <a:p>
            <a:pPr algn="ctr"/>
            <a:r>
              <a:rPr lang="kk-KZ" sz="2500" b="1" dirty="0">
                <a:latin typeface="Times New Roman" pitchFamily="18" charset="0"/>
                <a:cs typeface="Times New Roman" pitchFamily="18" charset="0"/>
              </a:rPr>
              <a:t> </a:t>
            </a:r>
            <a:endParaRPr lang="ru-RU" sz="2500" b="1" dirty="0">
              <a:latin typeface="Times New Roman" pitchFamily="18" charset="0"/>
              <a:cs typeface="Times New Roman" pitchFamily="18" charset="0"/>
            </a:endParaRPr>
          </a:p>
        </p:txBody>
      </p:sp>
      <p:sp>
        <p:nvSpPr>
          <p:cNvPr id="3" name="Объект 2"/>
          <p:cNvSpPr>
            <a:spLocks noGrp="1"/>
          </p:cNvSpPr>
          <p:nvPr>
            <p:ph idx="1"/>
          </p:nvPr>
        </p:nvSpPr>
        <p:spPr>
          <a:xfrm>
            <a:off x="2008591" y="2921169"/>
            <a:ext cx="7620000" cy="4470400"/>
          </a:xfrm>
        </p:spPr>
        <p:txBody>
          <a:bodyPr/>
          <a:lstStyle/>
          <a:p>
            <a:pPr marL="0" indent="0">
              <a:buNone/>
            </a:pPr>
            <a:r>
              <a:rPr lang="kk-KZ" dirty="0"/>
              <a:t>  </a:t>
            </a:r>
            <a:endParaRPr lang="ru-RU" dirty="0"/>
          </a:p>
        </p:txBody>
      </p:sp>
      <p:sp>
        <p:nvSpPr>
          <p:cNvPr id="5" name="Прямоугольник 4"/>
          <p:cNvSpPr/>
          <p:nvPr/>
        </p:nvSpPr>
        <p:spPr>
          <a:xfrm>
            <a:off x="2286000" y="1720840"/>
            <a:ext cx="4572000" cy="369332"/>
          </a:xfrm>
          <a:prstGeom prst="rect">
            <a:avLst/>
          </a:prstGeom>
        </p:spPr>
        <p:txBody>
          <a:bodyPr>
            <a:spAutoFit/>
          </a:bodyPr>
          <a:lstStyle/>
          <a:p>
            <a:r>
              <a:rPr lang="kk-KZ" dirty="0"/>
              <a:t> </a:t>
            </a:r>
            <a:endParaRPr lang="ru-RU" dirty="0"/>
          </a:p>
        </p:txBody>
      </p:sp>
      <p:sp>
        <p:nvSpPr>
          <p:cNvPr id="6" name="Прямоугольник 5"/>
          <p:cNvSpPr/>
          <p:nvPr/>
        </p:nvSpPr>
        <p:spPr>
          <a:xfrm>
            <a:off x="1187624" y="1556792"/>
            <a:ext cx="4630967" cy="400110"/>
          </a:xfrm>
          <a:prstGeom prst="rect">
            <a:avLst/>
          </a:prstGeom>
          <a:noFill/>
        </p:spPr>
        <p:txBody>
          <a:bodyPr wrap="square" lIns="91440" tIns="45720" rIns="91440" bIns="45720">
            <a:spAutoFit/>
          </a:bodyPr>
          <a:lstStyle/>
          <a:p>
            <a:pPr algn="ctr"/>
            <a:r>
              <a:rPr lang="kk-KZ" sz="2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 </a:t>
            </a:r>
            <a:endParaRPr lang="ru-RU" sz="2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53287" y="315866"/>
            <a:ext cx="5103392" cy="6370975"/>
          </a:xfrm>
          <a:prstGeom prst="rect">
            <a:avLst/>
          </a:prstGeom>
          <a:solidFill>
            <a:schemeClr val="bg1"/>
          </a:solidFill>
        </p:spPr>
        <p:txBody>
          <a:bodyPr wrap="square">
            <a:spAutoFit/>
          </a:bodyPr>
          <a:lstStyle/>
          <a:p>
            <a:pPr algn="ctr"/>
            <a:r>
              <a:rPr lang="kk-KZ" sz="2400" b="1" dirty="0"/>
              <a:t>ҚСҚЕХС субъектілерге талаптардың орындалуына көмектесетін, стандарттарды қолдану бойынша нұсқаулар қосымша беріледі. Осындай барлық нұсқауларда олардың осы стандарттардың айнымас бөлігі болып табылатындығы туралы көрсетіледі. ҚСҚЕХС айнымас бөлігі болып табылатын қолдану бойынша нұсқау міндетті сипатқа ие. ҚСҚЕХС айнымас бөлігі болып табылмайтын қолдану бойынша нұсқау қаржылық есептілікке қойылатын талаптарды қамтымайды.</a:t>
            </a:r>
            <a:endParaRPr lang="ru-RU" sz="2400" b="1" dirty="0">
              <a:solidFill>
                <a:srgbClr val="002060"/>
              </a:solidFill>
              <a:latin typeface="Arial Black" panose="020B0A04020102020204" pitchFamily="34" charset="0"/>
              <a:cs typeface="Times New Roman" panose="02020603050405020304" pitchFamily="18" charset="0"/>
            </a:endParaRPr>
          </a:p>
        </p:txBody>
      </p:sp>
      <p:pic>
        <p:nvPicPr>
          <p:cNvPr id="24" name="Рисунок 12">
            <a:extLst>
              <a:ext uri="{FF2B5EF4-FFF2-40B4-BE49-F238E27FC236}">
                <a16:creationId xmlns:a16="http://schemas.microsoft.com/office/drawing/2014/main" id="{2193D015-FC53-114A-A16F-71B51EC3E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6096000" y="919132"/>
            <a:ext cx="2909806" cy="3724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kk-KZ" dirty="0"/>
              <a:t> </a:t>
            </a:r>
            <a:endParaRPr lang="ru-RU" dirty="0"/>
          </a:p>
        </p:txBody>
      </p:sp>
      <p:sp>
        <p:nvSpPr>
          <p:cNvPr id="4" name="Прямоугольник 3"/>
          <p:cNvSpPr/>
          <p:nvPr/>
        </p:nvSpPr>
        <p:spPr>
          <a:xfrm>
            <a:off x="179512" y="396004"/>
            <a:ext cx="3960440" cy="3785652"/>
          </a:xfrm>
          <a:prstGeom prst="rect">
            <a:avLst/>
          </a:prstGeom>
          <a:solidFill>
            <a:schemeClr val="bg1"/>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2000" b="1" dirty="0">
                <a:solidFill>
                  <a:srgbClr val="002060"/>
                </a:solidFill>
              </a:rPr>
              <a:t>Операцияға, басқа оқиға немесе жағдайға тікелей қолданылымды нақты ҚСҚЕХС болмаған кезде, басшылық өз пайыымдауына сүйеніп, қаржылық есептіліктегі келесі ақпараттың ұсынылуын қамтамасыз ететіндей етіп, есеп саясатын əзірлеп, қолдануы тиіс:</a:t>
            </a:r>
            <a:endParaRPr lang="ru-RU" sz="2400" b="1" spc="50" dirty="0">
              <a:ln w="11430"/>
              <a:solidFill>
                <a:schemeClr val="tx2"/>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378834" y="4133429"/>
            <a:ext cx="4737926" cy="2308324"/>
          </a:xfrm>
          <a:prstGeom prst="rect">
            <a:avLst/>
          </a:prstGeom>
          <a:solidFill>
            <a:schemeClr val="bg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kk-KZ" sz="2400" b="1" dirty="0"/>
              <a:t>a) Пайдаланушылардың шешім қабылдау үдерісінде орынды болып табылатын;</a:t>
            </a:r>
            <a:endParaRPr lang="ru-RU" sz="2400" b="1" dirty="0"/>
          </a:p>
          <a:p>
            <a:r>
              <a:rPr lang="kk-KZ" sz="2400" b="1" dirty="0"/>
              <a:t>b) Келесі себептерге байланысты сенімді болып табылатын:</a:t>
            </a:r>
            <a:endParaRPr lang="ru-RU" sz="2400" b="1" i="1" cap="none" spc="0" dirty="0">
              <a:ln/>
              <a:solidFill>
                <a:schemeClr val="tx2"/>
              </a:solidFill>
              <a:effectLst/>
              <a:latin typeface="Times New Roman" panose="02020603050405020304" pitchFamily="18" charset="0"/>
              <a:cs typeface="Times New Roman" panose="02020603050405020304" pitchFamily="18" charset="0"/>
            </a:endParaRPr>
          </a:p>
        </p:txBody>
      </p:sp>
      <p:pic>
        <p:nvPicPr>
          <p:cNvPr id="10" name="Рисунок 10">
            <a:extLst>
              <a:ext uri="{FF2B5EF4-FFF2-40B4-BE49-F238E27FC236}">
                <a16:creationId xmlns:a16="http://schemas.microsoft.com/office/drawing/2014/main" id="{4DE10138-FB99-CB49-B050-5D8D2745E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488" y="396003"/>
            <a:ext cx="3181962" cy="2472277"/>
          </a:xfrm>
          <a:prstGeom prst="rect">
            <a:avLst/>
          </a:prstGeom>
        </p:spPr>
      </p:pic>
      <p:pic>
        <p:nvPicPr>
          <p:cNvPr id="14" name="Рисунок 14">
            <a:extLst>
              <a:ext uri="{FF2B5EF4-FFF2-40B4-BE49-F238E27FC236}">
                <a16:creationId xmlns:a16="http://schemas.microsoft.com/office/drawing/2014/main" id="{40665118-FFCF-D145-93E0-71DDB9EDE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986" y="396004"/>
            <a:ext cx="1469774" cy="2472277"/>
          </a:xfrm>
          <a:prstGeom prst="rect">
            <a:avLst/>
          </a:prstGeom>
        </p:spPr>
      </p:pic>
      <p:pic>
        <p:nvPicPr>
          <p:cNvPr id="13" name="Picture 8" descr="http://www.aktobegazeti.kz/wp-content/uploads/2011/12/Мемлекет-берети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97" y="4773882"/>
            <a:ext cx="3648393" cy="179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02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6218" y="291073"/>
            <a:ext cx="7822166" cy="3860059"/>
          </a:xfrm>
          <a:solidFill>
            <a:schemeClr val="tx1">
              <a:lumMod val="40000"/>
              <a:lumOff val="60000"/>
            </a:schemeClr>
          </a:solidFill>
        </p:spPr>
        <p:txBody>
          <a:bodyPr>
            <a:noAutofit/>
          </a:bodyPr>
          <a:lstStyle/>
          <a:p>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Субъектінің</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қаржылық қызметі мен қаржылық </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жағдайының</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н</a:t>
            </a:r>
            <a:r>
              <a:rPr lang="en-US"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ə</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тижелерін</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анық </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ұсынатындықтан</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a:t>
            </a:r>
          </a:p>
          <a:p>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Операцияларды</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басқа </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оқиғалар</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немесе </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жағдайлардың</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тек </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заңды</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формасын ғана емес, экономикалық мазмұнын да </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көрсететіндіктен</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a:t>
            </a:r>
          </a:p>
          <a:p>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Бейтарап</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яғни </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ағат</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пікірлілігі</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жоқтығынан</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a:t>
            </a:r>
          </a:p>
          <a:p>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Сақтығынан</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a:t>
            </a:r>
          </a:p>
          <a:p>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Барлық маңызды </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аспектілерінің</a:t>
            </a:r>
            <a:r>
              <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толықтығы мен </a:t>
            </a:r>
            <a:r>
              <a:rPr lang="ru-RU" sz="20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сипатталатындықтан</a:t>
            </a:r>
            <a:endParaRPr lang="ru-RU" sz="20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CAF68892-5F75-D441-9C36-3A427AAF3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049334">
            <a:off x="7867645" y="1041056"/>
            <a:ext cx="1507578" cy="1594494"/>
          </a:xfrm>
          <a:prstGeom prst="rect">
            <a:avLst/>
          </a:prstGeom>
        </p:spPr>
      </p:pic>
      <p:pic>
        <p:nvPicPr>
          <p:cNvPr id="6" name="Рисунок 14">
            <a:extLst>
              <a:ext uri="{FF2B5EF4-FFF2-40B4-BE49-F238E27FC236}">
                <a16:creationId xmlns:a16="http://schemas.microsoft.com/office/drawing/2014/main" id="{3266DF33-A2F5-9249-A059-AD10685EC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18" y="4151132"/>
            <a:ext cx="1557470" cy="2467033"/>
          </a:xfrm>
          <a:prstGeom prst="rect">
            <a:avLst/>
          </a:prstGeom>
        </p:spPr>
      </p:pic>
    </p:spTree>
    <p:extLst>
      <p:ext uri="{BB962C8B-B14F-4D97-AF65-F5344CB8AC3E}">
        <p14:creationId xmlns:p14="http://schemas.microsoft.com/office/powerpoint/2010/main" val="390643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7767" y="404664"/>
            <a:ext cx="7056784" cy="4470400"/>
          </a:xfrm>
        </p:spPr>
        <p:txBody>
          <a:bodyPr>
            <a:normAutofit fontScale="92500" lnSpcReduction="20000"/>
          </a:bodyPr>
          <a:lstStyle/>
          <a:p>
            <a:pPr marL="0" indent="0">
              <a:buNone/>
            </a:pPr>
            <a:r>
              <a:rPr lang="ru-RU" sz="2800" b="1" i="1" dirty="0">
                <a:latin typeface="Tahoma" panose="020B0604030504040204" pitchFamily="34" charset="0"/>
                <a:ea typeface="Tahoma" panose="020B0604030504040204" pitchFamily="34" charset="0"/>
                <a:cs typeface="Tahoma" panose="020B0604030504040204" pitchFamily="34" charset="0"/>
              </a:rPr>
              <a:t>Субъект есеп </a:t>
            </a:r>
            <a:r>
              <a:rPr lang="ru-RU" sz="2800" b="1" i="1" dirty="0" err="1">
                <a:latin typeface="Tahoma" panose="020B0604030504040204" pitchFamily="34" charset="0"/>
                <a:ea typeface="Tahoma" panose="020B0604030504040204" pitchFamily="34" charset="0"/>
                <a:cs typeface="Tahoma" panose="020B0604030504040204" pitchFamily="34" charset="0"/>
              </a:rPr>
              <a:t>саясатындағы</a:t>
            </a:r>
            <a:r>
              <a:rPr lang="ru-RU" sz="2800" b="1" i="1" dirty="0">
                <a:latin typeface="Tahoma" panose="020B0604030504040204" pitchFamily="34" charset="0"/>
                <a:ea typeface="Tahoma" panose="020B0604030504040204" pitchFamily="34" charset="0"/>
                <a:cs typeface="Tahoma" panose="020B0604030504040204" pitchFamily="34" charset="0"/>
              </a:rPr>
              <a:t> </a:t>
            </a:r>
            <a:r>
              <a:rPr lang="ru-RU" sz="2800" b="1" i="1" dirty="0" err="1">
                <a:latin typeface="Tahoma" panose="020B0604030504040204" pitchFamily="34" charset="0"/>
                <a:ea typeface="Tahoma" panose="020B0604030504040204" pitchFamily="34" charset="0"/>
                <a:cs typeface="Tahoma" panose="020B0604030504040204" pitchFamily="34" charset="0"/>
              </a:rPr>
              <a:t>өзгерістерді</a:t>
            </a:r>
            <a:r>
              <a:rPr lang="ru-RU" sz="2800" b="1" i="1" dirty="0">
                <a:latin typeface="Tahoma" panose="020B0604030504040204" pitchFamily="34" charset="0"/>
                <a:ea typeface="Tahoma" panose="020B0604030504040204" pitchFamily="34" charset="0"/>
                <a:cs typeface="Tahoma" panose="020B0604030504040204" pitchFamily="34" charset="0"/>
              </a:rPr>
              <a:t> тек төмендегі </a:t>
            </a:r>
            <a:r>
              <a:rPr lang="ru-RU" sz="2800" b="1" i="1" dirty="0" err="1">
                <a:latin typeface="Tahoma" panose="020B0604030504040204" pitchFamily="34" charset="0"/>
                <a:ea typeface="Tahoma" panose="020B0604030504040204" pitchFamily="34" charset="0"/>
                <a:cs typeface="Tahoma" panose="020B0604030504040204" pitchFamily="34" charset="0"/>
              </a:rPr>
              <a:t>жағдайларда</a:t>
            </a:r>
            <a:r>
              <a:rPr lang="ru-RU" sz="2800" b="1" i="1" dirty="0">
                <a:latin typeface="Tahoma" panose="020B0604030504040204" pitchFamily="34" charset="0"/>
                <a:ea typeface="Tahoma" panose="020B0604030504040204" pitchFamily="34" charset="0"/>
                <a:cs typeface="Tahoma" panose="020B0604030504040204" pitchFamily="34" charset="0"/>
              </a:rPr>
              <a:t> ғана </a:t>
            </a:r>
            <a:r>
              <a:rPr lang="ru-RU" sz="2800" b="1" i="1" dirty="0" err="1">
                <a:latin typeface="Tahoma" panose="020B0604030504040204" pitchFamily="34" charset="0"/>
                <a:ea typeface="Tahoma" panose="020B0604030504040204" pitchFamily="34" charset="0"/>
                <a:cs typeface="Tahoma" panose="020B0604030504040204" pitchFamily="34" charset="0"/>
              </a:rPr>
              <a:t>жасауы</a:t>
            </a:r>
            <a:r>
              <a:rPr lang="ru-RU" sz="2800" b="1" i="1" dirty="0">
                <a:latin typeface="Tahoma" panose="020B0604030504040204" pitchFamily="34" charset="0"/>
                <a:ea typeface="Tahoma" panose="020B0604030504040204" pitchFamily="34" charset="0"/>
                <a:cs typeface="Tahoma" panose="020B0604030504040204" pitchFamily="34" charset="0"/>
              </a:rPr>
              <a:t> тиіс:</a:t>
            </a:r>
          </a:p>
          <a:p>
            <a:pPr marL="0" indent="0">
              <a:buNone/>
            </a:pPr>
            <a:r>
              <a:rPr lang="en-US" sz="2800" b="1" i="1" dirty="0">
                <a:latin typeface="Tahoma" panose="020B0604030504040204" pitchFamily="34" charset="0"/>
                <a:ea typeface="Tahoma" panose="020B0604030504040204" pitchFamily="34" charset="0"/>
                <a:cs typeface="Tahoma" panose="020B0604030504040204" pitchFamily="34" charset="0"/>
              </a:rPr>
              <a:t>a) </a:t>
            </a:r>
            <a:r>
              <a:rPr lang="ru-RU" sz="2800" b="1" i="1" dirty="0">
                <a:latin typeface="Tahoma" panose="020B0604030504040204" pitchFamily="34" charset="0"/>
                <a:ea typeface="Tahoma" panose="020B0604030504040204" pitchFamily="34" charset="0"/>
                <a:cs typeface="Tahoma" panose="020B0604030504040204" pitchFamily="34" charset="0"/>
              </a:rPr>
              <a:t>Бұл </a:t>
            </a:r>
            <a:r>
              <a:rPr lang="ru-RU" sz="2800" b="1" i="1" dirty="0" err="1">
                <a:latin typeface="Tahoma" panose="020B0604030504040204" pitchFamily="34" charset="0"/>
                <a:ea typeface="Tahoma" panose="020B0604030504040204" pitchFamily="34" charset="0"/>
                <a:cs typeface="Tahoma" panose="020B0604030504040204" pitchFamily="34" charset="0"/>
              </a:rPr>
              <a:t>өзгерістерді</a:t>
            </a:r>
            <a:r>
              <a:rPr lang="ru-RU" sz="2800" b="1" i="1" dirty="0">
                <a:latin typeface="Tahoma" panose="020B0604030504040204" pitchFamily="34" charset="0"/>
                <a:ea typeface="Tahoma" panose="020B0604030504040204" pitchFamily="34" charset="0"/>
                <a:cs typeface="Tahoma" panose="020B0604030504040204" pitchFamily="34" charset="0"/>
              </a:rPr>
              <a:t> ҚСҚЕХС талап </a:t>
            </a:r>
            <a:r>
              <a:rPr lang="ru-RU" sz="2800" b="1" i="1" dirty="0" err="1">
                <a:latin typeface="Tahoma" panose="020B0604030504040204" pitchFamily="34" charset="0"/>
                <a:ea typeface="Tahoma" panose="020B0604030504040204" pitchFamily="34" charset="0"/>
                <a:cs typeface="Tahoma" panose="020B0604030504040204" pitchFamily="34" charset="0"/>
              </a:rPr>
              <a:t>етсе</a:t>
            </a:r>
            <a:r>
              <a:rPr lang="ru-RU" sz="2800" b="1" i="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sz="2800" b="1" i="1" dirty="0">
                <a:latin typeface="Tahoma" panose="020B0604030504040204" pitchFamily="34" charset="0"/>
                <a:ea typeface="Tahoma" panose="020B0604030504040204" pitchFamily="34" charset="0"/>
                <a:cs typeface="Tahoma" panose="020B0604030504040204" pitchFamily="34" charset="0"/>
              </a:rPr>
              <a:t>b) </a:t>
            </a:r>
            <a:r>
              <a:rPr lang="ru-RU" sz="2800" b="1" i="1" dirty="0">
                <a:latin typeface="Tahoma" panose="020B0604030504040204" pitchFamily="34" charset="0"/>
                <a:ea typeface="Tahoma" panose="020B0604030504040204" pitchFamily="34" charset="0"/>
                <a:cs typeface="Tahoma" panose="020B0604030504040204" pitchFamily="34" charset="0"/>
              </a:rPr>
              <a:t>Егер </a:t>
            </a:r>
            <a:r>
              <a:rPr lang="ru-RU" sz="2800" b="1" i="1" dirty="0" err="1">
                <a:latin typeface="Tahoma" panose="020B0604030504040204" pitchFamily="34" charset="0"/>
                <a:ea typeface="Tahoma" panose="020B0604030504040204" pitchFamily="34" charset="0"/>
                <a:cs typeface="Tahoma" panose="020B0604030504040204" pitchFamily="34" charset="0"/>
              </a:rPr>
              <a:t>өзгеріс</a:t>
            </a:r>
            <a:r>
              <a:rPr lang="ru-RU" sz="2800" b="1" i="1" dirty="0">
                <a:latin typeface="Tahoma" panose="020B0604030504040204" pitchFamily="34" charset="0"/>
                <a:ea typeface="Tahoma" panose="020B0604030504040204" pitchFamily="34" charset="0"/>
                <a:cs typeface="Tahoma" panose="020B0604030504040204" pitchFamily="34" charset="0"/>
              </a:rPr>
              <a:t> операциялардың, басқа </a:t>
            </a:r>
            <a:r>
              <a:rPr lang="ru-RU" sz="2800" b="1" i="1" dirty="0" err="1">
                <a:latin typeface="Tahoma" panose="020B0604030504040204" pitchFamily="34" charset="0"/>
                <a:ea typeface="Tahoma" panose="020B0604030504040204" pitchFamily="34" charset="0"/>
                <a:cs typeface="Tahoma" panose="020B0604030504040204" pitchFamily="34" charset="0"/>
              </a:rPr>
              <a:t>оқиғалар</a:t>
            </a:r>
            <a:r>
              <a:rPr lang="ru-RU" sz="2800" b="1" i="1" dirty="0">
                <a:latin typeface="Tahoma" panose="020B0604030504040204" pitchFamily="34" charset="0"/>
                <a:ea typeface="Tahoma" panose="020B0604030504040204" pitchFamily="34" charset="0"/>
                <a:cs typeface="Tahoma" panose="020B0604030504040204" pitchFamily="34" charset="0"/>
              </a:rPr>
              <a:t> мен </a:t>
            </a:r>
            <a:r>
              <a:rPr lang="ru-RU" sz="2800" b="1" i="1" dirty="0" err="1">
                <a:latin typeface="Tahoma" panose="020B0604030504040204" pitchFamily="34" charset="0"/>
                <a:ea typeface="Tahoma" panose="020B0604030504040204" pitchFamily="34" charset="0"/>
                <a:cs typeface="Tahoma" panose="020B0604030504040204" pitchFamily="34" charset="0"/>
              </a:rPr>
              <a:t>жағдайлардың</a:t>
            </a:r>
            <a:r>
              <a:rPr lang="ru-RU" sz="2800" b="1" i="1" dirty="0">
                <a:latin typeface="Tahoma" panose="020B0604030504040204" pitchFamily="34" charset="0"/>
                <a:ea typeface="Tahoma" panose="020B0604030504040204" pitchFamily="34" charset="0"/>
                <a:cs typeface="Tahoma" panose="020B0604030504040204" pitchFamily="34" charset="0"/>
              </a:rPr>
              <a:t> </a:t>
            </a:r>
            <a:r>
              <a:rPr lang="ru-RU" sz="2800" b="1" i="1" dirty="0" err="1">
                <a:latin typeface="Tahoma" panose="020B0604030504040204" pitchFamily="34" charset="0"/>
                <a:ea typeface="Tahoma" panose="020B0604030504040204" pitchFamily="34" charset="0"/>
                <a:cs typeface="Tahoma" panose="020B0604030504040204" pitchFamily="34" charset="0"/>
              </a:rPr>
              <a:t>субъектінің</a:t>
            </a:r>
            <a:r>
              <a:rPr lang="ru-RU" sz="2800" b="1" i="1" dirty="0">
                <a:latin typeface="Tahoma" panose="020B0604030504040204" pitchFamily="34" charset="0"/>
                <a:ea typeface="Tahoma" panose="020B0604030504040204" pitchFamily="34" charset="0"/>
                <a:cs typeface="Tahoma" panose="020B0604030504040204" pitchFamily="34" charset="0"/>
              </a:rPr>
              <a:t> қаржылық </a:t>
            </a:r>
            <a:r>
              <a:rPr lang="ru-RU" sz="2800" b="1" i="1" dirty="0" err="1">
                <a:latin typeface="Tahoma" panose="020B0604030504040204" pitchFamily="34" charset="0"/>
                <a:ea typeface="Tahoma" panose="020B0604030504040204" pitchFamily="34" charset="0"/>
                <a:cs typeface="Tahoma" panose="020B0604030504040204" pitchFamily="34" charset="0"/>
              </a:rPr>
              <a:t>жағдайына</a:t>
            </a:r>
            <a:r>
              <a:rPr lang="ru-RU" sz="2800" b="1" i="1" dirty="0">
                <a:latin typeface="Tahoma" panose="020B0604030504040204" pitchFamily="34" charset="0"/>
                <a:ea typeface="Tahoma" panose="020B0604030504040204" pitchFamily="34" charset="0"/>
                <a:cs typeface="Tahoma" panose="020B0604030504040204" pitchFamily="34" charset="0"/>
              </a:rPr>
              <a:t>, қаржылық қызметінің н</a:t>
            </a:r>
            <a:r>
              <a:rPr lang="en-US" sz="2800" b="1" i="1" dirty="0">
                <a:latin typeface="Tahoma" panose="020B0604030504040204" pitchFamily="34" charset="0"/>
                <a:ea typeface="Tahoma" panose="020B0604030504040204" pitchFamily="34" charset="0"/>
                <a:cs typeface="Tahoma" panose="020B0604030504040204" pitchFamily="34" charset="0"/>
              </a:rPr>
              <a:t>ə</a:t>
            </a:r>
            <a:r>
              <a:rPr lang="ru-RU" sz="2800" b="1" i="1" dirty="0" err="1">
                <a:latin typeface="Tahoma" panose="020B0604030504040204" pitchFamily="34" charset="0"/>
                <a:ea typeface="Tahoma" panose="020B0604030504040204" pitchFamily="34" charset="0"/>
                <a:cs typeface="Tahoma" panose="020B0604030504040204" pitchFamily="34" charset="0"/>
              </a:rPr>
              <a:t>тижелеріне</a:t>
            </a:r>
            <a:r>
              <a:rPr lang="ru-RU" sz="2800" b="1" i="1" dirty="0">
                <a:latin typeface="Tahoma" panose="020B0604030504040204" pitchFamily="34" charset="0"/>
                <a:ea typeface="Tahoma" panose="020B0604030504040204" pitchFamily="34" charset="0"/>
                <a:cs typeface="Tahoma" panose="020B0604030504040204" pitchFamily="34" charset="0"/>
              </a:rPr>
              <a:t> немесе </a:t>
            </a:r>
            <a:r>
              <a:rPr lang="ru-RU" sz="2800" b="1" i="1" dirty="0" err="1">
                <a:latin typeface="Tahoma" panose="020B0604030504040204" pitchFamily="34" charset="0"/>
                <a:ea typeface="Tahoma" panose="020B0604030504040204" pitchFamily="34" charset="0"/>
                <a:cs typeface="Tahoma" panose="020B0604030504040204" pitchFamily="34" charset="0"/>
              </a:rPr>
              <a:t>ақшалай</a:t>
            </a:r>
            <a:r>
              <a:rPr lang="ru-RU" sz="2800" b="1" i="1" dirty="0">
                <a:latin typeface="Tahoma" panose="020B0604030504040204" pitchFamily="34" charset="0"/>
                <a:ea typeface="Tahoma" panose="020B0604030504040204" pitchFamily="34" charset="0"/>
                <a:cs typeface="Tahoma" panose="020B0604030504040204" pitchFamily="34" charset="0"/>
              </a:rPr>
              <a:t> </a:t>
            </a:r>
            <a:r>
              <a:rPr lang="ru-RU" sz="2800" b="1" i="1" dirty="0" err="1">
                <a:latin typeface="Tahoma" panose="020B0604030504040204" pitchFamily="34" charset="0"/>
                <a:ea typeface="Tahoma" panose="020B0604030504040204" pitchFamily="34" charset="0"/>
                <a:cs typeface="Tahoma" panose="020B0604030504040204" pitchFamily="34" charset="0"/>
              </a:rPr>
              <a:t>қаражат</a:t>
            </a:r>
            <a:r>
              <a:rPr lang="ru-RU" sz="2800" b="1" i="1" dirty="0">
                <a:latin typeface="Tahoma" panose="020B0604030504040204" pitchFamily="34" charset="0"/>
                <a:ea typeface="Tahoma" panose="020B0604030504040204" pitchFamily="34" charset="0"/>
                <a:cs typeface="Tahoma" panose="020B0604030504040204" pitchFamily="34" charset="0"/>
              </a:rPr>
              <a:t> </a:t>
            </a:r>
            <a:r>
              <a:rPr lang="ru-RU" sz="2800" b="1" i="1" dirty="0" err="1">
                <a:latin typeface="Tahoma" panose="020B0604030504040204" pitchFamily="34" charset="0"/>
                <a:ea typeface="Tahoma" panose="020B0604030504040204" pitchFamily="34" charset="0"/>
                <a:cs typeface="Tahoma" panose="020B0604030504040204" pitchFamily="34" charset="0"/>
              </a:rPr>
              <a:t>қозғалысына</a:t>
            </a:r>
            <a:r>
              <a:rPr lang="ru-RU" sz="2800" b="1" i="1" dirty="0">
                <a:latin typeface="Tahoma" panose="020B0604030504040204" pitchFamily="34" charset="0"/>
                <a:ea typeface="Tahoma" panose="020B0604030504040204" pitchFamily="34" charset="0"/>
                <a:cs typeface="Tahoma" panose="020B0604030504040204" pitchFamily="34" charset="0"/>
              </a:rPr>
              <a:t> </a:t>
            </a:r>
            <a:r>
              <a:rPr lang="ru-RU" sz="2800" b="1" i="1" dirty="0" err="1">
                <a:latin typeface="Tahoma" panose="020B0604030504040204" pitchFamily="34" charset="0"/>
                <a:ea typeface="Tahoma" panose="020B0604030504040204" pitchFamily="34" charset="0"/>
                <a:cs typeface="Tahoma" panose="020B0604030504040204" pitchFamily="34" charset="0"/>
              </a:rPr>
              <a:t>ықпалы</a:t>
            </a:r>
            <a:r>
              <a:rPr lang="ru-RU" sz="2800" b="1" i="1" dirty="0">
                <a:latin typeface="Tahoma" panose="020B0604030504040204" pitchFamily="34" charset="0"/>
                <a:ea typeface="Tahoma" panose="020B0604030504040204" pitchFamily="34" charset="0"/>
                <a:cs typeface="Tahoma" panose="020B0604030504040204" pitchFamily="34" charset="0"/>
              </a:rPr>
              <a:t> туралы </a:t>
            </a:r>
            <a:r>
              <a:rPr lang="ru-RU" sz="2800" b="1" i="1" dirty="0" err="1">
                <a:latin typeface="Tahoma" panose="020B0604030504040204" pitchFamily="34" charset="0"/>
                <a:ea typeface="Tahoma" panose="020B0604030504040204" pitchFamily="34" charset="0"/>
                <a:cs typeface="Tahoma" panose="020B0604030504040204" pitchFamily="34" charset="0"/>
              </a:rPr>
              <a:t>маңыздырақ</a:t>
            </a:r>
            <a:r>
              <a:rPr lang="ru-RU" sz="2800" b="1" i="1" dirty="0">
                <a:latin typeface="Tahoma" panose="020B0604030504040204" pitchFamily="34" charset="0"/>
                <a:ea typeface="Tahoma" panose="020B0604030504040204" pitchFamily="34" charset="0"/>
                <a:cs typeface="Tahoma" panose="020B0604030504040204" pitchFamily="34" charset="0"/>
              </a:rPr>
              <a:t> ақпарат </a:t>
            </a:r>
            <a:r>
              <a:rPr lang="ru-RU" sz="2800" b="1" i="1" dirty="0" err="1">
                <a:latin typeface="Tahoma" panose="020B0604030504040204" pitchFamily="34" charset="0"/>
                <a:ea typeface="Tahoma" panose="020B0604030504040204" pitchFamily="34" charset="0"/>
                <a:cs typeface="Tahoma" panose="020B0604030504040204" pitchFamily="34" charset="0"/>
              </a:rPr>
              <a:t>ұсынуына</a:t>
            </a:r>
            <a:r>
              <a:rPr lang="ru-RU" sz="2800" b="1" i="1" dirty="0">
                <a:latin typeface="Tahoma" panose="020B0604030504040204" pitchFamily="34" charset="0"/>
                <a:ea typeface="Tahoma" panose="020B0604030504040204" pitchFamily="34" charset="0"/>
                <a:cs typeface="Tahoma" panose="020B0604030504040204" pitchFamily="34" charset="0"/>
              </a:rPr>
              <a:t> </a:t>
            </a:r>
            <a:r>
              <a:rPr lang="en-US" sz="2800" b="1" i="1" dirty="0">
                <a:latin typeface="Tahoma" panose="020B0604030504040204" pitchFamily="34" charset="0"/>
                <a:ea typeface="Tahoma" panose="020B0604030504040204" pitchFamily="34" charset="0"/>
                <a:cs typeface="Tahoma" panose="020B0604030504040204" pitchFamily="34" charset="0"/>
              </a:rPr>
              <a:t>ə</a:t>
            </a:r>
            <a:r>
              <a:rPr lang="ru-RU" sz="2800" b="1" i="1" dirty="0" err="1">
                <a:latin typeface="Tahoma" panose="020B0604030504040204" pitchFamily="34" charset="0"/>
                <a:ea typeface="Tahoma" panose="020B0604030504040204" pitchFamily="34" charset="0"/>
                <a:cs typeface="Tahoma" panose="020B0604030504040204" pitchFamily="34" charset="0"/>
              </a:rPr>
              <a:t>келетін</a:t>
            </a:r>
            <a:r>
              <a:rPr lang="ru-RU" sz="2800" b="1" i="1" dirty="0">
                <a:latin typeface="Tahoma" panose="020B0604030504040204" pitchFamily="34" charset="0"/>
                <a:ea typeface="Tahoma" panose="020B0604030504040204" pitchFamily="34" charset="0"/>
                <a:cs typeface="Tahoma" panose="020B0604030504040204" pitchFamily="34" charset="0"/>
              </a:rPr>
              <a:t> болса.</a:t>
            </a:r>
          </a:p>
          <a:p>
            <a:pPr marL="0" indent="0">
              <a:buNone/>
            </a:pPr>
            <a:endParaRPr lang="ru-RU" sz="2800" i="1" dirty="0">
              <a:latin typeface="Times New Roman" panose="02020603050405020304" pitchFamily="18" charset="0"/>
              <a:cs typeface="Times New Roman" panose="02020603050405020304" pitchFamily="18" charset="0"/>
            </a:endParaRPr>
          </a:p>
          <a:p>
            <a:pPr algn="r"/>
            <a:endParaRPr lang="ru-RU" sz="2800" i="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DE1C9F83-2053-C640-A0BA-36DB8E022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629837" flipH="1">
            <a:off x="218016" y="4843649"/>
            <a:ext cx="1319502" cy="1191950"/>
          </a:xfrm>
          <a:prstGeom prst="rect">
            <a:avLst/>
          </a:prstGeom>
        </p:spPr>
      </p:pic>
      <p:pic>
        <p:nvPicPr>
          <p:cNvPr id="5" name="Picture 8" descr="https://egemen.kz/article_photo/1497505082_article_b_1500_.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4314">
            <a:off x="8054737" y="1954644"/>
            <a:ext cx="962457" cy="108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908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26" y="2564904"/>
            <a:ext cx="9119773" cy="1397000"/>
          </a:xfrm>
        </p:spPr>
        <p:txBody>
          <a:bodyPr>
            <a:prstTxWarp prst="textTriangle">
              <a:avLst/>
            </a:prstTxWarp>
            <a:noAutofit/>
            <a:scene3d>
              <a:camera prst="orthographicFront"/>
              <a:lightRig rig="threePt" dir="t"/>
            </a:scene3d>
            <a:sp3d>
              <a:bevelT w="127000" h="203200"/>
              <a:bevelB w="127000" h="203200"/>
            </a:sp3d>
          </a:bodyPr>
          <a:lstStyle/>
          <a:p>
            <a:pPr algn="ctr">
              <a:lnSpc>
                <a:spcPct val="100000"/>
              </a:lnSpc>
            </a:pPr>
            <a:r>
              <a:rPr lang="kk-KZ" sz="6500" b="1" dirty="0"/>
              <a:t>НАЗАРЛАРЫҢЫЗҒА РАХМЕТ!!!</a:t>
            </a:r>
            <a:endParaRPr lang="ru-RU" sz="6500" b="1" dirty="0"/>
          </a:p>
        </p:txBody>
      </p:sp>
      <p:pic>
        <p:nvPicPr>
          <p:cNvPr id="4" name="Рисунок 3">
            <a:extLst>
              <a:ext uri="{FF2B5EF4-FFF2-40B4-BE49-F238E27FC236}">
                <a16:creationId xmlns:a16="http://schemas.microsoft.com/office/drawing/2014/main" id="{82849F9C-47B0-A341-A228-9CE2CBFD6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357" y="5055884"/>
            <a:ext cx="2809875" cy="1619250"/>
          </a:xfrm>
          <a:prstGeom prst="rect">
            <a:avLst/>
          </a:prstGeom>
        </p:spPr>
      </p:pic>
      <p:pic>
        <p:nvPicPr>
          <p:cNvPr id="3" name="Рисунок 2">
            <a:extLst>
              <a:ext uri="{FF2B5EF4-FFF2-40B4-BE49-F238E27FC236}">
                <a16:creationId xmlns:a16="http://schemas.microsoft.com/office/drawing/2014/main" id="{0BE9AAE8-9BC8-6445-A3BB-5BF362E91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950" y="4946942"/>
            <a:ext cx="2302605" cy="17281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Тема2">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3_TF02787940_TF02787940.potx" id="{BDCEC835-C025-45C0-8AD5-9D778732CF6A}" vid="{4E9A813A-BC9F-4772-8185-0F17D630CF68}"/>
    </a:ext>
  </a:extLst>
</a:theme>
</file>

<file path=docProps/app.xml><?xml version="1.0" encoding="utf-8"?>
<Properties xmlns="http://schemas.openxmlformats.org/officeDocument/2006/extended-properties" xmlns:vt="http://schemas.openxmlformats.org/officeDocument/2006/docPropsVTypes">
  <Template>Тема2</Template>
  <TotalTime>1262</TotalTime>
  <Words>296</Words>
  <Application>Microsoft Office PowerPoint</Application>
  <PresentationFormat>Экран (4:3)</PresentationFormat>
  <Paragraphs>31</Paragraphs>
  <Slides>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9</vt:i4>
      </vt:variant>
    </vt:vector>
  </HeadingPairs>
  <TitlesOfParts>
    <vt:vector size="18" baseType="lpstr">
      <vt:lpstr>Aptos Black</vt:lpstr>
      <vt:lpstr>Arial</vt:lpstr>
      <vt:lpstr>Arial Black</vt:lpstr>
      <vt:lpstr>Book Antiqua</vt:lpstr>
      <vt:lpstr>Cambria Math</vt:lpstr>
      <vt:lpstr>Century Gothic</vt:lpstr>
      <vt:lpstr>Tahoma</vt:lpstr>
      <vt:lpstr>Times New Roman</vt:lpstr>
      <vt:lpstr>Тема2</vt:lpstr>
      <vt:lpstr>Презентация PowerPoint</vt:lpstr>
      <vt:lpstr>Жоспар</vt:lpstr>
      <vt:lpstr>Презентация PowerPoint</vt:lpstr>
      <vt:lpstr>Презентация PowerPoint</vt:lpstr>
      <vt:lpstr> </vt:lpstr>
      <vt:lpstr>Презентация PowerPoint</vt:lpstr>
      <vt:lpstr>Презентация PowerPoint</vt:lpstr>
      <vt:lpstr>Презентация PowerPoint</vt:lpstr>
      <vt:lpstr>НАЗАРЛАРЫҢЫЗҒА РАХМЕТ!!!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Л.Н.Гумилев атындағы Еуразия ұлттық университеті</dc:title>
  <dc:creator>ww</dc:creator>
  <cp:lastModifiedBy>Тажикенова Сапия Каргабаевна</cp:lastModifiedBy>
  <cp:revision>90</cp:revision>
  <dcterms:created xsi:type="dcterms:W3CDTF">2017-04-22T08:22:54Z</dcterms:created>
  <dcterms:modified xsi:type="dcterms:W3CDTF">2024-10-28T04:40:12Z</dcterms:modified>
</cp:coreProperties>
</file>