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0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60"/>
    <p:restoredTop sz="94675"/>
  </p:normalViewPr>
  <p:slideViewPr>
    <p:cSldViewPr snapToGrid="0" snapToObjects="1">
      <p:cViewPr varScale="1">
        <p:scale>
          <a:sx n="112" d="100"/>
          <a:sy n="112" d="100"/>
        </p:scale>
        <p:origin x="200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16705D-580A-2B4A-861D-9ED3C37181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91E1A37-98D4-0143-8D7C-B4EBA451F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691D55-5086-3F49-BC59-C635771DC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E4FFF6-9AE9-864B-9ECB-59BCD3253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C4C29EB-D06B-AB4A-8171-EA3590589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179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66CAC3-8CA1-C74E-9C1A-ECBA04355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2F7811A-BD6E-2D41-83D7-2FD1A0671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4705B-0E3C-004C-80FD-0E39074AA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7802ACD-B88B-0C4A-A492-DD5694C95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7A4646-611A-8D46-ADE8-84FADD795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301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B900496-E622-E84F-B60A-776B6EA50B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544FD8-D290-004F-9D68-A60D48E078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53E60E-CE09-8F4D-A266-0E69EF195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90AF0E6-F12C-E142-8A61-6F4B70648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D39DC8-655F-DA40-A493-DC5AC1031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836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A2A334-B8AA-A545-949E-8C579BCAA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ABDD44-9563-434E-B54C-5268264AF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88D546-1538-FF47-84B6-591370960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CE36C7-1FF5-0548-9AB1-558AD9FF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517995-AA1B-CE41-84F8-340D00FF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75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D42789-5ED0-DD4C-B8D3-0312ED44E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C56D135-792C-EC41-91A9-4BCBCCA9C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F2272C-A6CB-1648-8631-CB73AF04E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119F34-00A5-214D-90AE-0F203B7D8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6C6B34-C4AC-2A46-8242-8201D918A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3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34162-76FE-FC44-A16A-707F1C02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305D2B-DB51-FE4C-8074-A7D2FC6F57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2796B2B-5F0B-5041-A7A4-5D527826F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51AE71-5057-964E-A7F8-97637A071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D5F4BAC-62F4-CF43-9730-A75195F0B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619A9-1211-6D4C-8A4C-3D441B9CD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888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8E6D3-23A7-5A4E-B52D-B0F1FD0FA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4240390-7820-7743-AB71-6A15BF5F6C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B45B6DA-68F5-844A-A023-8868ED0CA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C96040F-DF8A-0442-95A5-9642269049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89FC80F-C52F-3E47-9F7D-500C0BD811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95639ED-DE01-734B-89A9-53EF0307D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3CD09BB-28FB-564B-86FD-017499BFA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A102A96-5CE2-1D45-AF8C-95D12B1FC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6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B509E2-1F13-044F-99DB-1FD5F0018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FCA86EF-6EF8-CE4B-B2B5-270C9479A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1C3C99B-0767-9A45-B2AA-D0A03F28D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ADE5EAE-1EBE-7F4C-A1CA-9E31677B8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72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3B1B8E4-7101-E741-9434-5782BD6E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E270244-52AA-DD48-A8C9-57CC4CDE0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1A4928B-8A24-574F-9846-F2B1F73FF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626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66F3D3-A91A-7E43-957C-543DF9CA7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F36F21-2BE7-404B-8264-4F48FCB7F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BB43944-4067-5A4F-969B-C7C3CB3F5E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7EEEE2C-0E8A-6C4C-A092-1A759F2CC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AE9B40-D005-AD43-8308-E471DF273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AC2182-4270-F444-AC40-381AD32CB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040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170C5-6716-294A-ACEB-F98981802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ACA5EB7-9E02-634B-8861-89BD55854B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CC0DB14-D0D3-FF42-9DFD-5E955A770A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3995AA-80B6-E145-9E91-71D41E55E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13EAD8D-A4D5-5243-A413-32574F92E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1A06BE-6899-0948-A831-9544883AF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21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F3E988-371D-2645-A7B7-6633F70B5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6D9CC3-3F0F-8943-8A71-B4728A60B7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87A4B6-0F6C-A147-B458-03D4BE733D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FE542-21FC-F24E-93E2-81E9BD05380E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86087B-E7EF-9D4C-B6F9-CF0F9566ED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152B62-9BEC-3049-AD5C-958224320C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3F721-D171-2945-AAAA-E1DB39BD42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41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4B27A9-4C21-2647-94AC-355AB17F9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Лекция 2. Обзор методов исследования и коррекционных мероприятий религиозно-политического экстремизма и терроризма (психодиагностические, аппаратурные, коррекционные и др.) 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628395-6DBF-AB48-8EA7-63AB6B12F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en-US" sz="2400" dirty="0"/>
              <a:t>C</a:t>
            </a:r>
            <a:r>
              <a:rPr lang="ru-RU" sz="2400" dirty="0" err="1"/>
              <a:t>остояние</a:t>
            </a:r>
            <a:r>
              <a:rPr lang="ru-RU" sz="2400" dirty="0"/>
              <a:t> проблемы психологии экстремизма и терроризма в зарубежной науке: направления и методы изучения.</a:t>
            </a:r>
          </a:p>
          <a:p>
            <a:pPr marL="514350" indent="-514350">
              <a:buAutoNum type="arabicPeriod"/>
            </a:pPr>
            <a:r>
              <a:rPr lang="ru-RU" sz="2400" dirty="0"/>
              <a:t>Направления изучения экстремизма и терроризма в зарубежной науке.</a:t>
            </a:r>
          </a:p>
          <a:p>
            <a:pPr marL="514350" indent="-514350">
              <a:buAutoNum type="arabicPeriod"/>
            </a:pPr>
            <a:r>
              <a:rPr lang="ru-RU" sz="2400" dirty="0"/>
              <a:t>Личностные особенности  террористов (</a:t>
            </a:r>
            <a:r>
              <a:rPr lang="ru-RU" sz="2400" dirty="0" err="1"/>
              <a:t>Ганчевски</a:t>
            </a:r>
            <a:r>
              <a:rPr lang="ru-RU" sz="2400" dirty="0"/>
              <a:t> Б.Г.).</a:t>
            </a:r>
          </a:p>
          <a:p>
            <a:pPr marL="0" indent="0">
              <a:buNone/>
            </a:pP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3797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8E972AC-E5DF-3041-B073-EB144FF58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79140"/>
            <a:ext cx="11864898" cy="6021659"/>
          </a:xfrm>
        </p:spPr>
        <p:txBody>
          <a:bodyPr>
            <a:normAutofit/>
          </a:bodyPr>
          <a:lstStyle/>
          <a:p>
            <a:r>
              <a:rPr lang="ru-RU" dirty="0"/>
              <a:t>Паранойяльная озлобленность сочетается с </a:t>
            </a:r>
            <a:r>
              <a:rPr lang="ru-RU" dirty="0" err="1"/>
              <a:t>эгоцентричностью</a:t>
            </a:r>
            <a:r>
              <a:rPr lang="ru-RU" dirty="0"/>
              <a:t>, чрезмерной сосредоточенностью на себе, активным применением  проекции как механизма самозащиты Я на фоне абсолютного безразличия к чувствам других людей, т.е. теми чертами, которые свойственны нарциссической личности. </a:t>
            </a:r>
            <a:r>
              <a:rPr lang="ru-RU" dirty="0" err="1"/>
              <a:t>Л.Боллингер</a:t>
            </a:r>
            <a:r>
              <a:rPr lang="ru-RU" dirty="0"/>
              <a:t> солидарен с </a:t>
            </a:r>
            <a:r>
              <a:rPr lang="ru-RU" dirty="0" err="1"/>
              <a:t>Дж.Поустом</a:t>
            </a:r>
            <a:r>
              <a:rPr lang="ru-RU" dirty="0"/>
              <a:t> в том, что для террористов характерна та же </a:t>
            </a:r>
            <a:r>
              <a:rPr lang="ru-RU" dirty="0" err="1"/>
              <a:t>психодинамика</a:t>
            </a:r>
            <a:r>
              <a:rPr lang="ru-RU" dirty="0"/>
              <a:t>, которая была обнаружена в случаях  пограничных состояний с нарциссическими признаками [81]; [82].  По наблюдениям </a:t>
            </a:r>
            <a:r>
              <a:rPr lang="ru-RU" dirty="0" err="1"/>
              <a:t>Л.Боллингера</a:t>
            </a:r>
            <a:r>
              <a:rPr lang="ru-RU" dirty="0"/>
              <a:t>, нарциссический тип личности </a:t>
            </a:r>
            <a:r>
              <a:rPr lang="ru-RU" dirty="0" err="1"/>
              <a:t>хараткеризуют</a:t>
            </a:r>
            <a:r>
              <a:rPr lang="ru-RU" dirty="0"/>
              <a:t> сниженное самоуважение и нарушенная интеграция личности. Последняя проявляется в том, что </a:t>
            </a:r>
            <a:r>
              <a:rPr lang="ru-RU" dirty="0" err="1"/>
              <a:t>непринимаемая</a:t>
            </a:r>
            <a:r>
              <a:rPr lang="ru-RU" dirty="0"/>
              <a:t> и отторгнутая самой личностью часть собственного Я проецируется по механизму самозащиты на истеблишмент, который и становится объектом их угрозы и агрессии. Так расщепление Я-концепции трансформируется в агрессивное противостояние «Я-не Я», «Мы-не Мы», «Мы-против-них».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551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692C215-FD59-3C46-AF4D-8BC1CC299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5327"/>
            <a:ext cx="12192000" cy="642310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Если нарциссизм личности как «грандиозная самость» и высокомерие не находит выражения в форме здоровой </a:t>
            </a:r>
            <a:r>
              <a:rPr lang="ru-RU" dirty="0" err="1"/>
              <a:t>самоактуализации</a:t>
            </a:r>
            <a:r>
              <a:rPr lang="ru-RU" dirty="0"/>
              <a:t> личности, считает </a:t>
            </a:r>
            <a:r>
              <a:rPr lang="ru-RU" dirty="0" err="1"/>
              <a:t>Дж.Крайтон</a:t>
            </a:r>
            <a:r>
              <a:rPr lang="ru-RU" dirty="0"/>
              <a:t>, то оно ведет к болезненному самоутверждению через унижение других лиц  или  беспомощному состоянию пораженчества, сопровождающемуся тем, что самовлюбленного охватывает гнев и стремление к  разрушению, </a:t>
            </a:r>
            <a:r>
              <a:rPr lang="ru-RU" dirty="0" err="1"/>
              <a:t>деструктивности</a:t>
            </a:r>
            <a:r>
              <a:rPr lang="ru-RU" dirty="0"/>
              <a:t> [83].  И хотя это предположение отчасти объясняет свойственное членам террористических организаций чувство «мы-против-них», из нее «выпадают» личности тех террористов, которые хорошо образованы и способны к здоровой </a:t>
            </a:r>
            <a:r>
              <a:rPr lang="ru-RU" dirty="0" err="1"/>
              <a:t>самоактуализации</a:t>
            </a:r>
            <a:r>
              <a:rPr lang="ru-RU" dirty="0"/>
              <a:t>. </a:t>
            </a:r>
          </a:p>
          <a:p>
            <a:r>
              <a:rPr lang="ru-RU" dirty="0"/>
              <a:t>Нарциссизм является одним из путей доказательства «гипотезы ярости, или агрессии» в рамках психоаналитической традиции, объясняющей жестокость и насилие следствием работы бессознательных механизмов самозащиты (проекция и перенос). Второй путь доказательства этого предположения основан на привлечении </a:t>
            </a:r>
            <a:r>
              <a:rPr lang="ru-RU" dirty="0" err="1"/>
              <a:t>необихевиористских</a:t>
            </a:r>
            <a:r>
              <a:rPr lang="ru-RU" dirty="0"/>
              <a:t> концепций агрессии и, в частности, инструментальной. Большинство исследований определяют агрессию как любую форму поведения, которая нацелена на то, чтобы причинить кому-то физический или психологический ущерб. В словарях слово «агрессия» обозначает насильственное нарушение прав другого лица и оскорбительные действия или обращение с другими людьми, равно как и дерзкое, </a:t>
            </a:r>
            <a:r>
              <a:rPr lang="ru-RU" dirty="0" err="1"/>
              <a:t>ассертивное</a:t>
            </a:r>
            <a:r>
              <a:rPr lang="ru-RU" dirty="0"/>
              <a:t> поведение. В этом определении представлены весьма разнообразные действия, но все они обозначаются словом «агрессия». </a:t>
            </a:r>
          </a:p>
        </p:txBody>
      </p:sp>
    </p:spTree>
    <p:extLst>
      <p:ext uri="{BB962C8B-B14F-4D97-AF65-F5344CB8AC3E}">
        <p14:creationId xmlns:p14="http://schemas.microsoft.com/office/powerpoint/2010/main" val="891359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E816277-5EC7-6641-B725-A7DE118AAB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420" y="356839"/>
            <a:ext cx="12013580" cy="628928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Л. </a:t>
            </a:r>
            <a:r>
              <a:rPr lang="ru-RU" dirty="0" err="1"/>
              <a:t>Берковиц</a:t>
            </a:r>
            <a:r>
              <a:rPr lang="ru-RU" dirty="0"/>
              <a:t> предлагает понимать под агрессией «любую форму поведения, которая нацелена на то, чтобы причинить кому-то физический или психологический вред»  [84. С.24]. Однако когда речь идет об агрессии как обязательной черте личности экстремиста и террориста, то адекватное определение агрессии должно соотноситься в большей степени с намерением нападающего. </a:t>
            </a:r>
            <a:r>
              <a:rPr lang="ru-RU" dirty="0" err="1"/>
              <a:t>Р.Бэрон</a:t>
            </a:r>
            <a:r>
              <a:rPr lang="ru-RU" dirty="0"/>
              <a:t>, Д. Ричардсон и Дж. </a:t>
            </a:r>
            <a:r>
              <a:rPr lang="ru-RU" dirty="0" err="1"/>
              <a:t>Тэдечи</a:t>
            </a:r>
            <a:r>
              <a:rPr lang="ru-RU" dirty="0"/>
              <a:t> отмечают, что большинство агрессивных действий мотивировано не просто желанием нанести вред жертве агрессии [85]; [86]. В основном соглашаясь с тем, что агрессоры действуют расчетливо, рационально, сторонники данного подхода утверждают, что нападающие имеют и другие важные цели. Среди них значительное  место, во-первых,  занимает потребность влиять на ситуацию и в этом случае агрессия выступает инструментом влияния на поведение другого человека, принуждения к определенным действиям. Во-вторых, агрессия является средством не только осуществления желаний, но и главным образом – утверждения в отношениях с жертвой собственного безусловно доминирующего положения или формирования предпочтительной желаемой  идентичности. Агрессивное поведение интерпретируется в этом случае как средство управления впечатлением, информационным эффектом. Последнее составляет одну из главных целей и признак терроризма.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701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2AE55D0-0A7C-E349-8E36-003589E4A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объяснения личностных черт, располагающих к терроризму, в зарубежной психологии </a:t>
            </a:r>
            <a:r>
              <a:rPr lang="ru-RU" dirty="0" err="1"/>
              <a:t>Т.Гарром</a:t>
            </a:r>
            <a:r>
              <a:rPr lang="ru-RU" dirty="0"/>
              <a:t>, </a:t>
            </a:r>
            <a:r>
              <a:rPr lang="ru-RU" dirty="0" err="1"/>
              <a:t>Дж.Дэвисом</a:t>
            </a:r>
            <a:r>
              <a:rPr lang="ru-RU" dirty="0"/>
              <a:t>, </a:t>
            </a:r>
            <a:r>
              <a:rPr lang="ru-RU" dirty="0" err="1"/>
              <a:t>Дж.Марголином</a:t>
            </a:r>
            <a:r>
              <a:rPr lang="ru-RU" dirty="0"/>
              <a:t> и </a:t>
            </a:r>
            <a:r>
              <a:rPr lang="ru-RU" dirty="0" err="1"/>
              <a:t>П.Уилкинсоном</a:t>
            </a:r>
            <a:r>
              <a:rPr lang="ru-RU" dirty="0"/>
              <a:t> проверялась гипотеза «агрессия от разочарования» на основе теории агрессии и депривации [87]; [88]; [89]. Она возникла как предположение о том, что </a:t>
            </a:r>
            <a:r>
              <a:rPr lang="ru-RU" dirty="0" err="1"/>
              <a:t>предиспозицией</a:t>
            </a:r>
            <a:r>
              <a:rPr lang="ru-RU" dirty="0"/>
              <a:t> является не устраняющийся разрыв между растущими ожиданиями и необходимостью их удовлетворения.  </a:t>
            </a:r>
            <a:r>
              <a:rPr lang="ru-RU" dirty="0" err="1"/>
              <a:t>Дж.Марголин</a:t>
            </a:r>
            <a:r>
              <a:rPr lang="ru-RU" dirty="0"/>
              <a:t> утверждает, что очень многое в поведении террористов является формой ответной реакции на разочарование от нерешаемых политических, экономических проблем и личных потребностей.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4483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E402FE-F1D3-5640-8D48-45DA64471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C</a:t>
            </a:r>
            <a:r>
              <a:rPr lang="ru-RU" sz="2800" b="1" dirty="0" err="1"/>
              <a:t>остояние</a:t>
            </a:r>
            <a:r>
              <a:rPr lang="ru-RU" sz="2800" b="1" dirty="0"/>
              <a:t> проблемы психологии экстремизма и терроризма в зарубежной науке: направления и методы изучения</a:t>
            </a:r>
            <a:br>
              <a:rPr lang="ru-RU" sz="2800" b="1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9C7846-FF8D-224E-A715-53DDB49E5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зарубежных государствах экстремизм и терроризм имеют давнюю историю и перестали быть экстраординарным явлением. При этом понятие религиозного терроризма имплицитно содержит в себе признаки религиозно-политического экстремизма, подразумевает его. Они соотносятся как общее и частное. Основные направления в исследовании этих феноменов в зарубежной психологи были заданы  социальным заказом: обеспечение потребности в безопасности граждан и государства. Поэтому все исследования, определившиеся в ведущие направления, нацелены, прежде всего, на создание научно-психологической основы организации антитеррористической (</a:t>
            </a:r>
            <a:r>
              <a:rPr lang="ru-RU" dirty="0" err="1"/>
              <a:t>антиэкстремистской</a:t>
            </a:r>
            <a:r>
              <a:rPr lang="ru-RU" dirty="0"/>
              <a:t>) деятельности.  Иначе говоря, направления в зарубежной психологии определялись как ответы на вопросы о том, какие психологические знания необходимы для того, чтобы стратегия противодействия экстремизму и терроризму была эффективной. </a:t>
            </a:r>
          </a:p>
        </p:txBody>
      </p:sp>
    </p:spTree>
    <p:extLst>
      <p:ext uri="{BB962C8B-B14F-4D97-AF65-F5344CB8AC3E}">
        <p14:creationId xmlns:p14="http://schemas.microsoft.com/office/powerpoint/2010/main" val="540410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E0A611-C49F-164C-AFD5-A60DACFEC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53143"/>
            <a:ext cx="10744200" cy="55238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Главные вопросы: </a:t>
            </a:r>
          </a:p>
          <a:p>
            <a:pPr marL="0" indent="0">
              <a:buNone/>
            </a:pPr>
            <a:r>
              <a:rPr lang="ru-RU" dirty="0"/>
              <a:t>-почему люди вступают на путь терроризма? </a:t>
            </a:r>
          </a:p>
          <a:p>
            <a:pPr marL="0" indent="0">
              <a:buNone/>
            </a:pPr>
            <a:r>
              <a:rPr lang="ru-RU" dirty="0"/>
              <a:t>-существуют ли специфические универсальные черты, из которых складывается  личность именно террориста? </a:t>
            </a:r>
          </a:p>
          <a:p>
            <a:pPr>
              <a:buFontTx/>
              <a:buChar char="-"/>
            </a:pPr>
            <a:r>
              <a:rPr lang="ru-RU" dirty="0"/>
              <a:t>возможно ли создать единый общий психологический профиль террориста, выявление  которого через специально созданную общую анкету (методику),   позволит надежно выявлять потенциальных террористов (обладателей оружием массового уничтожения, смертника и т.д.)? </a:t>
            </a:r>
          </a:p>
          <a:p>
            <a:pPr>
              <a:buFontTx/>
              <a:buChar char="-"/>
            </a:pPr>
            <a:r>
              <a:rPr lang="ru-RU" dirty="0"/>
              <a:t>есть ли общие признаки и условия  в социально-психологическом развитии личности политического и религиозного террориста? </a:t>
            </a:r>
          </a:p>
          <a:p>
            <a:pPr>
              <a:buFontTx/>
              <a:buChar char="-"/>
            </a:pPr>
            <a:r>
              <a:rPr lang="ru-RU" dirty="0"/>
              <a:t>есть ли различия в способах вербовки в политические или религиозные террористические группы? </a:t>
            </a:r>
          </a:p>
          <a:p>
            <a:pPr>
              <a:buFontTx/>
              <a:buChar char="-"/>
            </a:pPr>
            <a:r>
              <a:rPr lang="ru-RU" dirty="0"/>
              <a:t>существует ли особое террористическое мышление?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6935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E147B41-D8B2-8C40-AE8E-AD2097A9F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956" y="156117"/>
            <a:ext cx="10840844" cy="6020846"/>
          </a:xfrm>
        </p:spPr>
        <p:txBody>
          <a:bodyPr>
            <a:normAutofit/>
          </a:bodyPr>
          <a:lstStyle/>
          <a:p>
            <a:r>
              <a:rPr lang="ru-RU" b="1" i="1" dirty="0"/>
              <a:t>Первое направление</a:t>
            </a:r>
            <a:r>
              <a:rPr lang="ru-RU" b="1" dirty="0"/>
              <a:t> </a:t>
            </a:r>
            <a:r>
              <a:rPr lang="ru-RU" dirty="0"/>
              <a:t>в зарубежной психологии составляет изучение личности террористов (экстремистов). В силу исключительно жестокого характера совершаемых ими преступлений, часто не поддающихся рациональному осмыслению, в этом направлении сложились два подхода. Исторически первым сформировался психопатологический подход, а позднее -  и психологический. В 70-х годах психолог Б. </a:t>
            </a:r>
            <a:r>
              <a:rPr lang="ru-RU" dirty="0" err="1"/>
              <a:t>Берковиц</a:t>
            </a:r>
            <a:r>
              <a:rPr lang="ru-RU" dirty="0"/>
              <a:t> выделил шесть психопатологических типов личности, склонных к терроризму с использованием оружия массового уничтожения. К ним были отнесены параноики, </a:t>
            </a:r>
            <a:r>
              <a:rPr lang="ru-RU" dirty="0" err="1"/>
              <a:t>параноидальные</a:t>
            </a:r>
            <a:r>
              <a:rPr lang="ru-RU" dirty="0"/>
              <a:t> шизофреники, пограничные умственно отсталые, шизофреники и пассивно-агрессивные личности [74].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1313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2C3678-4662-B143-A076-80D3011A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259" y="869795"/>
            <a:ext cx="10818541" cy="530716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Выделение именно этих типов личностей обусловлено тем, что они относятся к </a:t>
            </a:r>
            <a:r>
              <a:rPr lang="ru-RU" dirty="0" err="1"/>
              <a:t>социопатам</a:t>
            </a:r>
            <a:r>
              <a:rPr lang="ru-RU" dirty="0"/>
              <a:t>. Главный признак личности </a:t>
            </a:r>
            <a:r>
              <a:rPr lang="ru-RU" dirty="0" err="1"/>
              <a:t>социопата</a:t>
            </a:r>
            <a:r>
              <a:rPr lang="ru-RU" dirty="0"/>
              <a:t> заключается в дефиците социальных эмоций (любви, сострадания, чувства вины, стыда, угрызений совести). Для коммуникативного поведения </a:t>
            </a:r>
            <a:r>
              <a:rPr lang="ru-RU" dirty="0" err="1"/>
              <a:t>социопатов</a:t>
            </a:r>
            <a:r>
              <a:rPr lang="ru-RU" dirty="0"/>
              <a:t> характерно расчетливое циничное манипулирование другими людьми на фоне безответственности за последствия от нанесенного им ущерба, хладнокровное отношение к своим жертвам, отчужденность от других человеческих существ. Согласно обобщению </a:t>
            </a:r>
            <a:r>
              <a:rPr lang="ru-RU" dirty="0" err="1"/>
              <a:t>А.Хадсона</a:t>
            </a:r>
            <a:r>
              <a:rPr lang="ru-RU" dirty="0"/>
              <a:t>, понятие «</a:t>
            </a:r>
            <a:r>
              <a:rPr lang="ru-RU" dirty="0" err="1"/>
              <a:t>социопат</a:t>
            </a:r>
            <a:r>
              <a:rPr lang="ru-RU" dirty="0"/>
              <a:t>» синонимично понятию «психопат». Социопатические симптомы у взрослых проявляются в неспособности переносить фрустрацию своих потребностей или </a:t>
            </a:r>
            <a:r>
              <a:rPr lang="ru-RU" dirty="0" err="1"/>
              <a:t>отсроченность</a:t>
            </a:r>
            <a:r>
              <a:rPr lang="ru-RU" dirty="0"/>
              <a:t> их удовлетворения, отсутствии чувства социальной ответственности, вины, человеческого отношения к другим, которые сочетаются с высокой чувствительностью (</a:t>
            </a:r>
            <a:r>
              <a:rPr lang="ru-RU" dirty="0" err="1"/>
              <a:t>гиперсенситивностью</a:t>
            </a:r>
            <a:r>
              <a:rPr lang="ru-RU" dirty="0"/>
              <a:t>) к ущемлению собственных прав и интересов [60].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9718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99A29A9-95C9-8A47-84B7-6750FCDB7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722" y="356839"/>
            <a:ext cx="11153078" cy="582012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Однако представление о личностной расположенности к экстремизму и терроризму личностей, страдающих психопатиями, хотя и привлекательно простотой объяснения, было опровергнуто результатами многочисленных последующих исследований. Так, Дж. Штерн, будучи психологом-экспертом в области ядерного терроризма, в конце 90-х годов написала обобщающий собственные результаты и сведения других исследователей, в котором подчеркнула, невозможность осуществления террористической деятельности без актуализации навыков и умений в групповых процессах взаимодействия, согласования и т.д. А между тем именно этими способностями не могут обладать </a:t>
            </a:r>
            <a:r>
              <a:rPr lang="ru-RU" dirty="0" err="1"/>
              <a:t>социопаты</a:t>
            </a:r>
            <a:r>
              <a:rPr lang="ru-RU" dirty="0"/>
              <a:t> и особенно шизофреники [75].  Кроме того существует немало исследований, свидетельствующих в пользу полной вменяемости международных террористов. Например, </a:t>
            </a:r>
            <a:r>
              <a:rPr lang="ru-RU" dirty="0" err="1"/>
              <a:t>М.Креншоу</a:t>
            </a:r>
            <a:r>
              <a:rPr lang="ru-RU" dirty="0"/>
              <a:t> отмечает нормальность в качестве выдающейся общей характеристики личности террористов  [62].  На лучшем документальном обобщении </a:t>
            </a:r>
            <a:r>
              <a:rPr lang="ru-RU" dirty="0" err="1"/>
              <a:t>К.Макколи</a:t>
            </a:r>
            <a:r>
              <a:rPr lang="ru-RU" dirty="0"/>
              <a:t> и </a:t>
            </a:r>
            <a:r>
              <a:rPr lang="ru-RU" dirty="0" err="1"/>
              <a:t>М.Е.Сегал</a:t>
            </a:r>
            <a:r>
              <a:rPr lang="ru-RU" dirty="0"/>
              <a:t> доказали, террористы не показывают психопатологии У них, безусловно, можно отметить отчужденность от общества, но это не обязательно значит быть психически больным [76].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4748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7A01DC3-9B2E-3148-93DE-6E93FA6AD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89932"/>
            <a:ext cx="12021014" cy="637849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М. Тейлор  определил различия, которые отделяют психопата от политических террористов и указывают на то, что их личность находится в пределах психической нормы [77].   Во-первых, психопатов отличает от террористов неспособность извлечь выгоду из опыта. Во-вторых, по сравнению с террористом, целеустремленность действий психопата, если таковые имеются, носит только сугубо личный характер, исключая социальные, политические и иные мотивы. В-третьих, психопаты являются слишком ненадежными для эффективного осуществления террористической деятельности из-за своей непредсказуемости, а также неспособности подчиняться и находиться под контролем. Наконец, по психологической природе психопаты (</a:t>
            </a:r>
            <a:r>
              <a:rPr lang="ru-RU" dirty="0" err="1"/>
              <a:t>социопаты</a:t>
            </a:r>
            <a:r>
              <a:rPr lang="ru-RU" dirty="0"/>
              <a:t>) не обладают достаточным самоконтролем и умением быть незаметными, «сливаться» с другими с людьми. Поэтому, заключает он, избирательность, с которой террористические группы, вербуют новых членов, помогает объяснить, почему так мало патологически больных людей находятся в их рядах. Кандидаты, которые представляют потенциальную опасность для выживания террористические группы, подвергаются отсеву.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7039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870F865-B13E-8448-A310-D2755831E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327" y="401444"/>
            <a:ext cx="11108473" cy="577551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Несмотря на то, что многочисленные сравнительные исследования, о которых пишет </a:t>
            </a:r>
            <a:r>
              <a:rPr lang="ru-RU" dirty="0" err="1"/>
              <a:t>Дж.Штерн</a:t>
            </a:r>
            <a:r>
              <a:rPr lang="ru-RU" dirty="0"/>
              <a:t>, </a:t>
            </a:r>
            <a:r>
              <a:rPr lang="ru-RU" dirty="0" err="1"/>
              <a:t>А.Хадсон</a:t>
            </a:r>
            <a:r>
              <a:rPr lang="ru-RU" dirty="0"/>
              <a:t> и другие, не подтверждают психическую «ненормальность»  экстремистов и террористов, однако попытки установить некий «личностный радикал», создающий предрасположенность к терроризму, не оставлены исследователями. В качестве одной из таких составляющих радикала личности террориста многими учеными и до настоящего времени рассматривается нарциссизм. Проверка этого факта в разное время реализовывалась в рамках различных гипотез. Так, «гипотеза ярости, или агрессии» основана на данных, приведенных </a:t>
            </a:r>
            <a:r>
              <a:rPr lang="ru-RU" dirty="0" err="1"/>
              <a:t>Дж.Поустом</a:t>
            </a:r>
            <a:r>
              <a:rPr lang="ru-RU" dirty="0"/>
              <a:t>, Л. </a:t>
            </a:r>
            <a:r>
              <a:rPr lang="ru-RU" dirty="0" err="1"/>
              <a:t>Саллуолдом</a:t>
            </a:r>
            <a:r>
              <a:rPr lang="ru-RU" dirty="0"/>
              <a:t> и другими, о том, что у членов террористических групп часто наблюдается  озлобленность паранойяльных личностей, которая проявляется в поиске причин личных проблем во внешних источниках (</a:t>
            </a:r>
            <a:r>
              <a:rPr lang="ru-RU" dirty="0" err="1"/>
              <a:t>экстернальный</a:t>
            </a:r>
            <a:r>
              <a:rPr lang="ru-RU" dirty="0"/>
              <a:t> локус контроль, </a:t>
            </a:r>
            <a:r>
              <a:rPr lang="ru-RU" dirty="0" err="1"/>
              <a:t>экстернальность</a:t>
            </a:r>
            <a:r>
              <a:rPr lang="ru-RU" dirty="0"/>
              <a:t> личности) [78]; [79]. </a:t>
            </a:r>
          </a:p>
        </p:txBody>
      </p:sp>
    </p:spTree>
    <p:extLst>
      <p:ext uri="{BB962C8B-B14F-4D97-AF65-F5344CB8AC3E}">
        <p14:creationId xmlns:p14="http://schemas.microsoft.com/office/powerpoint/2010/main" val="2453615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B82C18E-70FA-1445-84D4-0A86AAEFD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156117"/>
            <a:ext cx="10930054" cy="602084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К этому мнению присоединяется </a:t>
            </a:r>
            <a:r>
              <a:rPr lang="ru-RU" dirty="0" err="1"/>
              <a:t>Б.Ганчевски</a:t>
            </a:r>
            <a:r>
              <a:rPr lang="ru-RU" dirty="0"/>
              <a:t>, считающий, что в террористических организациях существует большой процент агрессивных  </a:t>
            </a:r>
            <a:r>
              <a:rPr lang="ru-RU" dirty="0" err="1"/>
              <a:t>параноидов</a:t>
            </a:r>
            <a:r>
              <a:rPr lang="ru-RU" dirty="0"/>
              <a:t> [80].  Он отмечает следующие признаки этого типа: 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склонность к индивидуализму, эгоизму и эгоцентризму, ведущих к отрицанию общепринятых правил и норм жизни;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неспособность думать системно и последовательно, преувеличивая значение ожидаемого результата от террористического акта;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жестокость и немотивированная агрессивность по отношению к  окружающим и безразличие к судьбе невинных людей;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слабые социальные контакты, слабая интегрированность в общество и слепая вера в проводимую политику террористической организации, членами которой они являются;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склонность к самовлюбленности, авантюризму и </a:t>
            </a:r>
            <a:r>
              <a:rPr lang="ru-RU" dirty="0" err="1"/>
              <a:t>жаждда</a:t>
            </a:r>
            <a:r>
              <a:rPr lang="ru-RU" dirty="0"/>
              <a:t> сильных ощущений;</a:t>
            </a:r>
          </a:p>
          <a:p>
            <a:pPr lvl="0">
              <a:buFont typeface="Wingdings" pitchFamily="2" charset="2"/>
              <a:buChar char="Ø"/>
            </a:pPr>
            <a:r>
              <a:rPr lang="ru-RU" dirty="0"/>
              <a:t>систематическое  наблюдение сцен насилия и презрительное отношение к смерти.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1788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1729</Words>
  <Application>Microsoft Macintosh PowerPoint</Application>
  <PresentationFormat>Широкоэкранный</PresentationFormat>
  <Paragraphs>32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Тема Office</vt:lpstr>
      <vt:lpstr>Лекция 2. Обзор методов исследования и коррекционных мероприятий религиозно-политического экстремизма и терроризма (психодиагностические, аппаратурные, коррекционные и др.)  </vt:lpstr>
      <vt:lpstr>Cостояние проблемы психологии экстремизма и терроризма в зарубежной науке: направления и методы изучения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6</cp:revision>
  <dcterms:created xsi:type="dcterms:W3CDTF">2023-11-02T03:21:59Z</dcterms:created>
  <dcterms:modified xsi:type="dcterms:W3CDTF">2023-11-03T16:12:46Z</dcterms:modified>
</cp:coreProperties>
</file>