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6" r:id="rId9"/>
    <p:sldId id="267" r:id="rId10"/>
    <p:sldId id="268" r:id="rId11"/>
    <p:sldId id="262" r:id="rId12"/>
    <p:sldId id="26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3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899FEC-3F27-463D-B4A6-4E535C2D022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4ABC4F-3720-4667-8EC5-47C7756404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999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3FD54463-D38B-4218-BAF2-8249C633BF43}" type="slidenum">
              <a:rPr lang="ru-RU" altLang="ru-RU" sz="1400" smtClean="0">
                <a:cs typeface="Lucida Sans Unicode" panose="020B0602030504020204" pitchFamily="34" charset="0"/>
              </a:rPr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</a:t>
            </a:fld>
            <a:endParaRPr lang="ru-RU" altLang="ru-RU" sz="1400" smtClean="0">
              <a:cs typeface="Lucida Sans Unicode" panose="020B0602030504020204" pitchFamily="34" charset="0"/>
            </a:endParaRPr>
          </a:p>
        </p:txBody>
      </p:sp>
      <p:sp>
        <p:nvSpPr>
          <p:cNvPr id="4099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6DB9E34F-E59B-4CE0-8DAA-903134C367BA}" type="slidenum">
              <a:rPr lang="ru-RU" altLang="ru-RU" sz="1400"/>
              <a:pPr algn="r" eaLnBrk="1" hangingPunct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ru-RU" altLang="ru-RU" sz="1400"/>
          </a:p>
        </p:txBody>
      </p:sp>
      <p:sp>
        <p:nvSpPr>
          <p:cNvPr id="41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196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82A86CFE-BC14-4641-BFF4-3331CEB64A42}" type="slidenum">
              <a:rPr lang="ru-RU" altLang="ru-RU" sz="1400" smtClean="0">
                <a:cs typeface="Lucida Sans Unicode" panose="020B0602030504020204" pitchFamily="34" charset="0"/>
              </a:rPr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</a:t>
            </a:fld>
            <a:endParaRPr lang="ru-RU" altLang="ru-RU" sz="1400" smtClean="0">
              <a:cs typeface="Lucida Sans Unicode" panose="020B0602030504020204" pitchFamily="34" charset="0"/>
            </a:endParaRPr>
          </a:p>
        </p:txBody>
      </p:sp>
      <p:sp>
        <p:nvSpPr>
          <p:cNvPr id="6147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0C44CD84-3D4E-470D-84EA-01F75B3A3F93}" type="slidenum">
              <a:rPr lang="ru-RU" altLang="ru-RU" sz="1400"/>
              <a:pPr algn="r" eaLnBrk="1" hangingPunct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ru-RU" altLang="ru-RU" sz="1400"/>
          </a:p>
        </p:txBody>
      </p:sp>
      <p:sp>
        <p:nvSpPr>
          <p:cNvPr id="61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264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9C7DC9AF-7830-40C8-8D5A-22208B2B2AC1}" type="slidenum">
              <a:rPr lang="ru-RU" altLang="ru-RU" sz="1400" smtClean="0">
                <a:cs typeface="Lucida Sans Unicode" panose="020B0602030504020204" pitchFamily="34" charset="0"/>
              </a:rPr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</a:t>
            </a:fld>
            <a:endParaRPr lang="ru-RU" altLang="ru-RU" sz="1400" smtClean="0">
              <a:cs typeface="Lucida Sans Unicode" panose="020B0602030504020204" pitchFamily="34" charset="0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15EA5EAF-14B8-4E20-A636-255D21F90CA8}" type="slidenum">
              <a:rPr lang="ru-RU" altLang="ru-RU" sz="1400"/>
              <a:pPr algn="r" eaLnBrk="1" hangingPunct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ru-RU" altLang="ru-RU" sz="1400"/>
          </a:p>
        </p:txBody>
      </p:sp>
      <p:sp>
        <p:nvSpPr>
          <p:cNvPr id="81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32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EF0E2D19-7361-48B5-8C16-3CA1836BDE51}" type="slidenum">
              <a:rPr lang="ru-RU" altLang="ru-RU" sz="1400" smtClean="0">
                <a:cs typeface="Lucida Sans Unicode" panose="020B0602030504020204" pitchFamily="34" charset="0"/>
              </a:rPr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4</a:t>
            </a:fld>
            <a:endParaRPr lang="ru-RU" altLang="ru-RU" sz="1400" smtClean="0">
              <a:cs typeface="Lucida Sans Unicode" panose="020B0602030504020204" pitchFamily="34" charset="0"/>
            </a:endParaRPr>
          </a:p>
        </p:txBody>
      </p:sp>
      <p:sp>
        <p:nvSpPr>
          <p:cNvPr id="1024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C31EE65A-68BE-429B-8D12-2D0C1C03F20A}" type="slidenum">
              <a:rPr lang="ru-RU" altLang="ru-RU" sz="1400"/>
              <a:pPr algn="r" eaLnBrk="1" hangingPunct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ru-RU" altLang="ru-RU" sz="1400"/>
          </a:p>
        </p:txBody>
      </p:sp>
      <p:sp>
        <p:nvSpPr>
          <p:cNvPr id="102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963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210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045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698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69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616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169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08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003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655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131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141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C56A0-1BC1-4DD2-A7FA-0B29B246565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B409D-308F-4A19-89D8-9CA23C197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089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1666875" y="1571626"/>
            <a:ext cx="8820150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buSzPct val="100000"/>
            </a:pPr>
            <a:r>
              <a:rPr lang="kk-KZ" alt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Компьютерлік</a:t>
            </a:r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телекоммуникациялық</a:t>
            </a:r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</a:t>
            </a:r>
            <a:r>
              <a:rPr lang="kk-KZ" alt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 eaLnBrk="1" hangingPunct="1">
              <a:buSzPct val="100000"/>
            </a:pPr>
            <a:endParaRPr lang="kk-KZ" altLang="ru-RU" sz="4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buSzPct val="100000"/>
            </a:pPr>
            <a:r>
              <a:rPr lang="kk-KZ" alt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Оқытушы: қауымдастырылған профессор</a:t>
            </a:r>
            <a:r>
              <a:rPr lang="ru-RU" alt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kk-KZ" alt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т.ғ.к. Толегенова А.С.</a:t>
            </a:r>
          </a:p>
          <a:p>
            <a:pPr eaLnBrk="1" hangingPunct="1">
              <a:buSzPct val="100000"/>
            </a:pPr>
            <a:r>
              <a:rPr lang="ru-RU" altLang="ru-RU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altLang="ru-RU" sz="4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1570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 параметрлерін 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енгізу және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Packet Tracer дестесін қолдану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Рисунок 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949310"/>
            <a:ext cx="4195501" cy="4231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Рисунок 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819" y="1949309"/>
            <a:ext cx="5591175" cy="4231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0361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 сұрақтары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EIGRP, OSPF хаттамалары маршрутизациясын сипаттаңыз.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Cisco құрылғысында жұмыс істеудің қандай тәртіптері бар?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Конфигурациялық файлды жасау үшін маршрутизаторларда конфигурациялаудың қандай тәртіптері қолданылады?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Нақты конфигурациялау тәртібі не үшін қолданылады?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665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4.11.16</a:t>
            </a:r>
            <a:endParaRPr lang="ru-RU"/>
          </a:p>
        </p:txBody>
      </p:sp>
      <p:pic>
        <p:nvPicPr>
          <p:cNvPr id="24581" name="Picture 6" descr="http://im0-tub-kz.yandex.net/i?id=ab881d34502c937819175f169155ddf9-16-144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677863"/>
            <a:ext cx="9144000" cy="763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88048" y="5194575"/>
            <a:ext cx="775135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x-none" sz="5400" dirty="0" err="1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</a:t>
            </a:r>
            <a:r>
              <a:rPr lang="x-none" sz="5400" dirty="0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5400" dirty="0" err="1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рақмет</a:t>
            </a:r>
            <a:r>
              <a:rPr lang="en-US" sz="5400" dirty="0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!!</a:t>
            </a:r>
            <a:endParaRPr lang="x-none" sz="5400" dirty="0">
              <a:ln w="0">
                <a:solidFill>
                  <a:srgbClr val="0033CC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9046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1847850" y="1052513"/>
            <a:ext cx="8820150" cy="31480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4000" b="1" dirty="0" err="1">
                <a:latin typeface="Times New Roman" pitchFamily="18" charset="0"/>
                <a:ea typeface="Microsoft YaHei" charset="-122"/>
              </a:rPr>
              <a:t>Дәріс</a:t>
            </a:r>
            <a:r>
              <a:rPr lang="ru-RU" sz="4000" b="1" dirty="0">
                <a:latin typeface="Times New Roman" pitchFamily="18" charset="0"/>
                <a:ea typeface="Microsoft YaHei" charset="-122"/>
              </a:rPr>
              <a:t> </a:t>
            </a:r>
            <a:r>
              <a:rPr lang="ru-RU" sz="4000" b="1" dirty="0" err="1">
                <a:latin typeface="Times New Roman" pitchFamily="18" charset="0"/>
                <a:ea typeface="Microsoft YaHei" charset="-122"/>
              </a:rPr>
              <a:t>тақырыбы</a:t>
            </a:r>
            <a:r>
              <a:rPr lang="ru-RU" sz="4000" b="1" dirty="0">
                <a:latin typeface="Times New Roman" pitchFamily="18" charset="0"/>
                <a:ea typeface="Microsoft YaHei" charset="-122"/>
              </a:rPr>
              <a:t>: 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4000" b="1" dirty="0" smtClean="0">
                <a:latin typeface="Times New Roman" pitchFamily="18" charset="0"/>
                <a:ea typeface="Microsoft YaHei" charset="-122"/>
                <a:cs typeface="Times New Roman" panose="02020603050405020304" pitchFamily="18" charset="0"/>
              </a:rPr>
              <a:t>«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Маршрутизация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хаттамалары</a:t>
            </a:r>
            <a:r>
              <a:rPr lang="ru-RU" sz="4000" b="1" dirty="0" smtClean="0">
                <a:latin typeface="Times New Roman" pitchFamily="18" charset="0"/>
                <a:ea typeface="Microsoft YaHei" charset="-122"/>
                <a:cs typeface="Times New Roman" panose="02020603050405020304" pitchFamily="18" charset="0"/>
              </a:rPr>
              <a:t>»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icrosoft YaHei" charset="-122"/>
              </a:rPr>
              <a:t/>
            </a:r>
            <a:b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icrosoft YaHei" charset="-122"/>
              </a:rPr>
            </a:b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292878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952626" y="1357314"/>
            <a:ext cx="8715375" cy="1927225"/>
          </a:xfrm>
          <a:prstGeom prst="homePlate">
            <a:avLst>
              <a:gd name="adj" fmla="val 50017"/>
            </a:avLst>
          </a:prstGeom>
          <a:gradFill rotWithShape="0">
            <a:gsLst>
              <a:gs pos="0">
                <a:srgbClr val="FDDCCC"/>
              </a:gs>
              <a:gs pos="100000">
                <a:srgbClr val="FD8A41"/>
              </a:gs>
            </a:gsLst>
            <a:lin ang="5400000" scaled="1"/>
          </a:gradFill>
          <a:ln w="10080" cap="sq">
            <a:solidFill>
              <a:srgbClr val="C17529"/>
            </a:solidFill>
            <a:miter lim="800000"/>
            <a:headEnd/>
            <a:tailEnd/>
          </a:ln>
          <a:effectLst>
            <a:outerShdw dist="88094" dir="2111030" algn="ctr" rotWithShape="0">
              <a:srgbClr val="4E3B30">
                <a:alpha val="60022"/>
              </a:srgbClr>
            </a:outerShdw>
          </a:effec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/>
            <a:r>
              <a:rPr lang="kk-K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Конфигурациялау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тәртібі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маршрутизатордың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конфигурациясын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қарастырылған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Маршрутизаторлар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атын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құпия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интерфейстердің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мекенжайларын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беру,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қосу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конфигурацияны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өшіру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мысалдары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келтірілген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buSzPct val="100000"/>
            </a:pPr>
            <a:endParaRPr lang="ru-RU" alt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AutoShape 9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916114" y="3995960"/>
            <a:ext cx="8751887" cy="1812925"/>
          </a:xfrm>
          <a:prstGeom prst="homePlate">
            <a:avLst>
              <a:gd name="adj" fmla="val 49974"/>
            </a:avLst>
          </a:prstGeom>
          <a:gradFill rotWithShape="0">
            <a:gsLst>
              <a:gs pos="0">
                <a:srgbClr val="FDDCCC"/>
              </a:gs>
              <a:gs pos="100000">
                <a:srgbClr val="FD8A41"/>
              </a:gs>
            </a:gsLst>
            <a:lin ang="5400000" scaled="1"/>
          </a:gradFill>
          <a:ln w="10080" cap="sq">
            <a:solidFill>
              <a:srgbClr val="C17529"/>
            </a:solidFill>
            <a:miter lim="800000"/>
            <a:headEnd/>
            <a:tailEnd/>
          </a:ln>
          <a:effectLst>
            <a:outerShdw dist="88094" dir="2111030" algn="ctr" rotWithShape="0">
              <a:srgbClr val="4E3B30">
                <a:alpha val="60022"/>
              </a:srgbClr>
            </a:outerShdw>
          </a:effectLst>
        </p:spPr>
        <p:txBody>
          <a:bodyPr lIns="90000" tIns="46800" rIns="90000" bIns="46800" anchor="ctr"/>
          <a:lstStyle>
            <a:lvl1pPr indent="449263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kk-K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аршрутизаторлардың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конфигурациялау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негіздерін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72" name="Заголовок 1"/>
          <p:cNvSpPr>
            <a:spLocks noGrp="1"/>
          </p:cNvSpPr>
          <p:nvPr>
            <p:ph type="title"/>
          </p:nvPr>
        </p:nvSpPr>
        <p:spPr>
          <a:xfrm>
            <a:off x="2027238" y="528638"/>
            <a:ext cx="3351212" cy="65405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kk-KZ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әріс мазмұны: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3" name="TextBox 9"/>
          <p:cNvSpPr txBox="1">
            <a:spLocks noChangeArrowheads="1"/>
          </p:cNvSpPr>
          <p:nvPr/>
        </p:nvSpPr>
        <p:spPr bwMode="auto">
          <a:xfrm>
            <a:off x="2058988" y="3460750"/>
            <a:ext cx="4572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kk-KZ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</a:t>
            </a:r>
            <a:endParaRPr lang="ru-RU" altLang="ru-RU" sz="2800" b="1"/>
          </a:p>
        </p:txBody>
      </p:sp>
    </p:spTree>
    <p:extLst>
      <p:ext uri="{BB962C8B-B14F-4D97-AF65-F5344CB8AC3E}">
        <p14:creationId xmlns:p14="http://schemas.microsoft.com/office/powerpoint/2010/main" val="10755465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>
            <a:spLocks noGrp="1"/>
          </p:cNvSpPr>
          <p:nvPr>
            <p:ph type="ctrTitle"/>
          </p:nvPr>
        </p:nvSpPr>
        <p:spPr>
          <a:xfrm>
            <a:off x="2095501" y="642939"/>
            <a:ext cx="7572375" cy="428625"/>
          </a:xfrm>
        </p:spPr>
        <p:txBody>
          <a:bodyPr rtlCol="0">
            <a:normAutofit fontScale="90000"/>
          </a:bodyPr>
          <a:lstStyle/>
          <a:p>
            <a:pPr algn="l">
              <a:defRPr/>
            </a:pPr>
            <a:r>
              <a:rPr lang="kk-KZ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Әдебиеттер тізімі: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4064" y="1143000"/>
            <a:ext cx="8429625" cy="5143500"/>
          </a:xfrm>
        </p:spPr>
        <p:txBody>
          <a:bodyPr/>
          <a:lstStyle/>
          <a:p>
            <a:pPr marL="271463" indent="-184150" algn="just" defTabSz="271463">
              <a:lnSpc>
                <a:spcPct val="70000"/>
              </a:lnSpc>
              <a:buFont typeface="Calibri" panose="020F0502020204030204" pitchFamily="34" charset="0"/>
              <a:buAutoNum type="arabicPeriod"/>
              <a:tabLst>
                <a:tab pos="87313" algn="l"/>
              </a:tabLst>
            </a:pPr>
            <a:r>
              <a:rPr lang="kk-KZ" altLang="ru-RU" sz="1800">
                <a:latin typeface="Times New Roman" panose="02020603050405020304" pitchFamily="18" charset="0"/>
                <a:ea typeface="SimSun" panose="02010600030101010101" pitchFamily="2" charset="-122"/>
              </a:rPr>
              <a:t>А.С Толегенова, Д.Б Кенебаева, Н.Т Айтжанова. Дестелік және гибритті коммутация желісі: пәнінен оқу құралы. – Астана: С.Сейфуллин атындағы Қазақ агротехникалық университетінің баспасы, 2017.-268б. 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</a:pPr>
            <a:r>
              <a:rPr lang="kk-KZ" altLang="ru-RU" sz="1800">
                <a:latin typeface="Times New Roman" panose="02020603050405020304" pitchFamily="18" charset="0"/>
                <a:cs typeface="Calibri" panose="020F0502020204030204" pitchFamily="34" charset="0"/>
              </a:rPr>
              <a:t>А.С. Толегенова, Б.Қ. Құдайбергенова. Дестелік және гибридті коммутациялар желісі пәнінен оқу әдістемелік кешені (қазақ тілінде)</a:t>
            </a: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altLang="ru-RU" sz="1800">
                <a:latin typeface="Times New Roman" panose="02020603050405020304" pitchFamily="18" charset="0"/>
                <a:cs typeface="Calibri" panose="020F0502020204030204" pitchFamily="34" charset="0"/>
              </a:rPr>
              <a:t>баспа</a:t>
            </a: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altLang="ru-RU" sz="1800">
                <a:latin typeface="Times New Roman" panose="02020603050405020304" pitchFamily="18" charset="0"/>
                <a:cs typeface="Calibri" panose="020F0502020204030204" pitchFamily="34" charset="0"/>
              </a:rPr>
              <a:t>С.Сейфуллин атындағы ҚазАТУ баспаханасынан басып шығарылды, 2016ж.</a:t>
            </a: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altLang="ru-RU" sz="1800" b="1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</a:pPr>
            <a:r>
              <a:rPr lang="kk-KZ" altLang="ru-RU" sz="1800">
                <a:latin typeface="Times New Roman" panose="02020603050405020304" pitchFamily="18" charset="0"/>
                <a:cs typeface="Calibri" panose="020F0502020204030204" pitchFamily="34" charset="0"/>
              </a:rPr>
              <a:t>Инфокоммуникациялық жүйелерді жобалау және пайдалану пәнінен оқу-әдістемелік кешені. (қазақ тілінде). С.Сейфуллин атындағы ҚазАТУ баспаханасынан басып шығарылды, 2016ж.</a:t>
            </a: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kk-KZ" altLang="ru-RU" sz="1800">
                <a:latin typeface="Times New Roman" panose="02020603050405020304" pitchFamily="18" charset="0"/>
                <a:cs typeface="Calibri" panose="020F0502020204030204" pitchFamily="34" charset="0"/>
              </a:rPr>
              <a:t>А.С. Толегенова, Д.Б. Кенебаева, Н.Т. АйтжановаА.С. Толегенова, Д.Б. Кенебаева, Н.Т. Айтжанова.</a:t>
            </a:r>
            <a:endParaRPr lang="ru-RU" altLang="ru-RU" sz="1800" b="1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</a:pP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А.Д.Мухамеджанова., Ю.М.Гармашова. Абоненттік қатынаудың мультиқызметтік желілері. 2 бөлім. 050719 – Радиотехника, электроника және телекоммуникация мамандығы бойынша дайындалатын барлық оқу түрінің студенттеріне арналған дәрістер жинағы. - Алматы: АЭБУ, 2013.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Гармашова Ю.М., Калиева С.А. Чежимбаева К.С. Абоненттік қатынаудың мультисервистік желілері. 5В071900 – Радиотехника, электроника және телекоммуникациялар мамандығының барлық оқу бөлімінің студенттері үшін зертханалық жұмыстарды орындауға арналған әдістемелік нұскау - Алматы: АЭБУ, 2012.</a:t>
            </a:r>
          </a:p>
          <a:p>
            <a:pPr marL="271463" indent="-184150" algn="just" defTabSz="271463">
              <a:lnSpc>
                <a:spcPct val="70000"/>
              </a:lnSpc>
              <a:buFont typeface="Times New Roman" panose="02020603050405020304" pitchFamily="18" charset="0"/>
              <a:buAutoNum type="arabicParenR"/>
              <a:tabLst>
                <a:tab pos="87313" algn="l"/>
              </a:tabLst>
            </a:pP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70000"/>
              </a:lnSpc>
              <a:tabLst>
                <a:tab pos="87313" algn="l"/>
              </a:tabLst>
            </a:pPr>
            <a:endParaRPr lang="ru-RU" altLang="ru-RU" sz="1800">
              <a:latin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70000"/>
              </a:lnSpc>
              <a:tabLst>
                <a:tab pos="87313" algn="l"/>
              </a:tabLst>
            </a:pPr>
            <a:endParaRPr lang="kk-KZ" altLang="ru-RU" sz="130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70000"/>
              </a:lnSpc>
              <a:tabLst>
                <a:tab pos="87313" algn="l"/>
              </a:tabLst>
            </a:pPr>
            <a:endParaRPr lang="kk-KZ" altLang="ru-RU" sz="130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70000"/>
              </a:lnSpc>
              <a:tabLst>
                <a:tab pos="87313" algn="l"/>
              </a:tabLst>
            </a:pPr>
            <a:endParaRPr lang="ru-RU" altLang="ru-RU" sz="8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6011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34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kk-KZ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Әдебиеттер тізімі:</a:t>
            </a:r>
            <a:endParaRPr lang="x-none" dirty="0"/>
          </a:p>
        </p:txBody>
      </p:sp>
      <p:sp>
        <p:nvSpPr>
          <p:cNvPr id="11267" name="Объект 2"/>
          <p:cNvSpPr>
            <a:spLocks noGrp="1"/>
          </p:cNvSpPr>
          <p:nvPr>
            <p:ph idx="1"/>
          </p:nvPr>
        </p:nvSpPr>
        <p:spPr>
          <a:xfrm>
            <a:off x="1847851" y="966788"/>
            <a:ext cx="8340725" cy="4525962"/>
          </a:xfrm>
        </p:spPr>
        <p:txBody>
          <a:bodyPr>
            <a:normAutofit lnSpcReduction="10000"/>
          </a:bodyPr>
          <a:lstStyle/>
          <a:p>
            <a:pPr marL="0" indent="271463" algn="just">
              <a:buNone/>
              <a:tabLst>
                <a:tab pos="631825" algn="l"/>
              </a:tabLst>
            </a:pP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6. Калиева С.А., Гармашова Ю.М. Абоненттік қатынаудың мультисервистік желілері.</a:t>
            </a: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DWS-3024 құрылғысында зертханалық жұмыстарды орындауға арналған әдістемелік нұскау (5В071900 – Радиотехника, электроника және телекоммуникация мамандығының студенттеріне арналған)- Алматы: АЭжБУ, 2012.</a:t>
            </a:r>
            <a:endParaRPr lang="ru-RU" alt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71463" algn="just">
              <a:buNone/>
              <a:tabLst>
                <a:tab pos="631825" algn="l"/>
              </a:tabLst>
            </a:pPr>
            <a:r>
              <a:rPr lang="ru-RU" altLang="ru-RU" sz="160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7. Телекоммуникационные Системы И Сети: Учебное Пособие. В 3 Томах. Том 3. – Мультисервисные Сети/ В.В. Величко, Е.А. Субботин, В.П.Шувалов, А.Ф. Ярославцев; Под Ред. Профессора В.П.Шувалова. – М.: Горячая Линия –Телеком, 2015. – 592 С.</a:t>
            </a:r>
            <a:endParaRPr lang="ru-RU" alt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71463" algn="just">
              <a:buNone/>
              <a:tabLst>
                <a:tab pos="631825" algn="l"/>
              </a:tabLst>
            </a:pP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Broadaccess. Tehnical Cours. Proprietary And Confidential. // </a:t>
            </a: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Версия На Сайте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Http: // Www. Adsl.Com./ Adsl_Forum. Html.</a:t>
            </a:r>
            <a:r>
              <a:rPr lang="kk-KZ" altLang="ru-RU" sz="1600">
                <a:latin typeface="Times New Roman" panose="02020603050405020304" pitchFamily="18" charset="0"/>
              </a:rPr>
              <a:t>                  </a:t>
            </a:r>
          </a:p>
          <a:p>
            <a:pPr marL="0" indent="271463">
              <a:buNone/>
              <a:tabLst>
                <a:tab pos="631825" algn="l"/>
              </a:tabLst>
            </a:pPr>
            <a:r>
              <a:rPr lang="kk-KZ" altLang="ru-RU" sz="1600" b="1">
                <a:solidFill>
                  <a:srgbClr val="17375E"/>
                </a:solidFill>
                <a:latin typeface="Times New Roman" panose="02020603050405020304" pitchFamily="18" charset="0"/>
              </a:rPr>
              <a:t>Нормативтік сілтемелер:</a:t>
            </a:r>
          </a:p>
          <a:p>
            <a:pPr marL="0" indent="271463" algn="just">
              <a:tabLst>
                <a:tab pos="631825" algn="l"/>
              </a:tabLst>
            </a:pP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"Байланыс туралы" Қазақстан Республикасының 2017 жылғы 24 наурыздағы No 213I Заңы (өзгерістермен және толықтырулармен) 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71463" algn="just">
              <a:tabLst>
                <a:tab pos="631825" algn="l"/>
              </a:tabLst>
            </a:pP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Байланыс қызметтерін көрсету қағидаларын бекіту туралы Қазақстан Республикасы Үкіметінің 2012 жылғы 20 қаңтардағы No 148 қаулысы. 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71463" algn="just">
              <a:tabLst>
                <a:tab pos="631825" algn="l"/>
              </a:tabLst>
            </a:pP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Байланыс және ақпараттандыру саласындағы бірыңғай ақпараттық жүйе туралы Қазақстан Республикасы Үкіметінің 2016 жылғы 23 маусымдағы No 347 қаулысы.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71463">
              <a:tabLst>
                <a:tab pos="631825" algn="l"/>
              </a:tabLst>
            </a:pPr>
            <a:endParaRPr lang="ru-RU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4.11.16</a:t>
            </a:r>
          </a:p>
        </p:txBody>
      </p:sp>
    </p:spTree>
    <p:extLst>
      <p:ext uri="{BB962C8B-B14F-4D97-AF65-F5344CB8AC3E}">
        <p14:creationId xmlns:p14="http://schemas.microsoft.com/office/powerpoint/2010/main" val="1989765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Cisco құрылғысының жұмыс істеу 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тәртіптері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9339674"/>
              </p:ext>
            </p:extLst>
          </p:nvPr>
        </p:nvGraphicFramePr>
        <p:xfrm>
          <a:off x="838200" y="2013994"/>
          <a:ext cx="10515600" cy="23957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3152"/>
                <a:gridCol w="3134782"/>
                <a:gridCol w="4577666"/>
              </a:tblGrid>
              <a:tr h="5882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Тәртіп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Prompt шақыруы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Қолдану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82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ROM monitor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 немесе Rommon&gt;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Құпия сөзді жөндеу немесе қалпына келтіру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82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Boot ROM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Router(boot)&gt;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Cisco IOS операциялық жүйені түрлендіру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82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Cisco IOS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Router&gt;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Қалыпты жұмыс жасау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3424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Маршрутизаторды конфигурациялау тәртібі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828645"/>
              </p:ext>
            </p:extLst>
          </p:nvPr>
        </p:nvGraphicFramePr>
        <p:xfrm>
          <a:off x="838200" y="1863524"/>
          <a:ext cx="10515600" cy="46262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40183"/>
                <a:gridCol w="2798729"/>
                <a:gridCol w="4576688"/>
              </a:tblGrid>
              <a:tr h="504142"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Тәртіп аты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Шақыру (Prompt)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Суреттеу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4142"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User EXEC Mode.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Router&gt;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Пайдаланушылық тәртіп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4142"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Privileged EXEC Mode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Router#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Артықшылықты тәртіп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08284"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Global Configuration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Router(cofig)#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Конфигурациялаудың ғаламдық тәртібі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08284"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Complex and multipleline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Configuration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Router(cofig-mode)#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Толық конфигурациялау тәртібі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4142"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  <a:tabLst>
                          <a:tab pos="219075" algn="l"/>
                        </a:tabLs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SETUP Mode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Бастапқы конфигурациялаудың диалогтық тәртібі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4142"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  <a:tabLst>
                          <a:tab pos="314325" algn="l"/>
                        </a:tabLs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RXBOOT Mode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Апаттық жағдайдағы бастапқы жүктеме тәртібі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2160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 Terminal бағдарламасының тізбектей қосылуы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Рисунок 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702" y="1846724"/>
            <a:ext cx="7576595" cy="4617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2387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Терминал интерфейсі және енгізудің аталуы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Рисунок 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588" y="1924572"/>
            <a:ext cx="8386823" cy="4567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02486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429</Words>
  <Application>Microsoft Office PowerPoint</Application>
  <PresentationFormat>Широкоэкранный</PresentationFormat>
  <Paragraphs>84</Paragraphs>
  <Slides>12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Microsoft YaHei</vt:lpstr>
      <vt:lpstr>SimSun</vt:lpstr>
      <vt:lpstr>Arial</vt:lpstr>
      <vt:lpstr>Calibri</vt:lpstr>
      <vt:lpstr>Calibri Light</vt:lpstr>
      <vt:lpstr>Lucida Sans Unicode</vt:lpstr>
      <vt:lpstr>Times New Roman</vt:lpstr>
      <vt:lpstr>Wingdings</vt:lpstr>
      <vt:lpstr>Тема Office</vt:lpstr>
      <vt:lpstr>Презентация PowerPoint</vt:lpstr>
      <vt:lpstr>Презентация PowerPoint</vt:lpstr>
      <vt:lpstr>Дәріс мазмұны:</vt:lpstr>
      <vt:lpstr>Әдебиеттер тізімі:</vt:lpstr>
      <vt:lpstr>Әдебиеттер тізімі:</vt:lpstr>
      <vt:lpstr>Cisco құрылғысының жұмыс істеу тәртіптері</vt:lpstr>
      <vt:lpstr>Маршрутизаторды конфигурациялау тәртібі</vt:lpstr>
      <vt:lpstr>Hyper Terminal бағдарламасының тізбектей қосылуы</vt:lpstr>
      <vt:lpstr>Терминал интерфейсі және енгізудің аталуы</vt:lpstr>
      <vt:lpstr>Порт параметрлерін енгізу және Packet Tracer дестесін қолдану</vt:lpstr>
      <vt:lpstr>Бақылау сұрақтары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Асанали</dc:creator>
  <cp:lastModifiedBy>Асанали</cp:lastModifiedBy>
  <cp:revision>3</cp:revision>
  <dcterms:created xsi:type="dcterms:W3CDTF">2024-11-09T06:37:20Z</dcterms:created>
  <dcterms:modified xsi:type="dcterms:W3CDTF">2024-11-09T07:58:02Z</dcterms:modified>
</cp:coreProperties>
</file>