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98" r:id="rId4"/>
    <p:sldId id="376" r:id="rId5"/>
    <p:sldId id="400" r:id="rId6"/>
    <p:sldId id="378" r:id="rId7"/>
    <p:sldId id="401" r:id="rId8"/>
    <p:sldId id="402" r:id="rId9"/>
    <p:sldId id="383" r:id="rId10"/>
    <p:sldId id="386" r:id="rId11"/>
    <p:sldId id="388" r:id="rId12"/>
    <p:sldId id="397" r:id="rId13"/>
    <p:sldId id="396" r:id="rId14"/>
    <p:sldId id="389" r:id="rId15"/>
    <p:sldId id="387" r:id="rId16"/>
    <p:sldId id="399" r:id="rId17"/>
    <p:sldId id="384" r:id="rId18"/>
    <p:sldId id="385" r:id="rId19"/>
    <p:sldId id="25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6507C-4898-4F8F-B32D-F8DB40D7868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EB18775-E4AC-42A2-B57F-B0DCC6127C07}">
      <dgm:prSet custT="1"/>
      <dgm:spPr/>
      <dgm:t>
        <a:bodyPr/>
        <a:lstStyle/>
        <a:p>
          <a:pPr algn="just" rtl="0"/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Понимание ландшафта как открытой динамической пространственно-временной системы, что отвечает фундаментальным задачам и прикладным исследованиям ландшафтно-экологического содержания, определяет обязательность учета временного фактора, который можно рассматривать как с генетических (естественно-исторических), так и экспериментально-преобразовательных позиций.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Проинвентаризированная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специфика структуры, познанные закономерности функционирования и динамики ландшафтов открывают путь обоснованию видов использования ландшафта, нормативным мерам нагрузок.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A94801-1FFD-4EC7-90CB-CD5B1177AF7A}" type="parTrans" cxnId="{42D75A4D-F56C-4AAC-AE08-185B870056BB}">
      <dgm:prSet/>
      <dgm:spPr/>
      <dgm:t>
        <a:bodyPr/>
        <a:lstStyle/>
        <a:p>
          <a:pPr algn="just"/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F11BA-B561-448C-A358-41E433803A4E}" type="sibTrans" cxnId="{42D75A4D-F56C-4AAC-AE08-185B870056BB}">
      <dgm:prSet/>
      <dgm:spPr/>
      <dgm:t>
        <a:bodyPr/>
        <a:lstStyle/>
        <a:p>
          <a:pPr algn="just"/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1E2A35-BEDF-46EB-88FF-605DDA8B843A}" type="pres">
      <dgm:prSet presAssocID="{D266507C-4898-4F8F-B32D-F8DB40D78688}" presName="Name0" presStyleCnt="0">
        <dgm:presLayoutVars>
          <dgm:dir/>
          <dgm:resizeHandles val="exact"/>
        </dgm:presLayoutVars>
      </dgm:prSet>
      <dgm:spPr/>
    </dgm:pt>
    <dgm:pt modelId="{CFDDE174-1499-4B72-B306-142A6C98D883}" type="pres">
      <dgm:prSet presAssocID="{D266507C-4898-4F8F-B32D-F8DB40D78688}" presName="arrow" presStyleLbl="bgShp" presStyleIdx="0" presStyleCnt="1"/>
      <dgm:spPr/>
    </dgm:pt>
    <dgm:pt modelId="{487A667B-79E6-48BA-83D4-3C151F1FBB0D}" type="pres">
      <dgm:prSet presAssocID="{D266507C-4898-4F8F-B32D-F8DB40D78688}" presName="points" presStyleCnt="0"/>
      <dgm:spPr/>
    </dgm:pt>
    <dgm:pt modelId="{0BEAF0A5-E3FF-4EB5-872A-A9437464E329}" type="pres">
      <dgm:prSet presAssocID="{2EB18775-E4AC-42A2-B57F-B0DCC6127C07}" presName="compositeA" presStyleCnt="0"/>
      <dgm:spPr/>
    </dgm:pt>
    <dgm:pt modelId="{A825B76D-01BC-45A0-BDB7-CC82859A9564}" type="pres">
      <dgm:prSet presAssocID="{2EB18775-E4AC-42A2-B57F-B0DCC6127C07}" presName="textA" presStyleLbl="revTx" presStyleIdx="0" presStyleCnt="1">
        <dgm:presLayoutVars>
          <dgm:bulletEnabled val="1"/>
        </dgm:presLayoutVars>
      </dgm:prSet>
      <dgm:spPr/>
    </dgm:pt>
    <dgm:pt modelId="{B0B6B565-1253-4C7F-B39B-1935960317B3}" type="pres">
      <dgm:prSet presAssocID="{2EB18775-E4AC-42A2-B57F-B0DCC6127C07}" presName="circleA" presStyleLbl="node1" presStyleIdx="0" presStyleCnt="1"/>
      <dgm:spPr/>
    </dgm:pt>
    <dgm:pt modelId="{EBE54D46-08BD-4D3A-BF57-AB0DD534BD51}" type="pres">
      <dgm:prSet presAssocID="{2EB18775-E4AC-42A2-B57F-B0DCC6127C07}" presName="spaceA" presStyleCnt="0"/>
      <dgm:spPr/>
    </dgm:pt>
  </dgm:ptLst>
  <dgm:cxnLst>
    <dgm:cxn modelId="{EAD6A222-CBD0-4459-8F28-497EE3BDD925}" type="presOf" srcId="{2EB18775-E4AC-42A2-B57F-B0DCC6127C07}" destId="{A825B76D-01BC-45A0-BDB7-CC82859A9564}" srcOrd="0" destOrd="0" presId="urn:microsoft.com/office/officeart/2005/8/layout/hProcess11"/>
    <dgm:cxn modelId="{42D75A4D-F56C-4AAC-AE08-185B870056BB}" srcId="{D266507C-4898-4F8F-B32D-F8DB40D78688}" destId="{2EB18775-E4AC-42A2-B57F-B0DCC6127C07}" srcOrd="0" destOrd="0" parTransId="{8BA94801-1FFD-4EC7-90CB-CD5B1177AF7A}" sibTransId="{372F11BA-B561-448C-A358-41E433803A4E}"/>
    <dgm:cxn modelId="{22255F29-D830-4533-B7D8-210C2498E890}" type="presOf" srcId="{D266507C-4898-4F8F-B32D-F8DB40D78688}" destId="{7E1E2A35-BEDF-46EB-88FF-605DDA8B843A}" srcOrd="0" destOrd="0" presId="urn:microsoft.com/office/officeart/2005/8/layout/hProcess11"/>
    <dgm:cxn modelId="{714E1185-CCA9-486E-BF74-EE8DE18CFF30}" type="presParOf" srcId="{7E1E2A35-BEDF-46EB-88FF-605DDA8B843A}" destId="{CFDDE174-1499-4B72-B306-142A6C98D883}" srcOrd="0" destOrd="0" presId="urn:microsoft.com/office/officeart/2005/8/layout/hProcess11"/>
    <dgm:cxn modelId="{CB1B0C09-CD27-4C64-BE9D-73945D1BF73F}" type="presParOf" srcId="{7E1E2A35-BEDF-46EB-88FF-605DDA8B843A}" destId="{487A667B-79E6-48BA-83D4-3C151F1FBB0D}" srcOrd="1" destOrd="0" presId="urn:microsoft.com/office/officeart/2005/8/layout/hProcess11"/>
    <dgm:cxn modelId="{BD06CEC1-9E1D-417C-917E-ABFA4B5F21DF}" type="presParOf" srcId="{487A667B-79E6-48BA-83D4-3C151F1FBB0D}" destId="{0BEAF0A5-E3FF-4EB5-872A-A9437464E329}" srcOrd="0" destOrd="0" presId="urn:microsoft.com/office/officeart/2005/8/layout/hProcess11"/>
    <dgm:cxn modelId="{65C7B551-C838-4C86-A6CF-04B1DCC06D90}" type="presParOf" srcId="{0BEAF0A5-E3FF-4EB5-872A-A9437464E329}" destId="{A825B76D-01BC-45A0-BDB7-CC82859A9564}" srcOrd="0" destOrd="0" presId="urn:microsoft.com/office/officeart/2005/8/layout/hProcess11"/>
    <dgm:cxn modelId="{DCCDDE53-3270-45E5-8F09-77DED74E27CD}" type="presParOf" srcId="{0BEAF0A5-E3FF-4EB5-872A-A9437464E329}" destId="{B0B6B565-1253-4C7F-B39B-1935960317B3}" srcOrd="1" destOrd="0" presId="urn:microsoft.com/office/officeart/2005/8/layout/hProcess11"/>
    <dgm:cxn modelId="{F16178AE-C285-48CD-8930-5CA21B72E211}" type="presParOf" srcId="{0BEAF0A5-E3FF-4EB5-872A-A9437464E329}" destId="{EBE54D46-08BD-4D3A-BF57-AB0DD534BD5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6673AA7-AE2B-43E2-A77A-D203A92072F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969E7D-D665-45CA-B126-9B83A3B21B54}">
      <dgm:prSet custT="1"/>
      <dgm:spPr/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Возросло внимание к проблеме соотношения пространства и времени, однако не столько к их разведению, как это было в концепции А.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Геттнера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сколько к их единству. Динамика ландшафта может быть понята только при изучении пространственных и временных аспектов «в их неразрывной связи».</a:t>
          </a:r>
        </a:p>
      </dgm:t>
    </dgm:pt>
    <dgm:pt modelId="{67EAC2FF-DF59-4333-B109-FA148FB0EB37}" type="parTrans" cxnId="{B04ACED6-5014-411B-9B33-46DAAAFFB27B}">
      <dgm:prSet/>
      <dgm:spPr/>
      <dgm:t>
        <a:bodyPr/>
        <a:lstStyle/>
        <a:p>
          <a:endParaRPr lang="ru-RU"/>
        </a:p>
      </dgm:t>
    </dgm:pt>
    <dgm:pt modelId="{E4FD1045-20A8-498A-A62C-0BFD69BE4C18}" type="sibTrans" cxnId="{B04ACED6-5014-411B-9B33-46DAAAFFB27B}">
      <dgm:prSet/>
      <dgm:spPr/>
      <dgm:t>
        <a:bodyPr/>
        <a:lstStyle/>
        <a:p>
          <a:endParaRPr lang="ru-RU"/>
        </a:p>
      </dgm:t>
    </dgm:pt>
    <dgm:pt modelId="{113B7FDF-76C3-4218-A6C3-7C16C6714E2A}" type="pres">
      <dgm:prSet presAssocID="{A6673AA7-AE2B-43E2-A77A-D203A92072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83F10D-4B54-4A35-8788-E0ED7AB34F55}" type="pres">
      <dgm:prSet presAssocID="{82969E7D-D665-45CA-B126-9B83A3B21B54}" presName="parentText" presStyleLbl="node1" presStyleIdx="0" presStyleCnt="1" custScaleY="598519" custLinFactNeighborX="446" custLinFactNeighborY="-318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5C94D4-95E2-40E2-A015-87A423E65F0B}" type="presOf" srcId="{A6673AA7-AE2B-43E2-A77A-D203A92072FA}" destId="{113B7FDF-76C3-4218-A6C3-7C16C6714E2A}" srcOrd="0" destOrd="0" presId="urn:microsoft.com/office/officeart/2005/8/layout/vList2"/>
    <dgm:cxn modelId="{0BC7DCC7-E283-4F92-9F77-705F43398C53}" type="presOf" srcId="{82969E7D-D665-45CA-B126-9B83A3B21B54}" destId="{C683F10D-4B54-4A35-8788-E0ED7AB34F55}" srcOrd="0" destOrd="0" presId="urn:microsoft.com/office/officeart/2005/8/layout/vList2"/>
    <dgm:cxn modelId="{B04ACED6-5014-411B-9B33-46DAAAFFB27B}" srcId="{A6673AA7-AE2B-43E2-A77A-D203A92072FA}" destId="{82969E7D-D665-45CA-B126-9B83A3B21B54}" srcOrd="0" destOrd="0" parTransId="{67EAC2FF-DF59-4333-B109-FA148FB0EB37}" sibTransId="{E4FD1045-20A8-498A-A62C-0BFD69BE4C18}"/>
    <dgm:cxn modelId="{E7E1C005-2989-420B-8A8C-B94681C9237C}" type="presParOf" srcId="{113B7FDF-76C3-4218-A6C3-7C16C6714E2A}" destId="{C683F10D-4B54-4A35-8788-E0ED7AB34F5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AE68A22-5F82-43F6-BEE6-7D2D0EA6C6F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73A33AC-95C5-43EA-BD19-6F1E2ACCCBA7}">
      <dgm:prSet custT="1"/>
      <dgm:spPr/>
      <dgm:t>
        <a:bodyPr/>
        <a:lstStyle/>
        <a:p>
          <a:pPr algn="just" rtl="0"/>
          <a:r>
            <a:rPr lang="ru-RU" sz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Большинство компонентов геосистем, в том числе и биота, представляет собой подчиненные (по отношению ко всей геосистеме) открытые системы. Точнее, геосистема — это такая своеобразная комбинированная система с обратной связью, в которую биота (растительность) входит на правах особого блока. Опыт их успешного применения в разработке эволюционно-динамического подхода (Крауклис; Сочава,; Белов, Соколова; Владимиров и др.; F. Nachtergaele и др.) подтверждает обоснованность применения подхода к моделированию динамики геосистем, при котором основное внимание уделяется растительности, а все остальные компоненты рассматриваются как среда протекания динамических процессов в геосистеме. До сегодняшнего дня в плане использования космического мониторинга для просчета динамики геосистем ведущую роль играет часто растительность, реже почвенный покров. Например, Land Degradation Index в 2-х вариациях: на основе NDVI, и на основе канала «влажность» трансформации Tasseled Cap, TopSoil Grain Size Index.</a:t>
          </a:r>
          <a:r>
            <a:rPr lang="ru-RU" sz="12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 Исследование ученого </a:t>
          </a:r>
          <a:r>
            <a:rPr lang="ru-RU" sz="1200" smtClean="0">
              <a:latin typeface="Times New Roman" panose="02020603050405020304" pitchFamily="18" charset="0"/>
              <a:cs typeface="Times New Roman" panose="02020603050405020304" pitchFamily="18" charset="0"/>
            </a:rPr>
            <a:t>A.M. Fadhil было направлено на мониторинг, картографирование и оценку деградации земель. Пять показателей растительности, почвы и воды, связанных с деградацией земель, были применены к двум снимкам Landsat TM и ETM+ для оценки степени деградации земель в исследуемом районе. В данном исследовании используются следующие показатели: Normalized Difference Vegetation Index «NDVI», The Normalized Differential Water Index «NDWI», Tasseled CapTransformation Wetness «TCW»</a:t>
          </a:r>
          <a:r>
            <a:rPr lang="ru-RU" sz="12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 и новый индекс, предложенный в этом исследовании, который является нормализованным дифференцированным индексом песчаных дюн «NDSDI».</a:t>
          </a:r>
          <a:r>
            <a:rPr lang="ru-RU" sz="120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20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04ACB8-FA30-47DC-919E-7F96E489B00F}" type="parTrans" cxnId="{91E7284B-C8C0-4BE7-A8DA-FEB0D482179A}">
      <dgm:prSet/>
      <dgm:spPr/>
      <dgm:t>
        <a:bodyPr/>
        <a:lstStyle/>
        <a:p>
          <a:endParaRPr lang="ru-RU" sz="11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A4A718-3951-4035-A3AB-0C0A1A644D45}" type="sibTrans" cxnId="{91E7284B-C8C0-4BE7-A8DA-FEB0D482179A}">
      <dgm:prSet/>
      <dgm:spPr/>
      <dgm:t>
        <a:bodyPr/>
        <a:lstStyle/>
        <a:p>
          <a:endParaRPr lang="ru-RU" sz="11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DA8BF2-586A-41BD-96A5-3A9CCDDBE816}" type="pres">
      <dgm:prSet presAssocID="{7AE68A22-5F82-43F6-BEE6-7D2D0EA6C6F0}" presName="CompostProcess" presStyleCnt="0">
        <dgm:presLayoutVars>
          <dgm:dir/>
          <dgm:resizeHandles val="exact"/>
        </dgm:presLayoutVars>
      </dgm:prSet>
      <dgm:spPr/>
    </dgm:pt>
    <dgm:pt modelId="{3C385578-9D01-40B7-9C9C-3F3471BAC8E4}" type="pres">
      <dgm:prSet presAssocID="{7AE68A22-5F82-43F6-BEE6-7D2D0EA6C6F0}" presName="arrow" presStyleLbl="bgShp" presStyleIdx="0" presStyleCnt="1"/>
      <dgm:spPr/>
    </dgm:pt>
    <dgm:pt modelId="{F593E1C1-6747-4FCB-A2F9-1F2F4F06CB26}" type="pres">
      <dgm:prSet presAssocID="{7AE68A22-5F82-43F6-BEE6-7D2D0EA6C6F0}" presName="linearProcess" presStyleCnt="0"/>
      <dgm:spPr/>
    </dgm:pt>
    <dgm:pt modelId="{AA24845E-C307-48E8-BEF8-3E76B2E221FC}" type="pres">
      <dgm:prSet presAssocID="{573A33AC-95C5-43EA-BD19-6F1E2ACCCBA7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91E7284B-C8C0-4BE7-A8DA-FEB0D482179A}" srcId="{7AE68A22-5F82-43F6-BEE6-7D2D0EA6C6F0}" destId="{573A33AC-95C5-43EA-BD19-6F1E2ACCCBA7}" srcOrd="0" destOrd="0" parTransId="{2F04ACB8-FA30-47DC-919E-7F96E489B00F}" sibTransId="{4CA4A718-3951-4035-A3AB-0C0A1A644D45}"/>
    <dgm:cxn modelId="{BAE44E3F-AB3E-495B-AB6F-188AE9A1C0C9}" type="presOf" srcId="{7AE68A22-5F82-43F6-BEE6-7D2D0EA6C6F0}" destId="{59DA8BF2-586A-41BD-96A5-3A9CCDDBE816}" srcOrd="0" destOrd="0" presId="urn:microsoft.com/office/officeart/2005/8/layout/hProcess9"/>
    <dgm:cxn modelId="{6DC5ACEC-65E5-4617-9FD2-4F9F58746B23}" type="presOf" srcId="{573A33AC-95C5-43EA-BD19-6F1E2ACCCBA7}" destId="{AA24845E-C307-48E8-BEF8-3E76B2E221FC}" srcOrd="0" destOrd="0" presId="urn:microsoft.com/office/officeart/2005/8/layout/hProcess9"/>
    <dgm:cxn modelId="{CD1D47E4-873A-4D87-B417-7974746240D9}" type="presParOf" srcId="{59DA8BF2-586A-41BD-96A5-3A9CCDDBE816}" destId="{3C385578-9D01-40B7-9C9C-3F3471BAC8E4}" srcOrd="0" destOrd="0" presId="urn:microsoft.com/office/officeart/2005/8/layout/hProcess9"/>
    <dgm:cxn modelId="{7460AB38-C392-4C58-ABF3-4FF04F04C169}" type="presParOf" srcId="{59DA8BF2-586A-41BD-96A5-3A9CCDDBE816}" destId="{F593E1C1-6747-4FCB-A2F9-1F2F4F06CB26}" srcOrd="1" destOrd="0" presId="urn:microsoft.com/office/officeart/2005/8/layout/hProcess9"/>
    <dgm:cxn modelId="{A21E1D33-8F92-4DDB-872D-B1C902960DEF}" type="presParOf" srcId="{F593E1C1-6747-4FCB-A2F9-1F2F4F06CB26}" destId="{AA24845E-C307-48E8-BEF8-3E76B2E221F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6CB49A9-EF70-4F9A-9D1C-CF8454A4DE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A2310A-92A0-4036-993F-9622301FAD72}">
      <dgm:prSet custT="1"/>
      <dgm:spPr/>
      <dgm:t>
        <a:bodyPr/>
        <a:lstStyle/>
        <a:p>
          <a:pPr algn="just" rtl="0"/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Saaty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T.L. разработал шесть индексов характеризующие 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LDV (</a:t>
          </a:r>
          <a:r>
            <a:rPr lang="ru-RU" sz="16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land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degradation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vulnerability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) уязвимость к деградации земель, индекс геологии (GI), индекс топографического качества (TQI), индекс физического качества почвы (PSQI), индекс химического качества почвы (CSQI) индекс качества ветровой эрозии (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WEQI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) и индекс качества растительности (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VQI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. </a:t>
          </a:r>
        </a:p>
      </dgm:t>
    </dgm:pt>
    <dgm:pt modelId="{01D8CE76-E92A-49B0-A5BA-B22BA7E8B531}" type="parTrans" cxnId="{E585545F-9735-4BAF-90C4-A0520B1F78A8}">
      <dgm:prSet/>
      <dgm:spPr/>
      <dgm:t>
        <a:bodyPr/>
        <a:lstStyle/>
        <a:p>
          <a:endParaRPr lang="ru-RU"/>
        </a:p>
      </dgm:t>
    </dgm:pt>
    <dgm:pt modelId="{4123E729-44CF-4F43-A273-AB4CFD2C9F79}" type="sibTrans" cxnId="{E585545F-9735-4BAF-90C4-A0520B1F78A8}">
      <dgm:prSet/>
      <dgm:spPr/>
      <dgm:t>
        <a:bodyPr/>
        <a:lstStyle/>
        <a:p>
          <a:endParaRPr lang="ru-RU"/>
        </a:p>
      </dgm:t>
    </dgm:pt>
    <dgm:pt modelId="{D3C9D55C-1BFF-4995-A44E-2639BB578FD8}" type="pres">
      <dgm:prSet presAssocID="{56CB49A9-EF70-4F9A-9D1C-CF8454A4DE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2E94F5-D9C8-4727-9B91-68E91E710523}" type="pres">
      <dgm:prSet presAssocID="{0BA2310A-92A0-4036-993F-9622301FAD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018BE-B9F3-408C-9F5A-5989208CE88A}" type="presOf" srcId="{56CB49A9-EF70-4F9A-9D1C-CF8454A4DE5F}" destId="{D3C9D55C-1BFF-4995-A44E-2639BB578FD8}" srcOrd="0" destOrd="0" presId="urn:microsoft.com/office/officeart/2005/8/layout/vList2"/>
    <dgm:cxn modelId="{E585545F-9735-4BAF-90C4-A0520B1F78A8}" srcId="{56CB49A9-EF70-4F9A-9D1C-CF8454A4DE5F}" destId="{0BA2310A-92A0-4036-993F-9622301FAD72}" srcOrd="0" destOrd="0" parTransId="{01D8CE76-E92A-49B0-A5BA-B22BA7E8B531}" sibTransId="{4123E729-44CF-4F43-A273-AB4CFD2C9F79}"/>
    <dgm:cxn modelId="{2231FB9E-EF85-44F8-BE82-9EE377D13B27}" type="presOf" srcId="{0BA2310A-92A0-4036-993F-9622301FAD72}" destId="{D12E94F5-D9C8-4727-9B91-68E91E710523}" srcOrd="0" destOrd="0" presId="urn:microsoft.com/office/officeart/2005/8/layout/vList2"/>
    <dgm:cxn modelId="{E47BB5F4-F6BD-4F8D-B950-E121BD05D657}" type="presParOf" srcId="{D3C9D55C-1BFF-4995-A44E-2639BB578FD8}" destId="{D12E94F5-D9C8-4727-9B91-68E91E71052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0CCD823-F41B-4CBF-9019-1EC49E1DF34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276660-8948-4E8F-836D-CAC4AB9A81DD}">
      <dgm:prSet custT="1"/>
      <dgm:spPr>
        <a:solidFill>
          <a:schemeClr val="accent1"/>
        </a:solidFill>
      </dgm:spPr>
      <dgm:t>
        <a:bodyPr/>
        <a:lstStyle/>
        <a:p>
          <a:pPr algn="just" rtl="0"/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где, 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LDI (0 LDI 1) 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представляет риск деградации земель; </a:t>
          </a:r>
          <a:r>
            <a:rPr lang="ru-RU" sz="16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Ci</a:t>
          </a:r>
          <a:r>
            <a:rPr lang="ru-RU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 – это ранг, при котором земля в единице оценки была деградирована; P – относится к процентной доле площади земли, имеющей ранг I, n – обозначает количество классов индикаторов; q – обозначает показатель ранга.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C5FC2E-55DF-4BDB-89D5-83742CCD9572}" type="parTrans" cxnId="{97605F75-8D53-44A5-BD2F-B8E8DC17EE23}">
      <dgm:prSet/>
      <dgm:spPr/>
      <dgm:t>
        <a:bodyPr/>
        <a:lstStyle/>
        <a:p>
          <a:endParaRPr lang="ru-RU"/>
        </a:p>
      </dgm:t>
    </dgm:pt>
    <dgm:pt modelId="{9A25DD7D-F945-407A-BD95-32C2129DAA77}" type="sibTrans" cxnId="{97605F75-8D53-44A5-BD2F-B8E8DC17EE23}">
      <dgm:prSet/>
      <dgm:spPr/>
      <dgm:t>
        <a:bodyPr/>
        <a:lstStyle/>
        <a:p>
          <a:endParaRPr lang="ru-RU"/>
        </a:p>
      </dgm:t>
    </dgm:pt>
    <dgm:pt modelId="{7F3A06F1-B0ED-4DBA-AFF4-F0F2A757EBC7}" type="pres">
      <dgm:prSet presAssocID="{80CCD823-F41B-4CBF-9019-1EC49E1DF34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9728746-8CC9-4CB5-8468-EFDE866FE60A}" type="pres">
      <dgm:prSet presAssocID="{A1276660-8948-4E8F-836D-CAC4AB9A81DD}" presName="horFlow" presStyleCnt="0"/>
      <dgm:spPr/>
    </dgm:pt>
    <dgm:pt modelId="{A3B5F181-FF00-4580-9648-791A999304AA}" type="pres">
      <dgm:prSet presAssocID="{A1276660-8948-4E8F-836D-CAC4AB9A81DD}" presName="bigChev" presStyleLbl="node1" presStyleIdx="0" presStyleCnt="1" custScaleY="152251" custLinFactNeighborX="10528" custLinFactNeighborY="9808"/>
      <dgm:spPr/>
      <dgm:t>
        <a:bodyPr/>
        <a:lstStyle/>
        <a:p>
          <a:endParaRPr lang="ru-RU"/>
        </a:p>
      </dgm:t>
    </dgm:pt>
  </dgm:ptLst>
  <dgm:cxnLst>
    <dgm:cxn modelId="{97605F75-8D53-44A5-BD2F-B8E8DC17EE23}" srcId="{80CCD823-F41B-4CBF-9019-1EC49E1DF345}" destId="{A1276660-8948-4E8F-836D-CAC4AB9A81DD}" srcOrd="0" destOrd="0" parTransId="{CFC5FC2E-55DF-4BDB-89D5-83742CCD9572}" sibTransId="{9A25DD7D-F945-407A-BD95-32C2129DAA77}"/>
    <dgm:cxn modelId="{0E43DE5F-7B6D-4A48-9397-C6CECDD52C46}" type="presOf" srcId="{A1276660-8948-4E8F-836D-CAC4AB9A81DD}" destId="{A3B5F181-FF00-4580-9648-791A999304AA}" srcOrd="0" destOrd="0" presId="urn:microsoft.com/office/officeart/2005/8/layout/lProcess3"/>
    <dgm:cxn modelId="{F37D6E8E-1276-4606-A1F0-45898A38C76B}" type="presOf" srcId="{80CCD823-F41B-4CBF-9019-1EC49E1DF345}" destId="{7F3A06F1-B0ED-4DBA-AFF4-F0F2A757EBC7}" srcOrd="0" destOrd="0" presId="urn:microsoft.com/office/officeart/2005/8/layout/lProcess3"/>
    <dgm:cxn modelId="{F99DD1CC-7BCC-4B97-A8A5-3E4027854368}" type="presParOf" srcId="{7F3A06F1-B0ED-4DBA-AFF4-F0F2A757EBC7}" destId="{69728746-8CC9-4CB5-8468-EFDE866FE60A}" srcOrd="0" destOrd="0" presId="urn:microsoft.com/office/officeart/2005/8/layout/lProcess3"/>
    <dgm:cxn modelId="{6874DE0C-E15B-4CEE-93F5-9E50A2351893}" type="presParOf" srcId="{69728746-8CC9-4CB5-8468-EFDE866FE60A}" destId="{A3B5F181-FF00-4580-9648-791A999304AA}" srcOrd="0" destOrd="0" presId="urn:microsoft.com/office/officeart/2005/8/layout/lProcess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E10A9AE-B06B-4AFF-A30E-A8279A87DB3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8302FB-647E-4AF5-A8E0-CB64509AD316}">
      <dgm:prSet custT="1"/>
      <dgm:spPr/>
      <dgm:t>
        <a:bodyPr/>
        <a:lstStyle/>
        <a:p>
          <a:pPr algn="just" rtl="0"/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Данная методика больше направлена на оценку показателей устойчивости компонентов природы к деградации. LDVI = [(GI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(TQI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(PSQI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(CSQI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(WEQI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(VQI ×</a:t>
          </a:r>
          <a:r>
            <a:rPr lang="ru-RU" sz="16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)] (2)</a:t>
          </a:r>
        </a:p>
      </dgm:t>
    </dgm:pt>
    <dgm:pt modelId="{C7E02DD9-088E-4DD3-A6D2-3546CAD4525F}" type="parTrans" cxnId="{DE3038B4-BCEE-4286-B48C-35A4D69395A4}">
      <dgm:prSet/>
      <dgm:spPr/>
      <dgm:t>
        <a:bodyPr/>
        <a:lstStyle/>
        <a:p>
          <a:endParaRPr lang="ru-RU"/>
        </a:p>
      </dgm:t>
    </dgm:pt>
    <dgm:pt modelId="{C5BDEF4E-2330-417E-B7FB-BEF1C7E8AD56}" type="sibTrans" cxnId="{DE3038B4-BCEE-4286-B48C-35A4D69395A4}">
      <dgm:prSet/>
      <dgm:spPr/>
      <dgm:t>
        <a:bodyPr/>
        <a:lstStyle/>
        <a:p>
          <a:endParaRPr lang="ru-RU"/>
        </a:p>
      </dgm:t>
    </dgm:pt>
    <dgm:pt modelId="{CA6569AC-2354-4DF1-8B06-A5737894828D}" type="pres">
      <dgm:prSet presAssocID="{4E10A9AE-B06B-4AFF-A30E-A8279A87DB3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4EC700D-A2E0-470E-95D0-57ACCF224AED}" type="pres">
      <dgm:prSet presAssocID="{078302FB-647E-4AF5-A8E0-CB64509AD316}" presName="horFlow" presStyleCnt="0"/>
      <dgm:spPr/>
    </dgm:pt>
    <dgm:pt modelId="{E303D316-EFC4-4696-A39C-6C2D56F68B64}" type="pres">
      <dgm:prSet presAssocID="{078302FB-647E-4AF5-A8E0-CB64509AD316}" presName="bigChev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9A076152-D988-4A7A-987F-57D5C23B88A6}" type="presOf" srcId="{4E10A9AE-B06B-4AFF-A30E-A8279A87DB35}" destId="{CA6569AC-2354-4DF1-8B06-A5737894828D}" srcOrd="0" destOrd="0" presId="urn:microsoft.com/office/officeart/2005/8/layout/lProcess3"/>
    <dgm:cxn modelId="{DE3038B4-BCEE-4286-B48C-35A4D69395A4}" srcId="{4E10A9AE-B06B-4AFF-A30E-A8279A87DB35}" destId="{078302FB-647E-4AF5-A8E0-CB64509AD316}" srcOrd="0" destOrd="0" parTransId="{C7E02DD9-088E-4DD3-A6D2-3546CAD4525F}" sibTransId="{C5BDEF4E-2330-417E-B7FB-BEF1C7E8AD56}"/>
    <dgm:cxn modelId="{E8C3A10C-A2A8-43C8-8609-491CCFF3F0C0}" type="presOf" srcId="{078302FB-647E-4AF5-A8E0-CB64509AD316}" destId="{E303D316-EFC4-4696-A39C-6C2D56F68B64}" srcOrd="0" destOrd="0" presId="urn:microsoft.com/office/officeart/2005/8/layout/lProcess3"/>
    <dgm:cxn modelId="{16BF560B-3FE6-45BD-9D65-3B68B5DC471B}" type="presParOf" srcId="{CA6569AC-2354-4DF1-8B06-A5737894828D}" destId="{E4EC700D-A2E0-470E-95D0-57ACCF224AED}" srcOrd="0" destOrd="0" presId="urn:microsoft.com/office/officeart/2005/8/layout/lProcess3"/>
    <dgm:cxn modelId="{503C2B14-5838-45F9-B7DE-461951323E44}" type="presParOf" srcId="{E4EC700D-A2E0-470E-95D0-57ACCF224AED}" destId="{E303D316-EFC4-4696-A39C-6C2D56F68B64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ABDDBB5-B33F-4029-9CB6-53AF5FA5A2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050FCE-3BED-4A0D-AC82-8DF76EAE2E90}">
      <dgm:prSet custT="1"/>
      <dgm:spPr/>
      <dgm:t>
        <a:bodyPr/>
        <a:lstStyle/>
        <a:p>
          <a:pPr algn="just" rtl="0"/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Таким образом, все разработанные методы исследования характеризуют деградацию земель сельскохозяйственного назначения, но никак не характеризуют динамику природной системы в целом в условиях антропогенных воздействий с учетом всех типов и видов природопользования. В геосистеме все компоненты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равноправны и</a:t>
          </a:r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 все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взаимосвязи между ними</a:t>
          </a:r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 подлежат изучению.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C0054-3C9E-4FFD-B0BB-15C8C0BAB3FF}" type="parTrans" cxnId="{8A4AA746-534D-40E0-8965-81B0CC04AE36}">
      <dgm:prSet/>
      <dgm:spPr/>
      <dgm:t>
        <a:bodyPr/>
        <a:lstStyle/>
        <a:p>
          <a:endParaRPr lang="ru-RU"/>
        </a:p>
      </dgm:t>
    </dgm:pt>
    <dgm:pt modelId="{8719E392-7ABF-4EF6-9B22-22CF1F639628}" type="sibTrans" cxnId="{8A4AA746-534D-40E0-8965-81B0CC04AE36}">
      <dgm:prSet/>
      <dgm:spPr/>
      <dgm:t>
        <a:bodyPr/>
        <a:lstStyle/>
        <a:p>
          <a:endParaRPr lang="ru-RU"/>
        </a:p>
      </dgm:t>
    </dgm:pt>
    <dgm:pt modelId="{5DE65BC1-C927-4F76-BE2B-84EE21F05A74}" type="pres">
      <dgm:prSet presAssocID="{2ABDDBB5-B33F-4029-9CB6-53AF5FA5A2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ACFE36-2AD4-420B-A2F7-B4F05783038F}" type="pres">
      <dgm:prSet presAssocID="{B5050FCE-3BED-4A0D-AC82-8DF76EAE2E9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4AA746-534D-40E0-8965-81B0CC04AE36}" srcId="{2ABDDBB5-B33F-4029-9CB6-53AF5FA5A2BA}" destId="{B5050FCE-3BED-4A0D-AC82-8DF76EAE2E90}" srcOrd="0" destOrd="0" parTransId="{9F8C0054-3C9E-4FFD-B0BB-15C8C0BAB3FF}" sibTransId="{8719E392-7ABF-4EF6-9B22-22CF1F639628}"/>
    <dgm:cxn modelId="{004464AE-05FF-4E8C-949F-40E58734DF7F}" type="presOf" srcId="{2ABDDBB5-B33F-4029-9CB6-53AF5FA5A2BA}" destId="{5DE65BC1-C927-4F76-BE2B-84EE21F05A74}" srcOrd="0" destOrd="0" presId="urn:microsoft.com/office/officeart/2005/8/layout/vList2"/>
    <dgm:cxn modelId="{74910F31-9DD5-4C9E-9882-926D4E777E75}" type="presOf" srcId="{B5050FCE-3BED-4A0D-AC82-8DF76EAE2E90}" destId="{B6ACFE36-2AD4-420B-A2F7-B4F05783038F}" srcOrd="0" destOrd="0" presId="urn:microsoft.com/office/officeart/2005/8/layout/vList2"/>
    <dgm:cxn modelId="{72168DFB-6686-43B6-AF76-DE9C50478043}" type="presParOf" srcId="{5DE65BC1-C927-4F76-BE2B-84EE21F05A74}" destId="{B6ACFE36-2AD4-420B-A2F7-B4F05783038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8B9678B-2CF7-4302-A1B6-4E7A63D6385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8BDC363-9AF1-4397-B135-448D819DE95B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История природопользование – важный фактор, влияющий на современное состояние геосистем. Эффект наследия (</a:t>
          </a:r>
          <a:r>
            <a:rPr lang="ru-RU" i="1" smtClean="0">
              <a:latin typeface="Times New Roman" panose="02020603050405020304" pitchFamily="18" charset="0"/>
              <a:cs typeface="Times New Roman" panose="02020603050405020304" pitchFamily="18" charset="0"/>
            </a:rPr>
            <a:t>legacy effect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), под которым понимают влияние на современный растительный и почвенный покров прошлых воздействий, является одним из слабоизученных вопросов геоэкологии геосистем.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87B47E-F774-4B2C-A736-18FEBE6073CD}" type="parTrans" cxnId="{80A0574B-3EC8-4DEE-BF98-FA35DD92143B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4CBF7E-6D76-4722-9689-3371B7B32D89}" type="sibTrans" cxnId="{80A0574B-3EC8-4DEE-BF98-FA35DD92143B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73B032-F6E1-44F3-8614-96CFDA7BDA77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ряде исследований показано, что предшествующие условия накладывают отпечаток на компоненты современных геосистем.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6B9221-BCE9-47E5-96C0-6A654B6BA5AD}" type="parTrans" cxnId="{EB41B96E-48EE-420F-9E0C-7C9FA25F6406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D2D309-1565-4274-8E17-F6B612BCE515}" type="sibTrans" cxnId="{EB41B96E-48EE-420F-9E0C-7C9FA25F6406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6387CB-0FB7-4CE4-BC98-5BE7DA7653C6}" type="pres">
      <dgm:prSet presAssocID="{28B9678B-2CF7-4302-A1B6-4E7A63D63851}" presName="cycle" presStyleCnt="0">
        <dgm:presLayoutVars>
          <dgm:dir/>
          <dgm:resizeHandles val="exact"/>
        </dgm:presLayoutVars>
      </dgm:prSet>
      <dgm:spPr/>
    </dgm:pt>
    <dgm:pt modelId="{CB5D0C9F-D610-4A2D-9D8C-4242955D2676}" type="pres">
      <dgm:prSet presAssocID="{B8BDC363-9AF1-4397-B135-448D819DE95B}" presName="node" presStyleLbl="node1" presStyleIdx="0" presStyleCnt="2">
        <dgm:presLayoutVars>
          <dgm:bulletEnabled val="1"/>
        </dgm:presLayoutVars>
      </dgm:prSet>
      <dgm:spPr/>
    </dgm:pt>
    <dgm:pt modelId="{E61EEAB6-C95F-415E-830A-EEA003320AA5}" type="pres">
      <dgm:prSet presAssocID="{1C4CBF7E-6D76-4722-9689-3371B7B32D89}" presName="sibTrans" presStyleLbl="sibTrans2D1" presStyleIdx="0" presStyleCnt="2"/>
      <dgm:spPr/>
    </dgm:pt>
    <dgm:pt modelId="{55EB4209-6BEA-40FE-BDA6-D3B6AD2A1E26}" type="pres">
      <dgm:prSet presAssocID="{1C4CBF7E-6D76-4722-9689-3371B7B32D89}" presName="connectorText" presStyleLbl="sibTrans2D1" presStyleIdx="0" presStyleCnt="2"/>
      <dgm:spPr/>
    </dgm:pt>
    <dgm:pt modelId="{6AE69820-913B-4152-83B0-511F9D1E6497}" type="pres">
      <dgm:prSet presAssocID="{7D73B032-F6E1-44F3-8614-96CFDA7BDA77}" presName="node" presStyleLbl="node1" presStyleIdx="1" presStyleCnt="2">
        <dgm:presLayoutVars>
          <dgm:bulletEnabled val="1"/>
        </dgm:presLayoutVars>
      </dgm:prSet>
      <dgm:spPr/>
    </dgm:pt>
    <dgm:pt modelId="{40467BD5-F99E-431A-9046-668451437AB2}" type="pres">
      <dgm:prSet presAssocID="{29D2D309-1565-4274-8E17-F6B612BCE515}" presName="sibTrans" presStyleLbl="sibTrans2D1" presStyleIdx="1" presStyleCnt="2"/>
      <dgm:spPr/>
    </dgm:pt>
    <dgm:pt modelId="{71E4AEC0-A5B5-4D84-86EF-75425064BE72}" type="pres">
      <dgm:prSet presAssocID="{29D2D309-1565-4274-8E17-F6B612BCE515}" presName="connectorText" presStyleLbl="sibTrans2D1" presStyleIdx="1" presStyleCnt="2"/>
      <dgm:spPr/>
    </dgm:pt>
  </dgm:ptLst>
  <dgm:cxnLst>
    <dgm:cxn modelId="{EDA5F765-7C5A-48E0-9380-E73869C1E29B}" type="presOf" srcId="{1C4CBF7E-6D76-4722-9689-3371B7B32D89}" destId="{55EB4209-6BEA-40FE-BDA6-D3B6AD2A1E26}" srcOrd="1" destOrd="0" presId="urn:microsoft.com/office/officeart/2005/8/layout/cycle2"/>
    <dgm:cxn modelId="{728D853E-0607-4AE6-A888-8177318B9B73}" type="presOf" srcId="{1C4CBF7E-6D76-4722-9689-3371B7B32D89}" destId="{E61EEAB6-C95F-415E-830A-EEA003320AA5}" srcOrd="0" destOrd="0" presId="urn:microsoft.com/office/officeart/2005/8/layout/cycle2"/>
    <dgm:cxn modelId="{314CCB1D-7DAA-4E68-A347-C814E47C8012}" type="presOf" srcId="{29D2D309-1565-4274-8E17-F6B612BCE515}" destId="{40467BD5-F99E-431A-9046-668451437AB2}" srcOrd="0" destOrd="0" presId="urn:microsoft.com/office/officeart/2005/8/layout/cycle2"/>
    <dgm:cxn modelId="{EB41B96E-48EE-420F-9E0C-7C9FA25F6406}" srcId="{28B9678B-2CF7-4302-A1B6-4E7A63D63851}" destId="{7D73B032-F6E1-44F3-8614-96CFDA7BDA77}" srcOrd="1" destOrd="0" parTransId="{D46B9221-BCE9-47E5-96C0-6A654B6BA5AD}" sibTransId="{29D2D309-1565-4274-8E17-F6B612BCE515}"/>
    <dgm:cxn modelId="{935D1C41-46AA-4805-B9D2-05732038DCDB}" type="presOf" srcId="{28B9678B-2CF7-4302-A1B6-4E7A63D63851}" destId="{136387CB-0FB7-4CE4-BC98-5BE7DA7653C6}" srcOrd="0" destOrd="0" presId="urn:microsoft.com/office/officeart/2005/8/layout/cycle2"/>
    <dgm:cxn modelId="{80A0574B-3EC8-4DEE-BF98-FA35DD92143B}" srcId="{28B9678B-2CF7-4302-A1B6-4E7A63D63851}" destId="{B8BDC363-9AF1-4397-B135-448D819DE95B}" srcOrd="0" destOrd="0" parTransId="{E487B47E-F774-4B2C-A736-18FEBE6073CD}" sibTransId="{1C4CBF7E-6D76-4722-9689-3371B7B32D89}"/>
    <dgm:cxn modelId="{9687361C-315A-4140-8495-9A3B36508B99}" type="presOf" srcId="{B8BDC363-9AF1-4397-B135-448D819DE95B}" destId="{CB5D0C9F-D610-4A2D-9D8C-4242955D2676}" srcOrd="0" destOrd="0" presId="urn:microsoft.com/office/officeart/2005/8/layout/cycle2"/>
    <dgm:cxn modelId="{84DAD455-733E-4A22-8F46-1F128080C323}" type="presOf" srcId="{7D73B032-F6E1-44F3-8614-96CFDA7BDA77}" destId="{6AE69820-913B-4152-83B0-511F9D1E6497}" srcOrd="0" destOrd="0" presId="urn:microsoft.com/office/officeart/2005/8/layout/cycle2"/>
    <dgm:cxn modelId="{B16E4E8A-999A-428C-B53C-453E8C571591}" type="presOf" srcId="{29D2D309-1565-4274-8E17-F6B612BCE515}" destId="{71E4AEC0-A5B5-4D84-86EF-75425064BE72}" srcOrd="1" destOrd="0" presId="urn:microsoft.com/office/officeart/2005/8/layout/cycle2"/>
    <dgm:cxn modelId="{614614F4-787A-4011-B42A-DB3E2F118888}" type="presParOf" srcId="{136387CB-0FB7-4CE4-BC98-5BE7DA7653C6}" destId="{CB5D0C9F-D610-4A2D-9D8C-4242955D2676}" srcOrd="0" destOrd="0" presId="urn:microsoft.com/office/officeart/2005/8/layout/cycle2"/>
    <dgm:cxn modelId="{77C84F66-EB7C-44A0-898A-019CEFB4E905}" type="presParOf" srcId="{136387CB-0FB7-4CE4-BC98-5BE7DA7653C6}" destId="{E61EEAB6-C95F-415E-830A-EEA003320AA5}" srcOrd="1" destOrd="0" presId="urn:microsoft.com/office/officeart/2005/8/layout/cycle2"/>
    <dgm:cxn modelId="{6046974B-BF22-4EE4-A351-9484737B5F4B}" type="presParOf" srcId="{E61EEAB6-C95F-415E-830A-EEA003320AA5}" destId="{55EB4209-6BEA-40FE-BDA6-D3B6AD2A1E26}" srcOrd="0" destOrd="0" presId="urn:microsoft.com/office/officeart/2005/8/layout/cycle2"/>
    <dgm:cxn modelId="{BF0050CE-15EB-40C6-9384-B2669123AFAA}" type="presParOf" srcId="{136387CB-0FB7-4CE4-BC98-5BE7DA7653C6}" destId="{6AE69820-913B-4152-83B0-511F9D1E6497}" srcOrd="2" destOrd="0" presId="urn:microsoft.com/office/officeart/2005/8/layout/cycle2"/>
    <dgm:cxn modelId="{812DA6CD-BD86-40C2-88A9-77740214D126}" type="presParOf" srcId="{136387CB-0FB7-4CE4-BC98-5BE7DA7653C6}" destId="{40467BD5-F99E-431A-9046-668451437AB2}" srcOrd="3" destOrd="0" presId="urn:microsoft.com/office/officeart/2005/8/layout/cycle2"/>
    <dgm:cxn modelId="{B945BB67-8F33-49D7-A212-1901079EC3EC}" type="presParOf" srcId="{40467BD5-F99E-431A-9046-668451437AB2}" destId="{71E4AEC0-A5B5-4D84-86EF-75425064BE7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B94F0C2-0386-424D-AC01-2AA94B18721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1A044AB-A6FF-4D1B-A987-55EA8A813172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географические объекты, по словам В.И. Вернадского, «можно рассматривать как области разнообразных динамических физико-химических равновесий, стремящихся достигнуть устойчивого состояния, непрерывно нарушаемого вхождением в них чуждых данному динамическому равновесию проявлений энергии».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C44D77-5B18-4F11-966E-C78FCA863512}" type="parTrans" cxnId="{FF8BAD35-59FE-443B-A6A5-8676BA606A4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8D5D29-923A-4B0F-BBAD-51EE19EADBE0}" type="sibTrans" cxnId="{FF8BAD35-59FE-443B-A6A5-8676BA606A4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1C10D9-1756-415E-9E23-95DCBD921751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Действительно, материальные системы, слагающие географическую оболочку, не являются замкнутыми. Между ними и внешней средой происходит постоянный обмен веществом, энергией и информацией.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B496AD-5BE1-4A6D-A84D-A914211D70F7}" type="parTrans" cxnId="{EDD78C01-9026-40CA-B1CA-30352A1CDC79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68EE17-F634-4C9E-989C-C9B3D08BE922}" type="sibTrans" cxnId="{EDD78C01-9026-40CA-B1CA-30352A1CDC79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8A655B-6704-42A9-90F9-D173A2BF72FE}" type="pres">
      <dgm:prSet presAssocID="{AB94F0C2-0386-424D-AC01-2AA94B18721B}" presName="Name0" presStyleCnt="0">
        <dgm:presLayoutVars>
          <dgm:dir/>
          <dgm:resizeHandles val="exact"/>
        </dgm:presLayoutVars>
      </dgm:prSet>
      <dgm:spPr/>
    </dgm:pt>
    <dgm:pt modelId="{EC3B3B83-B8CF-465F-B13E-0011D0BDAB7E}" type="pres">
      <dgm:prSet presAssocID="{AB94F0C2-0386-424D-AC01-2AA94B18721B}" presName="arrow" presStyleLbl="bgShp" presStyleIdx="0" presStyleCnt="1"/>
      <dgm:spPr/>
    </dgm:pt>
    <dgm:pt modelId="{DE4F6553-3AEE-482B-8808-F8069410ECBB}" type="pres">
      <dgm:prSet presAssocID="{AB94F0C2-0386-424D-AC01-2AA94B18721B}" presName="points" presStyleCnt="0"/>
      <dgm:spPr/>
    </dgm:pt>
    <dgm:pt modelId="{BFDD77AC-5F75-4DCF-A938-5E744A6E7639}" type="pres">
      <dgm:prSet presAssocID="{61A044AB-A6FF-4D1B-A987-55EA8A813172}" presName="compositeA" presStyleCnt="0"/>
      <dgm:spPr/>
    </dgm:pt>
    <dgm:pt modelId="{00A175EC-3B0F-4499-A4B4-86AE71304C0B}" type="pres">
      <dgm:prSet presAssocID="{61A044AB-A6FF-4D1B-A987-55EA8A813172}" presName="textA" presStyleLbl="revTx" presStyleIdx="0" presStyleCnt="2">
        <dgm:presLayoutVars>
          <dgm:bulletEnabled val="1"/>
        </dgm:presLayoutVars>
      </dgm:prSet>
      <dgm:spPr/>
    </dgm:pt>
    <dgm:pt modelId="{57BBDF59-C43F-43DD-A8B7-CC2944B12EC4}" type="pres">
      <dgm:prSet presAssocID="{61A044AB-A6FF-4D1B-A987-55EA8A813172}" presName="circleA" presStyleLbl="node1" presStyleIdx="0" presStyleCnt="2"/>
      <dgm:spPr/>
    </dgm:pt>
    <dgm:pt modelId="{4ED931D1-811A-4805-BA1C-0551D6FC7D28}" type="pres">
      <dgm:prSet presAssocID="{61A044AB-A6FF-4D1B-A987-55EA8A813172}" presName="spaceA" presStyleCnt="0"/>
      <dgm:spPr/>
    </dgm:pt>
    <dgm:pt modelId="{F52BBD48-0D86-47BE-A073-1034204DB90B}" type="pres">
      <dgm:prSet presAssocID="{798D5D29-923A-4B0F-BBAD-51EE19EADBE0}" presName="space" presStyleCnt="0"/>
      <dgm:spPr/>
    </dgm:pt>
    <dgm:pt modelId="{4AA4A525-4BAB-4BE0-9763-99430FDDD1E9}" type="pres">
      <dgm:prSet presAssocID="{911C10D9-1756-415E-9E23-95DCBD921751}" presName="compositeB" presStyleCnt="0"/>
      <dgm:spPr/>
    </dgm:pt>
    <dgm:pt modelId="{1CB5D280-37E5-4934-94A8-2FFA688CD2C6}" type="pres">
      <dgm:prSet presAssocID="{911C10D9-1756-415E-9E23-95DCBD921751}" presName="textB" presStyleLbl="revTx" presStyleIdx="1" presStyleCnt="2">
        <dgm:presLayoutVars>
          <dgm:bulletEnabled val="1"/>
        </dgm:presLayoutVars>
      </dgm:prSet>
      <dgm:spPr/>
    </dgm:pt>
    <dgm:pt modelId="{40AA0E59-63EE-4C65-A173-43533C9817E2}" type="pres">
      <dgm:prSet presAssocID="{911C10D9-1756-415E-9E23-95DCBD921751}" presName="circleB" presStyleLbl="node1" presStyleIdx="1" presStyleCnt="2"/>
      <dgm:spPr/>
    </dgm:pt>
    <dgm:pt modelId="{D3C8AD58-871F-4CFF-A333-D225EFC4FA88}" type="pres">
      <dgm:prSet presAssocID="{911C10D9-1756-415E-9E23-95DCBD921751}" presName="spaceB" presStyleCnt="0"/>
      <dgm:spPr/>
    </dgm:pt>
  </dgm:ptLst>
  <dgm:cxnLst>
    <dgm:cxn modelId="{DEA395BE-FDE1-415E-90A8-C36A8992B460}" type="presOf" srcId="{61A044AB-A6FF-4D1B-A987-55EA8A813172}" destId="{00A175EC-3B0F-4499-A4B4-86AE71304C0B}" srcOrd="0" destOrd="0" presId="urn:microsoft.com/office/officeart/2005/8/layout/hProcess11"/>
    <dgm:cxn modelId="{63B0B85D-E9A7-4C3C-BB59-A1DF66F6AE95}" type="presOf" srcId="{AB94F0C2-0386-424D-AC01-2AA94B18721B}" destId="{C98A655B-6704-42A9-90F9-D173A2BF72FE}" srcOrd="0" destOrd="0" presId="urn:microsoft.com/office/officeart/2005/8/layout/hProcess11"/>
    <dgm:cxn modelId="{EDD78C01-9026-40CA-B1CA-30352A1CDC79}" srcId="{AB94F0C2-0386-424D-AC01-2AA94B18721B}" destId="{911C10D9-1756-415E-9E23-95DCBD921751}" srcOrd="1" destOrd="0" parTransId="{98B496AD-5BE1-4A6D-A84D-A914211D70F7}" sibTransId="{5D68EE17-F634-4C9E-989C-C9B3D08BE922}"/>
    <dgm:cxn modelId="{FF8BAD35-59FE-443B-A6A5-8676BA606A48}" srcId="{AB94F0C2-0386-424D-AC01-2AA94B18721B}" destId="{61A044AB-A6FF-4D1B-A987-55EA8A813172}" srcOrd="0" destOrd="0" parTransId="{76C44D77-5B18-4F11-966E-C78FCA863512}" sibTransId="{798D5D29-923A-4B0F-BBAD-51EE19EADBE0}"/>
    <dgm:cxn modelId="{B5D8A597-0E83-4B16-A141-5AF307CE5AED}" type="presOf" srcId="{911C10D9-1756-415E-9E23-95DCBD921751}" destId="{1CB5D280-37E5-4934-94A8-2FFA688CD2C6}" srcOrd="0" destOrd="0" presId="urn:microsoft.com/office/officeart/2005/8/layout/hProcess11"/>
    <dgm:cxn modelId="{89B8FB24-2398-49A4-9139-D2BB76716314}" type="presParOf" srcId="{C98A655B-6704-42A9-90F9-D173A2BF72FE}" destId="{EC3B3B83-B8CF-465F-B13E-0011D0BDAB7E}" srcOrd="0" destOrd="0" presId="urn:microsoft.com/office/officeart/2005/8/layout/hProcess11"/>
    <dgm:cxn modelId="{8D1E0F21-5C7F-4985-95A0-22CA27400424}" type="presParOf" srcId="{C98A655B-6704-42A9-90F9-D173A2BF72FE}" destId="{DE4F6553-3AEE-482B-8808-F8069410ECBB}" srcOrd="1" destOrd="0" presId="urn:microsoft.com/office/officeart/2005/8/layout/hProcess11"/>
    <dgm:cxn modelId="{651C6138-F646-4C40-B22A-61F43876F233}" type="presParOf" srcId="{DE4F6553-3AEE-482B-8808-F8069410ECBB}" destId="{BFDD77AC-5F75-4DCF-A938-5E744A6E7639}" srcOrd="0" destOrd="0" presId="urn:microsoft.com/office/officeart/2005/8/layout/hProcess11"/>
    <dgm:cxn modelId="{03FCE8FA-10E2-4A69-855E-E7800881A1C4}" type="presParOf" srcId="{BFDD77AC-5F75-4DCF-A938-5E744A6E7639}" destId="{00A175EC-3B0F-4499-A4B4-86AE71304C0B}" srcOrd="0" destOrd="0" presId="urn:microsoft.com/office/officeart/2005/8/layout/hProcess11"/>
    <dgm:cxn modelId="{AA27D706-52A1-472A-9669-C884ED3C3FEA}" type="presParOf" srcId="{BFDD77AC-5F75-4DCF-A938-5E744A6E7639}" destId="{57BBDF59-C43F-43DD-A8B7-CC2944B12EC4}" srcOrd="1" destOrd="0" presId="urn:microsoft.com/office/officeart/2005/8/layout/hProcess11"/>
    <dgm:cxn modelId="{0F7ADB7B-7A38-4B5D-A4CE-4B1781E2708A}" type="presParOf" srcId="{BFDD77AC-5F75-4DCF-A938-5E744A6E7639}" destId="{4ED931D1-811A-4805-BA1C-0551D6FC7D28}" srcOrd="2" destOrd="0" presId="urn:microsoft.com/office/officeart/2005/8/layout/hProcess11"/>
    <dgm:cxn modelId="{E9C78E69-A121-49B1-A7E4-86F42436B222}" type="presParOf" srcId="{DE4F6553-3AEE-482B-8808-F8069410ECBB}" destId="{F52BBD48-0D86-47BE-A073-1034204DB90B}" srcOrd="1" destOrd="0" presId="urn:microsoft.com/office/officeart/2005/8/layout/hProcess11"/>
    <dgm:cxn modelId="{F3E70F00-48C0-4C7F-AE60-304A0A28BF16}" type="presParOf" srcId="{DE4F6553-3AEE-482B-8808-F8069410ECBB}" destId="{4AA4A525-4BAB-4BE0-9763-99430FDDD1E9}" srcOrd="2" destOrd="0" presId="urn:microsoft.com/office/officeart/2005/8/layout/hProcess11"/>
    <dgm:cxn modelId="{88A334B3-7889-43F1-9CBB-890A7C91D05E}" type="presParOf" srcId="{4AA4A525-4BAB-4BE0-9763-99430FDDD1E9}" destId="{1CB5D280-37E5-4934-94A8-2FFA688CD2C6}" srcOrd="0" destOrd="0" presId="urn:microsoft.com/office/officeart/2005/8/layout/hProcess11"/>
    <dgm:cxn modelId="{80B05707-CB1C-48A6-B4A0-F180811E0C9F}" type="presParOf" srcId="{4AA4A525-4BAB-4BE0-9763-99430FDDD1E9}" destId="{40AA0E59-63EE-4C65-A173-43533C9817E2}" srcOrd="1" destOrd="0" presId="urn:microsoft.com/office/officeart/2005/8/layout/hProcess11"/>
    <dgm:cxn modelId="{6921D2B7-D79F-4927-A004-EDF27E1854C8}" type="presParOf" srcId="{4AA4A525-4BAB-4BE0-9763-99430FDDD1E9}" destId="{D3C8AD58-871F-4CFF-A333-D225EFC4FA8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8FB43A6B-832F-4949-9EC5-693FDB30ADEF}">
      <dgm:prSet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поступление солнечной энергии, которому свойственна сезонная и суточная изменчивость;</a:t>
          </a:r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FE1A72-B10E-448B-B14C-F42D0418BAD5}" type="parTrans" cxnId="{E4FC26A6-2462-4A90-A67B-AC27E8CB9DC1}">
      <dgm:prSet/>
      <dgm:spPr/>
      <dgm:t>
        <a:bodyPr/>
        <a:lstStyle/>
        <a:p>
          <a:pPr algn="just"/>
          <a:endParaRPr lang="LID4096" sz="10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77DBFC-39F9-449C-8079-019944A86C34}" type="sibTrans" cxnId="{E4FC26A6-2462-4A90-A67B-AC27E8CB9DC1}">
      <dgm:prSet/>
      <dgm:spPr/>
      <dgm:t>
        <a:bodyPr/>
        <a:lstStyle/>
        <a:p>
          <a:pPr algn="just"/>
          <a:endParaRPr lang="LID4096" sz="10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0F76E-A0C1-4E0A-ADE5-B2404B1E8532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тектогенное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преобразование рельефа, источником которого является внутренняя энергия Земли;</a:t>
          </a:r>
        </a:p>
      </dgm:t>
    </dgm:pt>
    <dgm:pt modelId="{F6DFBBB1-8EDB-4E31-9D24-043A8728F50F}" type="parTrans" cxnId="{EE5A7D53-E4FB-4F62-B5E5-9CA7DE816023}">
      <dgm:prSet/>
      <dgm:spPr/>
      <dgm:t>
        <a:bodyPr/>
        <a:lstStyle/>
        <a:p>
          <a:endParaRPr lang="ru-RU"/>
        </a:p>
      </dgm:t>
    </dgm:pt>
    <dgm:pt modelId="{D1EAA44F-5095-4B6F-A724-1B5BA8616BC9}" type="sibTrans" cxnId="{EE5A7D53-E4FB-4F62-B5E5-9CA7DE816023}">
      <dgm:prSet/>
      <dgm:spPr/>
      <dgm:t>
        <a:bodyPr/>
        <a:lstStyle/>
        <a:p>
          <a:endParaRPr lang="ru-RU"/>
        </a:p>
      </dgm:t>
    </dgm:pt>
    <dgm:pt modelId="{9CE76E5F-F206-44ED-A46C-0343F4A15FB7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общую циркуляцию атмосферы, приводящую к смене погод и вызывающую изменения в поступлении энергии, влаги, растворенных веществ и минеральных частиц в ландшафт;</a:t>
          </a:r>
        </a:p>
      </dgm:t>
    </dgm:pt>
    <dgm:pt modelId="{49E44180-9E41-4226-8216-C0DB134B4797}" type="parTrans" cxnId="{439EFB81-F192-4CD0-93C4-4328BCF53D6D}">
      <dgm:prSet/>
      <dgm:spPr/>
      <dgm:t>
        <a:bodyPr/>
        <a:lstStyle/>
        <a:p>
          <a:endParaRPr lang="ru-RU"/>
        </a:p>
      </dgm:t>
    </dgm:pt>
    <dgm:pt modelId="{2BA963BB-DC2D-4BCF-8B48-65D3AAE40592}" type="sibTrans" cxnId="{439EFB81-F192-4CD0-93C4-4328BCF53D6D}">
      <dgm:prSet/>
      <dgm:spPr/>
      <dgm:t>
        <a:bodyPr/>
        <a:lstStyle/>
        <a:p>
          <a:endParaRPr lang="ru-RU"/>
        </a:p>
      </dgm:t>
    </dgm:pt>
    <dgm:pt modelId="{2A7954C5-CFD8-4A3C-AE5E-35831C7DB196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процессы, обусловленные гравитационной энергией Земли;</a:t>
          </a:r>
        </a:p>
      </dgm:t>
    </dgm:pt>
    <dgm:pt modelId="{77AD183A-B14F-4EB9-B5C6-AF65AB090DD0}" type="parTrans" cxnId="{97476935-1370-4F19-8CD0-BC57161CEBCA}">
      <dgm:prSet/>
      <dgm:spPr/>
      <dgm:t>
        <a:bodyPr/>
        <a:lstStyle/>
        <a:p>
          <a:endParaRPr lang="ru-RU"/>
        </a:p>
      </dgm:t>
    </dgm:pt>
    <dgm:pt modelId="{DBDA571B-84A3-4A96-A738-12A3698977C3}" type="sibTrans" cxnId="{97476935-1370-4F19-8CD0-BC57161CEBCA}">
      <dgm:prSet/>
      <dgm:spPr/>
      <dgm:t>
        <a:bodyPr/>
        <a:lstStyle/>
        <a:p>
          <a:endParaRPr lang="ru-RU"/>
        </a:p>
      </dgm:t>
    </dgm:pt>
    <dgm:pt modelId="{F2B53C51-1690-45A3-9931-65714EB1464B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биологические процессы, например циклические колебания численности популяций животных;</a:t>
          </a:r>
        </a:p>
      </dgm:t>
    </dgm:pt>
    <dgm:pt modelId="{B116F47E-00C1-4344-8033-9026EDB14EBC}" type="parTrans" cxnId="{E1222A3B-5BE6-4077-B2EF-1FED50605F37}">
      <dgm:prSet/>
      <dgm:spPr/>
      <dgm:t>
        <a:bodyPr/>
        <a:lstStyle/>
        <a:p>
          <a:endParaRPr lang="ru-RU"/>
        </a:p>
      </dgm:t>
    </dgm:pt>
    <dgm:pt modelId="{9C59A583-23E2-4868-9CC7-817162495C95}" type="sibTrans" cxnId="{E1222A3B-5BE6-4077-B2EF-1FED50605F37}">
      <dgm:prSet/>
      <dgm:spPr/>
      <dgm:t>
        <a:bodyPr/>
        <a:lstStyle/>
        <a:p>
          <a:endParaRPr lang="ru-RU"/>
        </a:p>
      </dgm:t>
    </dgm:pt>
    <dgm:pt modelId="{0677F33B-5928-4B13-95BC-92C3D25D6FB4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– антропогенное воздействие.</a:t>
          </a:r>
        </a:p>
      </dgm:t>
    </dgm:pt>
    <dgm:pt modelId="{A9E2455D-F0E7-478B-B0FA-36B09946BBE1}" type="parTrans" cxnId="{E8EEEE7A-1C27-48AA-8BC6-23F38CBA15AB}">
      <dgm:prSet/>
      <dgm:spPr/>
      <dgm:t>
        <a:bodyPr/>
        <a:lstStyle/>
        <a:p>
          <a:endParaRPr lang="ru-RU"/>
        </a:p>
      </dgm:t>
    </dgm:pt>
    <dgm:pt modelId="{A407EEA7-0F68-4F94-AF7C-325C59202831}" type="sibTrans" cxnId="{E8EEEE7A-1C27-48AA-8BC6-23F38CBA15AB}">
      <dgm:prSet/>
      <dgm:spPr/>
      <dgm:t>
        <a:bodyPr/>
        <a:lstStyle/>
        <a:p>
          <a:endParaRPr lang="ru-RU"/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6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6"/>
      <dgm:spPr/>
    </dgm:pt>
    <dgm:pt modelId="{E4F74AE8-9C88-40F9-BB71-6006DC25EEA9}" type="pres">
      <dgm:prSet presAssocID="{B2FB5B49-2F50-41F3-97D4-B549F75C2F0C}" presName="dstNode" presStyleLbl="node1" presStyleIdx="0" presStyleCnt="6"/>
      <dgm:spPr/>
    </dgm:pt>
    <dgm:pt modelId="{AF003B96-D60C-43DE-87EC-66F559DDAE4E}" type="pres">
      <dgm:prSet presAssocID="{8FB43A6B-832F-4949-9EC5-693FDB30ADEF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F5AA2-3F51-45EC-B1C5-62AB383D48ED}" type="pres">
      <dgm:prSet presAssocID="{8FB43A6B-832F-4949-9EC5-693FDB30ADEF}" presName="accent_1" presStyleCnt="0"/>
      <dgm:spPr/>
    </dgm:pt>
    <dgm:pt modelId="{EAD9989E-56D2-45B2-8E40-1979F974DC3E}" type="pres">
      <dgm:prSet presAssocID="{8FB43A6B-832F-4949-9EC5-693FDB30ADEF}" presName="accentRepeatNode" presStyleLbl="solidFgAcc1" presStyleIdx="0" presStyleCnt="6"/>
      <dgm:spPr/>
    </dgm:pt>
    <dgm:pt modelId="{44AE3D9D-121D-4791-B7C7-8EF9A499C3DD}" type="pres">
      <dgm:prSet presAssocID="{D890F76E-A0C1-4E0A-ADE5-B2404B1E8532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35D192-AF6B-4627-AEED-272F15B6AC30}" type="pres">
      <dgm:prSet presAssocID="{D890F76E-A0C1-4E0A-ADE5-B2404B1E8532}" presName="accent_2" presStyleCnt="0"/>
      <dgm:spPr/>
    </dgm:pt>
    <dgm:pt modelId="{577445FC-9376-4F56-A38E-C9C7AA556E3E}" type="pres">
      <dgm:prSet presAssocID="{D890F76E-A0C1-4E0A-ADE5-B2404B1E8532}" presName="accentRepeatNode" presStyleLbl="solidFgAcc1" presStyleIdx="1" presStyleCnt="6"/>
      <dgm:spPr/>
    </dgm:pt>
    <dgm:pt modelId="{55A59393-D7A8-4F54-A700-9EEC43F6E841}" type="pres">
      <dgm:prSet presAssocID="{2A7954C5-CFD8-4A3C-AE5E-35831C7DB196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0A691-570B-47ED-88C6-72810CF0B9C8}" type="pres">
      <dgm:prSet presAssocID="{2A7954C5-CFD8-4A3C-AE5E-35831C7DB196}" presName="accent_3" presStyleCnt="0"/>
      <dgm:spPr/>
    </dgm:pt>
    <dgm:pt modelId="{6DDFAED8-C27B-4EBE-9F8C-3B0C6DFE75B4}" type="pres">
      <dgm:prSet presAssocID="{2A7954C5-CFD8-4A3C-AE5E-35831C7DB196}" presName="accentRepeatNode" presStyleLbl="solidFgAcc1" presStyleIdx="2" presStyleCnt="6"/>
      <dgm:spPr/>
    </dgm:pt>
    <dgm:pt modelId="{98D5AD31-C111-492B-8F63-AB89C26442EE}" type="pres">
      <dgm:prSet presAssocID="{F2B53C51-1690-45A3-9931-65714EB1464B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40432-F1CA-46B5-BCD6-B61444811A5E}" type="pres">
      <dgm:prSet presAssocID="{F2B53C51-1690-45A3-9931-65714EB1464B}" presName="accent_4" presStyleCnt="0"/>
      <dgm:spPr/>
    </dgm:pt>
    <dgm:pt modelId="{1D12E727-44F8-404C-8669-DF7C35E941F7}" type="pres">
      <dgm:prSet presAssocID="{F2B53C51-1690-45A3-9931-65714EB1464B}" presName="accentRepeatNode" presStyleLbl="solidFgAcc1" presStyleIdx="3" presStyleCnt="6"/>
      <dgm:spPr/>
    </dgm:pt>
    <dgm:pt modelId="{100A1722-1085-4FA1-BF87-AEAFF2B98AF1}" type="pres">
      <dgm:prSet presAssocID="{0677F33B-5928-4B13-95BC-92C3D25D6FB4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EC978-FCA3-4217-BF7D-CF2C59156D27}" type="pres">
      <dgm:prSet presAssocID="{0677F33B-5928-4B13-95BC-92C3D25D6FB4}" presName="accent_5" presStyleCnt="0"/>
      <dgm:spPr/>
    </dgm:pt>
    <dgm:pt modelId="{E54D89A3-AB9D-4B96-8D03-65A0155CC0D6}" type="pres">
      <dgm:prSet presAssocID="{0677F33B-5928-4B13-95BC-92C3D25D6FB4}" presName="accentRepeatNode" presStyleLbl="solidFgAcc1" presStyleIdx="4" presStyleCnt="6"/>
      <dgm:spPr/>
    </dgm:pt>
    <dgm:pt modelId="{E59D860F-5D41-432B-B48F-D24D159137E3}" type="pres">
      <dgm:prSet presAssocID="{9CE76E5F-F206-44ED-A46C-0343F4A15FB7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C0D80F-9DB3-41A9-BD3C-D7B74C8877D2}" type="pres">
      <dgm:prSet presAssocID="{9CE76E5F-F206-44ED-A46C-0343F4A15FB7}" presName="accent_6" presStyleCnt="0"/>
      <dgm:spPr/>
    </dgm:pt>
    <dgm:pt modelId="{CA9F23D4-22BF-44A7-87AD-D4D23330BCB9}" type="pres">
      <dgm:prSet presAssocID="{9CE76E5F-F206-44ED-A46C-0343F4A15FB7}" presName="accentRepeatNode" presStyleLbl="solidFgAcc1" presStyleIdx="5" presStyleCnt="6"/>
      <dgm:spPr/>
    </dgm:pt>
  </dgm:ptLst>
  <dgm:cxnLst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E4FC26A6-2462-4A90-A67B-AC27E8CB9DC1}" srcId="{B2FB5B49-2F50-41F3-97D4-B549F75C2F0C}" destId="{8FB43A6B-832F-4949-9EC5-693FDB30ADEF}" srcOrd="0" destOrd="0" parTransId="{01FE1A72-B10E-448B-B14C-F42D0418BAD5}" sibTransId="{1777DBFC-39F9-449C-8079-019944A86C34}"/>
    <dgm:cxn modelId="{EE5A7D53-E4FB-4F62-B5E5-9CA7DE816023}" srcId="{B2FB5B49-2F50-41F3-97D4-B549F75C2F0C}" destId="{D890F76E-A0C1-4E0A-ADE5-B2404B1E8532}" srcOrd="1" destOrd="0" parTransId="{F6DFBBB1-8EDB-4E31-9D24-043A8728F50F}" sibTransId="{D1EAA44F-5095-4B6F-A724-1B5BA8616BC9}"/>
    <dgm:cxn modelId="{E6BA69F3-4E39-46EA-BA41-7C5B1B6068FA}" type="presOf" srcId="{1777DBFC-39F9-449C-8079-019944A86C34}" destId="{60F8A872-D9DD-434C-816C-D3B7CAE74D80}" srcOrd="0" destOrd="0" presId="urn:microsoft.com/office/officeart/2008/layout/VerticalCurvedList"/>
    <dgm:cxn modelId="{7D87C80C-AD68-46FE-A1E0-73185AB7ED8B}" type="presOf" srcId="{9CE76E5F-F206-44ED-A46C-0343F4A15FB7}" destId="{E59D860F-5D41-432B-B48F-D24D159137E3}" srcOrd="0" destOrd="0" presId="urn:microsoft.com/office/officeart/2008/layout/VerticalCurvedList"/>
    <dgm:cxn modelId="{1D3F2F59-C91D-4F89-A4A4-8BABF26F0C99}" type="presOf" srcId="{0677F33B-5928-4B13-95BC-92C3D25D6FB4}" destId="{100A1722-1085-4FA1-BF87-AEAFF2B98AF1}" srcOrd="0" destOrd="0" presId="urn:microsoft.com/office/officeart/2008/layout/VerticalCurvedList"/>
    <dgm:cxn modelId="{439EFB81-F192-4CD0-93C4-4328BCF53D6D}" srcId="{B2FB5B49-2F50-41F3-97D4-B549F75C2F0C}" destId="{9CE76E5F-F206-44ED-A46C-0343F4A15FB7}" srcOrd="5" destOrd="0" parTransId="{49E44180-9E41-4226-8216-C0DB134B4797}" sibTransId="{2BA963BB-DC2D-4BCF-8B48-65D3AAE40592}"/>
    <dgm:cxn modelId="{F5F605EF-E2FC-4285-9C93-E8251C7D1E29}" type="presOf" srcId="{F2B53C51-1690-45A3-9931-65714EB1464B}" destId="{98D5AD31-C111-492B-8F63-AB89C26442EE}" srcOrd="0" destOrd="0" presId="urn:microsoft.com/office/officeart/2008/layout/VerticalCurvedList"/>
    <dgm:cxn modelId="{E1222A3B-5BE6-4077-B2EF-1FED50605F37}" srcId="{B2FB5B49-2F50-41F3-97D4-B549F75C2F0C}" destId="{F2B53C51-1690-45A3-9931-65714EB1464B}" srcOrd="3" destOrd="0" parTransId="{B116F47E-00C1-4344-8033-9026EDB14EBC}" sibTransId="{9C59A583-23E2-4868-9CC7-817162495C95}"/>
    <dgm:cxn modelId="{E8EEEE7A-1C27-48AA-8BC6-23F38CBA15AB}" srcId="{B2FB5B49-2F50-41F3-97D4-B549F75C2F0C}" destId="{0677F33B-5928-4B13-95BC-92C3D25D6FB4}" srcOrd="4" destOrd="0" parTransId="{A9E2455D-F0E7-478B-B0FA-36B09946BBE1}" sibTransId="{A407EEA7-0F68-4F94-AF7C-325C59202831}"/>
    <dgm:cxn modelId="{000E5490-0476-4B62-9BDB-3B18EA76C3BF}" type="presOf" srcId="{D890F76E-A0C1-4E0A-ADE5-B2404B1E8532}" destId="{44AE3D9D-121D-4791-B7C7-8EF9A499C3DD}" srcOrd="0" destOrd="0" presId="urn:microsoft.com/office/officeart/2008/layout/VerticalCurvedList"/>
    <dgm:cxn modelId="{735F1E49-848E-4A37-A2E7-E36D6F860DE2}" type="presOf" srcId="{8FB43A6B-832F-4949-9EC5-693FDB30ADEF}" destId="{AF003B96-D60C-43DE-87EC-66F559DDAE4E}" srcOrd="0" destOrd="0" presId="urn:microsoft.com/office/officeart/2008/layout/VerticalCurvedList"/>
    <dgm:cxn modelId="{97476935-1370-4F19-8CD0-BC57161CEBCA}" srcId="{B2FB5B49-2F50-41F3-97D4-B549F75C2F0C}" destId="{2A7954C5-CFD8-4A3C-AE5E-35831C7DB196}" srcOrd="2" destOrd="0" parTransId="{77AD183A-B14F-4EB9-B5C6-AF65AB090DD0}" sibTransId="{DBDA571B-84A3-4A96-A738-12A3698977C3}"/>
    <dgm:cxn modelId="{38D3A63D-1C96-4F18-A83A-2AB7ABF3543C}" type="presOf" srcId="{2A7954C5-CFD8-4A3C-AE5E-35831C7DB196}" destId="{55A59393-D7A8-4F54-A700-9EEC43F6E841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09A93371-A29F-4A4D-86AA-42513169B696}" type="presParOf" srcId="{D0D565A3-25C6-4AF0-B3AE-1BB85121FD46}" destId="{AF003B96-D60C-43DE-87EC-66F559DDAE4E}" srcOrd="1" destOrd="0" presId="urn:microsoft.com/office/officeart/2008/layout/VerticalCurvedList"/>
    <dgm:cxn modelId="{BBC05DB1-9136-484E-810B-B5C05A35A728}" type="presParOf" srcId="{D0D565A3-25C6-4AF0-B3AE-1BB85121FD46}" destId="{196F5AA2-3F51-45EC-B1C5-62AB383D48ED}" srcOrd="2" destOrd="0" presId="urn:microsoft.com/office/officeart/2008/layout/VerticalCurvedList"/>
    <dgm:cxn modelId="{E1AAB4FF-A69B-442A-B5EA-CF02563F546C}" type="presParOf" srcId="{196F5AA2-3F51-45EC-B1C5-62AB383D48ED}" destId="{EAD9989E-56D2-45B2-8E40-1979F974DC3E}" srcOrd="0" destOrd="0" presId="urn:microsoft.com/office/officeart/2008/layout/VerticalCurvedList"/>
    <dgm:cxn modelId="{2A4A1BCB-335B-4E18-BD28-8CEC40CE850F}" type="presParOf" srcId="{D0D565A3-25C6-4AF0-B3AE-1BB85121FD46}" destId="{44AE3D9D-121D-4791-B7C7-8EF9A499C3DD}" srcOrd="3" destOrd="0" presId="urn:microsoft.com/office/officeart/2008/layout/VerticalCurvedList"/>
    <dgm:cxn modelId="{1E16A77B-D264-47BD-B121-EAAE5AAE4BC6}" type="presParOf" srcId="{D0D565A3-25C6-4AF0-B3AE-1BB85121FD46}" destId="{A235D192-AF6B-4627-AEED-272F15B6AC30}" srcOrd="4" destOrd="0" presId="urn:microsoft.com/office/officeart/2008/layout/VerticalCurvedList"/>
    <dgm:cxn modelId="{09CCFF08-FDEA-43BB-9589-FFAA5343A350}" type="presParOf" srcId="{A235D192-AF6B-4627-AEED-272F15B6AC30}" destId="{577445FC-9376-4F56-A38E-C9C7AA556E3E}" srcOrd="0" destOrd="0" presId="urn:microsoft.com/office/officeart/2008/layout/VerticalCurvedList"/>
    <dgm:cxn modelId="{2173CC20-59FA-46A7-BB05-1D14F6CE89CE}" type="presParOf" srcId="{D0D565A3-25C6-4AF0-B3AE-1BB85121FD46}" destId="{55A59393-D7A8-4F54-A700-9EEC43F6E841}" srcOrd="5" destOrd="0" presId="urn:microsoft.com/office/officeart/2008/layout/VerticalCurvedList"/>
    <dgm:cxn modelId="{8712FC2B-99AD-4D15-B9DF-518381DE7463}" type="presParOf" srcId="{D0D565A3-25C6-4AF0-B3AE-1BB85121FD46}" destId="{39F0A691-570B-47ED-88C6-72810CF0B9C8}" srcOrd="6" destOrd="0" presId="urn:microsoft.com/office/officeart/2008/layout/VerticalCurvedList"/>
    <dgm:cxn modelId="{533B2281-CAC9-4386-9975-DF124570B7D4}" type="presParOf" srcId="{39F0A691-570B-47ED-88C6-72810CF0B9C8}" destId="{6DDFAED8-C27B-4EBE-9F8C-3B0C6DFE75B4}" srcOrd="0" destOrd="0" presId="urn:microsoft.com/office/officeart/2008/layout/VerticalCurvedList"/>
    <dgm:cxn modelId="{37514C51-06EC-4233-AC52-85BBCFAA2DBC}" type="presParOf" srcId="{D0D565A3-25C6-4AF0-B3AE-1BB85121FD46}" destId="{98D5AD31-C111-492B-8F63-AB89C26442EE}" srcOrd="7" destOrd="0" presId="urn:microsoft.com/office/officeart/2008/layout/VerticalCurvedList"/>
    <dgm:cxn modelId="{445EA2C1-AE4C-4F31-A5FF-AB48DBA1DD96}" type="presParOf" srcId="{D0D565A3-25C6-4AF0-B3AE-1BB85121FD46}" destId="{19D40432-F1CA-46B5-BCD6-B61444811A5E}" srcOrd="8" destOrd="0" presId="urn:microsoft.com/office/officeart/2008/layout/VerticalCurvedList"/>
    <dgm:cxn modelId="{68268190-67BC-4E59-8D69-657617022446}" type="presParOf" srcId="{19D40432-F1CA-46B5-BCD6-B61444811A5E}" destId="{1D12E727-44F8-404C-8669-DF7C35E941F7}" srcOrd="0" destOrd="0" presId="urn:microsoft.com/office/officeart/2008/layout/VerticalCurvedList"/>
    <dgm:cxn modelId="{011FF2B1-A106-4035-AC24-464C3AC63453}" type="presParOf" srcId="{D0D565A3-25C6-4AF0-B3AE-1BB85121FD46}" destId="{100A1722-1085-4FA1-BF87-AEAFF2B98AF1}" srcOrd="9" destOrd="0" presId="urn:microsoft.com/office/officeart/2008/layout/VerticalCurvedList"/>
    <dgm:cxn modelId="{88FFC14F-83C1-4DE1-909C-5BC9D627644D}" type="presParOf" srcId="{D0D565A3-25C6-4AF0-B3AE-1BB85121FD46}" destId="{A6DEC978-FCA3-4217-BF7D-CF2C59156D27}" srcOrd="10" destOrd="0" presId="urn:microsoft.com/office/officeart/2008/layout/VerticalCurvedList"/>
    <dgm:cxn modelId="{6B1A3797-4D90-4E36-9AA1-3B7B5EF45455}" type="presParOf" srcId="{A6DEC978-FCA3-4217-BF7D-CF2C59156D27}" destId="{E54D89A3-AB9D-4B96-8D03-65A0155CC0D6}" srcOrd="0" destOrd="0" presId="urn:microsoft.com/office/officeart/2008/layout/VerticalCurvedList"/>
    <dgm:cxn modelId="{7CE72ED8-33EF-43D7-A56A-1C21996C7FFF}" type="presParOf" srcId="{D0D565A3-25C6-4AF0-B3AE-1BB85121FD46}" destId="{E59D860F-5D41-432B-B48F-D24D159137E3}" srcOrd="11" destOrd="0" presId="urn:microsoft.com/office/officeart/2008/layout/VerticalCurvedList"/>
    <dgm:cxn modelId="{60F9E4A6-083C-4C7E-B9E2-0965547ECBF7}" type="presParOf" srcId="{D0D565A3-25C6-4AF0-B3AE-1BB85121FD46}" destId="{7FC0D80F-9DB3-41A9-BD3C-D7B74C8877D2}" srcOrd="12" destOrd="0" presId="urn:microsoft.com/office/officeart/2008/layout/VerticalCurvedList"/>
    <dgm:cxn modelId="{CF25FD41-865E-49B6-A4A7-2C437D9B2255}" type="presParOf" srcId="{7FC0D80F-9DB3-41A9-BD3C-D7B74C8877D2}" destId="{CA9F23D4-22BF-44A7-87AD-D4D23330BC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D43836-6AB8-4772-98A5-3D05E687155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B609F35-9C2E-4FCC-AFE2-CB815B907955}">
      <dgm:prSet custT="1"/>
      <dgm:spPr/>
      <dgm:t>
        <a:bodyPr/>
        <a:lstStyle/>
        <a:p>
          <a:pPr algn="just" rtl="0"/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Первая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половина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ХХ в. в ландшафтоведении была отмечена «поиском истины» – движущей силе развития ландшафта. Такой силой И.М. Крашенинников (1923) и А.И. Пономарев (1937) считали рельеф, Б.Б. Полынов (1925) – климат и рельеф, А.А. Григорьев (1937) – климат, И.К.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Пачосский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(1915), В.П. Вильямс (1927), А.Д.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Гожев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(1929) – растительность.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6E49D3-E388-4A4E-9A30-A4890D65BE1F}" type="parTrans" cxnId="{130F2742-0F25-477F-ADA9-F75D9EB2BD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C580A0-B2DC-44F2-9B0F-C6C8221377D5}" type="sibTrans" cxnId="{130F2742-0F25-477F-ADA9-F75D9EB2BD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800894-A77E-4A63-94BF-744069C7B50F}" type="pres">
      <dgm:prSet presAssocID="{2AD43836-6AB8-4772-98A5-3D05E687155E}" presName="Name0" presStyleCnt="0">
        <dgm:presLayoutVars>
          <dgm:dir/>
          <dgm:resizeHandles val="exact"/>
        </dgm:presLayoutVars>
      </dgm:prSet>
      <dgm:spPr/>
    </dgm:pt>
    <dgm:pt modelId="{C360B250-778D-464C-B919-A7B3CDE71821}" type="pres">
      <dgm:prSet presAssocID="{2AD43836-6AB8-4772-98A5-3D05E687155E}" presName="arrow" presStyleLbl="bgShp" presStyleIdx="0" presStyleCnt="1"/>
      <dgm:spPr/>
    </dgm:pt>
    <dgm:pt modelId="{3C68512D-C571-445D-A047-9A59DA677347}" type="pres">
      <dgm:prSet presAssocID="{2AD43836-6AB8-4772-98A5-3D05E687155E}" presName="points" presStyleCnt="0"/>
      <dgm:spPr/>
    </dgm:pt>
    <dgm:pt modelId="{503274C0-A17A-4539-87ED-CAA1AE12CCFE}" type="pres">
      <dgm:prSet presAssocID="{BB609F35-9C2E-4FCC-AFE2-CB815B907955}" presName="compositeA" presStyleCnt="0"/>
      <dgm:spPr/>
    </dgm:pt>
    <dgm:pt modelId="{324B9C0A-0E0F-4A09-B92F-B01E9B3F1A3C}" type="pres">
      <dgm:prSet presAssocID="{BB609F35-9C2E-4FCC-AFE2-CB815B907955}" presName="textA" presStyleLbl="revTx" presStyleIdx="0" presStyleCnt="1">
        <dgm:presLayoutVars>
          <dgm:bulletEnabled val="1"/>
        </dgm:presLayoutVars>
      </dgm:prSet>
      <dgm:spPr/>
    </dgm:pt>
    <dgm:pt modelId="{A3D1119C-F0E5-4963-873B-24BC96D8D4ED}" type="pres">
      <dgm:prSet presAssocID="{BB609F35-9C2E-4FCC-AFE2-CB815B907955}" presName="circleA" presStyleLbl="node1" presStyleIdx="0" presStyleCnt="1"/>
      <dgm:spPr/>
    </dgm:pt>
    <dgm:pt modelId="{5593232D-FEF0-492C-BD53-6118F5651FE1}" type="pres">
      <dgm:prSet presAssocID="{BB609F35-9C2E-4FCC-AFE2-CB815B907955}" presName="spaceA" presStyleCnt="0"/>
      <dgm:spPr/>
    </dgm:pt>
  </dgm:ptLst>
  <dgm:cxnLst>
    <dgm:cxn modelId="{D5CB3B37-C0D2-4D15-B468-B622606E0474}" type="presOf" srcId="{BB609F35-9C2E-4FCC-AFE2-CB815B907955}" destId="{324B9C0A-0E0F-4A09-B92F-B01E9B3F1A3C}" srcOrd="0" destOrd="0" presId="urn:microsoft.com/office/officeart/2005/8/layout/hProcess11"/>
    <dgm:cxn modelId="{704CE6A1-3DA2-493A-BEDB-D5ECFF667200}" type="presOf" srcId="{2AD43836-6AB8-4772-98A5-3D05E687155E}" destId="{73800894-A77E-4A63-94BF-744069C7B50F}" srcOrd="0" destOrd="0" presId="urn:microsoft.com/office/officeart/2005/8/layout/hProcess11"/>
    <dgm:cxn modelId="{130F2742-0F25-477F-ADA9-F75D9EB2BD66}" srcId="{2AD43836-6AB8-4772-98A5-3D05E687155E}" destId="{BB609F35-9C2E-4FCC-AFE2-CB815B907955}" srcOrd="0" destOrd="0" parTransId="{DE6E49D3-E388-4A4E-9A30-A4890D65BE1F}" sibTransId="{B8C580A0-B2DC-44F2-9B0F-C6C8221377D5}"/>
    <dgm:cxn modelId="{D1986AE9-F2C3-49BE-9CE9-EBA9CCE6F5D9}" type="presParOf" srcId="{73800894-A77E-4A63-94BF-744069C7B50F}" destId="{C360B250-778D-464C-B919-A7B3CDE71821}" srcOrd="0" destOrd="0" presId="urn:microsoft.com/office/officeart/2005/8/layout/hProcess11"/>
    <dgm:cxn modelId="{5F9F9109-F079-4161-A0AC-1842D5FA1911}" type="presParOf" srcId="{73800894-A77E-4A63-94BF-744069C7B50F}" destId="{3C68512D-C571-445D-A047-9A59DA677347}" srcOrd="1" destOrd="0" presId="urn:microsoft.com/office/officeart/2005/8/layout/hProcess11"/>
    <dgm:cxn modelId="{3D199139-E9FB-4B73-B788-32BE821007BC}" type="presParOf" srcId="{3C68512D-C571-445D-A047-9A59DA677347}" destId="{503274C0-A17A-4539-87ED-CAA1AE12CCFE}" srcOrd="0" destOrd="0" presId="urn:microsoft.com/office/officeart/2005/8/layout/hProcess11"/>
    <dgm:cxn modelId="{980B4558-C305-46F8-BBF8-9AFC7CF080CB}" type="presParOf" srcId="{503274C0-A17A-4539-87ED-CAA1AE12CCFE}" destId="{324B9C0A-0E0F-4A09-B92F-B01E9B3F1A3C}" srcOrd="0" destOrd="0" presId="urn:microsoft.com/office/officeart/2005/8/layout/hProcess11"/>
    <dgm:cxn modelId="{B255605C-D84C-4EF7-880C-6A3AE866B80F}" type="presParOf" srcId="{503274C0-A17A-4539-87ED-CAA1AE12CCFE}" destId="{A3D1119C-F0E5-4963-873B-24BC96D8D4ED}" srcOrd="1" destOrd="0" presId="urn:microsoft.com/office/officeart/2005/8/layout/hProcess11"/>
    <dgm:cxn modelId="{174FB5E8-A3DD-47AA-B7FC-CA3E089DC3CC}" type="presParOf" srcId="{503274C0-A17A-4539-87ED-CAA1AE12CCFE}" destId="{5593232D-FEF0-492C-BD53-6118F5651FE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F1D820-CFFF-4142-9A7E-604361506C55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71F6556-F51F-43F4-8C8B-E9C2DE013331}" type="pres">
      <dgm:prSet presAssocID="{C7F1D820-CFFF-4142-9A7E-604361506C55}" presName="compositeShape" presStyleCnt="0">
        <dgm:presLayoutVars>
          <dgm:dir/>
          <dgm:resizeHandles/>
        </dgm:presLayoutVars>
      </dgm:prSet>
      <dgm:spPr/>
    </dgm:pt>
  </dgm:ptLst>
  <dgm:cxnLst>
    <dgm:cxn modelId="{01B7AE6B-DA1E-409E-A563-D02B43567629}" type="presOf" srcId="{C7F1D820-CFFF-4142-9A7E-604361506C55}" destId="{671F6556-F51F-43F4-8C8B-E9C2DE013331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390281-6495-4A26-9D9F-A5978053BFA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82A775-2026-48E1-9BFD-C9652A4754E9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Дальнейшими исследованиями признана ошибочность подхода «ведущих факторов» без учета их соразмерной активности и взаимодействия. На первый план должно быть вынесено познание парагенезиса и парадинамики процессов, их количественное выражение. По С.Д. Муравейскому [2, 3], в ландшафте взаимодействуют три интегрирующих фактора (климат, сток, рельефообразование) и три процесса (эволюция органического мира, выветривание и почвообразование), при этом сток – наиболее активный из интегрирующих факторов. Н.А. Солнцев, признавая, что развитие природно-территориальный комплекс (ПТК) идет под воздействием взаимосвязанных компонентов, считает, что сила влияния разных компонентов друг на друга неравнозначна. Все компоненты располагаются им в следующий ряд: земная кора, воздух, вода, растительность, животный мир. В этом ряду сила воздействия компонентов друг на друга ослабевает от первого члена к последнему.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8E4796-F882-48FA-8881-B2F03FF67DFB}" type="parTrans" cxnId="{D441964A-328F-49FA-94A2-FCA7145BE2D8}">
      <dgm:prSet/>
      <dgm:spPr/>
      <dgm:t>
        <a:bodyPr/>
        <a:lstStyle/>
        <a:p>
          <a:endParaRPr lang="ru-RU"/>
        </a:p>
      </dgm:t>
    </dgm:pt>
    <dgm:pt modelId="{2AA4B10E-6EE2-46CE-B208-CB2C0CD26192}" type="sibTrans" cxnId="{D441964A-328F-49FA-94A2-FCA7145BE2D8}">
      <dgm:prSet/>
      <dgm:spPr/>
      <dgm:t>
        <a:bodyPr/>
        <a:lstStyle/>
        <a:p>
          <a:endParaRPr lang="ru-RU"/>
        </a:p>
      </dgm:t>
    </dgm:pt>
    <dgm:pt modelId="{B10EC93C-537B-430B-8D80-57538941CAF4}" type="pres">
      <dgm:prSet presAssocID="{5C390281-6495-4A26-9D9F-A5978053BFA2}" presName="compositeShape" presStyleCnt="0">
        <dgm:presLayoutVars>
          <dgm:dir/>
          <dgm:resizeHandles/>
        </dgm:presLayoutVars>
      </dgm:prSet>
      <dgm:spPr/>
    </dgm:pt>
    <dgm:pt modelId="{EB87EB6E-3CD1-4642-B1FB-1A74E01A9E40}" type="pres">
      <dgm:prSet presAssocID="{5C390281-6495-4A26-9D9F-A5978053BFA2}" presName="pyramid" presStyleLbl="node1" presStyleIdx="0" presStyleCnt="1"/>
      <dgm:spPr/>
    </dgm:pt>
    <dgm:pt modelId="{E3F10965-1CC3-44B4-91AA-751846F12FBA}" type="pres">
      <dgm:prSet presAssocID="{5C390281-6495-4A26-9D9F-A5978053BFA2}" presName="theList" presStyleCnt="0"/>
      <dgm:spPr/>
    </dgm:pt>
    <dgm:pt modelId="{EF442EC8-B0A5-4224-971E-689D1E222113}" type="pres">
      <dgm:prSet presAssocID="{4A82A775-2026-48E1-9BFD-C9652A4754E9}" presName="aNode" presStyleLbl="fgAcc1" presStyleIdx="0" presStyleCnt="1" custScaleX="146606" custScaleY="118048" custLinFactNeighborX="15038" custLinFactNeighborY="98240">
        <dgm:presLayoutVars>
          <dgm:bulletEnabled val="1"/>
        </dgm:presLayoutVars>
      </dgm:prSet>
      <dgm:spPr/>
    </dgm:pt>
    <dgm:pt modelId="{29DBA041-B1D8-4E21-95CE-99D2CC2C327D}" type="pres">
      <dgm:prSet presAssocID="{4A82A775-2026-48E1-9BFD-C9652A4754E9}" presName="aSpace" presStyleCnt="0"/>
      <dgm:spPr/>
    </dgm:pt>
  </dgm:ptLst>
  <dgm:cxnLst>
    <dgm:cxn modelId="{D441964A-328F-49FA-94A2-FCA7145BE2D8}" srcId="{5C390281-6495-4A26-9D9F-A5978053BFA2}" destId="{4A82A775-2026-48E1-9BFD-C9652A4754E9}" srcOrd="0" destOrd="0" parTransId="{1F8E4796-F882-48FA-8881-B2F03FF67DFB}" sibTransId="{2AA4B10E-6EE2-46CE-B208-CB2C0CD26192}"/>
    <dgm:cxn modelId="{E22F04A2-AE9E-4DC1-9EB9-7D32FBF52F24}" type="presOf" srcId="{4A82A775-2026-48E1-9BFD-C9652A4754E9}" destId="{EF442EC8-B0A5-4224-971E-689D1E222113}" srcOrd="0" destOrd="0" presId="urn:microsoft.com/office/officeart/2005/8/layout/pyramid2"/>
    <dgm:cxn modelId="{23D21ED7-EB31-476A-A76D-C15BE8831875}" type="presOf" srcId="{5C390281-6495-4A26-9D9F-A5978053BFA2}" destId="{B10EC93C-537B-430B-8D80-57538941CAF4}" srcOrd="0" destOrd="0" presId="urn:microsoft.com/office/officeart/2005/8/layout/pyramid2"/>
    <dgm:cxn modelId="{97A370BE-8F2D-4939-8B75-07C8ACC22323}" type="presParOf" srcId="{B10EC93C-537B-430B-8D80-57538941CAF4}" destId="{EB87EB6E-3CD1-4642-B1FB-1A74E01A9E40}" srcOrd="0" destOrd="0" presId="urn:microsoft.com/office/officeart/2005/8/layout/pyramid2"/>
    <dgm:cxn modelId="{5B8BEB61-738B-4FA2-BE77-FEE68D7482A4}" type="presParOf" srcId="{B10EC93C-537B-430B-8D80-57538941CAF4}" destId="{E3F10965-1CC3-44B4-91AA-751846F12FBA}" srcOrd="1" destOrd="0" presId="urn:microsoft.com/office/officeart/2005/8/layout/pyramid2"/>
    <dgm:cxn modelId="{1E866B95-11C7-4CCC-A734-9D698ED9E4E4}" type="presParOf" srcId="{E3F10965-1CC3-44B4-91AA-751846F12FBA}" destId="{EF442EC8-B0A5-4224-971E-689D1E222113}" srcOrd="0" destOrd="0" presId="urn:microsoft.com/office/officeart/2005/8/layout/pyramid2"/>
    <dgm:cxn modelId="{56D63769-ED0E-434A-92C1-7292BCF86577}" type="presParOf" srcId="{E3F10965-1CC3-44B4-91AA-751846F12FBA}" destId="{29DBA041-B1D8-4E21-95CE-99D2CC2C327D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E794F2-39F2-41A9-8B64-404D44A2B65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2027A1-3478-415F-AD02-0CF43D146BFF}">
      <dgm:prSet custT="1"/>
      <dgm:spPr/>
      <dgm:t>
        <a:bodyPr/>
        <a:lstStyle/>
        <a:p>
          <a:pPr algn="just" rtl="0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основу классификации форм динамики фитоценозов и биогеоценозов, разработанной В.Н. Сукачевым, положены представления об иерархичности действия различных факторов. В.Н. Сукачев считал, что движущей силой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биогеоценогенеза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как процесса саморазвития являются не внешние, а внутренние противоречивые взаимодействия его компонентов. Он был «против идеи “климакса” в развитии биологических сообществ». Начав с выяснения связей между биоценозами и условиями их существования, В.Н. Сукачев в дальнейшем расширил объем исследований, неизбежно вышел за рамки собственно биоценологии и пришел к традиционному пониманию предмета ландшафтоведения.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27DC7-9767-4506-9C21-286634706412}" type="parTrans" cxnId="{35B87C85-95A3-4916-A754-099C6D8D8149}">
      <dgm:prSet/>
      <dgm:spPr/>
      <dgm:t>
        <a:bodyPr/>
        <a:lstStyle/>
        <a:p>
          <a:pPr algn="just"/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C85303-9FA2-48BD-9DE3-D2832F258226}" type="sibTrans" cxnId="{35B87C85-95A3-4916-A754-099C6D8D8149}">
      <dgm:prSet/>
      <dgm:spPr/>
      <dgm:t>
        <a:bodyPr/>
        <a:lstStyle/>
        <a:p>
          <a:pPr algn="just"/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1EBA90-4FE5-4242-B1A4-D9EAFE9EE52D}">
      <dgm:prSet custT="1"/>
      <dgm:spPr/>
      <dgm:t>
        <a:bodyPr/>
        <a:lstStyle/>
        <a:p>
          <a:pPr algn="just" rtl="0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Активизация изучения динамики ландшафтов в 1960-е гг. связана с именем В.Б.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Сочавы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который разработал теоретические основы динамики ландшафтов на основе системного подхода. «Динамический критерий в ландшафтоведении имеет довольно длительную историю, но он укрепился и приобрел значение во всех разделах этой науки лишь после того, как начала получать признание теория открытых систем в новом ее толковании, данном Л.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Берталанфи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(1950), У. Эшби (1958) и др.».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56E8E8-4797-4038-8D3F-7C4E02082F77}" type="parTrans" cxnId="{B799B434-15E9-4AE1-BE8E-8C292D5AC49C}">
      <dgm:prSet/>
      <dgm:spPr/>
      <dgm:t>
        <a:bodyPr/>
        <a:lstStyle/>
        <a:p>
          <a:pPr algn="just"/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67F282-F71A-409B-A120-10EF4EDCCD39}" type="sibTrans" cxnId="{B799B434-15E9-4AE1-BE8E-8C292D5AC49C}">
      <dgm:prSet/>
      <dgm:spPr/>
      <dgm:t>
        <a:bodyPr/>
        <a:lstStyle/>
        <a:p>
          <a:pPr algn="just"/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E5AA2C-933A-4D57-9763-AB56CA727DA7}" type="pres">
      <dgm:prSet presAssocID="{59E794F2-39F2-41A9-8B64-404D44A2B65F}" presName="compositeShape" presStyleCnt="0">
        <dgm:presLayoutVars>
          <dgm:chMax val="7"/>
          <dgm:dir/>
          <dgm:resizeHandles val="exact"/>
        </dgm:presLayoutVars>
      </dgm:prSet>
      <dgm:spPr/>
    </dgm:pt>
    <dgm:pt modelId="{D89311DD-F51B-4716-9C12-497EC33763D9}" type="pres">
      <dgm:prSet presAssocID="{AD2027A1-3478-415F-AD02-0CF43D146BFF}" presName="circ1" presStyleLbl="vennNode1" presStyleIdx="0" presStyleCnt="2" custScaleX="111488"/>
      <dgm:spPr/>
    </dgm:pt>
    <dgm:pt modelId="{7926CC8B-B76A-4662-8AB4-39FB5B283DDF}" type="pres">
      <dgm:prSet presAssocID="{AD2027A1-3478-415F-AD02-0CF43D146BF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2012B4F-FAB9-4934-947C-119925DC339B}" type="pres">
      <dgm:prSet presAssocID="{6D1EBA90-4FE5-4242-B1A4-D9EAFE9EE52D}" presName="circ2" presStyleLbl="vennNode1" presStyleIdx="1" presStyleCnt="2" custScaleX="108385" custLinFactNeighborX="16067" custLinFactNeighborY="27512"/>
      <dgm:spPr/>
    </dgm:pt>
    <dgm:pt modelId="{6BD5588A-53A6-44B9-B1C6-622CD1A839ED}" type="pres">
      <dgm:prSet presAssocID="{6D1EBA90-4FE5-4242-B1A4-D9EAFE9EE5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99ACC3E-2414-445B-BF67-5D4F9F3A877C}" type="presOf" srcId="{59E794F2-39F2-41A9-8B64-404D44A2B65F}" destId="{83E5AA2C-933A-4D57-9763-AB56CA727DA7}" srcOrd="0" destOrd="0" presId="urn:microsoft.com/office/officeart/2005/8/layout/venn1"/>
    <dgm:cxn modelId="{B6B13043-2B4B-47EF-AC89-B3D5C5AF6FF6}" type="presOf" srcId="{6D1EBA90-4FE5-4242-B1A4-D9EAFE9EE52D}" destId="{6BD5588A-53A6-44B9-B1C6-622CD1A839ED}" srcOrd="1" destOrd="0" presId="urn:microsoft.com/office/officeart/2005/8/layout/venn1"/>
    <dgm:cxn modelId="{E9339A21-0CA9-424A-9569-2A9D5C9A3704}" type="presOf" srcId="{AD2027A1-3478-415F-AD02-0CF43D146BFF}" destId="{7926CC8B-B76A-4662-8AB4-39FB5B283DDF}" srcOrd="1" destOrd="0" presId="urn:microsoft.com/office/officeart/2005/8/layout/venn1"/>
    <dgm:cxn modelId="{35B87C85-95A3-4916-A754-099C6D8D8149}" srcId="{59E794F2-39F2-41A9-8B64-404D44A2B65F}" destId="{AD2027A1-3478-415F-AD02-0CF43D146BFF}" srcOrd="0" destOrd="0" parTransId="{F3E27DC7-9767-4506-9C21-286634706412}" sibTransId="{93C85303-9FA2-48BD-9DE3-D2832F258226}"/>
    <dgm:cxn modelId="{DCABBEB2-5CF7-4BC7-B23B-00A44336AF82}" type="presOf" srcId="{AD2027A1-3478-415F-AD02-0CF43D146BFF}" destId="{D89311DD-F51B-4716-9C12-497EC33763D9}" srcOrd="0" destOrd="0" presId="urn:microsoft.com/office/officeart/2005/8/layout/venn1"/>
    <dgm:cxn modelId="{C3B76ED4-4DB9-4D50-A9A4-62C4CB33BE05}" type="presOf" srcId="{6D1EBA90-4FE5-4242-B1A4-D9EAFE9EE52D}" destId="{02012B4F-FAB9-4934-947C-119925DC339B}" srcOrd="0" destOrd="0" presId="urn:microsoft.com/office/officeart/2005/8/layout/venn1"/>
    <dgm:cxn modelId="{B799B434-15E9-4AE1-BE8E-8C292D5AC49C}" srcId="{59E794F2-39F2-41A9-8B64-404D44A2B65F}" destId="{6D1EBA90-4FE5-4242-B1A4-D9EAFE9EE52D}" srcOrd="1" destOrd="0" parTransId="{5156E8E8-4797-4038-8D3F-7C4E02082F77}" sibTransId="{EA67F282-F71A-409B-A120-10EF4EDCCD39}"/>
    <dgm:cxn modelId="{E01EB9B5-70BA-4FBF-9A9B-467B5EA1FA00}" type="presParOf" srcId="{83E5AA2C-933A-4D57-9763-AB56CA727DA7}" destId="{D89311DD-F51B-4716-9C12-497EC33763D9}" srcOrd="0" destOrd="0" presId="urn:microsoft.com/office/officeart/2005/8/layout/venn1"/>
    <dgm:cxn modelId="{D65E5851-4112-4FFD-97DE-651A4CF76F88}" type="presParOf" srcId="{83E5AA2C-933A-4D57-9763-AB56CA727DA7}" destId="{7926CC8B-B76A-4662-8AB4-39FB5B283DDF}" srcOrd="1" destOrd="0" presId="urn:microsoft.com/office/officeart/2005/8/layout/venn1"/>
    <dgm:cxn modelId="{2ABDA7FD-9445-490E-9506-434071639C5E}" type="presParOf" srcId="{83E5AA2C-933A-4D57-9763-AB56CA727DA7}" destId="{02012B4F-FAB9-4934-947C-119925DC339B}" srcOrd="2" destOrd="0" presId="urn:microsoft.com/office/officeart/2005/8/layout/venn1"/>
    <dgm:cxn modelId="{F897EE6E-C7A1-4FD0-8FCD-253AEB5E6959}" type="presParOf" srcId="{83E5AA2C-933A-4D57-9763-AB56CA727DA7}" destId="{6BD5588A-53A6-44B9-B1C6-622CD1A839E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29638F-9EEF-457A-BB1C-6B77F9BFF10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6280FA0-FD15-46E6-A7A6-CB35E90A623A}">
      <dgm:prSet custT="1"/>
      <dgm:spPr>
        <a:solidFill>
          <a:schemeClr val="accent5"/>
        </a:solidFill>
      </dgm:spPr>
      <dgm:t>
        <a:bodyPr/>
        <a:lstStyle/>
        <a:p>
          <a:pPr algn="ctr" rtl="0"/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Понятие «динамика ландшафта» вошло в ландшафтоведение около четырех десятилетий тому назад. Первоначально им обозначались любые изменения ландшафта и его свойств. В.Б. </a:t>
          </a:r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Сочава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предложил считать динамикой ландшафта «многообразные процессы, протекающие (спонтанно и под влиянием человека) в современных геосистемах и вызывающие в них различные трансформации».</a:t>
          </a:r>
        </a:p>
      </dgm:t>
    </dgm:pt>
    <dgm:pt modelId="{C08A3F9F-4322-4F7A-9E12-4E29F652C3A9}" type="parTrans" cxnId="{45F2A12E-8FD9-4CA5-9C90-6F3A05DB348C}">
      <dgm:prSet/>
      <dgm:spPr/>
      <dgm:t>
        <a:bodyPr/>
        <a:lstStyle/>
        <a:p>
          <a:endParaRPr lang="ru-RU"/>
        </a:p>
      </dgm:t>
    </dgm:pt>
    <dgm:pt modelId="{ACD64940-6725-4486-AFCD-D008C8658FB0}" type="sibTrans" cxnId="{45F2A12E-8FD9-4CA5-9C90-6F3A05DB348C}">
      <dgm:prSet/>
      <dgm:spPr/>
      <dgm:t>
        <a:bodyPr/>
        <a:lstStyle/>
        <a:p>
          <a:endParaRPr lang="ru-RU"/>
        </a:p>
      </dgm:t>
    </dgm:pt>
    <dgm:pt modelId="{BAC92A0A-FAD3-4CB8-857A-1218515D7A56}" type="pres">
      <dgm:prSet presAssocID="{5029638F-9EEF-457A-BB1C-6B77F9BFF1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568BDF-C1B1-4867-AB51-56A42836A9B7}" type="pres">
      <dgm:prSet presAssocID="{06280FA0-FD15-46E6-A7A6-CB35E90A623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09A1CF-DFE7-4A86-AFDD-2A254EE3F1FF}" type="presOf" srcId="{06280FA0-FD15-46E6-A7A6-CB35E90A623A}" destId="{A2568BDF-C1B1-4867-AB51-56A42836A9B7}" srcOrd="0" destOrd="0" presId="urn:microsoft.com/office/officeart/2005/8/layout/vList2"/>
    <dgm:cxn modelId="{C50C6061-0372-43DF-A575-1FDCF77DC6BD}" type="presOf" srcId="{5029638F-9EEF-457A-BB1C-6B77F9BFF10B}" destId="{BAC92A0A-FAD3-4CB8-857A-1218515D7A56}" srcOrd="0" destOrd="0" presId="urn:microsoft.com/office/officeart/2005/8/layout/vList2"/>
    <dgm:cxn modelId="{45F2A12E-8FD9-4CA5-9C90-6F3A05DB348C}" srcId="{5029638F-9EEF-457A-BB1C-6B77F9BFF10B}" destId="{06280FA0-FD15-46E6-A7A6-CB35E90A623A}" srcOrd="0" destOrd="0" parTransId="{C08A3F9F-4322-4F7A-9E12-4E29F652C3A9}" sibTransId="{ACD64940-6725-4486-AFCD-D008C8658FB0}"/>
    <dgm:cxn modelId="{DBD0B964-72DB-45AC-82E5-3B86016746D3}" type="presParOf" srcId="{BAC92A0A-FAD3-4CB8-857A-1218515D7A56}" destId="{A2568BDF-C1B1-4867-AB51-56A42836A9B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F649D6-904C-4090-9B5A-8C4B7E65EAED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D047CE4-1C06-4FD9-8F6B-3C2002797F5F}" type="pres">
      <dgm:prSet presAssocID="{9DF649D6-904C-4090-9B5A-8C4B7E65EA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73052D58-EEF4-4EC5-89D4-38C04F963F49}" type="presOf" srcId="{9DF649D6-904C-4090-9B5A-8C4B7E65EAED}" destId="{6D047CE4-1C06-4FD9-8F6B-3C2002797F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FECE1D4-512F-43DE-8425-33B11D1BC2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FF4076-912F-4F50-A29C-059070B56BFE}">
      <dgm:prSet phldrT="[Текст]" custT="1"/>
      <dgm:spPr>
        <a:solidFill>
          <a:schemeClr val="accent5"/>
        </a:solidFill>
      </dgm:spPr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Возросший интерес к проблеме изменения ландшафтов во времени, опыты стационарных исследований выявили необходимость расчленения казавшегося единым понятия на три и введения общего родового понятия «изменение ландшафтов». Стало ясно, что «динамика» – лишь одно из понятий, характеризующих изменения в ландшафте, и оно занимает срединное положение в цепочке «функционирование» – «динамика» – «эволюция». Динамика ландшафта – изменение характера компонентов и их взаимосвязей в пространстве и во времени, трансформация морфологического строения ландшафта и т.д.</a:t>
          </a:r>
        </a:p>
      </dgm:t>
    </dgm:pt>
    <dgm:pt modelId="{00A7115F-82E0-48B5-9F16-70DC64E094D3}" type="parTrans" cxnId="{903F9036-5A66-443C-B892-FFA1585A43E6}">
      <dgm:prSet/>
      <dgm:spPr/>
      <dgm:t>
        <a:bodyPr/>
        <a:lstStyle/>
        <a:p>
          <a:endParaRPr lang="ru-RU"/>
        </a:p>
      </dgm:t>
    </dgm:pt>
    <dgm:pt modelId="{874D3585-F251-451C-98AE-D39D418EF25A}" type="sibTrans" cxnId="{903F9036-5A66-443C-B892-FFA1585A43E6}">
      <dgm:prSet/>
      <dgm:spPr/>
      <dgm:t>
        <a:bodyPr/>
        <a:lstStyle/>
        <a:p>
          <a:endParaRPr lang="ru-RU"/>
        </a:p>
      </dgm:t>
    </dgm:pt>
    <dgm:pt modelId="{ABB129CD-BA50-4754-B5D0-1C0F8C334A03}">
      <dgm:prSet custT="1"/>
      <dgm:spPr>
        <a:solidFill>
          <a:schemeClr val="accent5"/>
        </a:solidFill>
      </dgm:spPr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Исследования последних десятилетий привели к представлению о ПТК как о пространственно-временной, а не только пространственной системе. «Основные формы всякого бытия – пространство и время – рассматриваются часто не в свойственной им связи, а отдельно, в отрыве друг от друга... Поэтому изучение регионов отдельно от исследования причинных связей, как и познание причинных связей вне региональных различий, ведет к одностороннему истолкованию свойств тел и явлений земной поверхности».</a:t>
          </a:r>
          <a:endParaRPr lang="ru-RU" sz="1800" b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EBB566-28F0-4859-AAE2-47B2E5ACDE3E}" type="parTrans" cxnId="{3476738C-0846-4599-91DA-8004F66EEC69}">
      <dgm:prSet/>
      <dgm:spPr/>
      <dgm:t>
        <a:bodyPr/>
        <a:lstStyle/>
        <a:p>
          <a:endParaRPr lang="ru-RU"/>
        </a:p>
      </dgm:t>
    </dgm:pt>
    <dgm:pt modelId="{40E5C1F1-8F19-4796-A8C6-A3BE249A9F58}" type="sibTrans" cxnId="{3476738C-0846-4599-91DA-8004F66EEC69}">
      <dgm:prSet/>
      <dgm:spPr/>
      <dgm:t>
        <a:bodyPr/>
        <a:lstStyle/>
        <a:p>
          <a:endParaRPr lang="ru-RU"/>
        </a:p>
      </dgm:t>
    </dgm:pt>
    <dgm:pt modelId="{1377D819-EF84-4325-981C-18B2C45711B1}" type="pres">
      <dgm:prSet presAssocID="{4FECE1D4-512F-43DE-8425-33B11D1BC2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4A3DB2-72F5-4D5E-AEC9-7B19453CA149}" type="pres">
      <dgm:prSet presAssocID="{DEFF4076-912F-4F50-A29C-059070B56BFE}" presName="parentText" presStyleLbl="node1" presStyleIdx="0" presStyleCnt="2" custScaleY="141019" custLinFactY="-2691" custLinFactNeighborX="-34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6BF59-E6FA-4E7B-8716-3F9305461A1B}" type="pres">
      <dgm:prSet presAssocID="{874D3585-F251-451C-98AE-D39D418EF25A}" presName="spacer" presStyleCnt="0"/>
      <dgm:spPr/>
    </dgm:pt>
    <dgm:pt modelId="{F0E16C52-53C0-490C-9D9D-D5797C3797E4}" type="pres">
      <dgm:prSet presAssocID="{ABB129CD-BA50-4754-B5D0-1C0F8C334A03}" presName="parentText" presStyleLbl="node1" presStyleIdx="1" presStyleCnt="2" custScaleY="102648" custLinFactNeighborY="-976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FDF176-599E-470D-AF94-5431CE18FB66}" type="presOf" srcId="{ABB129CD-BA50-4754-B5D0-1C0F8C334A03}" destId="{F0E16C52-53C0-490C-9D9D-D5797C3797E4}" srcOrd="0" destOrd="0" presId="urn:microsoft.com/office/officeart/2005/8/layout/vList2"/>
    <dgm:cxn modelId="{903F9036-5A66-443C-B892-FFA1585A43E6}" srcId="{4FECE1D4-512F-43DE-8425-33B11D1BC201}" destId="{DEFF4076-912F-4F50-A29C-059070B56BFE}" srcOrd="0" destOrd="0" parTransId="{00A7115F-82E0-48B5-9F16-70DC64E094D3}" sibTransId="{874D3585-F251-451C-98AE-D39D418EF25A}"/>
    <dgm:cxn modelId="{A9DF81A8-F450-4563-AFD5-37ACED63D24F}" type="presOf" srcId="{DEFF4076-912F-4F50-A29C-059070B56BFE}" destId="{004A3DB2-72F5-4D5E-AEC9-7B19453CA149}" srcOrd="0" destOrd="0" presId="urn:microsoft.com/office/officeart/2005/8/layout/vList2"/>
    <dgm:cxn modelId="{5802DCAE-6396-40EE-A5EB-F7BAAF069FD1}" type="presOf" srcId="{4FECE1D4-512F-43DE-8425-33B11D1BC201}" destId="{1377D819-EF84-4325-981C-18B2C45711B1}" srcOrd="0" destOrd="0" presId="urn:microsoft.com/office/officeart/2005/8/layout/vList2"/>
    <dgm:cxn modelId="{3476738C-0846-4599-91DA-8004F66EEC69}" srcId="{4FECE1D4-512F-43DE-8425-33B11D1BC201}" destId="{ABB129CD-BA50-4754-B5D0-1C0F8C334A03}" srcOrd="1" destOrd="0" parTransId="{94EBB566-28F0-4859-AAE2-47B2E5ACDE3E}" sibTransId="{40E5C1F1-8F19-4796-A8C6-A3BE249A9F58}"/>
    <dgm:cxn modelId="{6724E923-7BCC-4C7E-8E85-DCE67B84A74B}" type="presParOf" srcId="{1377D819-EF84-4325-981C-18B2C45711B1}" destId="{004A3DB2-72F5-4D5E-AEC9-7B19453CA149}" srcOrd="0" destOrd="0" presId="urn:microsoft.com/office/officeart/2005/8/layout/vList2"/>
    <dgm:cxn modelId="{107AAB2F-5128-401E-B5D8-37786BC9FA30}" type="presParOf" srcId="{1377D819-EF84-4325-981C-18B2C45711B1}" destId="{B986BF59-E6FA-4E7B-8716-3F9305461A1B}" srcOrd="1" destOrd="0" presId="urn:microsoft.com/office/officeart/2005/8/layout/vList2"/>
    <dgm:cxn modelId="{D9CA663D-96AA-42A9-B81A-94F1B4540485}" type="presParOf" srcId="{1377D819-EF84-4325-981C-18B2C45711B1}" destId="{F0E16C52-53C0-490C-9D9D-D5797C3797E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2709D8-E904-49C6-8D71-2B99BDC7A3C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894837-08EB-4E3A-9DB2-D011F5EC641B}">
      <dgm:prSet custT="1"/>
      <dgm:spPr/>
      <dgm:t>
        <a:bodyPr/>
        <a:lstStyle/>
        <a:p>
          <a:pPr algn="just" rtl="0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Таким образом, динамическое направление в физической географии в последнее время выступает в значительно более обобщающем виде – оно призвано решать проблемы пространственно-временной организации ландшафтов. «В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геосистемах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различия временного плана часто гораздо значительнее пространственных. В связи с этим актуален пространственно-временной анализ природных режимов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в целом их как природных образований».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DCD878-D0EA-447A-90F7-F32B7B7D1C4A}" type="parTrans" cxnId="{9861C86D-B26A-4D3E-9524-55134DC26932}">
      <dgm:prSet/>
      <dgm:spPr/>
      <dgm:t>
        <a:bodyPr/>
        <a:lstStyle/>
        <a:p>
          <a:endParaRPr lang="ru-RU"/>
        </a:p>
      </dgm:t>
    </dgm:pt>
    <dgm:pt modelId="{E1339482-0678-49E9-9AEB-4A5AD12F44BC}" type="sibTrans" cxnId="{9861C86D-B26A-4D3E-9524-55134DC26932}">
      <dgm:prSet/>
      <dgm:spPr/>
      <dgm:t>
        <a:bodyPr/>
        <a:lstStyle/>
        <a:p>
          <a:endParaRPr lang="ru-RU"/>
        </a:p>
      </dgm:t>
    </dgm:pt>
    <dgm:pt modelId="{91CD85DF-3701-4DE4-8F69-241D52F30771}">
      <dgm:prSet custT="1"/>
      <dgm:spPr/>
      <dgm:t>
        <a:bodyPr/>
        <a:lstStyle/>
        <a:p>
          <a:pPr algn="just" rtl="0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Источником динамизма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 взаимоотношения между их компонентами, которые возникают в процессе метаболизма и в результате различного рода сукцессий. Одним из наиболее распространенных способов исследования и моделирования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является изучение одного компонента в среде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(на фоне остальных компонентов). При изучении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выделяются два основных подхода: биоцентрический и полицентрический. Отличие подходов состоит в том, что в первом случае взгляд исследователя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биоцентричен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— основное внимание уделено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биоте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остальные компоненты рассматриваются им только как среда протекания динамических процессов. Во втором случае взгляд исследователя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полицентричен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— одинаково устремлен как на биотические, так и на абиотические компоненты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C9897A-258C-4696-BD14-C14C537EC4A9}" type="parTrans" cxnId="{D5602E12-0908-4E99-AE5C-3F7000214028}">
      <dgm:prSet/>
      <dgm:spPr/>
      <dgm:t>
        <a:bodyPr/>
        <a:lstStyle/>
        <a:p>
          <a:endParaRPr lang="ru-RU"/>
        </a:p>
      </dgm:t>
    </dgm:pt>
    <dgm:pt modelId="{CB3B7B2C-36BB-47A6-951E-68F4B367ECCB}" type="sibTrans" cxnId="{D5602E12-0908-4E99-AE5C-3F7000214028}">
      <dgm:prSet/>
      <dgm:spPr/>
      <dgm:t>
        <a:bodyPr/>
        <a:lstStyle/>
        <a:p>
          <a:endParaRPr lang="ru-RU"/>
        </a:p>
      </dgm:t>
    </dgm:pt>
    <dgm:pt modelId="{6DADBE0E-809D-49B3-A694-F729BF1D7716}" type="pres">
      <dgm:prSet presAssocID="{4D2709D8-E904-49C6-8D71-2B99BDC7A3C5}" presName="Name0" presStyleCnt="0">
        <dgm:presLayoutVars>
          <dgm:dir/>
          <dgm:resizeHandles val="exact"/>
        </dgm:presLayoutVars>
      </dgm:prSet>
      <dgm:spPr/>
    </dgm:pt>
    <dgm:pt modelId="{90D229B5-074B-4BAE-B3FD-F1E64EC394AD}" type="pres">
      <dgm:prSet presAssocID="{4D2709D8-E904-49C6-8D71-2B99BDC7A3C5}" presName="fgShape" presStyleLbl="fgShp" presStyleIdx="0" presStyleCnt="1"/>
      <dgm:spPr/>
    </dgm:pt>
    <dgm:pt modelId="{F4097E8A-DAC3-4F1C-B170-A13AC0421CDF}" type="pres">
      <dgm:prSet presAssocID="{4D2709D8-E904-49C6-8D71-2B99BDC7A3C5}" presName="linComp" presStyleCnt="0"/>
      <dgm:spPr/>
    </dgm:pt>
    <dgm:pt modelId="{9328A889-EEAB-46C0-A4E4-B3D69B381960}" type="pres">
      <dgm:prSet presAssocID="{29894837-08EB-4E3A-9DB2-D011F5EC641B}" presName="compNode" presStyleCnt="0"/>
      <dgm:spPr/>
    </dgm:pt>
    <dgm:pt modelId="{60CA5357-E566-4931-B31E-8AA27E7F58B7}" type="pres">
      <dgm:prSet presAssocID="{29894837-08EB-4E3A-9DB2-D011F5EC641B}" presName="bkgdShape" presStyleLbl="node1" presStyleIdx="0" presStyleCnt="2"/>
      <dgm:spPr/>
    </dgm:pt>
    <dgm:pt modelId="{E9F4E6BF-8C42-4C15-913B-CA1AFD5A987C}" type="pres">
      <dgm:prSet presAssocID="{29894837-08EB-4E3A-9DB2-D011F5EC641B}" presName="nodeTx" presStyleLbl="node1" presStyleIdx="0" presStyleCnt="2">
        <dgm:presLayoutVars>
          <dgm:bulletEnabled val="1"/>
        </dgm:presLayoutVars>
      </dgm:prSet>
      <dgm:spPr/>
    </dgm:pt>
    <dgm:pt modelId="{DBDFBA8B-ED18-4AD2-BB5D-C44F01D3D8B9}" type="pres">
      <dgm:prSet presAssocID="{29894837-08EB-4E3A-9DB2-D011F5EC641B}" presName="invisiNode" presStyleLbl="node1" presStyleIdx="0" presStyleCnt="2"/>
      <dgm:spPr/>
    </dgm:pt>
    <dgm:pt modelId="{30EB98E4-28D4-46CB-9222-6B0CEC379377}" type="pres">
      <dgm:prSet presAssocID="{29894837-08EB-4E3A-9DB2-D011F5EC641B}" presName="imagNode" presStyleLbl="fgImgPlace1" presStyleIdx="0" presStyleCnt="2" custLinFactNeighborY="-1380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2106803-D459-4E13-8A49-A24E671674F4}" type="pres">
      <dgm:prSet presAssocID="{E1339482-0678-49E9-9AEB-4A5AD12F44BC}" presName="sibTrans" presStyleLbl="sibTrans2D1" presStyleIdx="0" presStyleCnt="0"/>
      <dgm:spPr/>
    </dgm:pt>
    <dgm:pt modelId="{D923CD76-23BB-4E10-86FF-B1E39C4048A4}" type="pres">
      <dgm:prSet presAssocID="{91CD85DF-3701-4DE4-8F69-241D52F30771}" presName="compNode" presStyleCnt="0"/>
      <dgm:spPr/>
    </dgm:pt>
    <dgm:pt modelId="{64427F9F-F89F-4303-A008-4EB65047B112}" type="pres">
      <dgm:prSet presAssocID="{91CD85DF-3701-4DE4-8F69-241D52F30771}" presName="bkgdShape" presStyleLbl="node1" presStyleIdx="1" presStyleCnt="2"/>
      <dgm:spPr/>
    </dgm:pt>
    <dgm:pt modelId="{EEB3010E-88E9-47D4-B212-06C9585F1506}" type="pres">
      <dgm:prSet presAssocID="{91CD85DF-3701-4DE4-8F69-241D52F30771}" presName="nodeTx" presStyleLbl="node1" presStyleIdx="1" presStyleCnt="2">
        <dgm:presLayoutVars>
          <dgm:bulletEnabled val="1"/>
        </dgm:presLayoutVars>
      </dgm:prSet>
      <dgm:spPr/>
    </dgm:pt>
    <dgm:pt modelId="{4A5E2C71-8C8C-412E-A77B-BC6B7A8804F2}" type="pres">
      <dgm:prSet presAssocID="{91CD85DF-3701-4DE4-8F69-241D52F30771}" presName="invisiNode" presStyleLbl="node1" presStyleIdx="1" presStyleCnt="2"/>
      <dgm:spPr/>
    </dgm:pt>
    <dgm:pt modelId="{B6C0A36F-9EB5-467F-9684-E63659B2C926}" type="pres">
      <dgm:prSet presAssocID="{91CD85DF-3701-4DE4-8F69-241D52F30771}" presName="imagNode" presStyleLbl="fgImgPlace1" presStyleIdx="1" presStyleCnt="2" custLinFactNeighborY="-15119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2B73FA30-2A26-48BE-B619-0FE65CB0700E}" type="presOf" srcId="{E1339482-0678-49E9-9AEB-4A5AD12F44BC}" destId="{82106803-D459-4E13-8A49-A24E671674F4}" srcOrd="0" destOrd="0" presId="urn:microsoft.com/office/officeart/2005/8/layout/hList7"/>
    <dgm:cxn modelId="{DB5CDB9C-3957-4FC7-97D6-F3C175FBB066}" type="presOf" srcId="{91CD85DF-3701-4DE4-8F69-241D52F30771}" destId="{EEB3010E-88E9-47D4-B212-06C9585F1506}" srcOrd="1" destOrd="0" presId="urn:microsoft.com/office/officeart/2005/8/layout/hList7"/>
    <dgm:cxn modelId="{FA7D580F-19C0-4E50-8C62-9F624EF1155F}" type="presOf" srcId="{29894837-08EB-4E3A-9DB2-D011F5EC641B}" destId="{60CA5357-E566-4931-B31E-8AA27E7F58B7}" srcOrd="0" destOrd="0" presId="urn:microsoft.com/office/officeart/2005/8/layout/hList7"/>
    <dgm:cxn modelId="{198328A0-3567-42EB-8B92-1AC580D7D6FA}" type="presOf" srcId="{29894837-08EB-4E3A-9DB2-D011F5EC641B}" destId="{E9F4E6BF-8C42-4C15-913B-CA1AFD5A987C}" srcOrd="1" destOrd="0" presId="urn:microsoft.com/office/officeart/2005/8/layout/hList7"/>
    <dgm:cxn modelId="{D5602E12-0908-4E99-AE5C-3F7000214028}" srcId="{4D2709D8-E904-49C6-8D71-2B99BDC7A3C5}" destId="{91CD85DF-3701-4DE4-8F69-241D52F30771}" srcOrd="1" destOrd="0" parTransId="{9CC9897A-258C-4696-BD14-C14C537EC4A9}" sibTransId="{CB3B7B2C-36BB-47A6-951E-68F4B367ECCB}"/>
    <dgm:cxn modelId="{8022E95E-DEDD-436D-B07D-7E2D8C25FCA9}" type="presOf" srcId="{4D2709D8-E904-49C6-8D71-2B99BDC7A3C5}" destId="{6DADBE0E-809D-49B3-A694-F729BF1D7716}" srcOrd="0" destOrd="0" presId="urn:microsoft.com/office/officeart/2005/8/layout/hList7"/>
    <dgm:cxn modelId="{3E2105BE-971B-41B8-B719-A7FC92BECE1F}" type="presOf" srcId="{91CD85DF-3701-4DE4-8F69-241D52F30771}" destId="{64427F9F-F89F-4303-A008-4EB65047B112}" srcOrd="0" destOrd="0" presId="urn:microsoft.com/office/officeart/2005/8/layout/hList7"/>
    <dgm:cxn modelId="{9861C86D-B26A-4D3E-9524-55134DC26932}" srcId="{4D2709D8-E904-49C6-8D71-2B99BDC7A3C5}" destId="{29894837-08EB-4E3A-9DB2-D011F5EC641B}" srcOrd="0" destOrd="0" parTransId="{59DCD878-D0EA-447A-90F7-F32B7B7D1C4A}" sibTransId="{E1339482-0678-49E9-9AEB-4A5AD12F44BC}"/>
    <dgm:cxn modelId="{FCF05160-60DD-4DBC-B843-7D47B22C6EE8}" type="presParOf" srcId="{6DADBE0E-809D-49B3-A694-F729BF1D7716}" destId="{90D229B5-074B-4BAE-B3FD-F1E64EC394AD}" srcOrd="0" destOrd="0" presId="urn:microsoft.com/office/officeart/2005/8/layout/hList7"/>
    <dgm:cxn modelId="{F16FB90E-44FD-4A08-9FF0-9297BD091BBD}" type="presParOf" srcId="{6DADBE0E-809D-49B3-A694-F729BF1D7716}" destId="{F4097E8A-DAC3-4F1C-B170-A13AC0421CDF}" srcOrd="1" destOrd="0" presId="urn:microsoft.com/office/officeart/2005/8/layout/hList7"/>
    <dgm:cxn modelId="{9257A873-93AB-411F-AE3E-F67C30E5ED62}" type="presParOf" srcId="{F4097E8A-DAC3-4F1C-B170-A13AC0421CDF}" destId="{9328A889-EEAB-46C0-A4E4-B3D69B381960}" srcOrd="0" destOrd="0" presId="urn:microsoft.com/office/officeart/2005/8/layout/hList7"/>
    <dgm:cxn modelId="{9D587CAE-0165-4CA8-9954-2A434B94C47F}" type="presParOf" srcId="{9328A889-EEAB-46C0-A4E4-B3D69B381960}" destId="{60CA5357-E566-4931-B31E-8AA27E7F58B7}" srcOrd="0" destOrd="0" presId="urn:microsoft.com/office/officeart/2005/8/layout/hList7"/>
    <dgm:cxn modelId="{D5216FF6-373E-4E5B-8F61-144EF14E525D}" type="presParOf" srcId="{9328A889-EEAB-46C0-A4E4-B3D69B381960}" destId="{E9F4E6BF-8C42-4C15-913B-CA1AFD5A987C}" srcOrd="1" destOrd="0" presId="urn:microsoft.com/office/officeart/2005/8/layout/hList7"/>
    <dgm:cxn modelId="{3DCCC068-2E5D-4DDA-BA3F-0B8467EC5EB0}" type="presParOf" srcId="{9328A889-EEAB-46C0-A4E4-B3D69B381960}" destId="{DBDFBA8B-ED18-4AD2-BB5D-C44F01D3D8B9}" srcOrd="2" destOrd="0" presId="urn:microsoft.com/office/officeart/2005/8/layout/hList7"/>
    <dgm:cxn modelId="{A3AAE0E3-8477-45BF-9CC3-6F9AC3119A2B}" type="presParOf" srcId="{9328A889-EEAB-46C0-A4E4-B3D69B381960}" destId="{30EB98E4-28D4-46CB-9222-6B0CEC379377}" srcOrd="3" destOrd="0" presId="urn:microsoft.com/office/officeart/2005/8/layout/hList7"/>
    <dgm:cxn modelId="{428B758D-EE57-480F-8BFE-3B17B4F81D01}" type="presParOf" srcId="{F4097E8A-DAC3-4F1C-B170-A13AC0421CDF}" destId="{82106803-D459-4E13-8A49-A24E671674F4}" srcOrd="1" destOrd="0" presId="urn:microsoft.com/office/officeart/2005/8/layout/hList7"/>
    <dgm:cxn modelId="{FB0029F5-A54B-464C-8456-448ED2D851EE}" type="presParOf" srcId="{F4097E8A-DAC3-4F1C-B170-A13AC0421CDF}" destId="{D923CD76-23BB-4E10-86FF-B1E39C4048A4}" srcOrd="2" destOrd="0" presId="urn:microsoft.com/office/officeart/2005/8/layout/hList7"/>
    <dgm:cxn modelId="{A26B4F8D-98BC-44A5-9886-7B113D6610D5}" type="presParOf" srcId="{D923CD76-23BB-4E10-86FF-B1E39C4048A4}" destId="{64427F9F-F89F-4303-A008-4EB65047B112}" srcOrd="0" destOrd="0" presId="urn:microsoft.com/office/officeart/2005/8/layout/hList7"/>
    <dgm:cxn modelId="{00AC0FE8-5A3A-473F-8928-83B88F76BF59}" type="presParOf" srcId="{D923CD76-23BB-4E10-86FF-B1E39C4048A4}" destId="{EEB3010E-88E9-47D4-B212-06C9585F1506}" srcOrd="1" destOrd="0" presId="urn:microsoft.com/office/officeart/2005/8/layout/hList7"/>
    <dgm:cxn modelId="{E859FB0B-EFC6-4820-90D6-36913BBE60DC}" type="presParOf" srcId="{D923CD76-23BB-4E10-86FF-B1E39C4048A4}" destId="{4A5E2C71-8C8C-412E-A77B-BC6B7A8804F2}" srcOrd="2" destOrd="0" presId="urn:microsoft.com/office/officeart/2005/8/layout/hList7"/>
    <dgm:cxn modelId="{454A3B09-36B0-4F72-BCA5-0E364D2E231B}" type="presParOf" srcId="{D923CD76-23BB-4E10-86FF-B1E39C4048A4}" destId="{B6C0A36F-9EB5-467F-9684-E63659B2C92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DE174-1499-4B72-B306-142A6C98D883}">
      <dsp:nvSpPr>
        <dsp:cNvPr id="0" name=""/>
        <dsp:cNvSpPr/>
      </dsp:nvSpPr>
      <dsp:spPr>
        <a:xfrm>
          <a:off x="0" y="811836"/>
          <a:ext cx="10391775" cy="108244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25B76D-01BC-45A0-BDB7-CC82859A9564}">
      <dsp:nvSpPr>
        <dsp:cNvPr id="0" name=""/>
        <dsp:cNvSpPr/>
      </dsp:nvSpPr>
      <dsp:spPr>
        <a:xfrm>
          <a:off x="0" y="0"/>
          <a:ext cx="9352597" cy="1082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Понимание ландшафта как открытой динамической пространственно-временной системы, что отвечает фундаментальным задачам и прикладным исследованиям ландшафтно-экологического содержания, определяет обязательность учета временного фактора, который можно рассматривать как с генетических (естественно-исторических), так и экспериментально-преобразовательных позиций.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Проинвентаризированная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специфика структуры, познанные закономерности функционирования и динамики ландшафтов открывают путь обоснованию видов использования ландшафта, нормативным мерам нагрузок.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9352597" cy="1082448"/>
      </dsp:txXfrm>
    </dsp:sp>
    <dsp:sp modelId="{B0B6B565-1253-4C7F-B39B-1935960317B3}">
      <dsp:nvSpPr>
        <dsp:cNvPr id="0" name=""/>
        <dsp:cNvSpPr/>
      </dsp:nvSpPr>
      <dsp:spPr>
        <a:xfrm>
          <a:off x="4540992" y="1217754"/>
          <a:ext cx="270612" cy="2706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3F10D-4B54-4A35-8788-E0ED7AB34F55}">
      <dsp:nvSpPr>
        <dsp:cNvPr id="0" name=""/>
        <dsp:cNvSpPr/>
      </dsp:nvSpPr>
      <dsp:spPr>
        <a:xfrm>
          <a:off x="0" y="0"/>
          <a:ext cx="9427779" cy="13514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Возросло внимание к проблеме соотношения пространства и времени, однако не столько к их разведению, как это было в концепции А.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Геттнера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сколько к их единству. Динамика ландшафта может быть понята только при изучении пространственных и временных аспектов «в их неразрывной связи».</a:t>
          </a:r>
        </a:p>
      </dsp:txBody>
      <dsp:txXfrm>
        <a:off x="65972" y="65972"/>
        <a:ext cx="9295835" cy="121950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85578-9D01-40B7-9C9C-3F3471BAC8E4}">
      <dsp:nvSpPr>
        <dsp:cNvPr id="0" name=""/>
        <dsp:cNvSpPr/>
      </dsp:nvSpPr>
      <dsp:spPr>
        <a:xfrm>
          <a:off x="720089" y="0"/>
          <a:ext cx="8161020" cy="62103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4845E-C307-48E8-BEF8-3E76B2E221FC}">
      <dsp:nvSpPr>
        <dsp:cNvPr id="0" name=""/>
        <dsp:cNvSpPr/>
      </dsp:nvSpPr>
      <dsp:spPr>
        <a:xfrm>
          <a:off x="0" y="1863090"/>
          <a:ext cx="9601200" cy="2484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Большинство компонентов геосистем, в том числе и биота, представляет собой подчиненные (по отношению ко всей геосистеме) открытые системы. Точнее, геосистема — это такая своеобразная комбинированная система с обратной связью, в которую биота (растительность) входит на правах особого блока. Опыт их успешного применения в разработке эволюционно-динамического подхода (Крауклис; Сочава,; Белов, Соколова; Владимиров и др.; F. Nachtergaele и др.) подтверждает обоснованность применения подхода к моделированию динамики геосистем, при котором основное внимание уделяется растительности, а все остальные компоненты рассматриваются как среда протекания динамических процессов в геосистеме. До сегодняшнего дня в плане использования космического мониторинга для просчета динамики геосистем ведущую роль играет часто растительность, реже почвенный покров. Например, Land Degradation Index в 2-х вариациях: на основе NDVI, и на основе канала «влажность» трансформации Tasseled Cap, TopSoil Grain Size Index.</a:t>
          </a:r>
          <a:r>
            <a:rPr lang="ru-RU" sz="12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Исследование ученого </a:t>
          </a:r>
          <a:r>
            <a:rPr lang="ru-RU" sz="1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A.M. Fadhil было направлено на мониторинг, картографирование и оценку деградации земель. Пять показателей растительности, почвы и воды, связанных с деградацией земель, были применены к двум снимкам Landsat TM и ETM+ для оценки степени деградации земель в исследуемом районе. В данном исследовании используются следующие показатели: Normalized Difference Vegetation Index «NDVI», The Normalized Differential Water Index «NDWI», Tasseled CapTransformation Wetness «TCW»</a:t>
          </a:r>
          <a:r>
            <a:rPr lang="ru-RU" sz="12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и новый индекс, предложенный в этом исследовании, который является нормализованным дифференцированным индексом песчаных дюн «NDSDI».</a:t>
          </a:r>
          <a:r>
            <a:rPr lang="ru-RU" sz="1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1265" y="1984355"/>
        <a:ext cx="9358670" cy="22415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E94F5-D9C8-4727-9B91-68E91E710523}">
      <dsp:nvSpPr>
        <dsp:cNvPr id="0" name=""/>
        <dsp:cNvSpPr/>
      </dsp:nvSpPr>
      <dsp:spPr>
        <a:xfrm>
          <a:off x="0" y="2768"/>
          <a:ext cx="9550400" cy="1085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Saaty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T.L. разработал шесть индексов характеризующие 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LDV (</a:t>
          </a:r>
          <a:r>
            <a:rPr lang="ru-RU" sz="16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land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degradation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vulnerability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уязвимость к деградации земель, индекс геологии (GI), индекс топографического качества (TQI), индекс физического качества почвы (PSQI), индекс химического качества почвы (CSQI) индекс качества ветровой эрозии (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WEQI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и индекс качества растительности (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VQI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. </a:t>
          </a:r>
        </a:p>
      </dsp:txBody>
      <dsp:txXfrm>
        <a:off x="53002" y="55770"/>
        <a:ext cx="9444396" cy="97975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5F181-FF00-4580-9648-791A999304AA}">
      <dsp:nvSpPr>
        <dsp:cNvPr id="0" name=""/>
        <dsp:cNvSpPr/>
      </dsp:nvSpPr>
      <dsp:spPr>
        <a:xfrm>
          <a:off x="0" y="112989"/>
          <a:ext cx="5665075" cy="3450053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где,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LDI (0 LDI 1) 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представляет риск деградации земель; </a:t>
          </a:r>
          <a:r>
            <a:rPr lang="ru-RU" sz="16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Ci</a:t>
          </a:r>
          <a:r>
            <a:rPr lang="ru-RU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это ранг, при котором земля в единице оценки была деградирована; P – относится к процентной доле площади земли, имеющей ранг I, n – обозначает количество классов индикаторов; q – обозначает показатель ранга.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5027" y="112989"/>
        <a:ext cx="2215022" cy="34500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3D316-EFC4-4696-A39C-6C2D56F68B64}">
      <dsp:nvSpPr>
        <dsp:cNvPr id="0" name=""/>
        <dsp:cNvSpPr/>
      </dsp:nvSpPr>
      <dsp:spPr>
        <a:xfrm>
          <a:off x="0" y="463505"/>
          <a:ext cx="5381298" cy="21525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Данная методика больше направлена на оценку показателей устойчивости компонентов природы к деградации. LDVI = [(GI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(TQI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(PSQI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(CSQI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(WEQI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 + (VQI ×</a:t>
          </a:r>
          <a:r>
            <a:rPr lang="ru-RU" sz="16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Wi</a:t>
          </a:r>
          <a:r>
            <a:rPr lang="ru-RU" sz="1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)] (2)</a:t>
          </a:r>
        </a:p>
      </dsp:txBody>
      <dsp:txXfrm>
        <a:off x="1076260" y="463505"/>
        <a:ext cx="3228779" cy="215251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CFE36-2AD4-420B-A2F7-B4F05783038F}">
      <dsp:nvSpPr>
        <dsp:cNvPr id="0" name=""/>
        <dsp:cNvSpPr/>
      </dsp:nvSpPr>
      <dsp:spPr>
        <a:xfrm>
          <a:off x="0" y="175180"/>
          <a:ext cx="10912475" cy="1368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Таким образом, все разработанные методы исследования характеризуют деградацию земель сельскохозяйственного назначения, но никак не характеризуют динамику природной системы в целом в условиях антропогенных воздействий с учетом всех типов и видов природопользования. В геосистеме все компоненты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равноправны и</a:t>
          </a: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все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взаимосвязи между ними</a:t>
          </a: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подлежат изучению.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824" y="242004"/>
        <a:ext cx="10778827" cy="123525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D0C9F-D610-4A2D-9D8C-4242955D2676}">
      <dsp:nvSpPr>
        <dsp:cNvPr id="0" name=""/>
        <dsp:cNvSpPr/>
      </dsp:nvSpPr>
      <dsp:spPr>
        <a:xfrm>
          <a:off x="2633" y="199385"/>
          <a:ext cx="4264043" cy="42640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История природопользование – важный фактор, влияющий на современное состояние геосистем. Эффект наследия (</a:t>
          </a:r>
          <a:r>
            <a:rPr lang="ru-RU" sz="18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legacy effect</a:t>
          </a: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), под которым понимают влияние на современный растительный и почвенный покров прошлых воздействий, является одним из слабоизученных вопросов геоэкологии геосистем.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7088" y="823840"/>
        <a:ext cx="3015133" cy="3015133"/>
      </dsp:txXfrm>
    </dsp:sp>
    <dsp:sp modelId="{E61EEAB6-C95F-415E-830A-EEA003320AA5}">
      <dsp:nvSpPr>
        <dsp:cNvPr id="0" name=""/>
        <dsp:cNvSpPr/>
      </dsp:nvSpPr>
      <dsp:spPr>
        <a:xfrm>
          <a:off x="3934110" y="-403195"/>
          <a:ext cx="2657123" cy="1439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34110" y="-115372"/>
        <a:ext cx="2225389" cy="863468"/>
      </dsp:txXfrm>
    </dsp:sp>
    <dsp:sp modelId="{6AE69820-913B-4152-83B0-511F9D1E6497}">
      <dsp:nvSpPr>
        <dsp:cNvPr id="0" name=""/>
        <dsp:cNvSpPr/>
      </dsp:nvSpPr>
      <dsp:spPr>
        <a:xfrm>
          <a:off x="6409070" y="199385"/>
          <a:ext cx="4264043" cy="42640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ряде исследований показано, что предшествующие условия накладывают отпечаток на компоненты современных геосистем.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33525" y="823840"/>
        <a:ext cx="3015133" cy="3015133"/>
      </dsp:txXfrm>
    </dsp:sp>
    <dsp:sp modelId="{40467BD5-F99E-431A-9046-668451437AB2}">
      <dsp:nvSpPr>
        <dsp:cNvPr id="0" name=""/>
        <dsp:cNvSpPr/>
      </dsp:nvSpPr>
      <dsp:spPr>
        <a:xfrm rot="10800000">
          <a:off x="4084514" y="3626895"/>
          <a:ext cx="2657123" cy="1439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516248" y="3914718"/>
        <a:ext cx="2225389" cy="86346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B3B83-B8CF-465F-B13E-0011D0BDAB7E}">
      <dsp:nvSpPr>
        <dsp:cNvPr id="0" name=""/>
        <dsp:cNvSpPr/>
      </dsp:nvSpPr>
      <dsp:spPr>
        <a:xfrm>
          <a:off x="0" y="1670356"/>
          <a:ext cx="8891751" cy="222714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A175EC-3B0F-4499-A4B4-86AE71304C0B}">
      <dsp:nvSpPr>
        <dsp:cNvPr id="0" name=""/>
        <dsp:cNvSpPr/>
      </dsp:nvSpPr>
      <dsp:spPr>
        <a:xfrm>
          <a:off x="97" y="0"/>
          <a:ext cx="3903600" cy="222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географические объекты, по словам В.И. Вернадского, «можно рассматривать как области разнообразных динамических физико-химических равновесий, стремящихся достигнуть устойчивого состояния, непрерывно нарушаемого вхождением в них чуждых данному динамическому равновесию проявлений энергии».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" y="0"/>
        <a:ext cx="3903600" cy="2227142"/>
      </dsp:txXfrm>
    </dsp:sp>
    <dsp:sp modelId="{57BBDF59-C43F-43DD-A8B7-CC2944B12EC4}">
      <dsp:nvSpPr>
        <dsp:cNvPr id="0" name=""/>
        <dsp:cNvSpPr/>
      </dsp:nvSpPr>
      <dsp:spPr>
        <a:xfrm>
          <a:off x="1673505" y="2505535"/>
          <a:ext cx="556785" cy="5567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5D280-37E5-4934-94A8-2FFA688CD2C6}">
      <dsp:nvSpPr>
        <dsp:cNvPr id="0" name=""/>
        <dsp:cNvSpPr/>
      </dsp:nvSpPr>
      <dsp:spPr>
        <a:xfrm>
          <a:off x="4098877" y="3340713"/>
          <a:ext cx="3903600" cy="222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Действительно, материальные системы, слагающие географическую оболочку, не являются замкнутыми. Между ними и внешней средой происходит постоянный обмен веществом, энергией и информацией.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98877" y="3340713"/>
        <a:ext cx="3903600" cy="2227142"/>
      </dsp:txXfrm>
    </dsp:sp>
    <dsp:sp modelId="{40AA0E59-63EE-4C65-A173-43533C9817E2}">
      <dsp:nvSpPr>
        <dsp:cNvPr id="0" name=""/>
        <dsp:cNvSpPr/>
      </dsp:nvSpPr>
      <dsp:spPr>
        <a:xfrm>
          <a:off x="5772285" y="2505535"/>
          <a:ext cx="556785" cy="5567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286847" y="-809688"/>
          <a:ext cx="6295470" cy="6295470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003B96-D60C-43DE-87EC-66F559DDAE4E}">
      <dsp:nvSpPr>
        <dsp:cNvPr id="0" name=""/>
        <dsp:cNvSpPr/>
      </dsp:nvSpPr>
      <dsp:spPr>
        <a:xfrm>
          <a:off x="376101" y="246243"/>
          <a:ext cx="9451613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поступление солнечной энергии, которому свойственна сезонная и суточная изменчивость;</a:t>
          </a:r>
          <a:endParaRPr lang="ru-RU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6101" y="246243"/>
        <a:ext cx="9451613" cy="492299"/>
      </dsp:txXfrm>
    </dsp:sp>
    <dsp:sp modelId="{EAD9989E-56D2-45B2-8E40-1979F974DC3E}">
      <dsp:nvSpPr>
        <dsp:cNvPr id="0" name=""/>
        <dsp:cNvSpPr/>
      </dsp:nvSpPr>
      <dsp:spPr>
        <a:xfrm>
          <a:off x="68414" y="184705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E3D9D-121D-4791-B7C7-8EF9A499C3DD}">
      <dsp:nvSpPr>
        <dsp:cNvPr id="0" name=""/>
        <dsp:cNvSpPr/>
      </dsp:nvSpPr>
      <dsp:spPr>
        <a:xfrm>
          <a:off x="781051" y="984598"/>
          <a:ext cx="9046663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тектогенное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преобразование рельефа, источником которого является внутренняя энергия Земли;</a:t>
          </a:r>
        </a:p>
      </dsp:txBody>
      <dsp:txXfrm>
        <a:off x="781051" y="984598"/>
        <a:ext cx="9046663" cy="492299"/>
      </dsp:txXfrm>
    </dsp:sp>
    <dsp:sp modelId="{577445FC-9376-4F56-A38E-C9C7AA556E3E}">
      <dsp:nvSpPr>
        <dsp:cNvPr id="0" name=""/>
        <dsp:cNvSpPr/>
      </dsp:nvSpPr>
      <dsp:spPr>
        <a:xfrm>
          <a:off x="473364" y="923060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59393-D7A8-4F54-A700-9EEC43F6E841}">
      <dsp:nvSpPr>
        <dsp:cNvPr id="0" name=""/>
        <dsp:cNvSpPr/>
      </dsp:nvSpPr>
      <dsp:spPr>
        <a:xfrm>
          <a:off x="966224" y="1722953"/>
          <a:ext cx="8861490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процессы, обусловленные гравитационной энергией Земли;</a:t>
          </a:r>
        </a:p>
      </dsp:txBody>
      <dsp:txXfrm>
        <a:off x="966224" y="1722953"/>
        <a:ext cx="8861490" cy="492299"/>
      </dsp:txXfrm>
    </dsp:sp>
    <dsp:sp modelId="{6DDFAED8-C27B-4EBE-9F8C-3B0C6DFE75B4}">
      <dsp:nvSpPr>
        <dsp:cNvPr id="0" name=""/>
        <dsp:cNvSpPr/>
      </dsp:nvSpPr>
      <dsp:spPr>
        <a:xfrm>
          <a:off x="658537" y="1661416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5AD31-C111-492B-8F63-AB89C26442EE}">
      <dsp:nvSpPr>
        <dsp:cNvPr id="0" name=""/>
        <dsp:cNvSpPr/>
      </dsp:nvSpPr>
      <dsp:spPr>
        <a:xfrm>
          <a:off x="966224" y="2460841"/>
          <a:ext cx="8861490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биологические процессы, например циклические колебания численности популяций животных;</a:t>
          </a:r>
        </a:p>
      </dsp:txBody>
      <dsp:txXfrm>
        <a:off x="966224" y="2460841"/>
        <a:ext cx="8861490" cy="492299"/>
      </dsp:txXfrm>
    </dsp:sp>
    <dsp:sp modelId="{1D12E727-44F8-404C-8669-DF7C35E941F7}">
      <dsp:nvSpPr>
        <dsp:cNvPr id="0" name=""/>
        <dsp:cNvSpPr/>
      </dsp:nvSpPr>
      <dsp:spPr>
        <a:xfrm>
          <a:off x="658537" y="2399303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A1722-1085-4FA1-BF87-AEAFF2B98AF1}">
      <dsp:nvSpPr>
        <dsp:cNvPr id="0" name=""/>
        <dsp:cNvSpPr/>
      </dsp:nvSpPr>
      <dsp:spPr>
        <a:xfrm>
          <a:off x="781051" y="3199196"/>
          <a:ext cx="9046663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антропогенное воздействие.</a:t>
          </a:r>
        </a:p>
      </dsp:txBody>
      <dsp:txXfrm>
        <a:off x="781051" y="3199196"/>
        <a:ext cx="9046663" cy="492299"/>
      </dsp:txXfrm>
    </dsp:sp>
    <dsp:sp modelId="{E54D89A3-AB9D-4B96-8D03-65A0155CC0D6}">
      <dsp:nvSpPr>
        <dsp:cNvPr id="0" name=""/>
        <dsp:cNvSpPr/>
      </dsp:nvSpPr>
      <dsp:spPr>
        <a:xfrm>
          <a:off x="473364" y="3137659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9D860F-5D41-432B-B48F-D24D159137E3}">
      <dsp:nvSpPr>
        <dsp:cNvPr id="0" name=""/>
        <dsp:cNvSpPr/>
      </dsp:nvSpPr>
      <dsp:spPr>
        <a:xfrm>
          <a:off x="376101" y="3937551"/>
          <a:ext cx="9451613" cy="4922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7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общую циркуляцию атмосферы, приводящую к смене погод и вызывающую изменения в поступлении энергии, влаги, растворенных веществ и минеральных частиц в ландшафт;</a:t>
          </a:r>
        </a:p>
      </dsp:txBody>
      <dsp:txXfrm>
        <a:off x="376101" y="3937551"/>
        <a:ext cx="9451613" cy="492299"/>
      </dsp:txXfrm>
    </dsp:sp>
    <dsp:sp modelId="{CA9F23D4-22BF-44A7-87AD-D4D23330BCB9}">
      <dsp:nvSpPr>
        <dsp:cNvPr id="0" name=""/>
        <dsp:cNvSpPr/>
      </dsp:nvSpPr>
      <dsp:spPr>
        <a:xfrm>
          <a:off x="68414" y="3876014"/>
          <a:ext cx="615373" cy="6153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0B250-778D-464C-B919-A7B3CDE71821}">
      <dsp:nvSpPr>
        <dsp:cNvPr id="0" name=""/>
        <dsp:cNvSpPr/>
      </dsp:nvSpPr>
      <dsp:spPr>
        <a:xfrm>
          <a:off x="0" y="761284"/>
          <a:ext cx="10391775" cy="101504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B9C0A-0E0F-4A09-B92F-B01E9B3F1A3C}">
      <dsp:nvSpPr>
        <dsp:cNvPr id="0" name=""/>
        <dsp:cNvSpPr/>
      </dsp:nvSpPr>
      <dsp:spPr>
        <a:xfrm>
          <a:off x="0" y="0"/>
          <a:ext cx="9352597" cy="1015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Первая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половина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ХХ в. в ландшафтоведении была отмечена «поиском истины» – движущей силе развития ландшафта. Такой силой И.М. Крашенинников (1923) и А.И. Пономарев (1937) считали рельеф, Б.Б. Полынов (1925) – климат и рельеф, А.А. Григорьев (1937) – климат, И.К.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Пачосский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(1915), В.П. Вильямс (1927), А.Д.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Гожев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(1929) – растительность.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9352597" cy="1015046"/>
      </dsp:txXfrm>
    </dsp:sp>
    <dsp:sp modelId="{A3D1119C-F0E5-4963-873B-24BC96D8D4ED}">
      <dsp:nvSpPr>
        <dsp:cNvPr id="0" name=""/>
        <dsp:cNvSpPr/>
      </dsp:nvSpPr>
      <dsp:spPr>
        <a:xfrm>
          <a:off x="4549418" y="1141926"/>
          <a:ext cx="253761" cy="2537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7EB6E-3CD1-4642-B1FB-1A74E01A9E40}">
      <dsp:nvSpPr>
        <dsp:cNvPr id="0" name=""/>
        <dsp:cNvSpPr/>
      </dsp:nvSpPr>
      <dsp:spPr>
        <a:xfrm>
          <a:off x="1537271" y="0"/>
          <a:ext cx="5192110" cy="519211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42EC8-B0A5-4224-971E-689D1E222113}">
      <dsp:nvSpPr>
        <dsp:cNvPr id="0" name=""/>
        <dsp:cNvSpPr/>
      </dsp:nvSpPr>
      <dsp:spPr>
        <a:xfrm>
          <a:off x="3854392" y="910757"/>
          <a:ext cx="4947764" cy="37541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Дальнейшими исследованиями признана ошибочность подхода «ведущих факторов» без учета их соразмерной активности и взаимодействия. На первый план должно быть вынесено познание парагенезиса и парадинамики процессов, их количественное выражение. По С.Д. Муравейскому [2, 3], в ландшафте взаимодействуют три интегрирующих фактора (климат, сток, рельефообразование) и три процесса (эволюция органического мира, выветривание и почвообразование), при этом сток – наиболее активный из интегрирующих факторов. Н.А. Солнцев, признавая, что развитие природно-территориальный комплекс (ПТК) идет под воздействием взаимосвязанных компонентов, считает, что сила влияния разных компонентов друг на друга неравнозначна. Все компоненты располагаются им в следующий ряд: земная кора, воздух, вода, растительность, животный мир. В этом ряду сила воздействия компонентов друг на друга ослабевает от первого члена к последнему.</a:t>
          </a:r>
          <a:endParaRPr lang="ru-RU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37653" y="1094018"/>
        <a:ext cx="4581242" cy="33876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9311DD-F51B-4716-9C12-497EC33763D9}">
      <dsp:nvSpPr>
        <dsp:cNvPr id="0" name=""/>
        <dsp:cNvSpPr/>
      </dsp:nvSpPr>
      <dsp:spPr>
        <a:xfrm>
          <a:off x="1319437" y="11835"/>
          <a:ext cx="4824829" cy="432766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основу классификации форм динамики фитоценозов и биогеоценозов, разработанной В.Н. Сукачевым, положены представления об иерархичности действия различных факторов. В.Н. Сукачев считал, что движущей силой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биогеоценогенеза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как процесса саморазвития являются не внешние, а внутренние противоречивые взаимодействия его компонентов. Он был «против идеи “климакса” в развитии биологических сообществ». Начав с выяснения связей между биоценозами и условиями их существования, В.Н. Сукачев в дальнейшем расширил объем исследований, неизбежно вышел за рамки собственно биоценологии и пришел к традиционному пониманию предмета ландшафтоведения.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93175" y="522160"/>
        <a:ext cx="2781883" cy="3307016"/>
      </dsp:txXfrm>
    </dsp:sp>
    <dsp:sp modelId="{02012B4F-FAB9-4934-947C-119925DC339B}">
      <dsp:nvSpPr>
        <dsp:cNvPr id="0" name=""/>
        <dsp:cNvSpPr/>
      </dsp:nvSpPr>
      <dsp:spPr>
        <a:xfrm>
          <a:off x="5200946" y="23671"/>
          <a:ext cx="4690541" cy="432766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Активизация изучения динамики ландшафтов в 1960-е гг. связана с именем В.Б.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Сочавы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который разработал теоретические основы динамики ландшафтов на основе системного подхода. «Динамический критерий в ландшафтоведении имеет довольно длительную историю, но он укрепился и приобрел значение во всех разделах этой науки лишь после того, как начала получать признание теория открытых систем в новом ее толковании, данном Л.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Берталанфи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(1950), У. Эшби (1958) и др.».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32046" y="533996"/>
        <a:ext cx="2704456" cy="3307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68BDF-C1B1-4867-AB51-56A42836A9B7}">
      <dsp:nvSpPr>
        <dsp:cNvPr id="0" name=""/>
        <dsp:cNvSpPr/>
      </dsp:nvSpPr>
      <dsp:spPr>
        <a:xfrm>
          <a:off x="0" y="148796"/>
          <a:ext cx="12192000" cy="197730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Понятие «динамика ландшафта» вошло в ландшафтоведение около четырех десятилетий тому назад. Первоначально им обозначались любые изменения ландшафта и его свойств. В.Б. </a:t>
          </a: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Сочава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предложил считать динамикой ландшафта «многообразные процессы, протекающие (спонтанно и под влиянием человека) в современных геосистемах и вызывающие в них различные трансформации».</a:t>
          </a:r>
        </a:p>
      </dsp:txBody>
      <dsp:txXfrm>
        <a:off x="96524" y="245320"/>
        <a:ext cx="11998952" cy="17842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A3DB2-72F5-4D5E-AEC9-7B19453CA149}">
      <dsp:nvSpPr>
        <dsp:cNvPr id="0" name=""/>
        <dsp:cNvSpPr/>
      </dsp:nvSpPr>
      <dsp:spPr>
        <a:xfrm>
          <a:off x="0" y="0"/>
          <a:ext cx="9193048" cy="2575102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Возросший интерес к проблеме изменения ландшафтов во времени, опыты стационарных исследований выявили необходимость расчленения казавшегося единым понятия на три и введения общего родового понятия «изменение ландшафтов». Стало ясно, что «динамика» – лишь одно из понятий, характеризующих изменения в ландшафте, и оно занимает срединное положение в цепочке «функционирование» – «динамика» – «эволюция». Динамика ландшафта – изменение характера компонентов и их взаимосвязей в пространстве и во времени, трансформация морфологического строения ландшафта и т.д.</a:t>
          </a:r>
        </a:p>
      </dsp:txBody>
      <dsp:txXfrm>
        <a:off x="125706" y="125706"/>
        <a:ext cx="8941636" cy="2323690"/>
      </dsp:txXfrm>
    </dsp:sp>
    <dsp:sp modelId="{F0E16C52-53C0-490C-9D9D-D5797C3797E4}">
      <dsp:nvSpPr>
        <dsp:cNvPr id="0" name=""/>
        <dsp:cNvSpPr/>
      </dsp:nvSpPr>
      <dsp:spPr>
        <a:xfrm>
          <a:off x="0" y="2636285"/>
          <a:ext cx="9193048" cy="1874422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Исследования последних десятилетий привели к представлению о ПТК как о пространственно-временной, а не только пространственной системе. «Основные формы всякого бытия – пространство и время – рассматриваются часто не в свойственной им связи, а отдельно, в отрыве друг от друга... Поэтому изучение регионов отдельно от исследования причинных связей, как и познание причинных связей вне региональных различий, ведет к одностороннему истолкованию свойств тел и явлений земной поверхности».</a:t>
          </a:r>
          <a:endParaRPr lang="ru-RU" sz="1800" b="0" kern="120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502" y="2727787"/>
        <a:ext cx="9010044" cy="16914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A5357-E566-4931-B31E-8AA27E7F58B7}">
      <dsp:nvSpPr>
        <dsp:cNvPr id="0" name=""/>
        <dsp:cNvSpPr/>
      </dsp:nvSpPr>
      <dsp:spPr>
        <a:xfrm>
          <a:off x="4518" y="0"/>
          <a:ext cx="5175646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Таким образом, динамическое направление в физической географии в последнее время выступает в значительно более обобщающем виде – оно призвано решать проблемы пространственно-временной организации ландшафтов. «В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геосистемах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различия временного плана часто гораздо значительнее пространственных. В связи с этим актуален пространственно-временной анализ природных режимов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в целом их как природных образований».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8" y="1740535"/>
        <a:ext cx="5175646" cy="1740535"/>
      </dsp:txXfrm>
    </dsp:sp>
    <dsp:sp modelId="{30EB98E4-28D4-46CB-9222-6B0CEC379377}">
      <dsp:nvSpPr>
        <dsp:cNvPr id="0" name=""/>
        <dsp:cNvSpPr/>
      </dsp:nvSpPr>
      <dsp:spPr>
        <a:xfrm>
          <a:off x="1867844" y="61060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27F9F-F89F-4303-A008-4EB65047B112}">
      <dsp:nvSpPr>
        <dsp:cNvPr id="0" name=""/>
        <dsp:cNvSpPr/>
      </dsp:nvSpPr>
      <dsp:spPr>
        <a:xfrm>
          <a:off x="5335434" y="0"/>
          <a:ext cx="5175646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Источником динамизма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 взаимоотношения между их компонентами, которые возникают в процессе метаболизма и в результате различного рода сукцессий. Одним из наиболее распространенных способов исследования и моделирования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является изучение одного компонента в среде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(на фоне остальных компонентов). При изучении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выделяются два основных подхода: биоцентрический и полицентрический. Отличие подходов состоит в том, что в первом случае взгляд исследователя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биоцентричен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— основное внимание уделено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биоте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остальные компоненты рассматриваются им только как среда протекания динамических процессов. Во втором случае взгляд исследователя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полицентричен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— одинаково устремлен как на биотические, так и на абиотические компоненты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434" y="1740535"/>
        <a:ext cx="5175646" cy="1740535"/>
      </dsp:txXfrm>
    </dsp:sp>
    <dsp:sp modelId="{B6C0A36F-9EB5-467F-9684-E63659B2C926}">
      <dsp:nvSpPr>
        <dsp:cNvPr id="0" name=""/>
        <dsp:cNvSpPr/>
      </dsp:nvSpPr>
      <dsp:spPr>
        <a:xfrm>
          <a:off x="7198760" y="42006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229B5-074B-4BAE-B3FD-F1E64EC394AD}">
      <dsp:nvSpPr>
        <dsp:cNvPr id="0" name=""/>
        <dsp:cNvSpPr/>
      </dsp:nvSpPr>
      <dsp:spPr>
        <a:xfrm>
          <a:off x="420623" y="3481070"/>
          <a:ext cx="9674352" cy="6527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17" Type="http://schemas.openxmlformats.org/officeDocument/2006/relationships/image" Target="../media/image3.emf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77851" y="2167973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algn="ctr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endParaRPr lang="ru-RU" sz="18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11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</a:p>
          <a:p>
            <a:pPr>
              <a:lnSpc>
                <a:spcPct val="100000"/>
              </a:lnSpc>
              <a:tabLst>
                <a:tab pos="540385" algn="l"/>
              </a:tabLst>
            </a:pP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Пространственно-временная динамика геосистемы</a:t>
            </a:r>
          </a:p>
          <a:p>
            <a:pPr marL="457200" algn="just">
              <a:lnSpc>
                <a:spcPct val="115000"/>
              </a:lnSpc>
              <a:tabLst>
                <a:tab pos="630555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52464701"/>
              </p:ext>
            </p:extLst>
          </p:nvPr>
        </p:nvGraphicFramePr>
        <p:xfrm>
          <a:off x="778279" y="177344"/>
          <a:ext cx="10912475" cy="1719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10</a:t>
            </a:fld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5" name="Стрелка вправо с вырезом 10">
            <a:extLst>
              <a:ext uri="{FF2B5EF4-FFF2-40B4-BE49-F238E27FC236}">
                <a16:creationId xmlns:a16="http://schemas.microsoft.com/office/drawing/2014/main" id="{A8891D4A-8F65-4904-2FB8-6DC2472A8483}"/>
              </a:ext>
            </a:extLst>
          </p:cNvPr>
          <p:cNvSpPr/>
          <p:nvPr/>
        </p:nvSpPr>
        <p:spPr bwMode="auto">
          <a:xfrm rot="5400000">
            <a:off x="5343393" y="2223491"/>
            <a:ext cx="1309459" cy="700252"/>
          </a:xfrm>
          <a:prstGeom prst="notchedRightArrow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Прямоугольник: один усеченный угол 12">
            <a:extLst>
              <a:ext uri="{FF2B5EF4-FFF2-40B4-BE49-F238E27FC236}">
                <a16:creationId xmlns:a16="http://schemas.microsoft.com/office/drawing/2014/main" id="{D079F0C3-72CA-4D30-BAEF-44D69AA6FDCC}"/>
              </a:ext>
            </a:extLst>
          </p:cNvPr>
          <p:cNvSpPr/>
          <p:nvPr/>
        </p:nvSpPr>
        <p:spPr>
          <a:xfrm>
            <a:off x="1627479" y="3634156"/>
            <a:ext cx="9441540" cy="2480441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Прогнозы динамики отдельных компонентов нужны для интегрального географического прогноза и часто имеют самостоятельное значение. Несмотря на очевидную в этом потребность, аппарат географического прогноза, на что мы уже указывали, все еще остается недостаточно подготовленным. Больше внимания уделяется отраслевым природным прогнозам, чем интегральным. Поэтому прогноз динамики геосистем в условиях антропогенных воздействий приобретает в настоящее время все больше значение для научного обоснования рационального природопользования.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275162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11737027"/>
              </p:ext>
            </p:extLst>
          </p:nvPr>
        </p:nvGraphicFramePr>
        <p:xfrm>
          <a:off x="678052" y="943599"/>
          <a:ext cx="10675748" cy="4662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Номер слайда 3">
            <a:extLst>
              <a:ext uri="{FF2B5EF4-FFF2-40B4-BE49-F238E27FC236}">
                <a16:creationId xmlns:a16="http://schemas.microsoft.com/office/drawing/2014/main" id="{78A0517A-1AF3-D3A1-FC32-06CAE6B7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11</a:t>
            </a:fld>
            <a:endParaRPr lang="ru-RU" alt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98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01277780"/>
              </p:ext>
            </p:extLst>
          </p:nvPr>
        </p:nvGraphicFramePr>
        <p:xfrm>
          <a:off x="1650124" y="645072"/>
          <a:ext cx="8891751" cy="556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758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82549F80-DA53-4B1E-B729-EF1E46E74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429629"/>
              </p:ext>
            </p:extLst>
          </p:nvPr>
        </p:nvGraphicFramePr>
        <p:xfrm>
          <a:off x="804006" y="1307614"/>
          <a:ext cx="9892569" cy="4676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5DC22AB-53A3-4FA0-8D9C-BB68B42DE01F}"/>
              </a:ext>
            </a:extLst>
          </p:cNvPr>
          <p:cNvSpPr/>
          <p:nvPr/>
        </p:nvSpPr>
        <p:spPr>
          <a:xfrm>
            <a:off x="1333127" y="605207"/>
            <a:ext cx="10386819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внешним по отношению к геосистеме динамическим факторам можно отнести:</a:t>
            </a:r>
            <a:endParaRPr lang="ru-RU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44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C14E21-F3E5-248D-AA3E-A6A5669B5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040" y="136526"/>
            <a:ext cx="9448801" cy="91736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внешним факторам формирования геосистемы можно отнести также свойства суперсистемы, в которую входит ландшафт, и процессы, происходящие в рядом расположенных ландшафтах.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24FE34-0260-22C4-05DF-7B448111DA94}"/>
              </a:ext>
            </a:extLst>
          </p:cNvPr>
          <p:cNvSpPr txBox="1"/>
          <p:nvPr/>
        </p:nvSpPr>
        <p:spPr>
          <a:xfrm>
            <a:off x="819806" y="1201740"/>
            <a:ext cx="10849736" cy="19834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внешние причины динамики ПТК можно свести к трем составляющим – космические, общеземные и местные. Все многообразие воздействий на ПТК проявляется в изменении их теплового, водного, геохимического режимов и перемещении твердого вещества. Воспринимая эти воздействия, геосистема изменяется, в ней нарушается предшествующий баланс со свойственным ему динамическим ритмом. Это обусловливает возникновение внутрисистемных противоречий – изменений активности и направленности процессов, стремящихся создать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основую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относительно сбалансированную систему.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51128B-31A5-767A-0D5F-8316EACF6719}"/>
              </a:ext>
            </a:extLst>
          </p:cNvPr>
          <p:cNvSpPr txBox="1"/>
          <p:nvPr/>
        </p:nvSpPr>
        <p:spPr>
          <a:xfrm>
            <a:off x="819804" y="3460496"/>
            <a:ext cx="10868133" cy="26205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Колебания внешних факторов вызывают изменение отдельных параметров ландшафта, который при этом сохраняет постоянной свою внутреннюю структуру, как устойчивый аспект геосистемы, как инвариант. Геосистема удерживает на некоторый период времени переменные свойства в серийном ряду развития. Долговечность серийных фаций во многом зависит от присущего им стабилизирующего начала. Основным внутренним средством сохранения организованности геосистем является саморегулирование – способность в процессе функционирования сохранять на определенном уровне типичные состояния, режимы, характеристики связей между компонентами. «Способность к саморегулированию возникает при наличии в структуре систем обратных связей».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Соединитель: уступ 16">
            <a:extLst>
              <a:ext uri="{FF2B5EF4-FFF2-40B4-BE49-F238E27FC236}">
                <a16:creationId xmlns:a16="http://schemas.microsoft.com/office/drawing/2014/main" id="{443E2A75-4B04-FBD8-F6B8-C8C598AA7A07}"/>
              </a:ext>
            </a:extLst>
          </p:cNvPr>
          <p:cNvCxnSpPr>
            <a:cxnSpLocks/>
            <a:stCxn id="2" idx="1"/>
            <a:endCxn id="5" idx="1"/>
          </p:cNvCxnSpPr>
          <p:nvPr/>
        </p:nvCxnSpPr>
        <p:spPr>
          <a:xfrm rot="10800000" flipV="1">
            <a:off x="819806" y="595206"/>
            <a:ext cx="746234" cy="1598248"/>
          </a:xfrm>
          <a:prstGeom prst="bentConnector3">
            <a:avLst>
              <a:gd name="adj1" fmla="val 1306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13E05AF0-537B-C83B-52F9-EA2A3CE876C1}"/>
              </a:ext>
            </a:extLst>
          </p:cNvPr>
          <p:cNvCxnSpPr>
            <a:cxnSpLocks/>
            <a:stCxn id="2" idx="1"/>
            <a:endCxn id="9" idx="1"/>
          </p:cNvCxnSpPr>
          <p:nvPr/>
        </p:nvCxnSpPr>
        <p:spPr>
          <a:xfrm rot="10800000" flipV="1">
            <a:off x="819804" y="595205"/>
            <a:ext cx="746236" cy="4175553"/>
          </a:xfrm>
          <a:prstGeom prst="bentConnector3">
            <a:avLst>
              <a:gd name="adj1" fmla="val 1306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Номер слайда 3">
            <a:extLst>
              <a:ext uri="{FF2B5EF4-FFF2-40B4-BE49-F238E27FC236}">
                <a16:creationId xmlns:a16="http://schemas.microsoft.com/office/drawing/2014/main" id="{24369276-FAFE-1649-D926-BE2C72F8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14</a:t>
            </a:fld>
            <a:endParaRPr lang="ru-RU" alt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0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B11FD-FF64-D989-8C19-B02C3386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6524"/>
            <a:ext cx="11143593" cy="1391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Саморегуляция возможна, если связи, присущие геосистеме, не абсолютно устойчивы, если они «допускают определенную амплитуду показателей корреляции».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73DEA8-CE22-1EBF-19E8-E5E8FFBC9C66}"/>
              </a:ext>
            </a:extLst>
          </p:cNvPr>
          <p:cNvSpPr txBox="1"/>
          <p:nvPr/>
        </p:nvSpPr>
        <p:spPr>
          <a:xfrm>
            <a:off x="2046368" y="1782901"/>
            <a:ext cx="981981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Ландшафт – система достаточно гибкая, обладающая как устойчивостью, так и изменчивостью. Постоянство и разнообразие взаимосвязаны. Чем разнообразнее геосистема, тем она стабильнее. Этим объясняется большая способность коренных фаций к саморегулированию, их максимальная устойчивость.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0EF2D1-8A1E-E6B9-3A41-F50BA494C261}"/>
              </a:ext>
            </a:extLst>
          </p:cNvPr>
          <p:cNvSpPr txBox="1"/>
          <p:nvPr/>
        </p:nvSpPr>
        <p:spPr>
          <a:xfrm>
            <a:off x="1713187" y="3354087"/>
            <a:ext cx="1015299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Стабилизирующую функцию выполняет биота, обладающая пластичностью. Именно это обусловливает «флуктуирующую динамику», или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эндо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динамические ритмы» ландшафтов. До недавнего времени в географии господствовало представление, согласно которому нынешние естественные ландшафты являются функцией таких процессов, которые осуществляют взаимодействие между ландшафтными компонентами в рассматриваемый (данный) отрезок времени.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36E034-2296-6E12-EC3A-59233A5E6FD2}"/>
              </a:ext>
            </a:extLst>
          </p:cNvPr>
          <p:cNvSpPr txBox="1"/>
          <p:nvPr/>
        </p:nvSpPr>
        <p:spPr>
          <a:xfrm>
            <a:off x="1376855" y="5069714"/>
            <a:ext cx="10489326" cy="13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Иными словами, в ландшафтоведении, в основном, преобладал взгляд на ландшафты как на некий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энергомассообменный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механизм, питающийся от внешнего источника энергии. На самом деле, сегодняшние изменения, наблюдаемые в ландшафте, являются следствием не только последних во времени воздействий, но и всех тех воздействий, которым он подвергался в прошлом.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Соединитель: уступ 22">
            <a:extLst>
              <a:ext uri="{FF2B5EF4-FFF2-40B4-BE49-F238E27FC236}">
                <a16:creationId xmlns:a16="http://schemas.microsoft.com/office/drawing/2014/main" id="{B56C854A-C315-FEAA-43F8-641DD5A34552}"/>
              </a:ext>
            </a:extLst>
          </p:cNvPr>
          <p:cNvCxnSpPr>
            <a:cxnSpLocks/>
            <a:stCxn id="2" idx="1"/>
            <a:endCxn id="7" idx="1"/>
          </p:cNvCxnSpPr>
          <p:nvPr/>
        </p:nvCxnSpPr>
        <p:spPr>
          <a:xfrm rot="10800000" flipH="1" flipV="1">
            <a:off x="838198" y="832424"/>
            <a:ext cx="1208169" cy="1550641"/>
          </a:xfrm>
          <a:prstGeom prst="bentConnector3">
            <a:avLst>
              <a:gd name="adj1" fmla="val -1892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оединитель: уступ 27">
            <a:extLst>
              <a:ext uri="{FF2B5EF4-FFF2-40B4-BE49-F238E27FC236}">
                <a16:creationId xmlns:a16="http://schemas.microsoft.com/office/drawing/2014/main" id="{421476C9-A44C-09C6-DC83-F4BAE5C3F075}"/>
              </a:ext>
            </a:extLst>
          </p:cNvPr>
          <p:cNvCxnSpPr>
            <a:cxnSpLocks/>
            <a:stCxn id="2" idx="1"/>
            <a:endCxn id="11" idx="1"/>
          </p:cNvCxnSpPr>
          <p:nvPr/>
        </p:nvCxnSpPr>
        <p:spPr>
          <a:xfrm rot="10800000" flipH="1" flipV="1">
            <a:off x="838199" y="832425"/>
            <a:ext cx="874988" cy="3260326"/>
          </a:xfrm>
          <a:prstGeom prst="bentConnector3">
            <a:avLst>
              <a:gd name="adj1" fmla="val -261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: уступ 30">
            <a:extLst>
              <a:ext uri="{FF2B5EF4-FFF2-40B4-BE49-F238E27FC236}">
                <a16:creationId xmlns:a16="http://schemas.microsoft.com/office/drawing/2014/main" id="{ECC56F73-FC32-56C4-67CA-3D5297E1DCC7}"/>
              </a:ext>
            </a:extLst>
          </p:cNvPr>
          <p:cNvCxnSpPr>
            <a:cxnSpLocks/>
            <a:endCxn id="13" idx="1"/>
          </p:cNvCxnSpPr>
          <p:nvPr/>
        </p:nvCxnSpPr>
        <p:spPr>
          <a:xfrm rot="16200000" flipH="1">
            <a:off x="-1346714" y="3019311"/>
            <a:ext cx="4908480" cy="5386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Номер слайда 3">
            <a:extLst>
              <a:ext uri="{FF2B5EF4-FFF2-40B4-BE49-F238E27FC236}">
                <a16:creationId xmlns:a16="http://schemas.microsoft.com/office/drawing/2014/main" id="{6F5D68E0-A4BB-FFE7-A67B-2595E6F9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15</a:t>
            </a:fld>
            <a:endParaRPr lang="ru-RU" alt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87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72052" y="4015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Arrow: Pentagon 19">
            <a:extLst>
              <a:ext uri="{FF2B5EF4-FFF2-40B4-BE49-F238E27FC236}">
                <a16:creationId xmlns:a16="http://schemas.microsoft.com/office/drawing/2014/main" id="{609E93C5-F2F3-4106-9434-76C451F35637}"/>
              </a:ext>
            </a:extLst>
          </p:cNvPr>
          <p:cNvSpPr/>
          <p:nvPr/>
        </p:nvSpPr>
        <p:spPr>
          <a:xfrm>
            <a:off x="782854" y="644189"/>
            <a:ext cx="1037394" cy="616287"/>
          </a:xfrm>
          <a:prstGeom prst="homePlat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Arrow: Pentagon 19">
            <a:extLst>
              <a:ext uri="{FF2B5EF4-FFF2-40B4-BE49-F238E27FC236}">
                <a16:creationId xmlns:a16="http://schemas.microsoft.com/office/drawing/2014/main" id="{0CF90246-C6AA-4B6C-A94F-C734BB55074A}"/>
              </a:ext>
            </a:extLst>
          </p:cNvPr>
          <p:cNvSpPr/>
          <p:nvPr/>
        </p:nvSpPr>
        <p:spPr>
          <a:xfrm>
            <a:off x="822994" y="1946967"/>
            <a:ext cx="1037394" cy="616287"/>
          </a:xfrm>
          <a:prstGeom prst="homePlat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Arrow: Pentagon 19">
            <a:extLst>
              <a:ext uri="{FF2B5EF4-FFF2-40B4-BE49-F238E27FC236}">
                <a16:creationId xmlns:a16="http://schemas.microsoft.com/office/drawing/2014/main" id="{542CF319-244E-4426-A859-6F7500F9BB14}"/>
              </a:ext>
            </a:extLst>
          </p:cNvPr>
          <p:cNvSpPr/>
          <p:nvPr/>
        </p:nvSpPr>
        <p:spPr>
          <a:xfrm>
            <a:off x="858303" y="3055745"/>
            <a:ext cx="1037394" cy="616287"/>
          </a:xfrm>
          <a:prstGeom prst="homePlat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1ED400C0-D96C-4157-94B6-3962300FB96F}"/>
              </a:ext>
            </a:extLst>
          </p:cNvPr>
          <p:cNvSpPr/>
          <p:nvPr/>
        </p:nvSpPr>
        <p:spPr>
          <a:xfrm>
            <a:off x="1860388" y="856864"/>
            <a:ext cx="9899698" cy="4634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Внутренние противоречия в ПТК существуют уже потому, что эти системы слагаются из множества различных компонентов или, как отметил Ф.Н. Мильков, благодаря наличию «контрастности сред». Он пишет: «В основе развития комплексов лежит взаимообмен веществом и энергией, возможный только при наличии определенной контрастности, различии в строении этих материальных систем». Это же свойство ландшафта отмечает И.И. Мамай</a:t>
            </a: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«Наличие в ПТК компонентов с разными свойствами приводит к возникновению потоков вещества и энергии (процессов), которые в конечном итоге изменяют свойства как отдельных компонентов, так и всего ПТК».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Процессы, вызываемые внутренними причинами, включают в себя две составляющие – циклическую (обратимые изменения) и направленную (необратимые изменения). Стоит, однако, помнить, что отдельные отрезки многолетних циклов ландшафтных изменений могут в ограниченные периоды восприниматься как направленные.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Arrow: Pentagon 19">
            <a:extLst>
              <a:ext uri="{FF2B5EF4-FFF2-40B4-BE49-F238E27FC236}">
                <a16:creationId xmlns:a16="http://schemas.microsoft.com/office/drawing/2014/main" id="{E707C413-D7ED-4D99-AC37-AFBFE43D6AE5}"/>
              </a:ext>
            </a:extLst>
          </p:cNvPr>
          <p:cNvSpPr/>
          <p:nvPr/>
        </p:nvSpPr>
        <p:spPr>
          <a:xfrm>
            <a:off x="874041" y="4429427"/>
            <a:ext cx="1037394" cy="616287"/>
          </a:xfrm>
          <a:prstGeom prst="homePlat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69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29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Развитие представлений о динамике ландшафтов.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Изменение ландшафта – функционирование, динамика, развитие (эволюция).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Ритмичность, цикличность и периодичность природных процессов.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Внешние факторы формирования геосистем.</a:t>
            </a:r>
            <a:endParaRPr lang="ru-RU" sz="2000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3">
            <a:extLst>
              <a:ext uri="{FF2B5EF4-FFF2-40B4-BE49-F238E27FC236}">
                <a16:creationId xmlns:a16="http://schemas.microsoft.com/office/drawing/2014/main" id="{B604DC8A-6E3D-8517-BFA9-B6670BE1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17</a:t>
            </a:fld>
            <a:endParaRPr lang="ru-RU" alt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44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44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Мамай И.И. Динамика ландшафтов (методика изучения). М.: МГУ, 1992. 167 с.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Муравейский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С.Д. Процесс стока как географический фактор //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АН СССР. Сер. геогр.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геофиз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1946. Т. 10, № 3.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Муравейский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С.Д. Роль географических факторов в формировании географических комплексов // Вопросы географии. 1948. Сб. 9. С. 95–110.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Солнцев Н.А. О суточном цикле в динамике ландшафтов //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ун-та. Сер. геогр. 1960. № 6. С. 70–73.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Солнцев Н.А. Некоторые теоретические вопросы динамики ландшафта //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ун-та. Сер. геогр. 1963. № 2. С. 50–55.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Сукачев В.Н. Идея развития в фитоценологии // Сов. ботаника. 1942. № 1–3. С. 5–17.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18</a:t>
            </a:fld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использованных источников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893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Рассмотреть теоретические и методологические основы исследования пространственно-временной динамики геосистем. 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Теоретические вопросы изучения пространственно-временной динамики геосистем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Методологические основы изучения пространственно-временной динамики геосистем</a:t>
            </a: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47946" y="1798306"/>
            <a:ext cx="41068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CCD8D1-E26F-457B-B55A-C9224BEBEDD9}"/>
              </a:ext>
            </a:extLst>
          </p:cNvPr>
          <p:cNvSpPr/>
          <p:nvPr/>
        </p:nvSpPr>
        <p:spPr>
          <a:xfrm>
            <a:off x="3121858" y="4222603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63842559"/>
              </p:ext>
            </p:extLst>
          </p:nvPr>
        </p:nvGraphicFramePr>
        <p:xfrm>
          <a:off x="1040506" y="948397"/>
          <a:ext cx="10391775" cy="270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576106064"/>
              </p:ext>
            </p:extLst>
          </p:nvPr>
        </p:nvGraphicFramePr>
        <p:xfrm>
          <a:off x="1006662" y="2833442"/>
          <a:ext cx="10391775" cy="2537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9182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4</a:t>
            </a:fld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2867025" y="2428875"/>
            <a:ext cx="2162175" cy="14287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51165433"/>
              </p:ext>
            </p:extLst>
          </p:nvPr>
        </p:nvGraphicFramePr>
        <p:xfrm>
          <a:off x="542925" y="1485900"/>
          <a:ext cx="104690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96424045"/>
              </p:ext>
            </p:extLst>
          </p:nvPr>
        </p:nvGraphicFramePr>
        <p:xfrm>
          <a:off x="1180042" y="704194"/>
          <a:ext cx="9831915" cy="5192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1669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322065"/>
              </p:ext>
            </p:extLst>
          </p:nvPr>
        </p:nvGraphicFramePr>
        <p:xfrm>
          <a:off x="371475" y="127317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424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743754187"/>
              </p:ext>
            </p:extLst>
          </p:nvPr>
        </p:nvGraphicFramePr>
        <p:xfrm>
          <a:off x="0" y="-1"/>
          <a:ext cx="12192000" cy="2274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6</a:t>
            </a:fld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923925" y="1771649"/>
            <a:ext cx="1876425" cy="92392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3438525" y="1962150"/>
            <a:ext cx="1200150" cy="8001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6005513" y="2274893"/>
          <a:ext cx="5155406" cy="3363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6" name="Прямая со стрелкой 15"/>
          <p:cNvCxnSpPr/>
          <p:nvPr/>
        </p:nvCxnSpPr>
        <p:spPr bwMode="auto">
          <a:xfrm flipH="1">
            <a:off x="2800350" y="1771649"/>
            <a:ext cx="2219325" cy="137160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 bwMode="auto">
          <a:xfrm>
            <a:off x="6477000" y="1771649"/>
            <a:ext cx="2762250" cy="148590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2396912069"/>
              </p:ext>
            </p:extLst>
          </p:nvPr>
        </p:nvGraphicFramePr>
        <p:xfrm>
          <a:off x="1880476" y="2314307"/>
          <a:ext cx="9193048" cy="4583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400217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3391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77506651"/>
              </p:ext>
            </p:extLst>
          </p:nvPr>
        </p:nvGraphicFramePr>
        <p:xfrm>
          <a:off x="838200" y="405387"/>
          <a:ext cx="9427779" cy="1352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65739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42576428"/>
              </p:ext>
            </p:extLst>
          </p:nvPr>
        </p:nvGraphicFramePr>
        <p:xfrm>
          <a:off x="1524000" y="495300"/>
          <a:ext cx="9601200" cy="6210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21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16972017"/>
              </p:ext>
            </p:extLst>
          </p:nvPr>
        </p:nvGraphicFramePr>
        <p:xfrm>
          <a:off x="1619213" y="5249903"/>
          <a:ext cx="9550400" cy="1091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3480-4265-44BB-8EB7-95E66D9C9381}" type="slidenum">
              <a:rPr lang="ru-RU" altLang="ru-RU" smtClean="0">
                <a:solidFill>
                  <a:srgbClr val="000066"/>
                </a:solidFill>
              </a:rPr>
              <a:pPr/>
              <a:t>9</a:t>
            </a:fld>
            <a:endParaRPr lang="ru-RU" altLang="ru-RU" dirty="0">
              <a:solidFill>
                <a:srgbClr val="000066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25498969"/>
              </p:ext>
            </p:extLst>
          </p:nvPr>
        </p:nvGraphicFramePr>
        <p:xfrm>
          <a:off x="105103" y="1274806"/>
          <a:ext cx="5665075" cy="3563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650434499"/>
              </p:ext>
            </p:extLst>
          </p:nvPr>
        </p:nvGraphicFramePr>
        <p:xfrm>
          <a:off x="6705599" y="1261502"/>
          <a:ext cx="5381298" cy="3079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F0151D1-A124-4E5F-BB63-4E2586C2F3A5}"/>
              </a:ext>
            </a:extLst>
          </p:cNvPr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31" y="1"/>
            <a:ext cx="4431676" cy="14504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075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4660</TotalTime>
  <Words>2233</Words>
  <Application>Microsoft Office PowerPoint</Application>
  <PresentationFormat>Широкоэкранный</PresentationFormat>
  <Paragraphs>68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 внешним факторам формирования геосистемы можно отнести также свойства суперсистемы, в которую входит ландшафт, и процессы, происходящие в рядом расположенных ландшафтах.</vt:lpstr>
      <vt:lpstr>Саморегуляция возможна, если связи, присущие геосистеме, не абсолютно устойчивы, если они «допускают определенную амплитуду показателей корреляции». </vt:lpstr>
      <vt:lpstr>Презентация PowerPoint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165</cp:revision>
  <dcterms:created xsi:type="dcterms:W3CDTF">2021-11-16T03:16:23Z</dcterms:created>
  <dcterms:modified xsi:type="dcterms:W3CDTF">2023-11-04T19:03:30Z</dcterms:modified>
</cp:coreProperties>
</file>