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67" r:id="rId5"/>
    <p:sldId id="278" r:id="rId6"/>
    <p:sldId id="283" r:id="rId7"/>
    <p:sldId id="292" r:id="rId8"/>
    <p:sldId id="293" r:id="rId9"/>
    <p:sldId id="294" r:id="rId10"/>
    <p:sldId id="295" r:id="rId11"/>
    <p:sldId id="296" r:id="rId12"/>
    <p:sldId id="291" r:id="rId1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0%D1%80%D0%B0%D0%B4%D0%B8%D0%B3%D0%BC%D0%B0_%D0%BF%D1%80%D0%BE%D0%B3%D1%80%D0%B0%D0%BC%D0%BC%D0%B8%D1%80%D0%BE%D0%B2%D0%B0%D0%BD%D0%B8%D1%8F" TargetMode="External"/><Relationship Id="rId2" Type="http://schemas.openxmlformats.org/officeDocument/2006/relationships/hyperlink" Target="http://ru.wikipedia.org/wiki/%D0%94%D0%B8%D1%81%D0%BA%D1%80%D0%B5%D1%82%D0%BD%D0%B0%D1%8F_%D0%BC%D0%B0%D1%82%D0%B5%D0%BC%D0%B0%D1%82%D0%B8%D0%BA%D0%B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F_Sharp" TargetMode="External"/><Relationship Id="rId13" Type="http://schemas.openxmlformats.org/officeDocument/2006/relationships/hyperlink" Target="http://ru.wikipedia.org/wiki/Erlang" TargetMode="External"/><Relationship Id="rId18" Type="http://schemas.openxmlformats.org/officeDocument/2006/relationships/hyperlink" Target="http://ru.wikipedia.org/wiki/ML" TargetMode="External"/><Relationship Id="rId26" Type="http://schemas.openxmlformats.org/officeDocument/2006/relationships/hyperlink" Target="http://ru.wikipedia.org/wiki/1985" TargetMode="External"/><Relationship Id="rId3" Type="http://schemas.openxmlformats.org/officeDocument/2006/relationships/hyperlink" Target="http://ru.wikipedia.org/wiki/%D0%9C%D0%B0%D0%BA%D0%9A%D0%B0%D1%80%D1%82%D0%B8,_%D0%94%D0%B6%D0%BE%D0%BD" TargetMode="External"/><Relationship Id="rId21" Type="http://schemas.openxmlformats.org/officeDocument/2006/relationships/hyperlink" Target="http://ru.wikipedia.org/wiki/SML" TargetMode="External"/><Relationship Id="rId7" Type="http://schemas.openxmlformats.org/officeDocument/2006/relationships/hyperlink" Target="http://ru.wikipedia.org/wiki/Common_Lisp" TargetMode="External"/><Relationship Id="rId12" Type="http://schemas.openxmlformats.org/officeDocument/2006/relationships/hyperlink" Target="http://ru.wikipedia.org/wiki/%D0%9A%D0%B0%D1%80%D1%80%D0%B8,_%D0%A5%D0%B0%D1%81%D0%BA%D0%B5%D0%BB%D0%BB" TargetMode="External"/><Relationship Id="rId17" Type="http://schemas.openxmlformats.org/officeDocument/2006/relationships/hyperlink" Target="http://ru.wikipedia.org/wiki/MATLAB" TargetMode="External"/><Relationship Id="rId25" Type="http://schemas.openxmlformats.org/officeDocument/2006/relationships/hyperlink" Target="http://ru.wikipedia.org/wiki/%D0%A2%D1%91%D1%80%D0%BD%D0%B5%D1%80,_%D0%94%D1%8D%D0%B2%D0%B8%D0%B4" TargetMode="External"/><Relationship Id="rId2" Type="http://schemas.openxmlformats.org/officeDocument/2006/relationships/hyperlink" Target="http://ru.wikipedia.org/wiki/LISP" TargetMode="External"/><Relationship Id="rId16" Type="http://schemas.openxmlformats.org/officeDocument/2006/relationships/hyperlink" Target="http://ru.wikipedia.org/wiki/APL" TargetMode="External"/><Relationship Id="rId20" Type="http://schemas.openxmlformats.org/officeDocument/2006/relationships/hyperlink" Target="http://ru.wikipedia.org/wiki/19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Clojure" TargetMode="External"/><Relationship Id="rId11" Type="http://schemas.openxmlformats.org/officeDocument/2006/relationships/hyperlink" Target="http://ru.wikipedia.org/wiki/%D0%A7%D0%B8%D1%81%D1%82%D0%BE%D1%82%D0%B0_%D1%8F%D0%B7%D1%8B%D0%BA%D0%B0_%D0%BF%D1%80%D0%BE%D0%B3%D1%80%D0%B0%D0%BC%D0%BC%D0%B8%D1%80%D0%BE%D0%B2%D0%B0%D0%BD%D0%B8%D1%8F" TargetMode="External"/><Relationship Id="rId24" Type="http://schemas.openxmlformats.org/officeDocument/2006/relationships/hyperlink" Target="http://ru.wikipedia.org/wiki/%D0%9C%D0%B8%D1%80%D0%B0%D0%BD%D0%B4%D0%B0_(%D1%8F%D0%B7%D1%8B%D0%BA_%D0%BF%D1%80%D0%BE%D0%B3%D1%80%D0%B0%D0%BC%D0%BC%D0%B8%D1%80%D0%BE%D0%B2%D0%B0%D0%BD%D0%B8%D1%8F)" TargetMode="External"/><Relationship Id="rId5" Type="http://schemas.openxmlformats.org/officeDocument/2006/relationships/hyperlink" Target="http://ru.wikipedia.org/wiki/Scheme" TargetMode="External"/><Relationship Id="rId15" Type="http://schemas.openxmlformats.org/officeDocument/2006/relationships/hyperlink" Target="http://ru.wikipedia.org/wiki/1986" TargetMode="External"/><Relationship Id="rId23" Type="http://schemas.openxmlformats.org/officeDocument/2006/relationships/hyperlink" Target="http://ru.wikipedia.org/wiki/Scala_(%D1%8F%D0%B7%D1%8B%D0%BA_%D0%BF%D1%80%D0%BE%D0%B3%D1%80%D0%B0%D0%BC%D0%BC%D0%B8%D1%80%D0%BE%D0%B2%D0%B0%D0%BD%D0%B8%D1%8F)" TargetMode="External"/><Relationship Id="rId28" Type="http://schemas.openxmlformats.org/officeDocument/2006/relationships/hyperlink" Target="http://ru.wikipedia.org/wiki/XQuery" TargetMode="External"/><Relationship Id="rId10" Type="http://schemas.openxmlformats.org/officeDocument/2006/relationships/hyperlink" Target="http://ru.wikipedia.org/wiki/Haskell" TargetMode="External"/><Relationship Id="rId19" Type="http://schemas.openxmlformats.org/officeDocument/2006/relationships/hyperlink" Target="http://ru.wikipedia.org/wiki/%D0%9C%D0%B8%D0%BB%D0%BD%D0%B5%D1%80,_%D0%A0%D0%BE%D0%B1%D0%B8%D0%BD" TargetMode="External"/><Relationship Id="rId4" Type="http://schemas.openxmlformats.org/officeDocument/2006/relationships/hyperlink" Target="http://ru.wikipedia.org/wiki/1958" TargetMode="External"/><Relationship Id="rId9" Type="http://schemas.openxmlformats.org/officeDocument/2006/relationships/hyperlink" Target="http://ru.wikipedia.org/wiki/.NET_Framework" TargetMode="External"/><Relationship Id="rId14" Type="http://schemas.openxmlformats.org/officeDocument/2006/relationships/hyperlink" Target="http://ru.wikipedia.org/w/index.php?title=Joe_Armstrong&amp;action=edit&amp;redlink=1" TargetMode="External"/><Relationship Id="rId22" Type="http://schemas.openxmlformats.org/officeDocument/2006/relationships/hyperlink" Target="http://ru.wikipedia.org/wiki/OCaml" TargetMode="External"/><Relationship Id="rId27" Type="http://schemas.openxmlformats.org/officeDocument/2006/relationships/hyperlink" Target="http://ru.wikipedia.org/wiki/Nemerl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Unlambda" TargetMode="External"/><Relationship Id="rId13" Type="http://schemas.openxmlformats.org/officeDocument/2006/relationships/hyperlink" Target="http://ru.wikipedia.org/wiki/%D0%9C%D0%B8%D1%80%D0%B0%D0%BD%D0%B4%D0%B0_(%D1%8F%D0%B7%D1%8B%D0%BA_%D0%BF%D1%80%D0%BE%D0%B3%D1%80%D0%B0%D0%BC%D0%BC%D0%B8%D1%80%D0%BE%D0%B2%D0%B0%D0%BD%D0%B8%D1%8F)" TargetMode="External"/><Relationship Id="rId3" Type="http://schemas.openxmlformats.org/officeDocument/2006/relationships/hyperlink" Target="http://ru.wikipedia.org/wiki/R_(%D1%8F%D0%B7%D1%8B%D0%BA_%D0%BF%D1%80%D0%BE%D0%B3%D1%80%D0%B0%D0%BC%D0%BC%D0%B8%D1%80%D0%BE%D0%B2%D0%B0%D0%BD%D0%B8%D1%8F)" TargetMode="External"/><Relationship Id="rId7" Type="http://schemas.openxmlformats.org/officeDocument/2006/relationships/hyperlink" Target="http://ru.wikipedia.org/wiki/%D0%9A%D0%BE%D0%BC%D0%B1%D0%B8%D0%BD%D0%B0%D1%82%D0%BE%D1%80%D0%BD%D0%B0%D1%8F_%D0%BB%D0%BE%D0%B3%D0%B8%D0%BA%D0%B0" TargetMode="External"/><Relationship Id="rId12" Type="http://schemas.openxmlformats.org/officeDocument/2006/relationships/hyperlink" Target="http://ru.wikipedia.org/wiki/%D0%A6%D0%B8%D0%BA%D0%BB_(%D0%BF%D1%80%D0%BE%D0%B3%D1%80%D0%B0%D0%BC%D0%BC%D0%B8%D1%80%D0%BE%D0%B2%D0%B0%D0%BD%D0%B8%D0%B5)" TargetMode="External"/><Relationship Id="rId2" Type="http://schemas.openxmlformats.org/officeDocument/2006/relationships/hyperlink" Target="http://ru.wikipedia.org/wiki/OCa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XML" TargetMode="External"/><Relationship Id="rId11" Type="http://schemas.openxmlformats.org/officeDocument/2006/relationships/hyperlink" Target="http://ru.wikipedia.org/wiki/%D0%9E%D0%B1%D1%8A%D0%B5%D0%BA%D1%82%D0%BD%D0%BE-%D0%BE%D1%80%D0%B8%D0%B5%D0%BD%D1%82%D0%B8%D1%80%D0%BE%D0%B2%D0%B0%D0%BD%D0%BD%D0%BE%D0%B5_%D0%BF%D1%80%D0%BE%D0%B3%D1%80%D0%B0%D0%BC%D0%BC%D0%B8%D1%80%D0%BE%D0%B2%D0%B0%D0%BD%D0%B8%D0%B5" TargetMode="External"/><Relationship Id="rId5" Type="http://schemas.openxmlformats.org/officeDocument/2006/relationships/hyperlink" Target="http://ru.wikipedia.org/wiki/XSLT" TargetMode="External"/><Relationship Id="rId15" Type="http://schemas.openxmlformats.org/officeDocument/2006/relationships/hyperlink" Target="http://ru.wikipedia.org/wiki/Haskell" TargetMode="External"/><Relationship Id="rId10" Type="http://schemas.openxmlformats.org/officeDocument/2006/relationships/hyperlink" Target="http://ru.wikipedia.org/wiki/Lisp" TargetMode="External"/><Relationship Id="rId4" Type="http://schemas.openxmlformats.org/officeDocument/2006/relationships/hyperlink" Target="http://ru.wikipedia.org/wiki/Mathematica" TargetMode="External"/><Relationship Id="rId9" Type="http://schemas.openxmlformats.org/officeDocument/2006/relationships/hyperlink" Target="http://ru.wikipedia.org/wiki/%D0%94%D0%B6%D0%BE%D0%BD_%D0%9C%D0%B0%D0%BA%D0%9A%D0%B0%D1%80%D1%82%D0%B8" TargetMode="External"/><Relationship Id="rId14" Type="http://schemas.openxmlformats.org/officeDocument/2006/relationships/hyperlink" Target="http://ru.wikipedia.org/wiki/Clea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Жанама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адрестеуі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бар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есептеу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моделі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(Равнодоступная адресная машина , РАМ – машина).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pc="-5" dirty="0" err="1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Функционалды</a:t>
            </a:r>
            <a:r>
              <a:rPr lang="ru-RU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есептеу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pc="-5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моделдері</a:t>
            </a:r>
            <a:r>
              <a:rPr lang="ru-RU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kk-KZ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Жанама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адрестеуі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Жанама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адрестеуі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(ТЕҢҚОЛЖЕТІМДІ АДРЕСТІК МАШИНА) 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Жанама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адрестеуі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Теңқолжетімді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машина РАМ)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қондырғысының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есептеуіш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машиналарына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жақын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күрделілігін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бағалауда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регистрлерден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ұяшықтардан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туынды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0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нөмірі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регистр сумматор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09836" y="332656"/>
            <a:ext cx="10060107" cy="836960"/>
          </a:xfrm>
        </p:spPr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Жанама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адрестеуі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3812" y="1412776"/>
            <a:ext cx="10873208" cy="4968552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/>
              <a:t>Бағдарлама </a:t>
            </a:r>
            <a:r>
              <a:rPr lang="kk-KZ" sz="2000" dirty="0"/>
              <a:t>– нөмірленген командалар тізбегі. Команда келесі түрде болады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dirty="0"/>
              <a:t>&lt;код операции&gt; &lt;операнд&gt; 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dirty="0"/>
              <a:t>Операциялардың кодтары</a:t>
            </a:r>
            <a:r>
              <a:rPr lang="en-US" sz="2000" dirty="0"/>
              <a:t>: 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Load, Store, Add, Sub, </a:t>
            </a:r>
            <a:r>
              <a:rPr lang="en-US" sz="2000" dirty="0" err="1"/>
              <a:t>Mult</a:t>
            </a:r>
            <a:r>
              <a:rPr lang="en-US" sz="2000" dirty="0"/>
              <a:t>, </a:t>
            </a:r>
            <a:r>
              <a:rPr lang="en-US" sz="2000" dirty="0" err="1"/>
              <a:t>Div</a:t>
            </a:r>
            <a:r>
              <a:rPr lang="en-US" sz="2000" dirty="0"/>
              <a:t>, Read, Write, Jump, </a:t>
            </a:r>
            <a:r>
              <a:rPr lang="en-US" sz="2000" dirty="0" err="1"/>
              <a:t>JgtZ</a:t>
            </a:r>
            <a:r>
              <a:rPr lang="en-US" sz="2000" dirty="0"/>
              <a:t>, </a:t>
            </a:r>
            <a:r>
              <a:rPr lang="en-US" sz="2000" dirty="0" err="1"/>
              <a:t>Jzero</a:t>
            </a:r>
            <a:r>
              <a:rPr lang="en-US" sz="2000" dirty="0"/>
              <a:t>, Halt. 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/>
              <a:t>Операнд </a:t>
            </a:r>
            <a:r>
              <a:rPr lang="kk-KZ" sz="2000" dirty="0"/>
              <a:t>төмендегі үш түрдің бірінде болады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= </a:t>
            </a:r>
            <a:r>
              <a:rPr lang="en-US" sz="2000" i="1" dirty="0" err="1"/>
              <a:t>i</a:t>
            </a:r>
            <a:r>
              <a:rPr lang="en-US" sz="2000" dirty="0"/>
              <a:t>, </a:t>
            </a:r>
            <a:r>
              <a:rPr lang="en-US" sz="2000" i="1" dirty="0" err="1"/>
              <a:t>i</a:t>
            </a:r>
            <a:r>
              <a:rPr lang="en-US" sz="2000" dirty="0"/>
              <a:t>, *</a:t>
            </a:r>
            <a:r>
              <a:rPr lang="en-US" sz="2000" i="1" dirty="0" err="1"/>
              <a:t>i</a:t>
            </a:r>
            <a:r>
              <a:rPr lang="en-US" sz="2000" dirty="0"/>
              <a:t>, 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dirty="0"/>
              <a:t>мұндағы </a:t>
            </a: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/>
              <a:t>– </a:t>
            </a:r>
            <a:r>
              <a:rPr lang="kk-KZ" sz="2000" dirty="0"/>
              <a:t>натурал сан</a:t>
            </a:r>
            <a:r>
              <a:rPr lang="en-US" sz="2000" dirty="0"/>
              <a:t>. 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kk-KZ" sz="2000" dirty="0"/>
              <a:t>нөмірі бар регистрдің құрамын </a:t>
            </a:r>
            <a:r>
              <a:rPr lang="en-US" sz="2000" dirty="0"/>
              <a:t>c (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  <a:r>
              <a:rPr lang="kk-KZ" sz="2000" dirty="0"/>
              <a:t> арқылы белгілеймиз</a:t>
            </a:r>
            <a:r>
              <a:rPr lang="en-US" sz="2000" dirty="0"/>
              <a:t>. v(a)</a:t>
            </a:r>
            <a:r>
              <a:rPr lang="kk-KZ" sz="2000" dirty="0"/>
              <a:t> мәні  операнда</a:t>
            </a:r>
            <a:r>
              <a:rPr lang="en-US" sz="2000" dirty="0"/>
              <a:t> a </a:t>
            </a:r>
            <a:r>
              <a:rPr lang="kk-KZ" sz="2000" dirty="0"/>
              <a:t>оның түріне байланысты келеісі түрде анықталады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v</a:t>
            </a:r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 –  </a:t>
            </a:r>
            <a:r>
              <a:rPr lang="en-US" sz="2000" i="1" dirty="0" err="1"/>
              <a:t>i</a:t>
            </a:r>
            <a:r>
              <a:rPr lang="kk-KZ" sz="2000" i="1" dirty="0"/>
              <a:t> саны</a:t>
            </a:r>
            <a:r>
              <a:rPr lang="en-US" sz="2000" dirty="0"/>
              <a:t>, </a:t>
            </a:r>
            <a:r>
              <a:rPr lang="kk-KZ" sz="2000" dirty="0"/>
              <a:t>егер </a:t>
            </a:r>
            <a:r>
              <a:rPr lang="en-US" sz="2000" i="1" dirty="0"/>
              <a:t>a </a:t>
            </a:r>
            <a:r>
              <a:rPr lang="kk-KZ" sz="2000" dirty="0"/>
              <a:t>түрі</a:t>
            </a:r>
            <a:r>
              <a:rPr lang="en-US" sz="2000" dirty="0"/>
              <a:t> =</a:t>
            </a:r>
            <a:r>
              <a:rPr lang="en-US" sz="2000" i="1" dirty="0" err="1"/>
              <a:t>i</a:t>
            </a:r>
            <a:r>
              <a:rPr lang="en-US" sz="2000" dirty="0"/>
              <a:t>, 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v</a:t>
            </a:r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 – </a:t>
            </a:r>
            <a:r>
              <a:rPr lang="en-US" sz="2000" i="1" dirty="0"/>
              <a:t>c</a:t>
            </a:r>
            <a:r>
              <a:rPr lang="en-US" sz="2000" dirty="0"/>
              <a:t>(</a:t>
            </a:r>
            <a:r>
              <a:rPr lang="en-US" sz="2000" i="1" dirty="0" err="1"/>
              <a:t>i</a:t>
            </a:r>
            <a:r>
              <a:rPr lang="en-US" sz="2000" dirty="0"/>
              <a:t>)</a:t>
            </a:r>
            <a:r>
              <a:rPr lang="kk-KZ" sz="2000" dirty="0"/>
              <a:t> саны</a:t>
            </a:r>
            <a:r>
              <a:rPr lang="en-US" sz="2000" dirty="0"/>
              <a:t>, </a:t>
            </a:r>
            <a:r>
              <a:rPr lang="kk-KZ" sz="2000" dirty="0"/>
              <a:t>егер </a:t>
            </a:r>
            <a:r>
              <a:rPr lang="en-US" sz="2000" i="1" dirty="0"/>
              <a:t>a </a:t>
            </a:r>
            <a:r>
              <a:rPr lang="kk-KZ" sz="2000" dirty="0"/>
              <a:t>түрі </a:t>
            </a:r>
            <a:r>
              <a:rPr lang="en-US" sz="2000" i="1" dirty="0" err="1"/>
              <a:t>i</a:t>
            </a:r>
            <a:r>
              <a:rPr lang="en-US" sz="2000" dirty="0"/>
              <a:t>, 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v</a:t>
            </a:r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 – </a:t>
            </a:r>
            <a:r>
              <a:rPr lang="en-US" sz="2000" i="1" dirty="0"/>
              <a:t>c</a:t>
            </a:r>
            <a:r>
              <a:rPr lang="en-US" sz="2000" dirty="0"/>
              <a:t>(</a:t>
            </a:r>
            <a:r>
              <a:rPr lang="en-US" sz="2000" i="1" dirty="0"/>
              <a:t>c</a:t>
            </a:r>
            <a:r>
              <a:rPr lang="en-US" sz="2000" dirty="0"/>
              <a:t>(</a:t>
            </a:r>
            <a:r>
              <a:rPr lang="en-US" sz="2000" i="1" dirty="0" err="1"/>
              <a:t>i</a:t>
            </a:r>
            <a:r>
              <a:rPr lang="en-US" sz="2000" dirty="0"/>
              <a:t>))</a:t>
            </a:r>
            <a:r>
              <a:rPr lang="kk-KZ" sz="2000" dirty="0"/>
              <a:t> саны</a:t>
            </a:r>
            <a:r>
              <a:rPr lang="en-US" sz="2000" dirty="0"/>
              <a:t>, </a:t>
            </a:r>
            <a:r>
              <a:rPr lang="kk-KZ" sz="2000" dirty="0"/>
              <a:t>егер </a:t>
            </a:r>
            <a:r>
              <a:rPr lang="en-US" sz="2000" i="1" dirty="0"/>
              <a:t>a </a:t>
            </a:r>
            <a:r>
              <a:rPr lang="kk-KZ" sz="2000" dirty="0"/>
              <a:t>түррі</a:t>
            </a:r>
            <a:r>
              <a:rPr lang="en-US" sz="2000" dirty="0"/>
              <a:t> *</a:t>
            </a:r>
            <a:r>
              <a:rPr lang="en-US" sz="2000" i="1" dirty="0" err="1"/>
              <a:t>i</a:t>
            </a:r>
            <a:r>
              <a:rPr lang="en-US" sz="2000" dirty="0"/>
              <a:t>. </a:t>
            </a: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dirty="0"/>
              <a:t>Алгоритмдерддің күрделілігін бағалаған кезде жағдайға байланысты әр түрлі командаларды қолданады. Аз сандармен және аз регистрлермен жұмыс жасаған кезде әрбір команда бірлік уақытты талап ететін теңөлшемді салмақ шындыққа сәйкес келеді.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917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23360"/>
              </p:ext>
            </p:extLst>
          </p:nvPr>
        </p:nvGraphicFramePr>
        <p:xfrm>
          <a:off x="909836" y="908720"/>
          <a:ext cx="9433048" cy="4896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33048"/>
              </a:tblGrid>
              <a:tr h="346608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t(a) = L(i) + L(c(i)) + L(c(c(i))), </a:t>
                      </a:r>
                      <a:r>
                        <a:rPr lang="ru-RU" sz="1600">
                          <a:effectLst/>
                        </a:rPr>
                        <a:t>е</a:t>
                      </a:r>
                      <a:r>
                        <a:rPr lang="kk-KZ" sz="1600">
                          <a:effectLst/>
                        </a:rPr>
                        <a:t>гер </a:t>
                      </a:r>
                      <a:r>
                        <a:rPr lang="en-US" sz="1600">
                          <a:effectLst/>
                        </a:rPr>
                        <a:t>a </a:t>
                      </a:r>
                      <a:r>
                        <a:rPr lang="kk-KZ" sz="1600">
                          <a:effectLst/>
                        </a:rPr>
                        <a:t>түрі</a:t>
                      </a:r>
                      <a:r>
                        <a:rPr lang="en-US" sz="1600">
                          <a:effectLst/>
                        </a:rPr>
                        <a:t> *i. </a:t>
                      </a:r>
                      <a:r>
                        <a:rPr lang="ru-RU" sz="1600">
                          <a:effectLst/>
                        </a:rPr>
                        <a:t>Команда</a:t>
                      </a:r>
                      <a:r>
                        <a:rPr lang="kk-KZ" sz="1600">
                          <a:effectLst/>
                        </a:rPr>
                        <a:t> Әрекет </a:t>
                      </a:r>
                      <a:r>
                        <a:rPr lang="ru-RU" sz="1600">
                          <a:effectLst/>
                        </a:rPr>
                        <a:t>Логарифм</a:t>
                      </a:r>
                      <a:r>
                        <a:rPr lang="kk-KZ" sz="1600">
                          <a:effectLst/>
                        </a:rPr>
                        <a:t>дік салмақ </a:t>
                      </a:r>
                      <a:endParaRPr lang="ru-RU" sz="3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Load(a) </a:t>
                      </a:r>
                      <a:r>
                        <a:rPr lang="kk-KZ" sz="1600">
                          <a:effectLst/>
                        </a:rPr>
                        <a:t>с</a:t>
                      </a:r>
                      <a:r>
                        <a:rPr lang="en-US" sz="1600">
                          <a:effectLst/>
                        </a:rPr>
                        <a:t>(0) := v(a) t(a)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Store(i) c(i) := c(0) L(c(0)) + L(i)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Store(*i) c(c(i)):=c(0) L(c(0)) + L(i) + L(c(i))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Add(a) </a:t>
                      </a:r>
                      <a:r>
                        <a:rPr lang="kk-KZ" sz="1600">
                          <a:effectLst/>
                        </a:rPr>
                        <a:t>с</a:t>
                      </a:r>
                      <a:r>
                        <a:rPr lang="en-US" sz="1600">
                          <a:effectLst/>
                        </a:rPr>
                        <a:t>(0) := c(0) + v(a) L(c(0)) + t(a)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Sub(a) </a:t>
                      </a:r>
                      <a:r>
                        <a:rPr lang="kk-KZ" sz="1600">
                          <a:effectLst/>
                        </a:rPr>
                        <a:t>с</a:t>
                      </a:r>
                      <a:r>
                        <a:rPr lang="en-US" sz="1600">
                          <a:effectLst/>
                        </a:rPr>
                        <a:t>(0) := c(0) − v(a) L(c(0)) + t(a)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Mult(a) </a:t>
                      </a:r>
                      <a:r>
                        <a:rPr lang="kk-KZ" sz="1600">
                          <a:effectLst/>
                        </a:rPr>
                        <a:t>с</a:t>
                      </a:r>
                      <a:r>
                        <a:rPr lang="en-US" sz="1600">
                          <a:effectLst/>
                        </a:rPr>
                        <a:t>(0) := c(0)·v(a) L(c(0)) + t(a)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 dirty="0" err="1">
                          <a:effectLst/>
                        </a:rPr>
                        <a:t>Div</a:t>
                      </a:r>
                      <a:r>
                        <a:rPr lang="en-US" sz="1600" dirty="0">
                          <a:effectLst/>
                        </a:rPr>
                        <a:t>(a) </a:t>
                      </a:r>
                      <a:r>
                        <a:rPr lang="kk-KZ" sz="1600" dirty="0">
                          <a:effectLst/>
                        </a:rPr>
                        <a:t>с</a:t>
                      </a:r>
                      <a:r>
                        <a:rPr lang="en-US" sz="1600" dirty="0">
                          <a:effectLst/>
                        </a:rPr>
                        <a:t>(0) := c(0) div v(a) L(c(0)) + t(a) 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Read(i) c(i) := </a:t>
                      </a:r>
                      <a:r>
                        <a:rPr lang="kk-KZ" sz="1600">
                          <a:effectLst/>
                        </a:rPr>
                        <a:t>келесі сан </a:t>
                      </a:r>
                      <a:r>
                        <a:rPr lang="en-US" sz="1600">
                          <a:effectLst/>
                        </a:rPr>
                        <a:t>L(i) + L(c(i))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4375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Read(*i) c(c(i)):= </a:t>
                      </a:r>
                      <a:r>
                        <a:rPr lang="kk-KZ" sz="1600">
                          <a:effectLst/>
                        </a:rPr>
                        <a:t>келесі сан  </a:t>
                      </a:r>
                      <a:r>
                        <a:rPr lang="en-US" sz="1600">
                          <a:effectLst/>
                        </a:rPr>
                        <a:t>L(i) + L(c(i)) + </a:t>
                      </a:r>
                      <a:endParaRPr lang="ru-RU" sz="3200">
                        <a:effectLst/>
                      </a:endParaRPr>
                    </a:p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600">
                          <a:effectLst/>
                        </a:rPr>
                        <a:t>L(c(c(i))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1600">
                          <a:effectLst/>
                        </a:rPr>
                        <a:t>Write(a) </a:t>
                      </a:r>
                      <a:r>
                        <a:rPr lang="kk-KZ" sz="1600">
                          <a:effectLst/>
                        </a:rPr>
                        <a:t>теру </a:t>
                      </a:r>
                      <a:r>
                        <a:rPr lang="en-US" sz="1600">
                          <a:effectLst/>
                        </a:rPr>
                        <a:t>v(a) t(a)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600">
                          <a:effectLst/>
                        </a:rPr>
                        <a:t>Jump(a)  a 1 нөмірі бар командаға өту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600">
                          <a:effectLst/>
                        </a:rPr>
                        <a:t>JgtZ(a)  a нөмірі бар командаға өту, егер c(0)&gt;0 L(c(0))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600">
                          <a:effectLst/>
                        </a:rPr>
                        <a:t>Jzero(a) a нөмірі бар командаға өту, егер c(0)=0 L(c(0)) </a:t>
                      </a:r>
                      <a:endParaRPr lang="ru-RU" sz="320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1966">
                <a:tc>
                  <a:txBody>
                    <a:bodyPr/>
                    <a:lstStyle/>
                    <a:p>
                      <a:pPr indent="2400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kk-KZ" sz="1600" dirty="0">
                          <a:effectLst/>
                        </a:rPr>
                        <a:t>Halt(a) есептеуді аяқтау 1 </a:t>
                      </a:r>
                      <a:endParaRPr lang="ru-RU" sz="32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6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2" tooltip="Дискретная математика"/>
              </a:rPr>
              <a:t>дискретті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2" tooltip="Дискретная математика"/>
              </a:rPr>
              <a:t> математик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  <a:hlinkClick r:id="rId3" tooltip="Парадигма программирования"/>
              </a:rPr>
              <a:t>парадигмасы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  <a:hlinkClick r:id="rId3" tooltip="Парадигма программирования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тұрғыда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қарастырылады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Императивті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парадигмасында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автоматтар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тізбекті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өзгеруі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қарастырады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күйлерінің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жиынтығы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тізім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қарастырылады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программа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күйін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сақтамайды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, 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функциялардың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мәндері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есептейді.шығыстық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тек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кірістікке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тәуелді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Бірдей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аргументі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шақыру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әрқашан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80976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Танымал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тілдері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smtClean="0">
                <a:latin typeface="Calibri" panose="020F0502020204030204" pitchFamily="34" charset="0"/>
                <a:cs typeface="Calibri" panose="020F0502020204030204" pitchFamily="34" charset="0"/>
                <a:hlinkClick r:id="rId2" tooltip="LISP"/>
              </a:rPr>
              <a:t>LISP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- (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3" tooltip="МакКарти, Джон"/>
              </a:rPr>
              <a:t>Джон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3" tooltip="МакКарти, Джон"/>
              </a:rPr>
              <a:t>МакКарти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4" tooltip="1958"/>
              </a:rPr>
              <a:t>1958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диалекттері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5" tooltip="Scheme"/>
              </a:rPr>
              <a:t>Scheme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6" tooltip="Clojure"/>
              </a:rPr>
              <a:t>Clojure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7" tooltip="Common Lisp"/>
              </a:rPr>
              <a:t>Common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7" tooltip="Common Lisp"/>
              </a:rPr>
              <a:t>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7" tooltip="Common Lisp"/>
              </a:rPr>
              <a:t>Lisp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8" tooltip="F Sharp"/>
              </a:rPr>
              <a:t>F#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9" tooltip=".NET Framework"/>
              </a:rPr>
              <a:t>.NET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платформасы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10" tooltip="Haskell"/>
              </a:rPr>
              <a:t>Haskell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— 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11" tooltip="Чистота языка программирования"/>
              </a:rPr>
              <a:t>таза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12" tooltip="Карри, Хаскелл"/>
              </a:rPr>
              <a:t>Хаскелла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12" tooltip="Карри, Хаскелл"/>
              </a:rPr>
              <a:t> Карри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құрметіне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аталды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13" tooltip="Erlang"/>
              </a:rPr>
              <a:t>Erlang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— (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14" tooltip="Joe Armstrong (страница отсутствует)"/>
              </a:rPr>
              <a:t>Joe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14" tooltip="Joe Armstrong (страница отсутствует)"/>
              </a:rPr>
              <a:t>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14" tooltip="Joe Armstrong (страница отсутствует)"/>
              </a:rPr>
              <a:t>Armstrong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15" tooltip="1986"/>
              </a:rPr>
              <a:t>1986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процестерді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қолдайтын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16" tooltip="APL"/>
              </a:rPr>
              <a:t>APL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— 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17" tooltip="MATLAB"/>
              </a:rPr>
              <a:t>MATLAB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</a:rPr>
              <a:t>тың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</a:rPr>
              <a:t>алдыңғысы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18" tooltip="ML"/>
              </a:rPr>
              <a:t>ML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19" tooltip="Милнер, Робин"/>
              </a:rPr>
              <a:t>Робин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19" tooltip="Милнер, Робин"/>
              </a:rPr>
              <a:t>Милнер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0" tooltip="1979"/>
              </a:rPr>
              <a:t>1979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диалекттері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21" tooltip="SML"/>
              </a:rPr>
              <a:t>Standard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1" tooltip="SML"/>
              </a:rPr>
              <a:t> ML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и 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22" tooltip="OCaml"/>
              </a:rPr>
              <a:t>Objective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2" tooltip="OCaml"/>
              </a:rPr>
              <a:t> CAML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23" tooltip="Scala (язык программирования)"/>
              </a:rPr>
              <a:t>Scala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24" tooltip="Миранда (язык программирования)"/>
              </a:rPr>
              <a:t>Miranda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5" tooltip="Тёрнер, Дэвид"/>
              </a:rPr>
              <a:t>Дэвид </a:t>
            </a: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25" tooltip="Тёрнер, Дэвид"/>
              </a:rPr>
              <a:t>Тёрнер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ru-RU" u="sng" dirty="0">
                <a:latin typeface="Calibri" panose="020F0502020204030204" pitchFamily="34" charset="0"/>
                <a:cs typeface="Calibri" panose="020F0502020204030204" pitchFamily="34" charset="0"/>
                <a:hlinkClick r:id="rId26" tooltip="1985"/>
              </a:rPr>
              <a:t>1985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Haskell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дамытты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27" tooltip="Nemerle"/>
              </a:rPr>
              <a:t>Nemerle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—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қоспа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императивті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u="sng" dirty="0" err="1">
                <a:latin typeface="Calibri" panose="020F0502020204030204" pitchFamily="34" charset="0"/>
                <a:cs typeface="Calibri" panose="020F0502020204030204" pitchFamily="34" charset="0"/>
                <a:hlinkClick r:id="rId28" tooltip="XQuery"/>
              </a:rPr>
              <a:t>XQuery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36960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тілдері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868" y="1484784"/>
            <a:ext cx="9751060" cy="42672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Функциональды</a:t>
            </a:r>
            <a:r>
              <a:rPr lang="ru-RU" dirty="0"/>
              <a:t> </a:t>
            </a:r>
            <a:r>
              <a:rPr lang="ru-RU" dirty="0" err="1"/>
              <a:t>программалау</a:t>
            </a:r>
            <a:r>
              <a:rPr lang="ru-RU" dirty="0"/>
              <a:t> </a:t>
            </a:r>
            <a:r>
              <a:rPr lang="ru-RU" dirty="0" err="1"/>
              <a:t>тілдері</a:t>
            </a:r>
            <a:r>
              <a:rPr lang="ru-RU" dirty="0"/>
              <a:t> </a:t>
            </a:r>
            <a:r>
              <a:rPr lang="ru-RU" dirty="0" err="1"/>
              <a:t>ғылыми</a:t>
            </a:r>
            <a:r>
              <a:rPr lang="ru-RU" dirty="0"/>
              <a:t> </a:t>
            </a:r>
            <a:r>
              <a:rPr lang="ru-RU" dirty="0" err="1"/>
              <a:t>тұрғыдан</a:t>
            </a:r>
            <a:r>
              <a:rPr lang="ru-RU" dirty="0"/>
              <a:t> </a:t>
            </a:r>
            <a:r>
              <a:rPr lang="ru-RU" dirty="0" err="1"/>
              <a:t>қызықтырады</a:t>
            </a:r>
            <a:r>
              <a:rPr lang="ru-RU" dirty="0"/>
              <a:t>, </a:t>
            </a:r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Erlang</a:t>
            </a:r>
            <a:r>
              <a:rPr lang="ru-RU" dirty="0"/>
              <a:t>, </a:t>
            </a:r>
            <a:r>
              <a:rPr lang="ru-RU" u="sng" dirty="0" err="1">
                <a:hlinkClick r:id="rId2" tooltip="OCaml"/>
              </a:rPr>
              <a:t>OCaml</a:t>
            </a:r>
            <a:r>
              <a:rPr lang="ru-RU" dirty="0"/>
              <a:t>, </a:t>
            </a:r>
            <a:r>
              <a:rPr lang="ru-RU" dirty="0" err="1"/>
              <a:t>Haskell</a:t>
            </a:r>
            <a:r>
              <a:rPr lang="ru-RU" dirty="0"/>
              <a:t>, </a:t>
            </a:r>
            <a:r>
              <a:rPr lang="ru-RU" dirty="0" err="1"/>
              <a:t>Scheme</a:t>
            </a:r>
            <a:r>
              <a:rPr lang="ru-RU" dirty="0"/>
              <a:t> (1986 </a:t>
            </a:r>
            <a:r>
              <a:rPr lang="ru-RU" dirty="0" err="1"/>
              <a:t>кейін</a:t>
            </a:r>
            <a:r>
              <a:rPr lang="ru-RU" dirty="0"/>
              <a:t>) </a:t>
            </a:r>
            <a:r>
              <a:rPr lang="ru-RU" u="sng" dirty="0">
                <a:hlinkClick r:id="rId3" tooltip="R (язык программирования)"/>
              </a:rPr>
              <a:t>R</a:t>
            </a:r>
            <a:r>
              <a:rPr lang="ru-RU" dirty="0"/>
              <a:t> (статистика), </a:t>
            </a:r>
            <a:r>
              <a:rPr lang="ru-RU" u="sng" dirty="0" err="1">
                <a:hlinkClick r:id="rId4" tooltip="Mathematica"/>
              </a:rPr>
              <a:t>Mathematica</a:t>
            </a:r>
            <a:r>
              <a:rPr lang="ru-RU" dirty="0"/>
              <a:t> (символьная математика), J мен K (</a:t>
            </a:r>
            <a:r>
              <a:rPr lang="ru-RU" dirty="0" err="1"/>
              <a:t>финанстық</a:t>
            </a:r>
            <a:r>
              <a:rPr lang="ru-RU" dirty="0"/>
              <a:t> анализ), </a:t>
            </a:r>
            <a:r>
              <a:rPr lang="ru-RU" dirty="0" err="1"/>
              <a:t>және</a:t>
            </a:r>
            <a:r>
              <a:rPr lang="ru-RU" dirty="0"/>
              <a:t> </a:t>
            </a:r>
            <a:r>
              <a:rPr lang="ru-RU" u="sng" dirty="0">
                <a:hlinkClick r:id="rId5" tooltip="XSLT"/>
              </a:rPr>
              <a:t>XSLT</a:t>
            </a:r>
            <a:r>
              <a:rPr lang="ru-RU" dirty="0"/>
              <a:t> (</a:t>
            </a:r>
            <a:r>
              <a:rPr lang="ru-RU" u="sng" dirty="0">
                <a:hlinkClick r:id="rId6" tooltip="XML"/>
              </a:rPr>
              <a:t>XML</a:t>
            </a:r>
            <a:r>
              <a:rPr lang="ru-RU" dirty="0"/>
              <a:t>)  </a:t>
            </a:r>
            <a:r>
              <a:rPr lang="ru-RU" dirty="0" err="1"/>
              <a:t>коммерциялық</a:t>
            </a:r>
            <a:r>
              <a:rPr lang="ru-RU" dirty="0"/>
              <a:t>  </a:t>
            </a:r>
            <a:r>
              <a:rPr lang="ru-RU" dirty="0" err="1"/>
              <a:t>программалау</a:t>
            </a:r>
            <a:r>
              <a:rPr lang="ru-RU" dirty="0"/>
              <a:t> </a:t>
            </a:r>
            <a:r>
              <a:rPr lang="ru-RU" dirty="0" err="1"/>
              <a:t>индустриясында</a:t>
            </a:r>
            <a:r>
              <a:rPr lang="ru-RU" dirty="0"/>
              <a:t> </a:t>
            </a:r>
            <a:r>
              <a:rPr lang="ru-RU" dirty="0" err="1"/>
              <a:t>кеңінен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</a:p>
          <a:p>
            <a:r>
              <a:rPr lang="ru-RU" dirty="0"/>
              <a:t>λ-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dirty="0" err="1"/>
              <a:t>функцияның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оны  </a:t>
            </a:r>
            <a:r>
              <a:rPr lang="ru-RU" dirty="0" err="1"/>
              <a:t>есептеудің</a:t>
            </a:r>
            <a:r>
              <a:rPr lang="ru-RU" dirty="0"/>
              <a:t> </a:t>
            </a:r>
            <a:r>
              <a:rPr lang="ru-RU" dirty="0" err="1"/>
              <a:t>теориялық</a:t>
            </a:r>
            <a:r>
              <a:rPr lang="ru-RU" dirty="0"/>
              <a:t> </a:t>
            </a:r>
            <a:r>
              <a:rPr lang="ru-RU" dirty="0" err="1"/>
              <a:t>негізін</a:t>
            </a:r>
            <a:r>
              <a:rPr lang="ru-RU" dirty="0"/>
              <a:t> </a:t>
            </a:r>
            <a:r>
              <a:rPr lang="ru-RU" dirty="0" err="1"/>
              <a:t>қалады</a:t>
            </a:r>
            <a:r>
              <a:rPr lang="ru-RU" dirty="0"/>
              <a:t>.  </a:t>
            </a:r>
            <a:r>
              <a:rPr lang="ru-RU" dirty="0" err="1"/>
              <a:t>Функциональды</a:t>
            </a:r>
            <a:r>
              <a:rPr lang="ru-RU" dirty="0"/>
              <a:t> </a:t>
            </a:r>
            <a:r>
              <a:rPr lang="ru-RU" dirty="0" err="1"/>
              <a:t>тілдердің</a:t>
            </a:r>
            <a:r>
              <a:rPr lang="ru-RU" dirty="0"/>
              <a:t> </a:t>
            </a:r>
            <a:r>
              <a:rPr lang="ru-RU" dirty="0" err="1"/>
              <a:t>негізі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u="sng" dirty="0" err="1">
                <a:hlinkClick r:id="rId7" tooltip="Комбинаторная логика"/>
              </a:rPr>
              <a:t>Комбинаторлық</a:t>
            </a:r>
            <a:r>
              <a:rPr lang="ru-RU" u="sng" dirty="0">
                <a:hlinkClick r:id="rId7" tooltip="Комбинаторная логика"/>
              </a:rPr>
              <a:t> логика</a:t>
            </a:r>
            <a:r>
              <a:rPr lang="ru-RU" dirty="0"/>
              <a:t>  </a:t>
            </a:r>
            <a:r>
              <a:rPr lang="ru-RU" dirty="0" err="1"/>
              <a:t>бұған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λ-</a:t>
            </a:r>
            <a:r>
              <a:rPr lang="ru-RU" dirty="0" err="1"/>
              <a:t>есептеуге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неғұрлым</a:t>
            </a:r>
            <a:r>
              <a:rPr lang="ru-RU" dirty="0"/>
              <a:t> </a:t>
            </a:r>
            <a:r>
              <a:rPr lang="ru-RU" dirty="0" err="1"/>
              <a:t>абстрактты</a:t>
            </a:r>
            <a:r>
              <a:rPr lang="ru-RU" dirty="0"/>
              <a:t>,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ертерек</a:t>
            </a:r>
            <a:r>
              <a:rPr lang="ru-RU" dirty="0"/>
              <a:t>  </a:t>
            </a:r>
            <a:r>
              <a:rPr lang="ru-RU" dirty="0" err="1"/>
              <a:t>ашылды</a:t>
            </a:r>
            <a:r>
              <a:rPr lang="ru-RU" dirty="0"/>
              <a:t> . </a:t>
            </a:r>
            <a:r>
              <a:rPr lang="ru-RU" u="sng" dirty="0" err="1">
                <a:hlinkClick r:id="rId7" tooltip="Комбинаторная логика"/>
              </a:rPr>
              <a:t>Комбинаторлық</a:t>
            </a:r>
            <a:r>
              <a:rPr lang="ru-RU" u="sng" dirty="0">
                <a:hlinkClick r:id="rId7" tooltip="Комбинаторная логика"/>
              </a:rPr>
              <a:t> логика</a:t>
            </a:r>
            <a:r>
              <a:rPr lang="ru-RU" dirty="0"/>
              <a:t> </a:t>
            </a:r>
            <a:r>
              <a:rPr lang="ru-RU" u="sng" dirty="0" err="1">
                <a:hlinkClick r:id="rId8" tooltip="Unlambda"/>
              </a:rPr>
              <a:t>Unlambda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Екеуі</a:t>
            </a:r>
            <a:r>
              <a:rPr lang="ru-RU" dirty="0"/>
              <a:t> де </a:t>
            </a:r>
            <a:r>
              <a:rPr lang="ru-RU" dirty="0" err="1"/>
              <a:t>математиканығ</a:t>
            </a:r>
            <a:r>
              <a:rPr lang="ru-RU" dirty="0"/>
              <a:t> </a:t>
            </a:r>
            <a:r>
              <a:rPr lang="ru-RU" dirty="0" err="1"/>
              <a:t>принциптерін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дәл</a:t>
            </a:r>
            <a:r>
              <a:rPr lang="ru-RU" dirty="0"/>
              <a:t> </a:t>
            </a:r>
            <a:r>
              <a:rPr lang="ru-RU" dirty="0" err="1"/>
              <a:t>сипаттау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жасалды</a:t>
            </a:r>
            <a:r>
              <a:rPr lang="ru-RU" dirty="0"/>
              <a:t>.</a:t>
            </a:r>
          </a:p>
          <a:p>
            <a:r>
              <a:rPr lang="ru-RU" b="1" dirty="0" err="1"/>
              <a:t>Алғашқы</a:t>
            </a:r>
            <a:r>
              <a:rPr lang="ru-RU" b="1" dirty="0"/>
              <a:t> </a:t>
            </a:r>
            <a:r>
              <a:rPr lang="ru-RU" dirty="0" err="1"/>
              <a:t>функциональды</a:t>
            </a:r>
            <a:r>
              <a:rPr lang="ru-RU" dirty="0"/>
              <a:t> </a:t>
            </a:r>
            <a:r>
              <a:rPr lang="ru-RU" b="1" dirty="0" err="1"/>
              <a:t>тіл</a:t>
            </a:r>
            <a:r>
              <a:rPr lang="ru-RU" dirty="0"/>
              <a:t> </a:t>
            </a:r>
            <a:r>
              <a:rPr lang="ru-RU" u="sng" dirty="0">
                <a:hlinkClick r:id="rId9" tooltip="Джон МакКарти"/>
              </a:rPr>
              <a:t>Джон  </a:t>
            </a:r>
            <a:r>
              <a:rPr lang="ru-RU" u="sng" dirty="0" err="1">
                <a:hlinkClick r:id="rId9" tooltip="Джон МакКарти"/>
              </a:rPr>
              <a:t>МакКарти</a:t>
            </a:r>
            <a:r>
              <a:rPr lang="ru-RU" dirty="0"/>
              <a:t>  </a:t>
            </a:r>
            <a:r>
              <a:rPr lang="ru-RU" dirty="0" err="1"/>
              <a:t>жасаған</a:t>
            </a:r>
            <a:r>
              <a:rPr lang="ru-RU" dirty="0"/>
              <a:t> </a:t>
            </a:r>
            <a:r>
              <a:rPr lang="ru-RU" u="sng" dirty="0" err="1">
                <a:hlinkClick r:id="rId10" tooltip="Lisp"/>
              </a:rPr>
              <a:t>Lisp</a:t>
            </a:r>
            <a:r>
              <a:rPr lang="ru-RU" dirty="0"/>
              <a:t> </a:t>
            </a:r>
            <a:r>
              <a:rPr lang="ru-RU" dirty="0" err="1"/>
              <a:t>тілі</a:t>
            </a:r>
            <a:r>
              <a:rPr lang="ru-RU" dirty="0"/>
              <a:t>.</a:t>
            </a:r>
          </a:p>
          <a:p>
            <a:r>
              <a:rPr lang="ru-RU" dirty="0" err="1"/>
              <a:t>Функциональды</a:t>
            </a:r>
            <a:r>
              <a:rPr lang="ru-RU" dirty="0"/>
              <a:t> </a:t>
            </a:r>
            <a:r>
              <a:rPr lang="ru-RU" dirty="0" err="1"/>
              <a:t>программалауға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b="1" dirty="0" err="1"/>
              <a:t>концепциялар</a:t>
            </a:r>
            <a:r>
              <a:rPr lang="ru-RU" b="1" dirty="0"/>
              <a:t> мен </a:t>
            </a:r>
            <a:r>
              <a:rPr lang="ru-RU" b="1" dirty="0" err="1"/>
              <a:t>парадигмалар</a:t>
            </a:r>
            <a:r>
              <a:rPr lang="ru-RU" b="1" dirty="0"/>
              <a:t> </a:t>
            </a:r>
            <a:r>
              <a:rPr lang="ru-RU" dirty="0" err="1"/>
              <a:t>императивті</a:t>
            </a:r>
            <a:r>
              <a:rPr lang="ru-RU" dirty="0"/>
              <a:t> </a:t>
            </a:r>
            <a:r>
              <a:rPr lang="ru-RU" dirty="0" err="1"/>
              <a:t>программалауға</a:t>
            </a:r>
            <a:r>
              <a:rPr lang="ru-RU" dirty="0"/>
              <a:t> </a:t>
            </a:r>
            <a:r>
              <a:rPr lang="ru-RU" dirty="0" err="1"/>
              <a:t>керағар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 (</a:t>
            </a:r>
            <a:r>
              <a:rPr lang="ru-RU" u="sng" dirty="0" err="1">
                <a:hlinkClick r:id="rId11" tooltip="Объектно-ориентированное программирование"/>
              </a:rPr>
              <a:t>объектті-бағдарланған</a:t>
            </a:r>
            <a:r>
              <a:rPr lang="ru-RU" u="sng" dirty="0">
                <a:hlinkClick r:id="rId11" tooltip="Объектно-ориентированное программирование"/>
              </a:rPr>
              <a:t> </a:t>
            </a:r>
            <a:r>
              <a:rPr lang="ru-RU" u="sng" dirty="0" err="1">
                <a:hlinkClick r:id="rId11" tooltip="Объектно-ориентированное программирование"/>
              </a:rPr>
              <a:t>программалауды</a:t>
            </a:r>
            <a:r>
              <a:rPr lang="ru-RU" u="sng" dirty="0">
                <a:hlinkClick r:id="rId11" tooltip="Объектно-ориентированное программирование"/>
              </a:rPr>
              <a:t> </a:t>
            </a:r>
            <a:r>
              <a:rPr lang="ru-RU" u="sng" dirty="0" err="1">
                <a:hlinkClick r:id="rId11" tooltip="Объектно-ориентированное программирование"/>
              </a:rPr>
              <a:t>қоса</a:t>
            </a:r>
            <a:r>
              <a:rPr lang="ru-RU" dirty="0"/>
              <a:t>).. </a:t>
            </a:r>
          </a:p>
          <a:p>
            <a:r>
              <a:rPr lang="ru-RU" dirty="0" err="1"/>
              <a:t>Функциональды</a:t>
            </a:r>
            <a:r>
              <a:rPr lang="ru-RU" dirty="0"/>
              <a:t> </a:t>
            </a:r>
            <a:r>
              <a:rPr lang="ru-RU" dirty="0" err="1"/>
              <a:t>тілдерде</a:t>
            </a:r>
            <a:r>
              <a:rPr lang="ru-RU" dirty="0"/>
              <a:t>  </a:t>
            </a:r>
            <a:r>
              <a:rPr lang="ru-RU" u="sng" dirty="0">
                <a:hlinkClick r:id="rId12" tooltip="Цикл (программирование)"/>
              </a:rPr>
              <a:t>цикл</a:t>
            </a:r>
            <a:r>
              <a:rPr lang="ru-RU" dirty="0"/>
              <a:t> </a:t>
            </a:r>
            <a:r>
              <a:rPr lang="ru-RU" dirty="0" err="1"/>
              <a:t>әдетте</a:t>
            </a:r>
            <a:r>
              <a:rPr lang="ru-RU" dirty="0"/>
              <a:t> рекурсия </a:t>
            </a:r>
            <a:r>
              <a:rPr lang="ru-RU" dirty="0" err="1"/>
              <a:t>түрінде</a:t>
            </a:r>
            <a:r>
              <a:rPr lang="ru-RU" dirty="0"/>
              <a:t> 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асады</a:t>
            </a:r>
            <a:r>
              <a:rPr lang="ru-RU" dirty="0"/>
              <a:t>. </a:t>
            </a:r>
          </a:p>
          <a:p>
            <a:r>
              <a:rPr lang="ru-RU" dirty="0" err="1"/>
              <a:t>Функциональды</a:t>
            </a:r>
            <a:r>
              <a:rPr lang="ru-RU" dirty="0"/>
              <a:t> </a:t>
            </a:r>
            <a:r>
              <a:rPr lang="ru-RU" dirty="0" err="1"/>
              <a:t>тілдерді</a:t>
            </a:r>
            <a:r>
              <a:rPr lang="ru-RU" dirty="0"/>
              <a:t>  функция </a:t>
            </a:r>
            <a:r>
              <a:rPr lang="ru-RU" dirty="0" err="1"/>
              <a:t>аргументтерінің</a:t>
            </a:r>
            <a:r>
              <a:rPr lang="ru-RU" dirty="0"/>
              <a:t>   </a:t>
            </a:r>
            <a:r>
              <a:rPr lang="ru-RU" dirty="0" err="1"/>
              <a:t>өңдеу</a:t>
            </a:r>
            <a:r>
              <a:rPr lang="ru-RU" dirty="0"/>
              <a:t>  </a:t>
            </a:r>
            <a:r>
              <a:rPr lang="ru-RU" dirty="0" err="1"/>
              <a:t>процесінде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өзгеретініне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жіктеуге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Мысалы</a:t>
            </a:r>
            <a:r>
              <a:rPr lang="ru-RU" dirty="0"/>
              <a:t>:</a:t>
            </a:r>
          </a:p>
          <a:p>
            <a:r>
              <a:rPr lang="ru-RU" dirty="0" err="1"/>
              <a:t>print</a:t>
            </a:r>
            <a:r>
              <a:rPr lang="ru-RU" dirty="0"/>
              <a:t> </a:t>
            </a:r>
            <a:r>
              <a:rPr lang="ru-RU" dirty="0" err="1"/>
              <a:t>length</a:t>
            </a:r>
            <a:r>
              <a:rPr lang="ru-RU" dirty="0"/>
              <a:t>([2+1, 3*2, 1/0, 5-4]), </a:t>
            </a:r>
            <a:r>
              <a:rPr lang="ru-RU" dirty="0" err="1"/>
              <a:t>нәтижеде</a:t>
            </a:r>
            <a:r>
              <a:rPr lang="ru-RU" dirty="0"/>
              <a:t> 3-ші </a:t>
            </a:r>
            <a:r>
              <a:rPr lang="ru-RU" dirty="0" err="1"/>
              <a:t>элементте</a:t>
            </a:r>
            <a:r>
              <a:rPr lang="ru-RU" dirty="0"/>
              <a:t> </a:t>
            </a:r>
            <a:r>
              <a:rPr lang="ru-RU" dirty="0" err="1"/>
              <a:t>қате</a:t>
            </a:r>
            <a:r>
              <a:rPr lang="ru-RU" dirty="0"/>
              <a:t> </a:t>
            </a:r>
            <a:r>
              <a:rPr lang="ru-RU" dirty="0" err="1"/>
              <a:t>шығады</a:t>
            </a:r>
            <a:r>
              <a:rPr lang="ru-RU" dirty="0"/>
              <a:t>, </a:t>
            </a:r>
            <a:r>
              <a:rPr lang="ru-RU" dirty="0" err="1"/>
              <a:t>нольге</a:t>
            </a:r>
            <a:r>
              <a:rPr lang="ru-RU" dirty="0"/>
              <a:t> </a:t>
            </a:r>
            <a:r>
              <a:rPr lang="ru-RU" dirty="0" err="1"/>
              <a:t>бөлуге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. </a:t>
            </a:r>
            <a:r>
              <a:rPr lang="ru-RU" dirty="0" err="1"/>
              <a:t>Қатаң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қарастырмаса</a:t>
            </a:r>
            <a:r>
              <a:rPr lang="ru-RU" dirty="0"/>
              <a:t>, </a:t>
            </a:r>
            <a:r>
              <a:rPr lang="ru-RU" dirty="0" err="1"/>
              <a:t>өрнек</a:t>
            </a:r>
            <a:r>
              <a:rPr lang="ru-RU" dirty="0"/>
              <a:t> </a:t>
            </a:r>
            <a:r>
              <a:rPr lang="ru-RU" dirty="0" err="1"/>
              <a:t>мәні</a:t>
            </a:r>
            <a:r>
              <a:rPr lang="ru-RU" dirty="0"/>
              <a:t> 4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  <a:p>
            <a:r>
              <a:rPr lang="ru-RU" dirty="0" err="1"/>
              <a:t>Қатаң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</a:t>
            </a:r>
            <a:r>
              <a:rPr lang="ru-RU" u="sng" dirty="0" err="1">
                <a:hlinkClick r:id="rId13" tooltip="Миранда (язык программирования)"/>
              </a:rPr>
              <a:t>Miranda</a:t>
            </a:r>
            <a:r>
              <a:rPr lang="ru-RU" dirty="0" err="1"/>
              <a:t>,</a:t>
            </a:r>
            <a:r>
              <a:rPr lang="ru-RU" u="sng" dirty="0" err="1">
                <a:hlinkClick r:id="rId14" tooltip="Clean"/>
              </a:rPr>
              <a:t>Clean</a:t>
            </a:r>
            <a:r>
              <a:rPr lang="ru-RU" dirty="0"/>
              <a:t> ,</a:t>
            </a:r>
            <a:r>
              <a:rPr lang="ru-RU" u="sng" dirty="0" err="1">
                <a:hlinkClick r:id="rId15" tooltip="Haskell"/>
              </a:rPr>
              <a:t>Haskell</a:t>
            </a:r>
            <a:r>
              <a:rPr lang="ru-RU" dirty="0"/>
              <a:t> </a:t>
            </a:r>
            <a:r>
              <a:rPr lang="ru-RU" dirty="0" err="1"/>
              <a:t>функциолналды</a:t>
            </a:r>
            <a:r>
              <a:rPr lang="ru-RU" dirty="0"/>
              <a:t> </a:t>
            </a:r>
            <a:r>
              <a:rPr lang="ru-RU" dirty="0" err="1"/>
              <a:t>тілдерінде</a:t>
            </a:r>
            <a:r>
              <a:rPr lang="ru-RU" dirty="0"/>
              <a:t> </a:t>
            </a:r>
            <a:r>
              <a:rPr lang="ru-RU" dirty="0" err="1"/>
              <a:t>іске</a:t>
            </a:r>
            <a:r>
              <a:rPr lang="ru-RU" dirty="0"/>
              <a:t> </a:t>
            </a:r>
            <a:r>
              <a:rPr lang="ru-RU" dirty="0" err="1"/>
              <a:t>асқан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7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52984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Теңқолжетімді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машина (РАМ)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қондырғысының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есептеуіш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машиналарына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жақын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модель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күрделілігін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бағалауда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Машинаның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регистрлерден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ұяшықтардан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ұяшықтың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адрестері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туынды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0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нөмірі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регистр сумматор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МНР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әрқайсысы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R1, R2,R3,...,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белгіленетін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шексіз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регистрлердің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командалардың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комегімен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регистрлердің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құрамын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өзгерте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моделі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—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дискретті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математика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парадигмасы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процесі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тұрғыда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қарастырылады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42</TotalTime>
  <Words>601</Words>
  <Application>Microsoft Office PowerPoint</Application>
  <PresentationFormat>Произвольный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Книга 16 х 9</vt:lpstr>
      <vt:lpstr>ЛЕКЦИЯ №8</vt:lpstr>
      <vt:lpstr>Лекция №8</vt:lpstr>
      <vt:lpstr>Жанама адрестеуі бар есептеу моделі </vt:lpstr>
      <vt:lpstr>Жанама адрестеуі бар есептеу моделі </vt:lpstr>
      <vt:lpstr>Презентация PowerPoint</vt:lpstr>
      <vt:lpstr>Функциональды есептеу моделі</vt:lpstr>
      <vt:lpstr>Танымал функциональды программалау тілдері</vt:lpstr>
      <vt:lpstr>Функциональды программалау тілдері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5</cp:revision>
  <dcterms:created xsi:type="dcterms:W3CDTF">2022-11-05T06:31:34Z</dcterms:created>
  <dcterms:modified xsi:type="dcterms:W3CDTF">2022-11-05T09:38:14Z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