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4"/>
  </p:sldMasterIdLst>
  <p:notesMasterIdLst>
    <p:notesMasterId r:id="rId14"/>
  </p:notesMasterIdLst>
  <p:handoutMasterIdLst>
    <p:handoutMasterId r:id="rId15"/>
  </p:handoutMasterIdLst>
  <p:sldIdLst>
    <p:sldId id="267" r:id="rId5"/>
    <p:sldId id="278" r:id="rId6"/>
    <p:sldId id="283" r:id="rId7"/>
    <p:sldId id="292" r:id="rId8"/>
    <p:sldId id="293" r:id="rId9"/>
    <p:sldId id="294" r:id="rId10"/>
    <p:sldId id="295" r:id="rId11"/>
    <p:sldId id="296" r:id="rId12"/>
    <p:sldId id="291" r:id="rId13"/>
  </p:sldIdLst>
  <p:sldSz cx="12188825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599" autoAdjust="0"/>
  </p:normalViewPr>
  <p:slideViewPr>
    <p:cSldViewPr>
      <p:cViewPr varScale="1">
        <p:scale>
          <a:sx n="79" d="100"/>
          <a:sy n="79" d="100"/>
        </p:scale>
        <p:origin x="-342" y="-90"/>
      </p:cViewPr>
      <p:guideLst>
        <p:guide orient="horz" pos="2160"/>
        <p:guide pos="38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01114579-D02A-4B51-B5DF-8EC449F77AC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8126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C6074690-7256-4BB9-AC0F-97AEAE8CDEC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426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6792" y="1905003"/>
            <a:ext cx="9435241" cy="1625599"/>
          </a:xfrm>
        </p:spPr>
        <p:txBody>
          <a:bodyPr rtlCol="0">
            <a:normAutofit/>
          </a:bodyPr>
          <a:lstStyle>
            <a:lvl1pPr algn="ctr" rtl="0">
              <a:lnSpc>
                <a:spcPct val="90000"/>
              </a:lnSpc>
              <a:defRPr sz="48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82103" y="3657123"/>
            <a:ext cx="9429931" cy="991077"/>
          </a:xfrm>
        </p:spPr>
        <p:txBody>
          <a:bodyPr rtlCol="0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/>
              <a:t>Образец подзаголовка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  <p:grpSp>
        <p:nvGrpSpPr>
          <p:cNvPr id="7" name="Группа 6"/>
          <p:cNvGrpSpPr/>
          <p:nvPr/>
        </p:nvGrpSpPr>
        <p:grpSpPr>
          <a:xfrm>
            <a:off x="1218882" y="1600200"/>
            <a:ext cx="9739746" cy="73152"/>
            <a:chOff x="914400" y="1200150"/>
            <a:chExt cx="7306712" cy="54864"/>
          </a:xfrm>
        </p:grpSpPr>
        <p:sp>
          <p:nvSpPr>
            <p:cNvPr id="8" name="Овал 7"/>
            <p:cNvSpPr/>
            <p:nvPr/>
          </p:nvSpPr>
          <p:spPr>
            <a:xfrm>
              <a:off x="8166248" y="12001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sp>
          <p:nvSpPr>
            <p:cNvPr id="9" name="Овал 8"/>
            <p:cNvSpPr/>
            <p:nvPr/>
          </p:nvSpPr>
          <p:spPr>
            <a:xfrm>
              <a:off x="914400" y="12001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grpSp>
          <p:nvGrpSpPr>
            <p:cNvPr id="10" name="Группа 9"/>
            <p:cNvGrpSpPr/>
            <p:nvPr/>
          </p:nvGrpSpPr>
          <p:grpSpPr>
            <a:xfrm>
              <a:off x="1036847" y="1207626"/>
              <a:ext cx="7074290" cy="38998"/>
              <a:chOff x="2141408" y="1752956"/>
              <a:chExt cx="7315200" cy="38998"/>
            </a:xfrm>
            <a:solidFill>
              <a:schemeClr val="tx2"/>
            </a:solidFill>
          </p:grpSpPr>
          <p:cxnSp>
            <p:nvCxnSpPr>
              <p:cNvPr id="11" name="Прямая соединительная линия 10"/>
              <p:cNvCxnSpPr/>
              <p:nvPr/>
            </p:nvCxnSpPr>
            <p:spPr>
              <a:xfrm>
                <a:off x="2141408" y="1752956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2141408" y="1791954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Группа 12"/>
          <p:cNvGrpSpPr/>
          <p:nvPr/>
        </p:nvGrpSpPr>
        <p:grpSpPr>
          <a:xfrm>
            <a:off x="1218882" y="4851400"/>
            <a:ext cx="9739746" cy="73152"/>
            <a:chOff x="914400" y="3638550"/>
            <a:chExt cx="7306712" cy="54864"/>
          </a:xfrm>
        </p:grpSpPr>
        <p:sp>
          <p:nvSpPr>
            <p:cNvPr id="14" name="Овал 13"/>
            <p:cNvSpPr/>
            <p:nvPr/>
          </p:nvSpPr>
          <p:spPr>
            <a:xfrm>
              <a:off x="8166248" y="36385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sp>
          <p:nvSpPr>
            <p:cNvPr id="15" name="Овал 14"/>
            <p:cNvSpPr/>
            <p:nvPr/>
          </p:nvSpPr>
          <p:spPr>
            <a:xfrm>
              <a:off x="914400" y="36385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1036847" y="3646026"/>
              <a:ext cx="7074290" cy="38998"/>
              <a:chOff x="2141408" y="1752956"/>
              <a:chExt cx="7315200" cy="38998"/>
            </a:xfrm>
            <a:solidFill>
              <a:schemeClr val="tx2"/>
            </a:solidFill>
          </p:grpSpPr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2141408" y="1752956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2141408" y="1791954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7437643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322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34563" y="434975"/>
            <a:ext cx="1168400" cy="5661025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7613" y="434975"/>
            <a:ext cx="8413750" cy="5661025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570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99062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2030" y="990599"/>
            <a:ext cx="9344765" cy="2235203"/>
          </a:xfrm>
        </p:spPr>
        <p:txBody>
          <a:bodyPr rtlCol="0" anchor="b">
            <a:normAutofit/>
          </a:bodyPr>
          <a:lstStyle>
            <a:lvl1pPr algn="ctr" rtl="0">
              <a:lnSpc>
                <a:spcPct val="90000"/>
              </a:lnSpc>
              <a:defRPr sz="4800" b="0" cap="none" baseline="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2030" y="3733800"/>
            <a:ext cx="9344765" cy="1219200"/>
          </a:xfrm>
        </p:spPr>
        <p:txBody>
          <a:bodyPr rtlCol="0" anchor="t"/>
          <a:lstStyle>
            <a:lvl1pPr marL="0" indent="0" algn="ctr" rtl="0">
              <a:spcBef>
                <a:spcPts val="0"/>
              </a:spcBef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  <p:grpSp>
        <p:nvGrpSpPr>
          <p:cNvPr id="13" name="Группа 12"/>
          <p:cNvGrpSpPr/>
          <p:nvPr/>
        </p:nvGrpSpPr>
        <p:grpSpPr>
          <a:xfrm>
            <a:off x="3273781" y="3475736"/>
            <a:ext cx="5641265" cy="54864"/>
            <a:chOff x="2455975" y="2588441"/>
            <a:chExt cx="4232051" cy="41148"/>
          </a:xfrm>
        </p:grpSpPr>
        <p:sp>
          <p:nvSpPr>
            <p:cNvPr id="14" name="Овал 13"/>
            <p:cNvSpPr/>
            <p:nvPr/>
          </p:nvSpPr>
          <p:spPr>
            <a:xfrm>
              <a:off x="6642306" y="2588441"/>
              <a:ext cx="45720" cy="41148"/>
            </a:xfrm>
            <a:prstGeom prst="ellipse">
              <a:avLst/>
            </a:prstGeom>
            <a:solidFill>
              <a:schemeClr val="tx1"/>
            </a:solidFill>
            <a:ln w="264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5" name="Овал 14"/>
            <p:cNvSpPr/>
            <p:nvPr/>
          </p:nvSpPr>
          <p:spPr>
            <a:xfrm>
              <a:off x="2455975" y="2588441"/>
              <a:ext cx="45720" cy="41148"/>
            </a:xfrm>
            <a:prstGeom prst="ellipse">
              <a:avLst/>
            </a:prstGeom>
            <a:solidFill>
              <a:schemeClr val="tx1"/>
            </a:solidFill>
            <a:ln w="264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2563229" y="2594391"/>
              <a:ext cx="4023360" cy="29249"/>
              <a:chOff x="2550323" y="3458731"/>
              <a:chExt cx="4023360" cy="38998"/>
            </a:xfrm>
          </p:grpSpPr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2550323" y="3458731"/>
                <a:ext cx="4023360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2550323" y="3497729"/>
                <a:ext cx="4023360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552628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8883" y="1803400"/>
            <a:ext cx="4773956" cy="4267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/>
            </a:lvl8pPr>
            <a:lvl9pPr algn="l" rtl="0">
              <a:defRPr sz="18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5986" y="1803400"/>
            <a:ext cx="4773956" cy="4267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 baseline="0"/>
            </a:lvl8pPr>
            <a:lvl9pPr algn="l" rtl="0">
              <a:defRPr sz="1800"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6077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22945" y="1803400"/>
            <a:ext cx="4769806" cy="711200"/>
          </a:xfrm>
        </p:spPr>
        <p:txBody>
          <a:bodyPr rtlCol="0" anchor="ctr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0"/>
              </a:spcBef>
              <a:buNone/>
              <a:defRPr sz="20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18883" y="2514600"/>
            <a:ext cx="4773956" cy="3556000"/>
          </a:xfrm>
        </p:spPr>
        <p:txBody>
          <a:bodyPr rtlCol="0">
            <a:normAutofit/>
          </a:bodyPr>
          <a:lstStyle>
            <a:lvl1pPr algn="l" rtl="0">
              <a:spcBef>
                <a:spcPts val="1600"/>
              </a:spcBef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00049" y="1803400"/>
            <a:ext cx="4769806" cy="711200"/>
          </a:xfrm>
        </p:spPr>
        <p:txBody>
          <a:bodyPr rtlCol="0" anchor="ctr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0"/>
              </a:spcBef>
              <a:buNone/>
              <a:defRPr sz="20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5986" y="2514600"/>
            <a:ext cx="4773956" cy="3556000"/>
          </a:xfrm>
        </p:spPr>
        <p:txBody>
          <a:bodyPr rtlCol="0">
            <a:normAutofit/>
          </a:bodyPr>
          <a:lstStyle>
            <a:lvl1pPr algn="l" rtl="0">
              <a:spcBef>
                <a:spcPts val="1600"/>
              </a:spcBef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2583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5934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1287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8883" y="1803400"/>
            <a:ext cx="6602281" cy="4267201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 baseline="0"/>
            </a:lvl8pPr>
            <a:lvl9pPr algn="l" rtl="0">
              <a:defRPr sz="1600"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8125883" y="1803400"/>
            <a:ext cx="2844060" cy="4267201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5864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8" name="Прямоугольник 7"/>
          <p:cNvSpPr/>
          <p:nvPr/>
        </p:nvSpPr>
        <p:spPr>
          <a:xfrm>
            <a:off x="1218883" y="1803400"/>
            <a:ext cx="6602280" cy="4267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1338739" y="1925320"/>
            <a:ext cx="6362567" cy="4023360"/>
          </a:xfrm>
          <a:solidFill>
            <a:schemeClr val="bg2"/>
          </a:solidFill>
        </p:spPr>
        <p:txBody>
          <a:bodyPr tIns="91440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5883" y="1803401"/>
            <a:ext cx="2844060" cy="4165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505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sz="240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4721" y="301752"/>
            <a:ext cx="11579384" cy="6254496"/>
          </a:xfrm>
          <a:prstGeom prst="roundRect">
            <a:avLst>
              <a:gd name="adj" fmla="val 2341"/>
            </a:avLst>
          </a:prstGeom>
          <a:solidFill>
            <a:srgbClr val="FFFFFF"/>
          </a:solidFill>
          <a:ln>
            <a:noFill/>
          </a:ln>
          <a:effectLst>
            <a:innerShdw blurRad="508000">
              <a:srgbClr val="FFD14B">
                <a:alpha val="69804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1168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t>Стиль образца заголовка</a:t>
            </a: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218883" y="1803400"/>
            <a:ext cx="975106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18882" y="6172200"/>
            <a:ext cx="741487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836898" y="6172200"/>
            <a:ext cx="1218883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58928" y="6172200"/>
            <a:ext cx="711015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7221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5039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14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453896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55648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05740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35915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66090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F%D0%B0%D1%80%D0%B0%D0%B4%D0%B8%D0%B3%D0%BC%D0%B0_%D0%BF%D1%80%D0%BE%D0%B3%D1%80%D0%B0%D0%BC%D0%BC%D0%B8%D1%80%D0%BE%D0%B2%D0%B0%D0%BD%D0%B8%D1%8F" TargetMode="External"/><Relationship Id="rId2" Type="http://schemas.openxmlformats.org/officeDocument/2006/relationships/hyperlink" Target="http://ru.wikipedia.org/wiki/%D0%94%D0%B8%D1%81%D0%BA%D1%80%D0%B5%D1%82%D0%BD%D0%B0%D1%8F_%D0%BC%D0%B0%D1%82%D0%B5%D0%BC%D0%B0%D1%82%D0%B8%D0%BA%D0%B0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F_Sharp" TargetMode="External"/><Relationship Id="rId13" Type="http://schemas.openxmlformats.org/officeDocument/2006/relationships/hyperlink" Target="http://ru.wikipedia.org/wiki/Erlang" TargetMode="External"/><Relationship Id="rId18" Type="http://schemas.openxmlformats.org/officeDocument/2006/relationships/hyperlink" Target="http://ru.wikipedia.org/wiki/ML" TargetMode="External"/><Relationship Id="rId26" Type="http://schemas.openxmlformats.org/officeDocument/2006/relationships/hyperlink" Target="http://ru.wikipedia.org/wiki/1985" TargetMode="External"/><Relationship Id="rId3" Type="http://schemas.openxmlformats.org/officeDocument/2006/relationships/hyperlink" Target="http://ru.wikipedia.org/wiki/%D0%9C%D0%B0%D0%BA%D0%9A%D0%B0%D1%80%D1%82%D0%B8,_%D0%94%D0%B6%D0%BE%D0%BD" TargetMode="External"/><Relationship Id="rId21" Type="http://schemas.openxmlformats.org/officeDocument/2006/relationships/hyperlink" Target="http://ru.wikipedia.org/wiki/SML" TargetMode="External"/><Relationship Id="rId7" Type="http://schemas.openxmlformats.org/officeDocument/2006/relationships/hyperlink" Target="http://ru.wikipedia.org/wiki/Common_Lisp" TargetMode="External"/><Relationship Id="rId12" Type="http://schemas.openxmlformats.org/officeDocument/2006/relationships/hyperlink" Target="http://ru.wikipedia.org/wiki/%D0%9A%D0%B0%D1%80%D1%80%D0%B8,_%D0%A5%D0%B0%D1%81%D0%BA%D0%B5%D0%BB%D0%BB" TargetMode="External"/><Relationship Id="rId17" Type="http://schemas.openxmlformats.org/officeDocument/2006/relationships/hyperlink" Target="http://ru.wikipedia.org/wiki/MATLAB" TargetMode="External"/><Relationship Id="rId25" Type="http://schemas.openxmlformats.org/officeDocument/2006/relationships/hyperlink" Target="http://ru.wikipedia.org/wiki/%D0%A2%D1%91%D1%80%D0%BD%D0%B5%D1%80,_%D0%94%D1%8D%D0%B2%D0%B8%D0%B4" TargetMode="External"/><Relationship Id="rId2" Type="http://schemas.openxmlformats.org/officeDocument/2006/relationships/hyperlink" Target="http://ru.wikipedia.org/wiki/LISP" TargetMode="External"/><Relationship Id="rId16" Type="http://schemas.openxmlformats.org/officeDocument/2006/relationships/hyperlink" Target="http://ru.wikipedia.org/wiki/APL" TargetMode="External"/><Relationship Id="rId20" Type="http://schemas.openxmlformats.org/officeDocument/2006/relationships/hyperlink" Target="http://ru.wikipedia.org/wiki/1979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Clojure" TargetMode="External"/><Relationship Id="rId11" Type="http://schemas.openxmlformats.org/officeDocument/2006/relationships/hyperlink" Target="http://ru.wikipedia.org/wiki/%D0%A7%D0%B8%D1%81%D1%82%D0%BE%D1%82%D0%B0_%D1%8F%D0%B7%D1%8B%D0%BA%D0%B0_%D0%BF%D1%80%D0%BE%D0%B3%D1%80%D0%B0%D0%BC%D0%BC%D0%B8%D1%80%D0%BE%D0%B2%D0%B0%D0%BD%D0%B8%D1%8F" TargetMode="External"/><Relationship Id="rId24" Type="http://schemas.openxmlformats.org/officeDocument/2006/relationships/hyperlink" Target="http://ru.wikipedia.org/wiki/%D0%9C%D0%B8%D1%80%D0%B0%D0%BD%D0%B4%D0%B0_(%D1%8F%D0%B7%D1%8B%D0%BA_%D0%BF%D1%80%D0%BE%D0%B3%D1%80%D0%B0%D0%BC%D0%BC%D0%B8%D1%80%D0%BE%D0%B2%D0%B0%D0%BD%D0%B8%D1%8F)" TargetMode="External"/><Relationship Id="rId5" Type="http://schemas.openxmlformats.org/officeDocument/2006/relationships/hyperlink" Target="http://ru.wikipedia.org/wiki/Scheme" TargetMode="External"/><Relationship Id="rId15" Type="http://schemas.openxmlformats.org/officeDocument/2006/relationships/hyperlink" Target="http://ru.wikipedia.org/wiki/1986" TargetMode="External"/><Relationship Id="rId23" Type="http://schemas.openxmlformats.org/officeDocument/2006/relationships/hyperlink" Target="http://ru.wikipedia.org/wiki/Scala_(%D1%8F%D0%B7%D1%8B%D0%BA_%D0%BF%D1%80%D0%BE%D0%B3%D1%80%D0%B0%D0%BC%D0%BC%D0%B8%D1%80%D0%BE%D0%B2%D0%B0%D0%BD%D0%B8%D1%8F)" TargetMode="External"/><Relationship Id="rId28" Type="http://schemas.openxmlformats.org/officeDocument/2006/relationships/hyperlink" Target="http://ru.wikipedia.org/wiki/XQuery" TargetMode="External"/><Relationship Id="rId10" Type="http://schemas.openxmlformats.org/officeDocument/2006/relationships/hyperlink" Target="http://ru.wikipedia.org/wiki/Haskell" TargetMode="External"/><Relationship Id="rId19" Type="http://schemas.openxmlformats.org/officeDocument/2006/relationships/hyperlink" Target="http://ru.wikipedia.org/wiki/%D0%9C%D0%B8%D0%BB%D0%BD%D0%B5%D1%80,_%D0%A0%D0%BE%D0%B1%D0%B8%D0%BD" TargetMode="External"/><Relationship Id="rId4" Type="http://schemas.openxmlformats.org/officeDocument/2006/relationships/hyperlink" Target="http://ru.wikipedia.org/wiki/1958" TargetMode="External"/><Relationship Id="rId9" Type="http://schemas.openxmlformats.org/officeDocument/2006/relationships/hyperlink" Target="http://ru.wikipedia.org/wiki/.NET_Framework" TargetMode="External"/><Relationship Id="rId14" Type="http://schemas.openxmlformats.org/officeDocument/2006/relationships/hyperlink" Target="http://ru.wikipedia.org/w/index.php?title=Joe_Armstrong&amp;action=edit&amp;redlink=1" TargetMode="External"/><Relationship Id="rId22" Type="http://schemas.openxmlformats.org/officeDocument/2006/relationships/hyperlink" Target="http://ru.wikipedia.org/wiki/OCaml" TargetMode="External"/><Relationship Id="rId27" Type="http://schemas.openxmlformats.org/officeDocument/2006/relationships/hyperlink" Target="http://ru.wikipedia.org/wiki/Nemerle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Unlambda" TargetMode="External"/><Relationship Id="rId13" Type="http://schemas.openxmlformats.org/officeDocument/2006/relationships/hyperlink" Target="http://ru.wikipedia.org/wiki/%D0%9C%D0%B8%D1%80%D0%B0%D0%BD%D0%B4%D0%B0_(%D1%8F%D0%B7%D1%8B%D0%BA_%D0%BF%D1%80%D0%BE%D0%B3%D1%80%D0%B0%D0%BC%D0%BC%D0%B8%D1%80%D0%BE%D0%B2%D0%B0%D0%BD%D0%B8%D1%8F)" TargetMode="External"/><Relationship Id="rId3" Type="http://schemas.openxmlformats.org/officeDocument/2006/relationships/hyperlink" Target="http://ru.wikipedia.org/wiki/R_(%D1%8F%D0%B7%D1%8B%D0%BA_%D0%BF%D1%80%D0%BE%D0%B3%D1%80%D0%B0%D0%BC%D0%BC%D0%B8%D1%80%D0%BE%D0%B2%D0%B0%D0%BD%D0%B8%D1%8F)" TargetMode="External"/><Relationship Id="rId7" Type="http://schemas.openxmlformats.org/officeDocument/2006/relationships/hyperlink" Target="http://ru.wikipedia.org/wiki/%D0%9A%D0%BE%D0%BC%D0%B1%D0%B8%D0%BD%D0%B0%D1%82%D0%BE%D1%80%D0%BD%D0%B0%D1%8F_%D0%BB%D0%BE%D0%B3%D0%B8%D0%BA%D0%B0" TargetMode="External"/><Relationship Id="rId12" Type="http://schemas.openxmlformats.org/officeDocument/2006/relationships/hyperlink" Target="http://ru.wikipedia.org/wiki/%D0%A6%D0%B8%D0%BA%D0%BB_(%D0%BF%D1%80%D0%BE%D0%B3%D1%80%D0%B0%D0%BC%D0%BC%D0%B8%D1%80%D0%BE%D0%B2%D0%B0%D0%BD%D0%B8%D0%B5)" TargetMode="External"/><Relationship Id="rId2" Type="http://schemas.openxmlformats.org/officeDocument/2006/relationships/hyperlink" Target="http://ru.wikipedia.org/wiki/OCa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XML" TargetMode="External"/><Relationship Id="rId11" Type="http://schemas.openxmlformats.org/officeDocument/2006/relationships/hyperlink" Target="http://ru.wikipedia.org/wiki/%D0%9E%D0%B1%D1%8A%D0%B5%D0%BA%D1%82%D0%BD%D0%BE-%D0%BE%D1%80%D0%B8%D0%B5%D0%BD%D1%82%D0%B8%D1%80%D0%BE%D0%B2%D0%B0%D0%BD%D0%BD%D0%BE%D0%B5_%D0%BF%D1%80%D0%BE%D0%B3%D1%80%D0%B0%D0%BC%D0%BC%D0%B8%D1%80%D0%BE%D0%B2%D0%B0%D0%BD%D0%B8%D0%B5" TargetMode="External"/><Relationship Id="rId5" Type="http://schemas.openxmlformats.org/officeDocument/2006/relationships/hyperlink" Target="http://ru.wikipedia.org/wiki/XSLT" TargetMode="External"/><Relationship Id="rId15" Type="http://schemas.openxmlformats.org/officeDocument/2006/relationships/hyperlink" Target="http://ru.wikipedia.org/wiki/Haskell" TargetMode="External"/><Relationship Id="rId10" Type="http://schemas.openxmlformats.org/officeDocument/2006/relationships/hyperlink" Target="http://ru.wikipedia.org/wiki/Lisp" TargetMode="External"/><Relationship Id="rId4" Type="http://schemas.openxmlformats.org/officeDocument/2006/relationships/hyperlink" Target="http://ru.wikipedia.org/wiki/Mathematica" TargetMode="External"/><Relationship Id="rId9" Type="http://schemas.openxmlformats.org/officeDocument/2006/relationships/hyperlink" Target="http://ru.wikipedia.org/wiki/%D0%94%D0%B6%D0%BE%D0%BD_%D0%9C%D0%B0%D0%BA%D0%9A%D0%B0%D1%80%D1%82%D0%B8" TargetMode="External"/><Relationship Id="rId14" Type="http://schemas.openxmlformats.org/officeDocument/2006/relationships/hyperlink" Target="http://ru.wikipedia.org/wiki/Clean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ru" dirty="0">
                <a:latin typeface="Calibri" panose="020F0502020204030204" pitchFamily="34" charset="0"/>
                <a:cs typeface="Calibri" panose="020F0502020204030204" pitchFamily="34" charset="0"/>
              </a:rPr>
              <a:t>ЛЕКЦИЯ </a:t>
            </a:r>
            <a:r>
              <a:rPr lang="ru" dirty="0" smtClean="0">
                <a:latin typeface="Calibri" panose="020F0502020204030204" pitchFamily="34" charset="0"/>
                <a:cs typeface="Calibri" panose="020F0502020204030204" pitchFamily="34" charset="0"/>
              </a:rPr>
              <a:t>№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endParaRPr lang="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kk-KZ" sz="3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«Есептеу моделдері» </a:t>
            </a:r>
            <a:r>
              <a:rPr lang="kk-KZ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пәні </a:t>
            </a:r>
            <a:endParaRPr lang="ru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543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Лекция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№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endParaRPr lang="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r>
              <a:rPr lang="ru-RU" spc="-5" dirty="0" err="1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Жанама</a:t>
            </a:r>
            <a:r>
              <a:rPr lang="ru-RU" spc="-5" dirty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pc="-5" dirty="0" err="1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адрестеуі</a:t>
            </a:r>
            <a:r>
              <a:rPr lang="ru-RU" spc="-5" dirty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бар </a:t>
            </a:r>
            <a:r>
              <a:rPr lang="ru-RU" spc="-5" dirty="0" err="1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есептеу</a:t>
            </a:r>
            <a:r>
              <a:rPr lang="ru-RU" spc="-5" dirty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pc="-5" dirty="0" err="1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моделі</a:t>
            </a:r>
            <a:r>
              <a:rPr lang="ru-RU" spc="-5" dirty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(Равнодоступная адресная машина , РАМ – машина). </a:t>
            </a:r>
            <a:endParaRPr lang="en-US" spc="-5" dirty="0" smtClean="0">
              <a:solidFill>
                <a:schemeClr val="tx2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ru-RU" spc="-5" dirty="0" err="1" smtClean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Функционалды</a:t>
            </a:r>
            <a:r>
              <a:rPr lang="ru-RU" spc="-5" dirty="0" smtClean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pc="-5" dirty="0" err="1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есептеу</a:t>
            </a:r>
            <a:r>
              <a:rPr lang="ru-RU" spc="-5" dirty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pc="-5" dirty="0" err="1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моделдері</a:t>
            </a:r>
            <a:r>
              <a:rPr lang="ru-RU" spc="-5" dirty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kk-KZ" spc="-5" dirty="0">
              <a:solidFill>
                <a:schemeClr val="tx2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464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Жанама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адрестеуі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бар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есептеу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моделі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1053852" y="1803400"/>
            <a:ext cx="9916091" cy="4267200"/>
          </a:xfrm>
        </p:spPr>
        <p:txBody>
          <a:bodyPr rtlCol="0">
            <a:normAutofit/>
          </a:bodyPr>
          <a:lstStyle/>
          <a:p>
            <a:pPr algn="just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Жанама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адрестеуі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бар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моделі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(ТЕҢҚОЛЖЕТІМДІ АДРЕСТІК МАШИНА) </a:t>
            </a:r>
          </a:p>
          <a:p>
            <a:pPr algn="just"/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Жанама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адрестеуі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бар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моделі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Теңқолжетімді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адрестік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машина РАМ) –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қондырғысының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сандық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моделі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Бұл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модель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реалды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есептеуіш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машиналарына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жақын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модель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болып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табылады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нақты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есептерге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күрделілігін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теориялық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бағалауда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барынша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нақты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қолдануға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мүмкіндік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береді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регистрлерден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ұяшықтардан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тұрады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Әрбір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ұяшықтың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адрестері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бар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туынды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сандардан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тұрады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0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нөмірі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бар регистр сумматор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аталады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273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909836" y="332656"/>
            <a:ext cx="10060107" cy="836960"/>
          </a:xfrm>
        </p:spPr>
        <p:txBody>
          <a:bodyPr rtlCol="0"/>
          <a:lstStyle/>
          <a:p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Жанама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адрестеуі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бар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есептеу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моделі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693812" y="1412776"/>
            <a:ext cx="10873208" cy="4968552"/>
          </a:xfrm>
        </p:spPr>
        <p:txBody>
          <a:bodyPr rtlCol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kk-KZ" sz="2000" b="1" i="1" dirty="0"/>
              <a:t>Бағдарлама </a:t>
            </a:r>
            <a:r>
              <a:rPr lang="kk-KZ" sz="2000" dirty="0"/>
              <a:t>– нөмірленген командалар тізбегі. Команда келесі түрде болады</a:t>
            </a:r>
            <a:endParaRPr lang="ru-RU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kk-KZ" sz="2000" dirty="0"/>
              <a:t>&lt;код операции&gt; &lt;операнд&gt; </a:t>
            </a:r>
            <a:endParaRPr lang="ru-RU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kk-KZ" sz="2000" dirty="0"/>
              <a:t>Операциялардың кодтары</a:t>
            </a:r>
            <a:r>
              <a:rPr lang="en-US" sz="2000" dirty="0"/>
              <a:t>: </a:t>
            </a:r>
            <a:endParaRPr lang="ru-RU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/>
              <a:t>Load, Store, Add, Sub, </a:t>
            </a:r>
            <a:r>
              <a:rPr lang="en-US" sz="2000" dirty="0" err="1"/>
              <a:t>Mult</a:t>
            </a:r>
            <a:r>
              <a:rPr lang="en-US" sz="2000" dirty="0"/>
              <a:t>, </a:t>
            </a:r>
            <a:r>
              <a:rPr lang="en-US" sz="2000" dirty="0" err="1"/>
              <a:t>Div</a:t>
            </a:r>
            <a:r>
              <a:rPr lang="en-US" sz="2000" dirty="0"/>
              <a:t>, Read, Write, Jump, </a:t>
            </a:r>
            <a:r>
              <a:rPr lang="en-US" sz="2000" dirty="0" err="1"/>
              <a:t>JgtZ</a:t>
            </a:r>
            <a:r>
              <a:rPr lang="en-US" sz="2000" dirty="0"/>
              <a:t>, </a:t>
            </a:r>
            <a:r>
              <a:rPr lang="en-US" sz="2000" dirty="0" err="1"/>
              <a:t>Jzero</a:t>
            </a:r>
            <a:r>
              <a:rPr lang="en-US" sz="2000" dirty="0"/>
              <a:t>, Halt. </a:t>
            </a:r>
            <a:endParaRPr lang="ru-RU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kk-KZ" sz="2000" b="1" i="1" dirty="0"/>
              <a:t>Операнд </a:t>
            </a:r>
            <a:r>
              <a:rPr lang="kk-KZ" sz="2000" dirty="0"/>
              <a:t>төмендегі үш түрдің бірінде болады</a:t>
            </a:r>
            <a:endParaRPr lang="ru-RU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/>
              <a:t>= </a:t>
            </a:r>
            <a:r>
              <a:rPr lang="en-US" sz="2000" i="1" dirty="0" err="1"/>
              <a:t>i</a:t>
            </a:r>
            <a:r>
              <a:rPr lang="en-US" sz="2000" dirty="0"/>
              <a:t>, </a:t>
            </a:r>
            <a:r>
              <a:rPr lang="en-US" sz="2000" i="1" dirty="0" err="1"/>
              <a:t>i</a:t>
            </a:r>
            <a:r>
              <a:rPr lang="en-US" sz="2000" dirty="0"/>
              <a:t>, *</a:t>
            </a:r>
            <a:r>
              <a:rPr lang="en-US" sz="2000" i="1" dirty="0" err="1"/>
              <a:t>i</a:t>
            </a:r>
            <a:r>
              <a:rPr lang="en-US" sz="2000" dirty="0"/>
              <a:t>, </a:t>
            </a:r>
            <a:endParaRPr lang="ru-RU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kk-KZ" sz="2000" dirty="0"/>
              <a:t>мұндағы </a:t>
            </a:r>
            <a:r>
              <a:rPr lang="en-US" sz="2000" i="1" dirty="0" err="1"/>
              <a:t>i</a:t>
            </a:r>
            <a:r>
              <a:rPr lang="en-US" sz="2000" i="1" dirty="0"/>
              <a:t> </a:t>
            </a:r>
            <a:r>
              <a:rPr lang="en-US" sz="2000" dirty="0"/>
              <a:t>– </a:t>
            </a:r>
            <a:r>
              <a:rPr lang="kk-KZ" sz="2000" dirty="0"/>
              <a:t>натурал сан</a:t>
            </a:r>
            <a:r>
              <a:rPr lang="en-US" sz="2000" dirty="0"/>
              <a:t>. </a:t>
            </a:r>
            <a:endParaRPr lang="ru-RU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kk-KZ" sz="2000" dirty="0"/>
              <a:t>нөмірі бар регистрдің құрамын </a:t>
            </a:r>
            <a:r>
              <a:rPr lang="en-US" sz="2000" dirty="0"/>
              <a:t>c (</a:t>
            </a:r>
            <a:r>
              <a:rPr lang="en-US" sz="2000" dirty="0" err="1"/>
              <a:t>i</a:t>
            </a:r>
            <a:r>
              <a:rPr lang="en-US" sz="2000" dirty="0"/>
              <a:t>)</a:t>
            </a:r>
            <a:r>
              <a:rPr lang="kk-KZ" sz="2000" dirty="0"/>
              <a:t> арқылы белгілеймиз</a:t>
            </a:r>
            <a:r>
              <a:rPr lang="en-US" sz="2000" dirty="0"/>
              <a:t>. v(a)</a:t>
            </a:r>
            <a:r>
              <a:rPr lang="kk-KZ" sz="2000" dirty="0"/>
              <a:t> мәні  операнда</a:t>
            </a:r>
            <a:r>
              <a:rPr lang="en-US" sz="2000" dirty="0"/>
              <a:t> a </a:t>
            </a:r>
            <a:r>
              <a:rPr lang="kk-KZ" sz="2000" dirty="0"/>
              <a:t>оның түріне байланысты келеісі түрде анықталады</a:t>
            </a:r>
            <a:endParaRPr lang="ru-RU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i="1" dirty="0"/>
              <a:t>v</a:t>
            </a:r>
            <a:r>
              <a:rPr lang="en-US" sz="2000" dirty="0"/>
              <a:t>(</a:t>
            </a:r>
            <a:r>
              <a:rPr lang="en-US" sz="2000" i="1" dirty="0"/>
              <a:t>a</a:t>
            </a:r>
            <a:r>
              <a:rPr lang="en-US" sz="2000" dirty="0"/>
              <a:t>) –  </a:t>
            </a:r>
            <a:r>
              <a:rPr lang="en-US" sz="2000" i="1" dirty="0" err="1"/>
              <a:t>i</a:t>
            </a:r>
            <a:r>
              <a:rPr lang="kk-KZ" sz="2000" i="1" dirty="0"/>
              <a:t> саны</a:t>
            </a:r>
            <a:r>
              <a:rPr lang="en-US" sz="2000" dirty="0"/>
              <a:t>, </a:t>
            </a:r>
            <a:r>
              <a:rPr lang="kk-KZ" sz="2000" dirty="0"/>
              <a:t>егер </a:t>
            </a:r>
            <a:r>
              <a:rPr lang="en-US" sz="2000" i="1" dirty="0"/>
              <a:t>a </a:t>
            </a:r>
            <a:r>
              <a:rPr lang="kk-KZ" sz="2000" dirty="0"/>
              <a:t>түрі</a:t>
            </a:r>
            <a:r>
              <a:rPr lang="en-US" sz="2000" dirty="0"/>
              <a:t> =</a:t>
            </a:r>
            <a:r>
              <a:rPr lang="en-US" sz="2000" i="1" dirty="0" err="1"/>
              <a:t>i</a:t>
            </a:r>
            <a:r>
              <a:rPr lang="en-US" sz="2000" dirty="0"/>
              <a:t>, </a:t>
            </a:r>
            <a:endParaRPr lang="ru-RU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i="1" dirty="0"/>
              <a:t>v</a:t>
            </a:r>
            <a:r>
              <a:rPr lang="en-US" sz="2000" dirty="0"/>
              <a:t>(</a:t>
            </a:r>
            <a:r>
              <a:rPr lang="en-US" sz="2000" i="1" dirty="0"/>
              <a:t>a</a:t>
            </a:r>
            <a:r>
              <a:rPr lang="en-US" sz="2000" dirty="0"/>
              <a:t>) – </a:t>
            </a:r>
            <a:r>
              <a:rPr lang="en-US" sz="2000" i="1" dirty="0"/>
              <a:t>c</a:t>
            </a:r>
            <a:r>
              <a:rPr lang="en-US" sz="2000" dirty="0"/>
              <a:t>(</a:t>
            </a:r>
            <a:r>
              <a:rPr lang="en-US" sz="2000" i="1" dirty="0" err="1"/>
              <a:t>i</a:t>
            </a:r>
            <a:r>
              <a:rPr lang="en-US" sz="2000" dirty="0"/>
              <a:t>)</a:t>
            </a:r>
            <a:r>
              <a:rPr lang="kk-KZ" sz="2000" dirty="0"/>
              <a:t> саны</a:t>
            </a:r>
            <a:r>
              <a:rPr lang="en-US" sz="2000" dirty="0"/>
              <a:t>, </a:t>
            </a:r>
            <a:r>
              <a:rPr lang="kk-KZ" sz="2000" dirty="0"/>
              <a:t>егер </a:t>
            </a:r>
            <a:r>
              <a:rPr lang="en-US" sz="2000" i="1" dirty="0"/>
              <a:t>a </a:t>
            </a:r>
            <a:r>
              <a:rPr lang="kk-KZ" sz="2000" dirty="0"/>
              <a:t>түрі </a:t>
            </a:r>
            <a:r>
              <a:rPr lang="en-US" sz="2000" i="1" dirty="0" err="1"/>
              <a:t>i</a:t>
            </a:r>
            <a:r>
              <a:rPr lang="en-US" sz="2000" dirty="0"/>
              <a:t>, </a:t>
            </a:r>
            <a:endParaRPr lang="ru-RU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i="1" dirty="0"/>
              <a:t>v</a:t>
            </a:r>
            <a:r>
              <a:rPr lang="en-US" sz="2000" dirty="0"/>
              <a:t>(</a:t>
            </a:r>
            <a:r>
              <a:rPr lang="en-US" sz="2000" i="1" dirty="0"/>
              <a:t>a</a:t>
            </a:r>
            <a:r>
              <a:rPr lang="en-US" sz="2000" dirty="0"/>
              <a:t>) – </a:t>
            </a:r>
            <a:r>
              <a:rPr lang="en-US" sz="2000" i="1" dirty="0"/>
              <a:t>c</a:t>
            </a:r>
            <a:r>
              <a:rPr lang="en-US" sz="2000" dirty="0"/>
              <a:t>(</a:t>
            </a:r>
            <a:r>
              <a:rPr lang="en-US" sz="2000" i="1" dirty="0"/>
              <a:t>c</a:t>
            </a:r>
            <a:r>
              <a:rPr lang="en-US" sz="2000" dirty="0"/>
              <a:t>(</a:t>
            </a:r>
            <a:r>
              <a:rPr lang="en-US" sz="2000" i="1" dirty="0" err="1"/>
              <a:t>i</a:t>
            </a:r>
            <a:r>
              <a:rPr lang="en-US" sz="2000" dirty="0"/>
              <a:t>))</a:t>
            </a:r>
            <a:r>
              <a:rPr lang="kk-KZ" sz="2000" dirty="0"/>
              <a:t> саны</a:t>
            </a:r>
            <a:r>
              <a:rPr lang="en-US" sz="2000" dirty="0"/>
              <a:t>, </a:t>
            </a:r>
            <a:r>
              <a:rPr lang="kk-KZ" sz="2000" dirty="0"/>
              <a:t>егер </a:t>
            </a:r>
            <a:r>
              <a:rPr lang="en-US" sz="2000" i="1" dirty="0"/>
              <a:t>a </a:t>
            </a:r>
            <a:r>
              <a:rPr lang="kk-KZ" sz="2000" dirty="0"/>
              <a:t>түррі</a:t>
            </a:r>
            <a:r>
              <a:rPr lang="en-US" sz="2000" dirty="0"/>
              <a:t> *</a:t>
            </a:r>
            <a:r>
              <a:rPr lang="en-US" sz="2000" i="1" dirty="0" err="1"/>
              <a:t>i</a:t>
            </a:r>
            <a:r>
              <a:rPr lang="en-US" sz="2000" dirty="0"/>
              <a:t>. </a:t>
            </a:r>
            <a:endParaRPr lang="ru-RU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kk-KZ" sz="2000" dirty="0"/>
              <a:t>Алгоритмдерддің күрделілігін бағалаған кезде жағдайға байланысты әр түрлі командаларды қолданады. Аз сандармен және аз регистрлермен жұмыс жасаған кезде әрбір команда бірлік уақытты талап ететін теңөлшемді салмақ шындыққа сәйкес келеді.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89176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3123360"/>
              </p:ext>
            </p:extLst>
          </p:nvPr>
        </p:nvGraphicFramePr>
        <p:xfrm>
          <a:off x="909836" y="908720"/>
          <a:ext cx="9433048" cy="489654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433048"/>
              </a:tblGrid>
              <a:tr h="346608">
                <a:tc>
                  <a:txBody>
                    <a:bodyPr/>
                    <a:lstStyle/>
                    <a:p>
                      <a:pPr indent="24003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t(a) = L(i) + L(c(i)) + L(c(c(i))), </a:t>
                      </a:r>
                      <a:r>
                        <a:rPr lang="ru-RU" sz="1600">
                          <a:effectLst/>
                        </a:rPr>
                        <a:t>е</a:t>
                      </a:r>
                      <a:r>
                        <a:rPr lang="kk-KZ" sz="1600">
                          <a:effectLst/>
                        </a:rPr>
                        <a:t>гер </a:t>
                      </a:r>
                      <a:r>
                        <a:rPr lang="en-US" sz="1600">
                          <a:effectLst/>
                        </a:rPr>
                        <a:t>a </a:t>
                      </a:r>
                      <a:r>
                        <a:rPr lang="kk-KZ" sz="1600">
                          <a:effectLst/>
                        </a:rPr>
                        <a:t>түрі</a:t>
                      </a:r>
                      <a:r>
                        <a:rPr lang="en-US" sz="1600">
                          <a:effectLst/>
                        </a:rPr>
                        <a:t> *i. </a:t>
                      </a:r>
                      <a:r>
                        <a:rPr lang="ru-RU" sz="1600">
                          <a:effectLst/>
                        </a:rPr>
                        <a:t>Команда</a:t>
                      </a:r>
                      <a:r>
                        <a:rPr lang="kk-KZ" sz="1600">
                          <a:effectLst/>
                        </a:rPr>
                        <a:t> Әрекет </a:t>
                      </a:r>
                      <a:r>
                        <a:rPr lang="ru-RU" sz="1600">
                          <a:effectLst/>
                        </a:rPr>
                        <a:t>Логарифм</a:t>
                      </a:r>
                      <a:r>
                        <a:rPr lang="kk-KZ" sz="1600">
                          <a:effectLst/>
                        </a:rPr>
                        <a:t>дік салмақ </a:t>
                      </a:r>
                      <a:endParaRPr lang="ru-RU" sz="3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1966">
                <a:tc>
                  <a:txBody>
                    <a:bodyPr/>
                    <a:lstStyle/>
                    <a:p>
                      <a:pPr indent="24003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</a:rPr>
                        <a:t>Load(a) </a:t>
                      </a:r>
                      <a:r>
                        <a:rPr lang="kk-KZ" sz="1600">
                          <a:effectLst/>
                        </a:rPr>
                        <a:t>с</a:t>
                      </a:r>
                      <a:r>
                        <a:rPr lang="en-US" sz="1600">
                          <a:effectLst/>
                        </a:rPr>
                        <a:t>(0) := v(a) t(a) </a:t>
                      </a:r>
                      <a:endParaRPr lang="ru-RU" sz="32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01966">
                <a:tc>
                  <a:txBody>
                    <a:bodyPr/>
                    <a:lstStyle/>
                    <a:p>
                      <a:pPr indent="24003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</a:rPr>
                        <a:t>Store(i) c(i) := c(0) L(c(0)) + L(i) </a:t>
                      </a:r>
                      <a:endParaRPr lang="ru-RU" sz="32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01966">
                <a:tc>
                  <a:txBody>
                    <a:bodyPr/>
                    <a:lstStyle/>
                    <a:p>
                      <a:pPr indent="24003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</a:rPr>
                        <a:t>Store(*i) c(c(i)):=c(0) L(c(0)) + L(i) + L(c(i)) </a:t>
                      </a:r>
                      <a:endParaRPr lang="ru-RU" sz="32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01966">
                <a:tc>
                  <a:txBody>
                    <a:bodyPr/>
                    <a:lstStyle/>
                    <a:p>
                      <a:pPr indent="24003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</a:rPr>
                        <a:t>Add(a) </a:t>
                      </a:r>
                      <a:r>
                        <a:rPr lang="kk-KZ" sz="1600">
                          <a:effectLst/>
                        </a:rPr>
                        <a:t>с</a:t>
                      </a:r>
                      <a:r>
                        <a:rPr lang="en-US" sz="1600">
                          <a:effectLst/>
                        </a:rPr>
                        <a:t>(0) := c(0) + v(a) L(c(0)) + t(a) </a:t>
                      </a:r>
                      <a:endParaRPr lang="ru-RU" sz="32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01966">
                <a:tc>
                  <a:txBody>
                    <a:bodyPr/>
                    <a:lstStyle/>
                    <a:p>
                      <a:pPr indent="24003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</a:rPr>
                        <a:t>Sub(a) </a:t>
                      </a:r>
                      <a:r>
                        <a:rPr lang="kk-KZ" sz="1600">
                          <a:effectLst/>
                        </a:rPr>
                        <a:t>с</a:t>
                      </a:r>
                      <a:r>
                        <a:rPr lang="en-US" sz="1600">
                          <a:effectLst/>
                        </a:rPr>
                        <a:t>(0) := c(0) − v(a) L(c(0)) + t(a) </a:t>
                      </a:r>
                      <a:endParaRPr lang="ru-RU" sz="32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01966">
                <a:tc>
                  <a:txBody>
                    <a:bodyPr/>
                    <a:lstStyle/>
                    <a:p>
                      <a:pPr indent="24003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</a:rPr>
                        <a:t>Mult(a) </a:t>
                      </a:r>
                      <a:r>
                        <a:rPr lang="kk-KZ" sz="1600">
                          <a:effectLst/>
                        </a:rPr>
                        <a:t>с</a:t>
                      </a:r>
                      <a:r>
                        <a:rPr lang="en-US" sz="1600">
                          <a:effectLst/>
                        </a:rPr>
                        <a:t>(0) := c(0)·v(a) L(c(0)) + t(a) </a:t>
                      </a:r>
                      <a:endParaRPr lang="ru-RU" sz="32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01966">
                <a:tc>
                  <a:txBody>
                    <a:bodyPr/>
                    <a:lstStyle/>
                    <a:p>
                      <a:pPr indent="24003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 dirty="0" err="1">
                          <a:effectLst/>
                        </a:rPr>
                        <a:t>Div</a:t>
                      </a:r>
                      <a:r>
                        <a:rPr lang="en-US" sz="1600" dirty="0">
                          <a:effectLst/>
                        </a:rPr>
                        <a:t>(a) </a:t>
                      </a:r>
                      <a:r>
                        <a:rPr lang="kk-KZ" sz="1600" dirty="0">
                          <a:effectLst/>
                        </a:rPr>
                        <a:t>с</a:t>
                      </a:r>
                      <a:r>
                        <a:rPr lang="en-US" sz="1600" dirty="0">
                          <a:effectLst/>
                        </a:rPr>
                        <a:t>(0) := c(0) div v(a) L(c(0)) + t(a) </a:t>
                      </a:r>
                      <a:endParaRPr lang="ru-RU" sz="3200" dirty="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01966">
                <a:tc>
                  <a:txBody>
                    <a:bodyPr/>
                    <a:lstStyle/>
                    <a:p>
                      <a:pPr indent="24003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</a:rPr>
                        <a:t>Read(i) c(i) := </a:t>
                      </a:r>
                      <a:r>
                        <a:rPr lang="kk-KZ" sz="1600">
                          <a:effectLst/>
                        </a:rPr>
                        <a:t>келесі сан </a:t>
                      </a:r>
                      <a:r>
                        <a:rPr lang="en-US" sz="1600">
                          <a:effectLst/>
                        </a:rPr>
                        <a:t>L(i) + L(c(i)) </a:t>
                      </a:r>
                      <a:endParaRPr lang="ru-RU" sz="32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24375">
                <a:tc>
                  <a:txBody>
                    <a:bodyPr/>
                    <a:lstStyle/>
                    <a:p>
                      <a:pPr indent="24003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</a:rPr>
                        <a:t>Read(*i) c(c(i)):= </a:t>
                      </a:r>
                      <a:r>
                        <a:rPr lang="kk-KZ" sz="1600">
                          <a:effectLst/>
                        </a:rPr>
                        <a:t>келесі сан  </a:t>
                      </a:r>
                      <a:r>
                        <a:rPr lang="en-US" sz="1600">
                          <a:effectLst/>
                        </a:rPr>
                        <a:t>L(i) + L(c(i)) + </a:t>
                      </a:r>
                      <a:endParaRPr lang="ru-RU" sz="3200">
                        <a:effectLst/>
                      </a:endParaRPr>
                    </a:p>
                    <a:p>
                      <a:pPr indent="24003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kk-KZ" sz="1600">
                          <a:effectLst/>
                        </a:rPr>
                        <a:t>L(c(c(i)) </a:t>
                      </a:r>
                      <a:endParaRPr lang="ru-RU" sz="32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01966">
                <a:tc>
                  <a:txBody>
                    <a:bodyPr/>
                    <a:lstStyle/>
                    <a:p>
                      <a:pPr indent="24003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</a:rPr>
                        <a:t>Write(a) </a:t>
                      </a:r>
                      <a:r>
                        <a:rPr lang="kk-KZ" sz="1600">
                          <a:effectLst/>
                        </a:rPr>
                        <a:t>теру </a:t>
                      </a:r>
                      <a:r>
                        <a:rPr lang="en-US" sz="1600">
                          <a:effectLst/>
                        </a:rPr>
                        <a:t>v(a) t(a) </a:t>
                      </a:r>
                      <a:endParaRPr lang="ru-RU" sz="32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01966">
                <a:tc>
                  <a:txBody>
                    <a:bodyPr/>
                    <a:lstStyle/>
                    <a:p>
                      <a:pPr indent="24003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kk-KZ" sz="1600">
                          <a:effectLst/>
                        </a:rPr>
                        <a:t>Jump(a)  a 1 нөмірі бар командаға өту </a:t>
                      </a:r>
                      <a:endParaRPr lang="ru-RU" sz="32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01966">
                <a:tc>
                  <a:txBody>
                    <a:bodyPr/>
                    <a:lstStyle/>
                    <a:p>
                      <a:pPr indent="24003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kk-KZ" sz="1600">
                          <a:effectLst/>
                        </a:rPr>
                        <a:t>JgtZ(a)  a нөмірі бар командаға өту, егер c(0)&gt;0 L(c(0)) </a:t>
                      </a:r>
                      <a:endParaRPr lang="ru-RU" sz="32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01966">
                <a:tc>
                  <a:txBody>
                    <a:bodyPr/>
                    <a:lstStyle/>
                    <a:p>
                      <a:pPr indent="24003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kk-KZ" sz="1600">
                          <a:effectLst/>
                        </a:rPr>
                        <a:t>Jzero(a) a нөмірі бар командаға өту, егер c(0)=0 L(c(0)) </a:t>
                      </a:r>
                      <a:endParaRPr lang="ru-RU" sz="32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01966">
                <a:tc>
                  <a:txBody>
                    <a:bodyPr/>
                    <a:lstStyle/>
                    <a:p>
                      <a:pPr indent="24003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kk-KZ" sz="1600" dirty="0">
                          <a:effectLst/>
                        </a:rPr>
                        <a:t>Halt(a) есептеуді аяқтау 1 </a:t>
                      </a:r>
                      <a:endParaRPr lang="ru-RU" sz="3200" dirty="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5699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908968"/>
          </a:xfrm>
        </p:spPr>
        <p:txBody>
          <a:bodyPr/>
          <a:lstStyle/>
          <a:p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Функциональды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есептеу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моделі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Функциональды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есептеу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моделі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—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  <a:hlinkClick r:id="rId2" tooltip="Дискретная математика"/>
              </a:rPr>
              <a:t>дискретті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2" tooltip="Дискретная математика"/>
              </a:rPr>
              <a:t> математик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а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бөлімі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программалау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  <a:hlinkClick r:id="rId3" tooltip="Парадигма программирования"/>
              </a:rPr>
              <a:t>парадигмасы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  <a:hlinkClick r:id="rId3" tooltip="Парадигма программирования"/>
              </a:rPr>
              <a:t>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мұнда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процесі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математикалық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тұрғыда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функция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мәнін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ретінде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қарастырылады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Императивті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программалау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парадигмасында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мысалы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автоматтар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теориясында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процесін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күйлердің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тізбекті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өзгеруі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ретінде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қарастырады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Функциональды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программалауда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процесін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барлық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күйлерінің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жиынтығы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нақты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түрде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тізім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ретінде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қарастырылады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Ол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программа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күйін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сақтамайды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, функция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мәнін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бастапқы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деректер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мен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басқа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функциялардың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мәндері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бойынша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есептейді.шығыстық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деректер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тек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кірістікке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тәуелді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Бірдей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аргументі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бар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функцияны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шақыру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әрқашан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бір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нәтиже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береді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866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980976"/>
          </a:xfrm>
        </p:spPr>
        <p:txBody>
          <a:bodyPr/>
          <a:lstStyle/>
          <a:p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Танымал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функциональды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программалау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тілдері</a:t>
            </a:r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u="sng" dirty="0" smtClean="0">
                <a:latin typeface="Calibri" panose="020F0502020204030204" pitchFamily="34" charset="0"/>
                <a:cs typeface="Calibri" panose="020F0502020204030204" pitchFamily="34" charset="0"/>
                <a:hlinkClick r:id="rId2" tooltip="LISP"/>
              </a:rPr>
              <a:t>LISP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 - (</a:t>
            </a:r>
            <a:r>
              <a:rPr lang="ru-RU" u="sng" dirty="0">
                <a:latin typeface="Calibri" panose="020F0502020204030204" pitchFamily="34" charset="0"/>
                <a:cs typeface="Calibri" panose="020F0502020204030204" pitchFamily="34" charset="0"/>
                <a:hlinkClick r:id="rId3" tooltip="МакКарти, Джон"/>
              </a:rPr>
              <a:t>Джон </a:t>
            </a:r>
            <a:r>
              <a:rPr lang="ru-RU" u="sng" dirty="0" err="1">
                <a:latin typeface="Calibri" panose="020F0502020204030204" pitchFamily="34" charset="0"/>
                <a:cs typeface="Calibri" panose="020F0502020204030204" pitchFamily="34" charset="0"/>
                <a:hlinkClick r:id="rId3" tooltip="МакКарти, Джон"/>
              </a:rPr>
              <a:t>МакКарти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ru-RU" u="sng" dirty="0">
                <a:latin typeface="Calibri" panose="020F0502020204030204" pitchFamily="34" charset="0"/>
                <a:cs typeface="Calibri" panose="020F0502020204030204" pitchFamily="34" charset="0"/>
                <a:hlinkClick r:id="rId4" tooltip="1958"/>
              </a:rPr>
              <a:t>1958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оның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диалекттері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u="sng" dirty="0" err="1">
                <a:latin typeface="Calibri" panose="020F0502020204030204" pitchFamily="34" charset="0"/>
                <a:cs typeface="Calibri" panose="020F0502020204030204" pitchFamily="34" charset="0"/>
                <a:hlinkClick r:id="rId5" tooltip="Scheme"/>
              </a:rPr>
              <a:t>Scheme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u="sng" dirty="0" err="1">
                <a:latin typeface="Calibri" panose="020F0502020204030204" pitchFamily="34" charset="0"/>
                <a:cs typeface="Calibri" panose="020F0502020204030204" pitchFamily="34" charset="0"/>
                <a:hlinkClick r:id="rId6" tooltip="Clojure"/>
              </a:rPr>
              <a:t>Clojure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u="sng" dirty="0" err="1">
                <a:latin typeface="Calibri" panose="020F0502020204030204" pitchFamily="34" charset="0"/>
                <a:cs typeface="Calibri" panose="020F0502020204030204" pitchFamily="34" charset="0"/>
                <a:hlinkClick r:id="rId7" tooltip="Common Lisp"/>
              </a:rPr>
              <a:t>Common</a:t>
            </a:r>
            <a:r>
              <a:rPr lang="ru-RU" u="sng" dirty="0">
                <a:latin typeface="Calibri" panose="020F0502020204030204" pitchFamily="34" charset="0"/>
                <a:cs typeface="Calibri" panose="020F0502020204030204" pitchFamily="34" charset="0"/>
                <a:hlinkClick r:id="rId7" tooltip="Common Lisp"/>
              </a:rPr>
              <a:t> </a:t>
            </a:r>
            <a:r>
              <a:rPr lang="ru-RU" u="sng" dirty="0" err="1">
                <a:latin typeface="Calibri" panose="020F0502020204030204" pitchFamily="34" charset="0"/>
                <a:cs typeface="Calibri" panose="020F0502020204030204" pitchFamily="34" charset="0"/>
                <a:hlinkClick r:id="rId7" tooltip="Common Lisp"/>
              </a:rPr>
              <a:t>Lisp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u="sng" dirty="0">
                <a:latin typeface="Calibri" panose="020F0502020204030204" pitchFamily="34" charset="0"/>
                <a:cs typeface="Calibri" panose="020F0502020204030204" pitchFamily="34" charset="0"/>
                <a:hlinkClick r:id="rId8" tooltip="F Sharp"/>
              </a:rPr>
              <a:t>F#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 — </a:t>
            </a:r>
            <a:r>
              <a:rPr lang="ru-RU" u="sng" dirty="0">
                <a:latin typeface="Calibri" panose="020F0502020204030204" pitchFamily="34" charset="0"/>
                <a:cs typeface="Calibri" panose="020F0502020204030204" pitchFamily="34" charset="0"/>
                <a:hlinkClick r:id="rId9" tooltip=".NET Framework"/>
              </a:rPr>
              <a:t>.NET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платформасы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үшін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u="sng" dirty="0" err="1">
                <a:latin typeface="Calibri" panose="020F0502020204030204" pitchFamily="34" charset="0"/>
                <a:cs typeface="Calibri" panose="020F0502020204030204" pitchFamily="34" charset="0"/>
                <a:hlinkClick r:id="rId10" tooltip="Haskell"/>
              </a:rPr>
              <a:t>Haskell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 — </a:t>
            </a:r>
            <a:r>
              <a:rPr lang="ru-RU" u="sng" dirty="0">
                <a:latin typeface="Calibri" panose="020F0502020204030204" pitchFamily="34" charset="0"/>
                <a:cs typeface="Calibri" panose="020F0502020204030204" pitchFamily="34" charset="0"/>
                <a:hlinkClick r:id="rId11" tooltip="Чистота языка программирования"/>
              </a:rPr>
              <a:t>таза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 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функциональды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тіл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u="sng" dirty="0" err="1">
                <a:latin typeface="Calibri" panose="020F0502020204030204" pitchFamily="34" charset="0"/>
                <a:cs typeface="Calibri" panose="020F0502020204030204" pitchFamily="34" charset="0"/>
                <a:hlinkClick r:id="rId12" tooltip="Карри, Хаскелл"/>
              </a:rPr>
              <a:t>Хаскелла</a:t>
            </a:r>
            <a:r>
              <a:rPr lang="ru-RU" u="sng" dirty="0">
                <a:latin typeface="Calibri" panose="020F0502020204030204" pitchFamily="34" charset="0"/>
                <a:cs typeface="Calibri" panose="020F0502020204030204" pitchFamily="34" charset="0"/>
                <a:hlinkClick r:id="rId12" tooltip="Карри, Хаскелл"/>
              </a:rPr>
              <a:t> Карри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құрметіне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аталды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u="sng" dirty="0" err="1">
                <a:latin typeface="Calibri" panose="020F0502020204030204" pitchFamily="34" charset="0"/>
                <a:cs typeface="Calibri" panose="020F0502020204030204" pitchFamily="34" charset="0"/>
                <a:hlinkClick r:id="rId13" tooltip="Erlang"/>
              </a:rPr>
              <a:t>Erlang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 — (</a:t>
            </a:r>
            <a:r>
              <a:rPr lang="ru-RU" u="sng" dirty="0" err="1">
                <a:latin typeface="Calibri" panose="020F0502020204030204" pitchFamily="34" charset="0"/>
                <a:cs typeface="Calibri" panose="020F0502020204030204" pitchFamily="34" charset="0"/>
                <a:hlinkClick r:id="rId14" tooltip="Joe Armstrong (страница отсутствует)"/>
              </a:rPr>
              <a:t>Joe</a:t>
            </a:r>
            <a:r>
              <a:rPr lang="ru-RU" u="sng" dirty="0">
                <a:latin typeface="Calibri" panose="020F0502020204030204" pitchFamily="34" charset="0"/>
                <a:cs typeface="Calibri" panose="020F0502020204030204" pitchFamily="34" charset="0"/>
                <a:hlinkClick r:id="rId14" tooltip="Joe Armstrong (страница отсутствует)"/>
              </a:rPr>
              <a:t> </a:t>
            </a:r>
            <a:r>
              <a:rPr lang="ru-RU" u="sng" dirty="0" err="1">
                <a:latin typeface="Calibri" panose="020F0502020204030204" pitchFamily="34" charset="0"/>
                <a:cs typeface="Calibri" panose="020F0502020204030204" pitchFamily="34" charset="0"/>
                <a:hlinkClick r:id="rId14" tooltip="Joe Armstrong (страница отсутствует)"/>
              </a:rPr>
              <a:t>Armstrong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ru-RU" u="sng" dirty="0">
                <a:latin typeface="Calibri" panose="020F0502020204030204" pitchFamily="34" charset="0"/>
                <a:cs typeface="Calibri" panose="020F0502020204030204" pitchFamily="34" charset="0"/>
                <a:hlinkClick r:id="rId15" tooltip="1986"/>
              </a:rPr>
              <a:t>1986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ru-RU" u="sng" dirty="0" err="1">
                <a:latin typeface="Calibri" panose="020F0502020204030204" pitchFamily="34" charset="0"/>
                <a:cs typeface="Calibri" panose="020F0502020204030204" pitchFamily="34" charset="0"/>
              </a:rPr>
              <a:t>процестерді</a:t>
            </a:r>
            <a:r>
              <a:rPr lang="ru-RU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u="sng" dirty="0" err="1">
                <a:latin typeface="Calibri" panose="020F0502020204030204" pitchFamily="34" charset="0"/>
                <a:cs typeface="Calibri" panose="020F0502020204030204" pitchFamily="34" charset="0"/>
              </a:rPr>
              <a:t>қолдайтын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функциональды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тіл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u="sng" dirty="0">
                <a:latin typeface="Calibri" panose="020F0502020204030204" pitchFamily="34" charset="0"/>
                <a:cs typeface="Calibri" panose="020F0502020204030204" pitchFamily="34" charset="0"/>
                <a:hlinkClick r:id="rId16" tooltip="APL"/>
              </a:rPr>
              <a:t>APL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 — 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  <a:hlinkClick r:id="rId17" tooltip="MATLAB"/>
              </a:rPr>
              <a:t>MATLAB</a:t>
            </a:r>
            <a:r>
              <a:rPr lang="ru-RU" u="sng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ru-RU" u="sng" dirty="0" err="1">
                <a:latin typeface="Calibri" panose="020F0502020204030204" pitchFamily="34" charset="0"/>
                <a:cs typeface="Calibri" panose="020F0502020204030204" pitchFamily="34" charset="0"/>
              </a:rPr>
              <a:t>тың</a:t>
            </a:r>
            <a:r>
              <a:rPr lang="ru-RU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u="sng" dirty="0" err="1">
                <a:latin typeface="Calibri" panose="020F0502020204030204" pitchFamily="34" charset="0"/>
                <a:cs typeface="Calibri" panose="020F0502020204030204" pitchFamily="34" charset="0"/>
              </a:rPr>
              <a:t>алдыңғысы</a:t>
            </a:r>
            <a:r>
              <a:rPr lang="ru-RU" u="sng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u="sng" dirty="0">
                <a:latin typeface="Calibri" panose="020F0502020204030204" pitchFamily="34" charset="0"/>
                <a:cs typeface="Calibri" panose="020F0502020204030204" pitchFamily="34" charset="0"/>
                <a:hlinkClick r:id="rId18" tooltip="ML"/>
              </a:rPr>
              <a:t>ML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 (</a:t>
            </a:r>
            <a:r>
              <a:rPr lang="ru-RU" u="sng" dirty="0">
                <a:latin typeface="Calibri" panose="020F0502020204030204" pitchFamily="34" charset="0"/>
                <a:cs typeface="Calibri" panose="020F0502020204030204" pitchFamily="34" charset="0"/>
                <a:hlinkClick r:id="rId19" tooltip="Милнер, Робин"/>
              </a:rPr>
              <a:t>Робин </a:t>
            </a:r>
            <a:r>
              <a:rPr lang="ru-RU" u="sng" dirty="0" err="1">
                <a:latin typeface="Calibri" panose="020F0502020204030204" pitchFamily="34" charset="0"/>
                <a:cs typeface="Calibri" panose="020F0502020204030204" pitchFamily="34" charset="0"/>
                <a:hlinkClick r:id="rId19" tooltip="Милнер, Робин"/>
              </a:rPr>
              <a:t>Милнер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ru-RU" u="sng" dirty="0">
                <a:latin typeface="Calibri" panose="020F0502020204030204" pitchFamily="34" charset="0"/>
                <a:cs typeface="Calibri" panose="020F0502020204030204" pitchFamily="34" charset="0"/>
                <a:hlinkClick r:id="rId20" tooltip="1979"/>
              </a:rPr>
              <a:t>1979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қазіргі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диалекттері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u="sng" dirty="0" err="1">
                <a:latin typeface="Calibri" panose="020F0502020204030204" pitchFamily="34" charset="0"/>
                <a:cs typeface="Calibri" panose="020F0502020204030204" pitchFamily="34" charset="0"/>
                <a:hlinkClick r:id="rId21" tooltip="SML"/>
              </a:rPr>
              <a:t>Standard</a:t>
            </a:r>
            <a:r>
              <a:rPr lang="ru-RU" u="sng" dirty="0">
                <a:latin typeface="Calibri" panose="020F0502020204030204" pitchFamily="34" charset="0"/>
                <a:cs typeface="Calibri" panose="020F0502020204030204" pitchFamily="34" charset="0"/>
                <a:hlinkClick r:id="rId21" tooltip="SML"/>
              </a:rPr>
              <a:t> ML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 и </a:t>
            </a:r>
            <a:r>
              <a:rPr lang="ru-RU" u="sng" dirty="0" err="1">
                <a:latin typeface="Calibri" panose="020F0502020204030204" pitchFamily="34" charset="0"/>
                <a:cs typeface="Calibri" panose="020F0502020204030204" pitchFamily="34" charset="0"/>
                <a:hlinkClick r:id="rId22" tooltip="OCaml"/>
              </a:rPr>
              <a:t>Objective</a:t>
            </a:r>
            <a:r>
              <a:rPr lang="ru-RU" u="sng" dirty="0">
                <a:latin typeface="Calibri" panose="020F0502020204030204" pitchFamily="34" charset="0"/>
                <a:cs typeface="Calibri" panose="020F0502020204030204" pitchFamily="34" charset="0"/>
                <a:hlinkClick r:id="rId22" tooltip="OCaml"/>
              </a:rPr>
              <a:t> CAML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u="sng" dirty="0" err="1">
                <a:latin typeface="Calibri" panose="020F0502020204030204" pitchFamily="34" charset="0"/>
                <a:cs typeface="Calibri" panose="020F0502020204030204" pitchFamily="34" charset="0"/>
                <a:hlinkClick r:id="rId23" tooltip="Scala (язык программирования)"/>
              </a:rPr>
              <a:t>Scala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u="sng" dirty="0" err="1">
                <a:latin typeface="Calibri" panose="020F0502020204030204" pitchFamily="34" charset="0"/>
                <a:cs typeface="Calibri" panose="020F0502020204030204" pitchFamily="34" charset="0"/>
                <a:hlinkClick r:id="rId24" tooltip="Миранда (язык программирования)"/>
              </a:rPr>
              <a:t>Miranda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 (</a:t>
            </a:r>
            <a:r>
              <a:rPr lang="ru-RU" u="sng" dirty="0">
                <a:latin typeface="Calibri" panose="020F0502020204030204" pitchFamily="34" charset="0"/>
                <a:cs typeface="Calibri" panose="020F0502020204030204" pitchFamily="34" charset="0"/>
                <a:hlinkClick r:id="rId25" tooltip="Тёрнер, Дэвид"/>
              </a:rPr>
              <a:t>Дэвид </a:t>
            </a:r>
            <a:r>
              <a:rPr lang="ru-RU" u="sng" dirty="0" err="1">
                <a:latin typeface="Calibri" panose="020F0502020204030204" pitchFamily="34" charset="0"/>
                <a:cs typeface="Calibri" panose="020F0502020204030204" pitchFamily="34" charset="0"/>
                <a:hlinkClick r:id="rId25" tooltip="Тёрнер, Дэвид"/>
              </a:rPr>
              <a:t>Тёрнер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ru-RU" u="sng" dirty="0">
                <a:latin typeface="Calibri" panose="020F0502020204030204" pitchFamily="34" charset="0"/>
                <a:cs typeface="Calibri" panose="020F0502020204030204" pitchFamily="34" charset="0"/>
                <a:hlinkClick r:id="rId26" tooltip="1985"/>
              </a:rPr>
              <a:t>1985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Haskell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тілін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дамытты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u="sng" dirty="0" err="1">
                <a:latin typeface="Calibri" panose="020F0502020204030204" pitchFamily="34" charset="0"/>
                <a:cs typeface="Calibri" panose="020F0502020204030204" pitchFamily="34" charset="0"/>
                <a:hlinkClick r:id="rId27" tooltip="Nemerle"/>
              </a:rPr>
              <a:t>Nemerle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 —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қоспа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функциональды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императивті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тіл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u="sng" dirty="0" err="1">
                <a:latin typeface="Calibri" panose="020F0502020204030204" pitchFamily="34" charset="0"/>
                <a:cs typeface="Calibri" panose="020F0502020204030204" pitchFamily="34" charset="0"/>
                <a:hlinkClick r:id="rId28" tooltip="XQuery"/>
              </a:rPr>
              <a:t>XQuery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62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836960"/>
          </a:xfrm>
        </p:spPr>
        <p:txBody>
          <a:bodyPr/>
          <a:lstStyle/>
          <a:p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Функциональды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программалау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тілдері</a:t>
            </a:r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97868" y="1484784"/>
            <a:ext cx="9751060" cy="4267200"/>
          </a:xfrm>
        </p:spPr>
        <p:txBody>
          <a:bodyPr>
            <a:normAutofit fontScale="62500" lnSpcReduction="20000"/>
          </a:bodyPr>
          <a:lstStyle/>
          <a:p>
            <a:r>
              <a:rPr lang="ru-RU" dirty="0" err="1"/>
              <a:t>Функциональды</a:t>
            </a:r>
            <a:r>
              <a:rPr lang="ru-RU" dirty="0"/>
              <a:t> </a:t>
            </a:r>
            <a:r>
              <a:rPr lang="ru-RU" dirty="0" err="1"/>
              <a:t>программалау</a:t>
            </a:r>
            <a:r>
              <a:rPr lang="ru-RU" dirty="0"/>
              <a:t> </a:t>
            </a:r>
            <a:r>
              <a:rPr lang="ru-RU" dirty="0" err="1"/>
              <a:t>тілдері</a:t>
            </a:r>
            <a:r>
              <a:rPr lang="ru-RU" dirty="0"/>
              <a:t> </a:t>
            </a:r>
            <a:r>
              <a:rPr lang="ru-RU" dirty="0" err="1"/>
              <a:t>ғылыми</a:t>
            </a:r>
            <a:r>
              <a:rPr lang="ru-RU" dirty="0"/>
              <a:t> </a:t>
            </a:r>
            <a:r>
              <a:rPr lang="ru-RU" dirty="0" err="1"/>
              <a:t>тұрғыдан</a:t>
            </a:r>
            <a:r>
              <a:rPr lang="ru-RU" dirty="0"/>
              <a:t> </a:t>
            </a:r>
            <a:r>
              <a:rPr lang="ru-RU" dirty="0" err="1"/>
              <a:t>қызықтырады</a:t>
            </a:r>
            <a:r>
              <a:rPr lang="ru-RU" dirty="0"/>
              <a:t>, </a:t>
            </a:r>
            <a:r>
              <a:rPr lang="ru-RU" dirty="0" err="1"/>
              <a:t>алайда</a:t>
            </a:r>
            <a:r>
              <a:rPr lang="ru-RU" dirty="0"/>
              <a:t> </a:t>
            </a:r>
            <a:r>
              <a:rPr lang="ru-RU" dirty="0" err="1"/>
              <a:t>Erlang</a:t>
            </a:r>
            <a:r>
              <a:rPr lang="ru-RU" dirty="0"/>
              <a:t>, </a:t>
            </a:r>
            <a:r>
              <a:rPr lang="ru-RU" u="sng" dirty="0" err="1">
                <a:hlinkClick r:id="rId2" tooltip="OCaml"/>
              </a:rPr>
              <a:t>OCaml</a:t>
            </a:r>
            <a:r>
              <a:rPr lang="ru-RU" dirty="0"/>
              <a:t>, </a:t>
            </a:r>
            <a:r>
              <a:rPr lang="ru-RU" dirty="0" err="1"/>
              <a:t>Haskell</a:t>
            </a:r>
            <a:r>
              <a:rPr lang="ru-RU" dirty="0"/>
              <a:t>, </a:t>
            </a:r>
            <a:r>
              <a:rPr lang="ru-RU" dirty="0" err="1"/>
              <a:t>Scheme</a:t>
            </a:r>
            <a:r>
              <a:rPr lang="ru-RU" dirty="0"/>
              <a:t> (1986 </a:t>
            </a:r>
            <a:r>
              <a:rPr lang="ru-RU" dirty="0" err="1"/>
              <a:t>кейін</a:t>
            </a:r>
            <a:r>
              <a:rPr lang="ru-RU" dirty="0"/>
              <a:t>) </a:t>
            </a:r>
            <a:r>
              <a:rPr lang="ru-RU" u="sng" dirty="0">
                <a:hlinkClick r:id="rId3" tooltip="R (язык программирования)"/>
              </a:rPr>
              <a:t>R</a:t>
            </a:r>
            <a:r>
              <a:rPr lang="ru-RU" dirty="0"/>
              <a:t> (статистика), </a:t>
            </a:r>
            <a:r>
              <a:rPr lang="ru-RU" u="sng" dirty="0" err="1">
                <a:hlinkClick r:id="rId4" tooltip="Mathematica"/>
              </a:rPr>
              <a:t>Mathematica</a:t>
            </a:r>
            <a:r>
              <a:rPr lang="ru-RU" dirty="0"/>
              <a:t> (символьная математика), J мен K (</a:t>
            </a:r>
            <a:r>
              <a:rPr lang="ru-RU" dirty="0" err="1"/>
              <a:t>финанстық</a:t>
            </a:r>
            <a:r>
              <a:rPr lang="ru-RU" dirty="0"/>
              <a:t> анализ), </a:t>
            </a:r>
            <a:r>
              <a:rPr lang="ru-RU" dirty="0" err="1"/>
              <a:t>және</a:t>
            </a:r>
            <a:r>
              <a:rPr lang="ru-RU" dirty="0"/>
              <a:t> </a:t>
            </a:r>
            <a:r>
              <a:rPr lang="ru-RU" u="sng" dirty="0">
                <a:hlinkClick r:id="rId5" tooltip="XSLT"/>
              </a:rPr>
              <a:t>XSLT</a:t>
            </a:r>
            <a:r>
              <a:rPr lang="ru-RU" dirty="0"/>
              <a:t> (</a:t>
            </a:r>
            <a:r>
              <a:rPr lang="ru-RU" u="sng" dirty="0">
                <a:hlinkClick r:id="rId6" tooltip="XML"/>
              </a:rPr>
              <a:t>XML</a:t>
            </a:r>
            <a:r>
              <a:rPr lang="ru-RU" dirty="0"/>
              <a:t>)  </a:t>
            </a:r>
            <a:r>
              <a:rPr lang="ru-RU" dirty="0" err="1"/>
              <a:t>коммерциялық</a:t>
            </a:r>
            <a:r>
              <a:rPr lang="ru-RU" dirty="0"/>
              <a:t>  </a:t>
            </a:r>
            <a:r>
              <a:rPr lang="ru-RU" dirty="0" err="1"/>
              <a:t>программалау</a:t>
            </a:r>
            <a:r>
              <a:rPr lang="ru-RU" dirty="0"/>
              <a:t> </a:t>
            </a:r>
            <a:r>
              <a:rPr lang="ru-RU" dirty="0" err="1"/>
              <a:t>индустриясында</a:t>
            </a:r>
            <a:r>
              <a:rPr lang="ru-RU" dirty="0"/>
              <a:t> </a:t>
            </a:r>
            <a:r>
              <a:rPr lang="ru-RU" dirty="0" err="1"/>
              <a:t>кеңінен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. </a:t>
            </a:r>
          </a:p>
          <a:p>
            <a:r>
              <a:rPr lang="ru-RU" dirty="0"/>
              <a:t>λ-</a:t>
            </a:r>
            <a:r>
              <a:rPr lang="ru-RU" dirty="0" err="1"/>
              <a:t>есептеу</a:t>
            </a:r>
            <a:r>
              <a:rPr lang="ru-RU" dirty="0"/>
              <a:t> </a:t>
            </a:r>
            <a:r>
              <a:rPr lang="ru-RU" dirty="0" err="1"/>
              <a:t>функцияның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оны  </a:t>
            </a:r>
            <a:r>
              <a:rPr lang="ru-RU" dirty="0" err="1"/>
              <a:t>есептеудің</a:t>
            </a:r>
            <a:r>
              <a:rPr lang="ru-RU" dirty="0"/>
              <a:t> </a:t>
            </a:r>
            <a:r>
              <a:rPr lang="ru-RU" dirty="0" err="1"/>
              <a:t>теориялық</a:t>
            </a:r>
            <a:r>
              <a:rPr lang="ru-RU" dirty="0"/>
              <a:t> </a:t>
            </a:r>
            <a:r>
              <a:rPr lang="ru-RU" dirty="0" err="1"/>
              <a:t>негізін</a:t>
            </a:r>
            <a:r>
              <a:rPr lang="ru-RU" dirty="0"/>
              <a:t> </a:t>
            </a:r>
            <a:r>
              <a:rPr lang="ru-RU" dirty="0" err="1"/>
              <a:t>қалады</a:t>
            </a:r>
            <a:r>
              <a:rPr lang="ru-RU" dirty="0"/>
              <a:t>.  </a:t>
            </a:r>
            <a:r>
              <a:rPr lang="ru-RU" dirty="0" err="1"/>
              <a:t>Функциональды</a:t>
            </a:r>
            <a:r>
              <a:rPr lang="ru-RU" dirty="0"/>
              <a:t> </a:t>
            </a:r>
            <a:r>
              <a:rPr lang="ru-RU" dirty="0" err="1"/>
              <a:t>тілдердің</a:t>
            </a:r>
            <a:r>
              <a:rPr lang="ru-RU" dirty="0"/>
              <a:t> </a:t>
            </a:r>
            <a:r>
              <a:rPr lang="ru-RU" dirty="0" err="1"/>
              <a:t>негізі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. </a:t>
            </a:r>
            <a:r>
              <a:rPr lang="ru-RU" u="sng" dirty="0" err="1">
                <a:hlinkClick r:id="rId7" tooltip="Комбинаторная логика"/>
              </a:rPr>
              <a:t>Комбинаторлық</a:t>
            </a:r>
            <a:r>
              <a:rPr lang="ru-RU" u="sng" dirty="0">
                <a:hlinkClick r:id="rId7" tooltip="Комбинаторная логика"/>
              </a:rPr>
              <a:t> логика</a:t>
            </a:r>
            <a:r>
              <a:rPr lang="ru-RU" dirty="0"/>
              <a:t>  </a:t>
            </a:r>
            <a:r>
              <a:rPr lang="ru-RU" dirty="0" err="1"/>
              <a:t>бұған</a:t>
            </a:r>
            <a:r>
              <a:rPr lang="ru-RU" dirty="0"/>
              <a:t> </a:t>
            </a:r>
            <a:r>
              <a:rPr lang="ru-RU" dirty="0" err="1"/>
              <a:t>ұқсас</a:t>
            </a:r>
            <a:r>
              <a:rPr lang="ru-RU" dirty="0"/>
              <a:t>, </a:t>
            </a:r>
            <a:r>
              <a:rPr lang="ru-RU" dirty="0" err="1"/>
              <a:t>бірақ</a:t>
            </a:r>
            <a:r>
              <a:rPr lang="ru-RU" dirty="0"/>
              <a:t> </a:t>
            </a:r>
            <a:r>
              <a:rPr lang="ru-RU" dirty="0" err="1"/>
              <a:t>ол</a:t>
            </a:r>
            <a:r>
              <a:rPr lang="ru-RU" dirty="0"/>
              <a:t> λ-</a:t>
            </a:r>
            <a:r>
              <a:rPr lang="ru-RU" dirty="0" err="1"/>
              <a:t>есептеуге</a:t>
            </a:r>
            <a:r>
              <a:rPr lang="ru-RU" dirty="0"/>
              <a:t> </a:t>
            </a:r>
            <a:r>
              <a:rPr lang="ru-RU" dirty="0" err="1"/>
              <a:t>қарағанда</a:t>
            </a:r>
            <a:r>
              <a:rPr lang="ru-RU" dirty="0"/>
              <a:t> </a:t>
            </a:r>
            <a:r>
              <a:rPr lang="ru-RU" dirty="0" err="1"/>
              <a:t>неғұрлым</a:t>
            </a:r>
            <a:r>
              <a:rPr lang="ru-RU" dirty="0"/>
              <a:t> </a:t>
            </a:r>
            <a:r>
              <a:rPr lang="ru-RU" dirty="0" err="1"/>
              <a:t>абстрактты</a:t>
            </a:r>
            <a:r>
              <a:rPr lang="ru-RU" dirty="0"/>
              <a:t>, </a:t>
            </a:r>
            <a:r>
              <a:rPr lang="ru-RU" dirty="0" err="1"/>
              <a:t>әрі</a:t>
            </a:r>
            <a:r>
              <a:rPr lang="ru-RU" dirty="0"/>
              <a:t> </a:t>
            </a:r>
            <a:r>
              <a:rPr lang="ru-RU" dirty="0" err="1"/>
              <a:t>ертерек</a:t>
            </a:r>
            <a:r>
              <a:rPr lang="ru-RU" dirty="0"/>
              <a:t>  </a:t>
            </a:r>
            <a:r>
              <a:rPr lang="ru-RU" dirty="0" err="1"/>
              <a:t>ашылды</a:t>
            </a:r>
            <a:r>
              <a:rPr lang="ru-RU" dirty="0"/>
              <a:t> . </a:t>
            </a:r>
            <a:r>
              <a:rPr lang="ru-RU" u="sng" dirty="0" err="1">
                <a:hlinkClick r:id="rId7" tooltip="Комбинаторная логика"/>
              </a:rPr>
              <a:t>Комбинаторлық</a:t>
            </a:r>
            <a:r>
              <a:rPr lang="ru-RU" u="sng" dirty="0">
                <a:hlinkClick r:id="rId7" tooltip="Комбинаторная логика"/>
              </a:rPr>
              <a:t> логика</a:t>
            </a:r>
            <a:r>
              <a:rPr lang="ru-RU" dirty="0"/>
              <a:t> </a:t>
            </a:r>
            <a:r>
              <a:rPr lang="ru-RU" u="sng" dirty="0" err="1">
                <a:hlinkClick r:id="rId8" tooltip="Unlambda"/>
              </a:rPr>
              <a:t>Unlambda</a:t>
            </a:r>
            <a:r>
              <a:rPr lang="ru-RU" dirty="0"/>
              <a:t> </a:t>
            </a:r>
            <a:r>
              <a:rPr lang="ru-RU" dirty="0" err="1"/>
              <a:t>тілінде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. </a:t>
            </a:r>
            <a:r>
              <a:rPr lang="ru-RU" dirty="0" err="1"/>
              <a:t>Екеуі</a:t>
            </a:r>
            <a:r>
              <a:rPr lang="ru-RU" dirty="0"/>
              <a:t> де </a:t>
            </a:r>
            <a:r>
              <a:rPr lang="ru-RU" dirty="0" err="1"/>
              <a:t>математиканығ</a:t>
            </a:r>
            <a:r>
              <a:rPr lang="ru-RU" dirty="0"/>
              <a:t> </a:t>
            </a:r>
            <a:r>
              <a:rPr lang="ru-RU" dirty="0" err="1"/>
              <a:t>принциптерін</a:t>
            </a:r>
            <a:r>
              <a:rPr lang="ru-RU" dirty="0"/>
              <a:t> </a:t>
            </a:r>
            <a:r>
              <a:rPr lang="ru-RU" dirty="0" err="1"/>
              <a:t>нақты</a:t>
            </a:r>
            <a:r>
              <a:rPr lang="ru-RU" dirty="0"/>
              <a:t> </a:t>
            </a:r>
            <a:r>
              <a:rPr lang="ru-RU" dirty="0" err="1"/>
              <a:t>дәл</a:t>
            </a:r>
            <a:r>
              <a:rPr lang="ru-RU" dirty="0"/>
              <a:t> </a:t>
            </a:r>
            <a:r>
              <a:rPr lang="ru-RU" dirty="0" err="1"/>
              <a:t>сипаттау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жасалды</a:t>
            </a:r>
            <a:r>
              <a:rPr lang="ru-RU" dirty="0"/>
              <a:t>.</a:t>
            </a:r>
          </a:p>
          <a:p>
            <a:r>
              <a:rPr lang="ru-RU" b="1" dirty="0" err="1"/>
              <a:t>Алғашқы</a:t>
            </a:r>
            <a:r>
              <a:rPr lang="ru-RU" b="1" dirty="0"/>
              <a:t> </a:t>
            </a:r>
            <a:r>
              <a:rPr lang="ru-RU" dirty="0" err="1"/>
              <a:t>функциональды</a:t>
            </a:r>
            <a:r>
              <a:rPr lang="ru-RU" dirty="0"/>
              <a:t> </a:t>
            </a:r>
            <a:r>
              <a:rPr lang="ru-RU" b="1" dirty="0" err="1"/>
              <a:t>тіл</a:t>
            </a:r>
            <a:r>
              <a:rPr lang="ru-RU" dirty="0"/>
              <a:t> </a:t>
            </a:r>
            <a:r>
              <a:rPr lang="ru-RU" u="sng" dirty="0">
                <a:hlinkClick r:id="rId9" tooltip="Джон МакКарти"/>
              </a:rPr>
              <a:t>Джон  </a:t>
            </a:r>
            <a:r>
              <a:rPr lang="ru-RU" u="sng" dirty="0" err="1">
                <a:hlinkClick r:id="rId9" tooltip="Джон МакКарти"/>
              </a:rPr>
              <a:t>МакКарти</a:t>
            </a:r>
            <a:r>
              <a:rPr lang="ru-RU" dirty="0"/>
              <a:t>  </a:t>
            </a:r>
            <a:r>
              <a:rPr lang="ru-RU" dirty="0" err="1"/>
              <a:t>жасаған</a:t>
            </a:r>
            <a:r>
              <a:rPr lang="ru-RU" dirty="0"/>
              <a:t> </a:t>
            </a:r>
            <a:r>
              <a:rPr lang="ru-RU" u="sng" dirty="0" err="1">
                <a:hlinkClick r:id="rId10" tooltip="Lisp"/>
              </a:rPr>
              <a:t>Lisp</a:t>
            </a:r>
            <a:r>
              <a:rPr lang="ru-RU" dirty="0"/>
              <a:t> </a:t>
            </a:r>
            <a:r>
              <a:rPr lang="ru-RU" dirty="0" err="1"/>
              <a:t>тілі</a:t>
            </a:r>
            <a:r>
              <a:rPr lang="ru-RU" dirty="0"/>
              <a:t>.</a:t>
            </a:r>
          </a:p>
          <a:p>
            <a:r>
              <a:rPr lang="ru-RU" dirty="0" err="1"/>
              <a:t>Функциональды</a:t>
            </a:r>
            <a:r>
              <a:rPr lang="ru-RU" dirty="0"/>
              <a:t> </a:t>
            </a:r>
            <a:r>
              <a:rPr lang="ru-RU" dirty="0" err="1"/>
              <a:t>программалауға</a:t>
            </a:r>
            <a:r>
              <a:rPr lang="ru-RU" dirty="0"/>
              <a:t> </a:t>
            </a:r>
            <a:r>
              <a:rPr lang="ru-RU" dirty="0" err="1"/>
              <a:t>тән</a:t>
            </a:r>
            <a:r>
              <a:rPr lang="ru-RU" dirty="0"/>
              <a:t> </a:t>
            </a:r>
            <a:r>
              <a:rPr lang="ru-RU" dirty="0" err="1"/>
              <a:t>кейбір</a:t>
            </a:r>
            <a:r>
              <a:rPr lang="ru-RU" dirty="0"/>
              <a:t> </a:t>
            </a:r>
            <a:r>
              <a:rPr lang="ru-RU" b="1" dirty="0" err="1"/>
              <a:t>концепциялар</a:t>
            </a:r>
            <a:r>
              <a:rPr lang="ru-RU" b="1" dirty="0"/>
              <a:t> мен </a:t>
            </a:r>
            <a:r>
              <a:rPr lang="ru-RU" b="1" dirty="0" err="1"/>
              <a:t>парадигмалар</a:t>
            </a:r>
            <a:r>
              <a:rPr lang="ru-RU" b="1" dirty="0"/>
              <a:t> </a:t>
            </a:r>
            <a:r>
              <a:rPr lang="ru-RU" dirty="0" err="1"/>
              <a:t>императивті</a:t>
            </a:r>
            <a:r>
              <a:rPr lang="ru-RU" dirty="0"/>
              <a:t> </a:t>
            </a:r>
            <a:r>
              <a:rPr lang="ru-RU" dirty="0" err="1"/>
              <a:t>программалауға</a:t>
            </a:r>
            <a:r>
              <a:rPr lang="ru-RU" dirty="0"/>
              <a:t> </a:t>
            </a:r>
            <a:r>
              <a:rPr lang="ru-RU" dirty="0" err="1"/>
              <a:t>керағар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 (</a:t>
            </a:r>
            <a:r>
              <a:rPr lang="ru-RU" u="sng" dirty="0" err="1">
                <a:hlinkClick r:id="rId11" tooltip="Объектно-ориентированное программирование"/>
              </a:rPr>
              <a:t>объектті-бағдарланған</a:t>
            </a:r>
            <a:r>
              <a:rPr lang="ru-RU" u="sng" dirty="0">
                <a:hlinkClick r:id="rId11" tooltip="Объектно-ориентированное программирование"/>
              </a:rPr>
              <a:t> </a:t>
            </a:r>
            <a:r>
              <a:rPr lang="ru-RU" u="sng" dirty="0" err="1">
                <a:hlinkClick r:id="rId11" tooltip="Объектно-ориентированное программирование"/>
              </a:rPr>
              <a:t>программалауды</a:t>
            </a:r>
            <a:r>
              <a:rPr lang="ru-RU" u="sng" dirty="0">
                <a:hlinkClick r:id="rId11" tooltip="Объектно-ориентированное программирование"/>
              </a:rPr>
              <a:t> </a:t>
            </a:r>
            <a:r>
              <a:rPr lang="ru-RU" u="sng" dirty="0" err="1">
                <a:hlinkClick r:id="rId11" tooltip="Объектно-ориентированное программирование"/>
              </a:rPr>
              <a:t>қоса</a:t>
            </a:r>
            <a:r>
              <a:rPr lang="ru-RU" dirty="0"/>
              <a:t>).. </a:t>
            </a:r>
          </a:p>
          <a:p>
            <a:r>
              <a:rPr lang="ru-RU" dirty="0" err="1"/>
              <a:t>Функциональды</a:t>
            </a:r>
            <a:r>
              <a:rPr lang="ru-RU" dirty="0"/>
              <a:t> </a:t>
            </a:r>
            <a:r>
              <a:rPr lang="ru-RU" dirty="0" err="1"/>
              <a:t>тілдерде</a:t>
            </a:r>
            <a:r>
              <a:rPr lang="ru-RU" dirty="0"/>
              <a:t>  </a:t>
            </a:r>
            <a:r>
              <a:rPr lang="ru-RU" u="sng" dirty="0">
                <a:hlinkClick r:id="rId12" tooltip="Цикл (программирование)"/>
              </a:rPr>
              <a:t>цикл</a:t>
            </a:r>
            <a:r>
              <a:rPr lang="ru-RU" dirty="0"/>
              <a:t> </a:t>
            </a:r>
            <a:r>
              <a:rPr lang="ru-RU" dirty="0" err="1"/>
              <a:t>әдетте</a:t>
            </a:r>
            <a:r>
              <a:rPr lang="ru-RU" dirty="0"/>
              <a:t> рекурсия </a:t>
            </a:r>
            <a:r>
              <a:rPr lang="ru-RU" dirty="0" err="1"/>
              <a:t>түрінде</a:t>
            </a:r>
            <a:r>
              <a:rPr lang="ru-RU" dirty="0"/>
              <a:t>  </a:t>
            </a:r>
            <a:r>
              <a:rPr lang="ru-RU" dirty="0" err="1"/>
              <a:t>іске</a:t>
            </a:r>
            <a:r>
              <a:rPr lang="ru-RU" dirty="0"/>
              <a:t> </a:t>
            </a:r>
            <a:r>
              <a:rPr lang="ru-RU" dirty="0" err="1"/>
              <a:t>асады</a:t>
            </a:r>
            <a:r>
              <a:rPr lang="ru-RU" dirty="0"/>
              <a:t>. </a:t>
            </a:r>
          </a:p>
          <a:p>
            <a:r>
              <a:rPr lang="ru-RU" dirty="0" err="1"/>
              <a:t>Функциональды</a:t>
            </a:r>
            <a:r>
              <a:rPr lang="ru-RU" dirty="0"/>
              <a:t> </a:t>
            </a:r>
            <a:r>
              <a:rPr lang="ru-RU" dirty="0" err="1"/>
              <a:t>тілдерді</a:t>
            </a:r>
            <a:r>
              <a:rPr lang="ru-RU" dirty="0"/>
              <a:t>  функция </a:t>
            </a:r>
            <a:r>
              <a:rPr lang="ru-RU" dirty="0" err="1"/>
              <a:t>аргументтерінің</a:t>
            </a:r>
            <a:r>
              <a:rPr lang="ru-RU" dirty="0"/>
              <a:t>   </a:t>
            </a:r>
            <a:r>
              <a:rPr lang="ru-RU" dirty="0" err="1"/>
              <a:t>өңдеу</a:t>
            </a:r>
            <a:r>
              <a:rPr lang="ru-RU" dirty="0"/>
              <a:t>  </a:t>
            </a:r>
            <a:r>
              <a:rPr lang="ru-RU" dirty="0" err="1"/>
              <a:t>процесінде</a:t>
            </a:r>
            <a:r>
              <a:rPr lang="ru-RU" dirty="0"/>
              <a:t> </a:t>
            </a: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өзгеретініне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жіктеуге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r>
              <a:rPr lang="ru-RU" dirty="0" err="1"/>
              <a:t>Мысалы</a:t>
            </a:r>
            <a:r>
              <a:rPr lang="ru-RU" dirty="0"/>
              <a:t>:</a:t>
            </a:r>
          </a:p>
          <a:p>
            <a:r>
              <a:rPr lang="ru-RU" dirty="0" err="1"/>
              <a:t>print</a:t>
            </a:r>
            <a:r>
              <a:rPr lang="ru-RU" dirty="0"/>
              <a:t> </a:t>
            </a:r>
            <a:r>
              <a:rPr lang="ru-RU" dirty="0" err="1"/>
              <a:t>length</a:t>
            </a:r>
            <a:r>
              <a:rPr lang="ru-RU" dirty="0"/>
              <a:t>([2+1, 3*2, 1/0, 5-4]), </a:t>
            </a:r>
            <a:r>
              <a:rPr lang="ru-RU" dirty="0" err="1"/>
              <a:t>нәтижеде</a:t>
            </a:r>
            <a:r>
              <a:rPr lang="ru-RU" dirty="0"/>
              <a:t> 3-ші </a:t>
            </a:r>
            <a:r>
              <a:rPr lang="ru-RU" dirty="0" err="1"/>
              <a:t>элементте</a:t>
            </a:r>
            <a:r>
              <a:rPr lang="ru-RU" dirty="0"/>
              <a:t> </a:t>
            </a:r>
            <a:r>
              <a:rPr lang="ru-RU" dirty="0" err="1"/>
              <a:t>қате</a:t>
            </a:r>
            <a:r>
              <a:rPr lang="ru-RU" dirty="0"/>
              <a:t> </a:t>
            </a:r>
            <a:r>
              <a:rPr lang="ru-RU" dirty="0" err="1"/>
              <a:t>шығады</a:t>
            </a:r>
            <a:r>
              <a:rPr lang="ru-RU" dirty="0"/>
              <a:t>, </a:t>
            </a:r>
            <a:r>
              <a:rPr lang="ru-RU" dirty="0" err="1"/>
              <a:t>нольге</a:t>
            </a:r>
            <a:r>
              <a:rPr lang="ru-RU" dirty="0"/>
              <a:t> </a:t>
            </a:r>
            <a:r>
              <a:rPr lang="ru-RU" dirty="0" err="1"/>
              <a:t>бөлуге</a:t>
            </a:r>
            <a:r>
              <a:rPr lang="ru-RU" dirty="0"/>
              <a:t> </a:t>
            </a:r>
            <a:r>
              <a:rPr lang="ru-RU" dirty="0" err="1"/>
              <a:t>болмайды</a:t>
            </a:r>
            <a:r>
              <a:rPr lang="ru-RU" dirty="0"/>
              <a:t>. </a:t>
            </a:r>
            <a:r>
              <a:rPr lang="ru-RU" dirty="0" err="1"/>
              <a:t>Қатаң</a:t>
            </a:r>
            <a:r>
              <a:rPr lang="ru-RU" dirty="0"/>
              <a:t> </a:t>
            </a:r>
            <a:r>
              <a:rPr lang="ru-RU" dirty="0" err="1"/>
              <a:t>түрде</a:t>
            </a:r>
            <a:r>
              <a:rPr lang="ru-RU" dirty="0"/>
              <a:t> </a:t>
            </a:r>
            <a:r>
              <a:rPr lang="ru-RU" dirty="0" err="1"/>
              <a:t>қарастырмаса</a:t>
            </a:r>
            <a:r>
              <a:rPr lang="ru-RU" dirty="0"/>
              <a:t>, </a:t>
            </a:r>
            <a:r>
              <a:rPr lang="ru-RU" dirty="0" err="1"/>
              <a:t>өрнек</a:t>
            </a:r>
            <a:r>
              <a:rPr lang="ru-RU" dirty="0"/>
              <a:t> </a:t>
            </a:r>
            <a:r>
              <a:rPr lang="ru-RU" dirty="0" err="1"/>
              <a:t>мәні</a:t>
            </a:r>
            <a:r>
              <a:rPr lang="ru-RU" dirty="0"/>
              <a:t> 4 </a:t>
            </a:r>
            <a:r>
              <a:rPr lang="ru-RU" dirty="0" err="1"/>
              <a:t>болады</a:t>
            </a:r>
            <a:r>
              <a:rPr lang="ru-RU" dirty="0"/>
              <a:t>.</a:t>
            </a:r>
          </a:p>
          <a:p>
            <a:r>
              <a:rPr lang="ru-RU" dirty="0" err="1"/>
              <a:t>Қатаң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 </a:t>
            </a:r>
            <a:r>
              <a:rPr lang="ru-RU" dirty="0" err="1"/>
              <a:t>есептеу</a:t>
            </a:r>
            <a:r>
              <a:rPr lang="ru-RU" dirty="0"/>
              <a:t> </a:t>
            </a:r>
            <a:r>
              <a:rPr lang="ru-RU" u="sng" dirty="0" err="1">
                <a:hlinkClick r:id="rId13" tooltip="Миранда (язык программирования)"/>
              </a:rPr>
              <a:t>Miranda</a:t>
            </a:r>
            <a:r>
              <a:rPr lang="ru-RU" dirty="0" err="1"/>
              <a:t>,</a:t>
            </a:r>
            <a:r>
              <a:rPr lang="ru-RU" u="sng" dirty="0" err="1">
                <a:hlinkClick r:id="rId14" tooltip="Clean"/>
              </a:rPr>
              <a:t>Clean</a:t>
            </a:r>
            <a:r>
              <a:rPr lang="ru-RU" dirty="0"/>
              <a:t> ,</a:t>
            </a:r>
            <a:r>
              <a:rPr lang="ru-RU" u="sng" dirty="0" err="1">
                <a:hlinkClick r:id="rId15" tooltip="Haskell"/>
              </a:rPr>
              <a:t>Haskell</a:t>
            </a:r>
            <a:r>
              <a:rPr lang="ru-RU" dirty="0"/>
              <a:t> </a:t>
            </a:r>
            <a:r>
              <a:rPr lang="ru-RU" dirty="0" err="1"/>
              <a:t>функциолналды</a:t>
            </a:r>
            <a:r>
              <a:rPr lang="ru-RU" dirty="0"/>
              <a:t> </a:t>
            </a:r>
            <a:r>
              <a:rPr lang="ru-RU" dirty="0" err="1"/>
              <a:t>тілдерінде</a:t>
            </a:r>
            <a:r>
              <a:rPr lang="ru-RU" dirty="0"/>
              <a:t> </a:t>
            </a:r>
            <a:r>
              <a:rPr lang="ru-RU" dirty="0" err="1"/>
              <a:t>іске</a:t>
            </a:r>
            <a:r>
              <a:rPr lang="ru-RU" dirty="0"/>
              <a:t> </a:t>
            </a:r>
            <a:r>
              <a:rPr lang="ru-RU" dirty="0" err="1"/>
              <a:t>асқан</a:t>
            </a:r>
            <a:r>
              <a:rPr lang="ru-RU" dirty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279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1052984"/>
          </a:xfrm>
        </p:spPr>
        <p:txBody>
          <a:bodyPr/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ҚОРЫТЫНДЫ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Теңқолжетімді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адрестік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машина (РАМ) –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қондырғысының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сандық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моделі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Бұл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модель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реалды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есептеуіш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машиналарына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жақын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модель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болып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табылады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нақты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есептерге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күрделілігін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теориялық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бағалауда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барынша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нақты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қолдануға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мүмкіндік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береді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регистрлерден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ұяшықтардан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тұрады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Әрбір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ұяшықтың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адрестері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бар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туынды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сандардан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тұрады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0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нөмірі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бар регистр сумматор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аталады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МНР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әрқайсысы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R1, R2,R3,...,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белгіленетін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шексіз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регистрлердің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санынан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тұрады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кейбір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командалардың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комегімен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регистрлердің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құрамын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өзгерте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Функциональды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моделі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—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дискретті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математика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бөлімі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программалау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парадигмасы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мұнда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процесі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математикалық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тұрғыда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функция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мәнін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ретінде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қарастырылады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185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ига 16 х 9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50000"/>
              </a:schemeClr>
            </a:gs>
            <a:gs pos="60000">
              <a:schemeClr val="phClr">
                <a:shade val="20000"/>
                <a:satMod val="25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/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9533599_TF02801059" id="{4B3E191D-B3C9-4DCD-B491-B38D7FE3D852}" vid="{95EF1F8E-C174-455E-A76C-C3640C6B91A7}"/>
    </a:ext>
  </a:extLst>
</a:theme>
</file>

<file path=ppt/theme/theme2.xml><?xml version="1.0" encoding="utf-8"?>
<a:theme xmlns:a="http://schemas.openxmlformats.org/drawingml/2006/main" name="Тема Office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false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1360476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2011-12-12T13:37:00+00:00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2035-01-01T08:00:00+00:00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TP102801058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706496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REDMOND\v-soujap</DisplayName>
        <AccountId>1954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14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8D003AC8-209A-4321-A17C-1B7A206433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3ED4759-CFDD-43F0-817C-11D9197192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ED80E12-3BE9-4746-820E-FFB249F467F2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Учебная презентация Книга (широкоэкранный формат)</Template>
  <TotalTime>42</TotalTime>
  <Words>601</Words>
  <Application>Microsoft Office PowerPoint</Application>
  <PresentationFormat>Произвольный</PresentationFormat>
  <Paragraphs>67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Книга 16 х 9</vt:lpstr>
      <vt:lpstr>ЛЕКЦИЯ №8</vt:lpstr>
      <vt:lpstr>Лекция №8</vt:lpstr>
      <vt:lpstr>Жанама адрестеуі бар есептеу моделі </vt:lpstr>
      <vt:lpstr>Жанама адрестеуі бар есептеу моделі </vt:lpstr>
      <vt:lpstr>Презентация PowerPoint</vt:lpstr>
      <vt:lpstr>Функциональды есептеу моделі</vt:lpstr>
      <vt:lpstr>Танымал функциональды программалау тілдері</vt:lpstr>
      <vt:lpstr>Функциональды программалау тілдері</vt:lpstr>
      <vt:lpstr>ҚОРЫТЫНДЫ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</dc:title>
  <dc:creator>Пірмаханбет Жақсылық Маханбетұлы</dc:creator>
  <cp:lastModifiedBy>Batyrzhan Zh</cp:lastModifiedBy>
  <cp:revision>5</cp:revision>
  <dcterms:created xsi:type="dcterms:W3CDTF">2022-11-05T06:31:34Z</dcterms:created>
  <dcterms:modified xsi:type="dcterms:W3CDTF">2022-11-05T09:38:14Z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