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BC2C3-9195-BEA1-98E5-B745945FB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AAE978-9A01-A1A8-619F-249AC7EFE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42E14-82FC-C92B-B7CE-4F11E97DA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3FFF0-E494-C43D-0324-6B9B60073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5B9B2-EC0D-84D0-2BC6-F41AAE646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018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39959-0948-C069-6607-799E2DB7F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8779C-18F3-FCDB-71F5-05AE9D1BB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16C1E-C546-7264-E816-E35C5185C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0CC3A-D115-94E0-DC33-23991456B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FFA72-65F3-E238-3082-D60D69363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4152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5504C-D090-F9D4-5278-9411462324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65ED81-E399-7BA0-09B9-413102931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977FF-AB0D-AB7A-114D-87DBA1B75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55B66-0E33-2B67-64BC-C87C9314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5C68C-F9D7-EEEC-01AB-37626A7EE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5211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AD52E-C951-2CA6-4112-B76F596CD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FD00C-CECB-5049-6661-5FAF45F2E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CB785-BC74-07A8-CE14-F591BCF8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17445-D99A-F4C6-F7AA-7D2759CD0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AD6E-10B0-873D-52D1-ADE9E57F4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41967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7A6E0-5E8E-4B2F-6195-4F6A89BAD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DA5F8-60AE-61B8-386A-38105CE6F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6DE11-CCB8-2466-F071-95A04BE63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2A40A-5006-257B-395E-3C4F6FDA5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31B4B-FE14-DA10-5099-7C296FA2B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5520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BC37F-261C-94C5-1756-7F9029CD1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40CB7-7EC8-34C7-E05F-6A7944BD8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345D71-8F32-E9B1-C5B6-8EA1171E8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8E3B1-6752-6F65-E7C0-2C1629DF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9FE4F-B907-E360-8326-76310C00F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0DD29-EB0A-A2D1-873E-AE7211BAB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4908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A6E4-6D6A-1E5F-36A2-F9219F306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B26735-7C4A-67F8-AA06-3795AC26C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49DAC2-F6C0-ED28-CCB6-7CD6D7A2A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84D69-E09A-2CF9-2B7D-826D4C91D1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769F40-6F98-4B0A-05B5-2ADE6682F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F9579A-51BA-8023-625E-61F3F8E1F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E16415-8901-956B-E20F-C1EDBD74B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038D56-500F-E3FD-0CB1-27B15BBA5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41687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6967C-7539-9092-2BDB-CA19FF8D0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745FBA-8EF6-4F5F-4854-33131C72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45E44D-5AE7-034D-1615-D28C581AC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0C6321-21F9-4478-EE7E-4556488A9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59607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93654-964C-A86E-2A6E-5229B455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E276B4-EC64-7008-06F6-A66CCCB5F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4CABB-15B0-F6E6-C9AA-20AA6059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37614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A262-E3A0-214E-496C-5155BD0BE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8D6D9-62D4-7709-48DC-D0CEF51DF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BE28C-E4E4-2258-1237-74DDBE646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A7204-24AE-41E2-C155-8666E8A01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1CC95-C3DE-52E7-9633-91E217F1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238A7-98D3-08A6-6288-5FD25B27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9562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B9EFD-DADA-02B7-214D-3994911D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7E98C5-B2EA-7C6C-3BEC-20D0BA9681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B612E9-C2BB-F358-1E7D-E4A9166B9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7B971-26E1-2968-2206-F0E0B965E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FB738-B176-5616-DB28-2AEFA1048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8158-E650-6EE9-81E6-9CDF66E9D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7366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09E133-4A4D-4177-9BAF-9E47CAA80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4474C0-A2C5-05F7-4C78-A61E6A31A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4828-B6C9-8A9F-8C88-4E86ACD13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318F2C-51F9-4BD6-8B14-3FD15162488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86615-0A5E-2643-25DB-A6351DE218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F25AF-1930-F09F-B68F-77C0688D3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FF0112-7986-4F14-8917-C95E878B4E6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99611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9EE6808-05E8-B24B-EFFA-4A472689AF75}"/>
              </a:ext>
            </a:extLst>
          </p:cNvPr>
          <p:cNvSpPr txBox="1"/>
          <p:nvPr/>
        </p:nvSpPr>
        <p:spPr>
          <a:xfrm>
            <a:off x="1673352" y="2913305"/>
            <a:ext cx="9500616" cy="558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510" indent="-6350" algn="ctr">
              <a:lnSpc>
                <a:spcPct val="106000"/>
              </a:lnSpc>
              <a:spcAft>
                <a:spcPts val="100"/>
              </a:spcAft>
              <a:buNone/>
            </a:pPr>
            <a:r>
              <a:rPr lang="kk-KZ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КОЛМОГОРОВ АКСИОМАЛАРЫ</a:t>
            </a:r>
            <a:endParaRPr lang="ru-KZ" sz="30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1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AA69BE0-FA73-C60A-E9E7-BC6CE758FB28}"/>
                  </a:ext>
                </a:extLst>
              </p:cNvPr>
              <p:cNvSpPr txBox="1"/>
              <p:nvPr/>
            </p:nvSpPr>
            <p:spPr>
              <a:xfrm>
                <a:off x="1426464" y="849256"/>
                <a:ext cx="9317736" cy="36914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b="1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</a:t>
                </a:r>
                <a:r>
                  <a:rPr lang="en-US" sz="1800" b="1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5.1.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ақырлы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элементар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берiлсiн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жиынының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барлық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жиыншаларынан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тұратын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алгебрасында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анықталған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терiс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емес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нормаланған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ықтималдандырылған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),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яғни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18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Ω</m:t>
                        </m:r>
                      </m:e>
                    </m:d>
                    <m:r>
                      <a:rPr lang="en-US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шартын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қанағаттандыратын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ақырлы</a:t>
                </a:r>
                <a:r>
                  <a:rPr lang="kk-KZ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-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аддитивтi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аталады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Яғни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ақырлы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элементар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болса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онда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  <m:r>
                      <a:rPr lang="en-US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: 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⊂</m:t>
                        </m:r>
                        <m:r>
                          <m:rPr>
                            <m:sty m:val="p"/>
                          </m:rPr>
                          <a:rPr lang="en-US" sz="18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Ω</m:t>
                        </m:r>
                      </m:e>
                    </m:d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алгебрасында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анықталған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төмендегi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үш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шартты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342900" lvl="0" indent="-342900" algn="just" fontAlgn="base">
                  <a:lnSpc>
                    <a:spcPct val="106000"/>
                  </a:lnSpc>
                  <a:spcAft>
                    <a:spcPts val="100"/>
                  </a:spcAft>
                  <a:buClr>
                    <a:srgbClr val="000000"/>
                  </a:buClr>
                  <a:buSzPts val="1100"/>
                  <a:buFont typeface="+mj-lt"/>
                  <a:buAutoNum type="arabicParenR"/>
                </a:pP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әрбiр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en-US" sz="1800" i="1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оқиғасы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үшiн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)≥0</m:t>
                    </m:r>
                  </m:oMath>
                </a14:m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;</a:t>
                </a:r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lvl="0" indent="-342900" algn="just" fontAlgn="base">
                  <a:lnSpc>
                    <a:spcPct val="106000"/>
                  </a:lnSpc>
                  <a:spcAft>
                    <a:spcPts val="100"/>
                  </a:spcAft>
                  <a:buClr>
                    <a:srgbClr val="000000"/>
                  </a:buClr>
                  <a:buSzPts val="1100"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KZ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1800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Ω</m:t>
                        </m:r>
                      </m:e>
                    </m:d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;</a:t>
                </a:r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lvl="0" indent="-342900" algn="just" fontAlgn="base">
                  <a:lnSpc>
                    <a:spcPct val="106000"/>
                  </a:lnSpc>
                  <a:spcAft>
                    <a:spcPts val="100"/>
                  </a:spcAft>
                  <a:buClr>
                    <a:srgbClr val="000000"/>
                  </a:buClr>
                  <a:buSzPts val="1100"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en-US" sz="1800" i="1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оқиғалар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алгебрасында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жататын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өзара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қиылыспайтын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кез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келген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en-US" sz="1800" i="1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оқиғалар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үшiн</a:t>
                </a:r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-6350" algn="ctr">
                  <a:lnSpc>
                    <a:spcPct val="106000"/>
                  </a:lnSpc>
                  <a:spcAft>
                    <a:spcPts val="1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-6350" algn="ctr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теңдiгiн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қанағаттандыратын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𝐹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↦</m:t>
                    </m:r>
                    <m:d>
                      <m:dPr>
                        <m:begChr m:val="["/>
                        <m:endChr m:val="]"/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аталады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AA69BE0-FA73-C60A-E9E7-BC6CE758FB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464" y="849256"/>
                <a:ext cx="9317736" cy="3691460"/>
              </a:xfrm>
              <a:prstGeom prst="rect">
                <a:avLst/>
              </a:prstGeom>
              <a:blipFill>
                <a:blip r:embed="rId2"/>
                <a:stretch>
                  <a:fillRect l="-327" t="-825" r="-458" b="-1485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3461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8C2BB9E-73EB-2791-EF5D-9BCFF50CE4CE}"/>
                  </a:ext>
                </a:extLst>
              </p:cNvPr>
              <p:cNvSpPr txBox="1"/>
              <p:nvPr/>
            </p:nvSpPr>
            <p:spPr>
              <a:xfrm>
                <a:off x="1124712" y="458924"/>
                <a:ext cx="10085832" cy="44721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b="1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</a:t>
                </a:r>
                <a:r>
                  <a:rPr lang="en-US" sz="1800" b="1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5.2.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ақырсыз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элементар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берiлсiн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жиынының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жиыншаларынан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барлық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немесе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барлық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емес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)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тұратын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−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алгебрасында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анықталған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терiс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емес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18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Ω</m:t>
                        </m:r>
                      </m:e>
                    </m:d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шартын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қанағаттандыратын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−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аддитивтi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аталады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Яғни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егер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элементар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болса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онда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σ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-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алгебрасында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анықталған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төмендегi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үш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шартты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342900" lvl="0" indent="-342900" algn="just" fontAlgn="base">
                  <a:lnSpc>
                    <a:spcPct val="106000"/>
                  </a:lnSpc>
                  <a:spcAft>
                    <a:spcPts val="100"/>
                  </a:spcAft>
                  <a:buClr>
                    <a:srgbClr val="000000"/>
                  </a:buClr>
                  <a:buSzPts val="1100"/>
                  <a:buFont typeface="+mj-lt"/>
                  <a:buAutoNum type="arabicParenR"/>
                </a:pP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әрбiр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en-US" sz="1800" i="1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оқиғасы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үшiн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)≥0</m:t>
                    </m:r>
                  </m:oMath>
                </a14:m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;</a:t>
                </a:r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lvl="0" indent="-342900" algn="just" fontAlgn="base">
                  <a:lnSpc>
                    <a:spcPct val="106000"/>
                  </a:lnSpc>
                  <a:spcAft>
                    <a:spcPts val="100"/>
                  </a:spcAft>
                  <a:buClr>
                    <a:srgbClr val="000000"/>
                  </a:buClr>
                  <a:buSzPts val="1100"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KZ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1800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Ω</m:t>
                        </m:r>
                      </m:e>
                    </m:d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;</a:t>
                </a:r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lvl="0" indent="-342900" algn="just" fontAlgn="base">
                  <a:lnSpc>
                    <a:spcPct val="106000"/>
                  </a:lnSpc>
                  <a:spcAft>
                    <a:spcPts val="100"/>
                  </a:spcAft>
                  <a:buClr>
                    <a:srgbClr val="000000"/>
                  </a:buClr>
                  <a:buSzPts val="1100"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en-US" sz="1800" i="1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оқиғалар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</m:oMath>
                </a14:m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-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алгебрасында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жататын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өзара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қиылыспайтын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кез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келген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ақырлы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немесе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саналымды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KZ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ru-KZ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KZ" sz="1800" i="1" u="none" strike="noStrike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 u="none" strike="noStrike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US" sz="1800" i="1" u="none" strike="noStrike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en-US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оқиғалары</a:t>
                </a:r>
                <a:r>
                  <a:rPr lang="en-US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үшiн</a:t>
                </a:r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ru-KZ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шартын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қанағаттандыратын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𝐹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↦</m:t>
                    </m:r>
                    <m:d>
                      <m:dPr>
                        <m:begChr m:val="["/>
                        <m:endChr m:val="]"/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аталады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8C2BB9E-73EB-2791-EF5D-9BCFF50CE4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712" y="458924"/>
                <a:ext cx="10085832" cy="4472122"/>
              </a:xfrm>
              <a:prstGeom prst="rect">
                <a:avLst/>
              </a:prstGeom>
              <a:blipFill>
                <a:blip r:embed="rId2"/>
                <a:stretch>
                  <a:fillRect l="-363" t="-681" r="-484" b="-109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413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375E1C2-071D-67AC-E1BE-92E2A484B463}"/>
                  </a:ext>
                </a:extLst>
              </p:cNvPr>
              <p:cNvSpPr txBox="1"/>
              <p:nvPr/>
            </p:nvSpPr>
            <p:spPr>
              <a:xfrm>
                <a:off x="1014984" y="757149"/>
                <a:ext cx="10460736" cy="37312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6510" indent="34353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ru-RU" sz="1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1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-</a:t>
                </a:r>
                <a:r>
                  <a:rPr lang="ru-RU" sz="1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салдар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𝛺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𝜎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 кең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ст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г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бер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лс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н. Кез келген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оқиғасы үш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𝛺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acc>
                          <m:accPr>
                            <m:chr m:val="̅"/>
                            <m:ctrlPr>
                              <a:rPr lang="ru-KZ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ctr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ctr">
                  <a:lnSpc>
                    <a:spcPct val="106000"/>
                  </a:lnSpc>
                  <a:spcAft>
                    <a:spcPts val="1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</m:d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ru-KZ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ctr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ru-RU" sz="1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2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-</a:t>
                </a:r>
                <a:r>
                  <a:rPr lang="ru-RU" sz="1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салдар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𝛺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𝜎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 кең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ст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г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бер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лс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н.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∅∈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мүмк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 емес оқиғасы үш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-6350" algn="ctr">
                  <a:lnSpc>
                    <a:spcPct val="106000"/>
                  </a:lnSpc>
                  <a:spcAft>
                    <a:spcPts val="1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∅</m:t>
                        </m:r>
                      </m:e>
                    </m:d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-6350" algn="ctr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ru-RU" sz="1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3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-</a:t>
                </a:r>
                <a:r>
                  <a:rPr lang="ru-RU" sz="1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салдар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𝛺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𝜎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 кең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ст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г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бер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лс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н.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⊂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ст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ру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 қанағаттандыратын әрб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 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 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оқиғалары үш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-6350" algn="ctr">
                  <a:lnSpc>
                    <a:spcPct val="106000"/>
                  </a:lnSpc>
                  <a:spcAft>
                    <a:spcPts val="1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≤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теңсiздiгi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орындалы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375E1C2-071D-67AC-E1BE-92E2A484B4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984" y="757149"/>
                <a:ext cx="10460736" cy="3731214"/>
              </a:xfrm>
              <a:prstGeom prst="rect">
                <a:avLst/>
              </a:prstGeom>
              <a:blipFill>
                <a:blip r:embed="rId2"/>
                <a:stretch>
                  <a:fillRect t="-817" r="-466" b="-163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091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9563275-7858-8141-0486-69ADD27A4435}"/>
                  </a:ext>
                </a:extLst>
              </p:cNvPr>
              <p:cNvSpPr txBox="1"/>
              <p:nvPr/>
            </p:nvSpPr>
            <p:spPr>
              <a:xfrm>
                <a:off x="2011680" y="1878223"/>
                <a:ext cx="9034272" cy="25143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6510" indent="34353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4-салдар.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𝛺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𝜎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кеңiстiгi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берiлсiн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Әрбiр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оқиғалары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үшiн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-6350" algn="ctr">
                  <a:lnSpc>
                    <a:spcPct val="106000"/>
                  </a:lnSpc>
                  <a:spcAft>
                    <a:spcPts val="1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∪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∩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480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теңд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г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орындалады.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ru-RU" sz="1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5-салдар.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𝛺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𝜎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 кең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ст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г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бер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лс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,…,</m:t>
                    </m:r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1800" i="1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оқиғалары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үшiн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6510" indent="343535" algn="just">
                  <a:lnSpc>
                    <a:spcPct val="106000"/>
                  </a:lnSpc>
                  <a:spcAft>
                    <a:spcPts val="1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∪…∪</m:t>
                          </m:r>
                          <m:sSub>
                            <m:sSub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+…+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>
                  <a:buNone/>
                </a:pPr>
                <a:r>
                  <a:rPr lang="en-US" sz="1800" i="1" kern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теңсiздiгi</a:t>
                </a:r>
                <a:r>
                  <a:rPr lang="en-US" sz="1800" i="1" kern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kern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орындалады</a:t>
                </a:r>
                <a:r>
                  <a:rPr lang="en-US" sz="1800" i="1" kern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KZ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9563275-7858-8141-0486-69ADD27A4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1680" y="1878223"/>
                <a:ext cx="9034272" cy="2514343"/>
              </a:xfrm>
              <a:prstGeom prst="rect">
                <a:avLst/>
              </a:prstGeom>
              <a:blipFill>
                <a:blip r:embed="rId2"/>
                <a:stretch>
                  <a:fillRect l="-540" t="-1211" b="-242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2519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413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Таугынбаева Галия Ерболовна</dc:creator>
  <cp:lastModifiedBy>Таугынбаева Галия Ерболовна</cp:lastModifiedBy>
  <cp:revision>3</cp:revision>
  <dcterms:created xsi:type="dcterms:W3CDTF">2025-11-11T19:24:09Z</dcterms:created>
  <dcterms:modified xsi:type="dcterms:W3CDTF">2025-11-11T19:38:11Z</dcterms:modified>
</cp:coreProperties>
</file>