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565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0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505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800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4316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5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47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4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87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79064F0-4519-4E70-ADB4-73481A6DFBF5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821D8A2-3D95-4744-9B34-52925D288B8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1449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23AEA-DD80-4F80-BCED-3208D7DFD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9129" y="3429000"/>
            <a:ext cx="5518066" cy="22685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Дәріс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12</a:t>
            </a:r>
            <a:r>
              <a:rPr lang="ru-RU" sz="6000" b="0" i="0" u="none" strike="noStrike" baseline="0" dirty="0" smtClean="0">
                <a:latin typeface="Times New Roman" panose="02020603050405020304" pitchFamily="18" charset="0"/>
              </a:rPr>
              <a:t>. 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География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теориясы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және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теориялық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білімнің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құрылысы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507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2EB68-E0D2-4B07-80EC-991BD5C0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дамуы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EC2874-183D-435E-BC25-C32141925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табиғатты</a:t>
            </a:r>
            <a:r>
              <a:rPr lang="ru-RU" dirty="0"/>
              <a:t> </a:t>
            </a:r>
            <a:r>
              <a:rPr lang="ru-RU" dirty="0" err="1"/>
              <a:t>құраушы</a:t>
            </a:r>
            <a:r>
              <a:rPr lang="ru-RU" dirty="0"/>
              <a:t> </a:t>
            </a:r>
            <a:r>
              <a:rPr lang="ru-RU" dirty="0" err="1"/>
              <a:t>объектілер</a:t>
            </a:r>
            <a:r>
              <a:rPr lang="ru-RU" dirty="0"/>
              <a:t> 20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жеке-жеке</a:t>
            </a:r>
            <a:r>
              <a:rPr lang="ru-RU" dirty="0"/>
              <a:t> </a:t>
            </a:r>
            <a:r>
              <a:rPr lang="ru-RU" dirty="0" err="1"/>
              <a:t>зерттеліп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Тек 1920 </a:t>
            </a:r>
            <a:r>
              <a:rPr lang="ru-RU" dirty="0" err="1"/>
              <a:t>жылдардан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жүйелі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жинала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Осы </a:t>
            </a:r>
            <a:r>
              <a:rPr lang="ru-RU" dirty="0" err="1"/>
              <a:t>жылдары</a:t>
            </a:r>
            <a:r>
              <a:rPr lang="ru-RU" dirty="0"/>
              <a:t> (1930)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мен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салалар</a:t>
            </a:r>
            <a:r>
              <a:rPr lang="ru-RU" dirty="0"/>
              <a:t> (климатология, гидрология, гляциология, геоморфология,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r>
              <a:rPr lang="ru-RU" dirty="0"/>
              <a:t>, биогеография,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қалыптаса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Кейіннен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ландшафттану</a:t>
            </a:r>
            <a:r>
              <a:rPr lang="ru-RU" dirty="0"/>
              <a:t>, топонимика </a:t>
            </a:r>
            <a:r>
              <a:rPr lang="ru-RU" dirty="0" err="1"/>
              <a:t>қосылды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География </a:t>
            </a:r>
            <a:r>
              <a:rPr lang="ru-RU" dirty="0" err="1"/>
              <a:t>зерттеудің</a:t>
            </a:r>
            <a:r>
              <a:rPr lang="ru-RU" dirty="0"/>
              <a:t> </a:t>
            </a:r>
            <a:r>
              <a:rPr lang="ru-RU" dirty="0" err="1"/>
              <a:t>ғарыштық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</a:t>
            </a:r>
            <a:r>
              <a:rPr lang="ru-RU" dirty="0" err="1"/>
              <a:t>пайдаланбайынша</a:t>
            </a:r>
            <a:r>
              <a:rPr lang="ru-RU" dirty="0"/>
              <a:t> </a:t>
            </a:r>
            <a:r>
              <a:rPr lang="ru-RU" dirty="0" err="1"/>
              <a:t>дами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функциясына</a:t>
            </a:r>
            <a:r>
              <a:rPr lang="ru-RU" dirty="0"/>
              <a:t> </a:t>
            </a:r>
            <a:r>
              <a:rPr lang="ru-RU" dirty="0" err="1"/>
              <a:t>өзіміздің</a:t>
            </a:r>
            <a:r>
              <a:rPr lang="ru-RU" dirty="0"/>
              <a:t> планета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табиғи-тарихи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; </a:t>
            </a:r>
            <a:r>
              <a:rPr lang="ru-RU" dirty="0" err="1"/>
              <a:t>туралы</a:t>
            </a:r>
            <a:r>
              <a:rPr lang="ru-RU" dirty="0"/>
              <a:t>, </a:t>
            </a:r>
            <a:r>
              <a:rPr lang="ru-RU" dirty="0" err="1"/>
              <a:t>елдер</a:t>
            </a:r>
            <a:r>
              <a:rPr lang="ru-RU" dirty="0"/>
              <a:t>, </a:t>
            </a:r>
            <a:r>
              <a:rPr lang="ru-RU" dirty="0" err="1"/>
              <a:t>қалалар</a:t>
            </a:r>
            <a:r>
              <a:rPr lang="ru-RU" dirty="0"/>
              <a:t>, </a:t>
            </a:r>
            <a:r>
              <a:rPr lang="ru-RU" dirty="0" err="1"/>
              <a:t>жерлер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мекендейтін</a:t>
            </a:r>
            <a:r>
              <a:rPr lang="ru-RU" dirty="0"/>
              <a:t> </a:t>
            </a:r>
            <a:r>
              <a:rPr lang="ru-RU" dirty="0" err="1"/>
              <a:t>халықтар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, </a:t>
            </a:r>
            <a:r>
              <a:rPr lang="ru-RU" dirty="0" err="1"/>
              <a:t>қорыту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География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ғылымдармен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отаншылдық</a:t>
            </a:r>
            <a:r>
              <a:rPr lang="ru-RU" dirty="0"/>
              <a:t> пен </a:t>
            </a:r>
            <a:r>
              <a:rPr lang="ru-RU" dirty="0" err="1"/>
              <a:t>интернационализмнің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</a:t>
            </a:r>
            <a:r>
              <a:rPr lang="ru-RU" dirty="0" err="1"/>
              <a:t>дүниетанымдық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гуманитарлық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5431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18759C-8501-4B1E-A076-5165A2B8E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5287"/>
            <a:ext cx="8596668" cy="5816075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салаларының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— гляциология.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Алатауының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Алатауының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беткейінде</a:t>
            </a:r>
            <a:r>
              <a:rPr lang="ru-RU" dirty="0"/>
              <a:t> </a:t>
            </a:r>
            <a:r>
              <a:rPr lang="ru-RU" dirty="0" err="1"/>
              <a:t>ертеден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басу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Алатауындағы</a:t>
            </a:r>
            <a:r>
              <a:rPr lang="ru-RU" dirty="0"/>
              <a:t> осы </a:t>
            </a:r>
            <a:r>
              <a:rPr lang="ru-RU" dirty="0" err="1"/>
              <a:t>заманғы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басу (</a:t>
            </a:r>
            <a:r>
              <a:rPr lang="ru-RU" dirty="0" err="1"/>
              <a:t>зерттеген</a:t>
            </a:r>
            <a:r>
              <a:rPr lang="ru-RU" dirty="0"/>
              <a:t> Н. Н. </a:t>
            </a:r>
            <a:r>
              <a:rPr lang="ru-RU" dirty="0" err="1"/>
              <a:t>Пальгов</a:t>
            </a:r>
            <a:r>
              <a:rPr lang="ru-RU" dirty="0"/>
              <a:t>) </a:t>
            </a:r>
            <a:r>
              <a:rPr lang="ru-RU" dirty="0" err="1"/>
              <a:t>зерттелді</a:t>
            </a:r>
            <a:r>
              <a:rPr lang="ru-RU" dirty="0"/>
              <a:t>.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Алатауындағы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басудың</a:t>
            </a:r>
            <a:r>
              <a:rPr lang="ru-RU" dirty="0"/>
              <a:t> (</a:t>
            </a:r>
            <a:r>
              <a:rPr lang="ru-RU" dirty="0" err="1"/>
              <a:t>голоцендік</a:t>
            </a:r>
            <a:r>
              <a:rPr lang="ru-RU" dirty="0"/>
              <a:t>)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масштабты</a:t>
            </a:r>
            <a:r>
              <a:rPr lang="ru-RU" dirty="0"/>
              <a:t> </a:t>
            </a:r>
            <a:r>
              <a:rPr lang="ru-RU" dirty="0" err="1"/>
              <a:t>геоморфологиялық</a:t>
            </a:r>
            <a:r>
              <a:rPr lang="ru-RU" dirty="0"/>
              <a:t> </a:t>
            </a:r>
            <a:r>
              <a:rPr lang="ru-RU" dirty="0" err="1"/>
              <a:t>картасы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 </a:t>
            </a:r>
            <a:r>
              <a:rPr lang="ru-RU" dirty="0" err="1"/>
              <a:t>Мұздық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классификациялау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өзендердің</a:t>
            </a:r>
            <a:r>
              <a:rPr lang="ru-RU" dirty="0"/>
              <a:t> </a:t>
            </a:r>
            <a:r>
              <a:rPr lang="ru-RU" dirty="0" err="1"/>
              <a:t>қоректенуі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 </a:t>
            </a:r>
            <a:r>
              <a:rPr lang="ru-RU" dirty="0" err="1"/>
              <a:t>ролін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көлемді</a:t>
            </a:r>
            <a:r>
              <a:rPr lang="ru-RU" dirty="0"/>
              <a:t> </a:t>
            </a:r>
            <a:r>
              <a:rPr lang="ru-RU" dirty="0" err="1"/>
              <a:t>жұмыстар</a:t>
            </a:r>
            <a:r>
              <a:rPr lang="ru-RU" dirty="0"/>
              <a:t> </a:t>
            </a:r>
            <a:r>
              <a:rPr lang="ru-RU" dirty="0" err="1"/>
              <a:t>істелді</a:t>
            </a:r>
            <a:r>
              <a:rPr lang="ru-RU" dirty="0"/>
              <a:t>.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гидрогеологиялық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температуралық</a:t>
            </a:r>
            <a:r>
              <a:rPr lang="ru-RU" dirty="0"/>
              <a:t> </a:t>
            </a:r>
            <a:r>
              <a:rPr lang="ru-RU" dirty="0" err="1"/>
              <a:t>режимін</a:t>
            </a:r>
            <a:r>
              <a:rPr lang="ru-RU" dirty="0"/>
              <a:t>, </a:t>
            </a:r>
            <a:r>
              <a:rPr lang="ru-RU" dirty="0" err="1"/>
              <a:t>мұздықтың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балансын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балансын</a:t>
            </a:r>
            <a:r>
              <a:rPr lang="ru-RU" dirty="0"/>
              <a:t>, </a:t>
            </a:r>
            <a:r>
              <a:rPr lang="ru-RU" dirty="0" err="1"/>
              <a:t>фирндегі</a:t>
            </a:r>
            <a:r>
              <a:rPr lang="ru-RU" dirty="0"/>
              <a:t> </a:t>
            </a:r>
            <a:r>
              <a:rPr lang="ru-RU" dirty="0" err="1"/>
              <a:t>қар</a:t>
            </a:r>
            <a:r>
              <a:rPr lang="ru-RU" dirty="0"/>
              <a:t> </a:t>
            </a:r>
            <a:r>
              <a:rPr lang="ru-RU" dirty="0" err="1"/>
              <a:t>жамылғысын</a:t>
            </a:r>
            <a:r>
              <a:rPr lang="ru-RU" dirty="0"/>
              <a:t>, </a:t>
            </a:r>
            <a:r>
              <a:rPr lang="ru-RU" dirty="0" err="1"/>
              <a:t>өзендердің</a:t>
            </a:r>
            <a:r>
              <a:rPr lang="ru-RU" dirty="0"/>
              <a:t> </a:t>
            </a:r>
            <a:r>
              <a:rPr lang="ru-RU" dirty="0" err="1"/>
              <a:t>қоректенуі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маңызын</a:t>
            </a:r>
            <a:r>
              <a:rPr lang="ru-RU" dirty="0"/>
              <a:t> </a:t>
            </a:r>
            <a:r>
              <a:rPr lang="ru-RU" dirty="0" err="1"/>
              <a:t>зерттеуде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табыстарга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жетті</a:t>
            </a:r>
            <a:r>
              <a:rPr lang="ru-RU" dirty="0"/>
              <a:t>. </a:t>
            </a:r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каталогы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Республиканың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аудандарының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жағдайларына</a:t>
            </a:r>
            <a:r>
              <a:rPr lang="ru-RU" dirty="0"/>
              <a:t> </a:t>
            </a:r>
            <a:r>
              <a:rPr lang="ru-RU" dirty="0" err="1"/>
              <a:t>сипаттама</a:t>
            </a:r>
            <a:r>
              <a:rPr lang="ru-RU" dirty="0"/>
              <a:t> беру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Қазақстанның</a:t>
            </a:r>
            <a:r>
              <a:rPr lang="ru-RU" dirty="0"/>
              <a:t> </a:t>
            </a:r>
            <a:r>
              <a:rPr lang="ru-RU" dirty="0" err="1"/>
              <a:t>Гидрометеорологиялық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басқармасының</a:t>
            </a:r>
            <a:r>
              <a:rPr lang="ru-RU" dirty="0"/>
              <a:t>, Геодезия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басқармасының</a:t>
            </a:r>
            <a:r>
              <a:rPr lang="ru-RU" dirty="0"/>
              <a:t>, </a:t>
            </a:r>
            <a:r>
              <a:rPr lang="ru-RU" dirty="0" err="1"/>
              <a:t>Қаз</a:t>
            </a:r>
            <a:r>
              <a:rPr lang="ru-RU" dirty="0"/>
              <a:t>. ССР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академиясының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, ботаника, зоология </a:t>
            </a:r>
            <a:r>
              <a:rPr lang="ru-RU" dirty="0" err="1"/>
              <a:t>институттарының</a:t>
            </a:r>
            <a:r>
              <a:rPr lang="ru-RU" dirty="0"/>
              <a:t>, </a:t>
            </a:r>
            <a:r>
              <a:rPr lang="ru-RU" dirty="0" err="1"/>
              <a:t>экспедициялары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жинады</a:t>
            </a:r>
            <a:r>
              <a:rPr lang="ru-RU" dirty="0"/>
              <a:t>. 1930 </a:t>
            </a:r>
            <a:r>
              <a:rPr lang="ru-RU" dirty="0" err="1"/>
              <a:t>жылдардың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климат </a:t>
            </a:r>
            <a:r>
              <a:rPr lang="ru-RU" dirty="0" err="1"/>
              <a:t>белдеулеріндегі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райының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ұғымдар</a:t>
            </a:r>
            <a:r>
              <a:rPr lang="ru-RU" dirty="0"/>
              <a:t> </a:t>
            </a:r>
            <a:r>
              <a:rPr lang="ru-RU" dirty="0" err="1"/>
              <a:t>тұжырымдалды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мен Орта </a:t>
            </a:r>
            <a:r>
              <a:rPr lang="ru-RU" dirty="0" err="1"/>
              <a:t>Азиядағы</a:t>
            </a:r>
            <a:r>
              <a:rPr lang="ru-RU" dirty="0"/>
              <a:t>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циркуляңиясы</a:t>
            </a:r>
            <a:r>
              <a:rPr lang="ru-RU" dirty="0"/>
              <a:t>, </a:t>
            </a:r>
            <a:r>
              <a:rPr lang="ru-RU" dirty="0" err="1"/>
              <a:t>климатты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</a:t>
            </a:r>
            <a:r>
              <a:rPr lang="ru-RU" dirty="0" err="1"/>
              <a:t>факторларға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, </a:t>
            </a:r>
            <a:r>
              <a:rPr lang="ru-RU" dirty="0" err="1"/>
              <a:t>синоптикалық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, Тянь-Шань,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</a:t>
            </a:r>
            <a:r>
              <a:rPr lang="ru-RU" dirty="0"/>
              <a:t> </a:t>
            </a:r>
            <a:r>
              <a:rPr lang="ru-RU" dirty="0" err="1"/>
              <a:t>климатының</a:t>
            </a:r>
            <a:r>
              <a:rPr lang="ru-RU" dirty="0"/>
              <a:t> </a:t>
            </a:r>
            <a:r>
              <a:rPr lang="ru-RU" dirty="0" err="1"/>
              <a:t>сипаттамалары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еңбектер</a:t>
            </a:r>
            <a:r>
              <a:rPr lang="ru-RU" dirty="0"/>
              <a:t> </a:t>
            </a:r>
            <a:r>
              <a:rPr lang="ru-RU" dirty="0" err="1"/>
              <a:t>жазылды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34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713291-8DF4-45C3-AF7D-26BF1F1E6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4070"/>
            <a:ext cx="9235292" cy="6433929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 (</a:t>
            </a:r>
            <a:r>
              <a:rPr lang="ru-RU" dirty="0" err="1"/>
              <a:t>қабат</a:t>
            </a:r>
            <a:r>
              <a:rPr lang="ru-RU" dirty="0"/>
              <a:t>)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үстіңгі</a:t>
            </a:r>
            <a:r>
              <a:rPr lang="ru-RU" dirty="0"/>
              <a:t> </a:t>
            </a:r>
            <a:r>
              <a:rPr lang="ru-RU" dirty="0" err="1"/>
              <a:t>бөлік</a:t>
            </a:r>
            <a:r>
              <a:rPr lang="ru-RU" dirty="0"/>
              <a:t>,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гидросфера мен биосфера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жанасып</a:t>
            </a:r>
            <a:r>
              <a:rPr lang="ru-RU" dirty="0"/>
              <a:t>, </a:t>
            </a:r>
            <a:r>
              <a:rPr lang="ru-RU" dirty="0" err="1"/>
              <a:t>біріне-бірі</a:t>
            </a:r>
            <a:r>
              <a:rPr lang="ru-RU" dirty="0"/>
              <a:t> </a:t>
            </a:r>
            <a:r>
              <a:rPr lang="ru-RU" dirty="0" err="1"/>
              <a:t>еніп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әрекеттесетін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әрқашан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байланыста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қабықтар</a:t>
            </a:r>
            <a:endParaRPr lang="ru-RU" dirty="0"/>
          </a:p>
          <a:p>
            <a:endParaRPr lang="ru-RU" dirty="0"/>
          </a:p>
          <a:p>
            <a:r>
              <a:rPr lang="ru-RU" dirty="0"/>
              <a:t>Литосфера</a:t>
            </a:r>
          </a:p>
          <a:p>
            <a:r>
              <a:rPr lang="ru-RU" dirty="0"/>
              <a:t>Литосфер — </a:t>
            </a:r>
            <a:r>
              <a:rPr lang="ru-RU" dirty="0" err="1"/>
              <a:t>мантияның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мен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мұхиттардын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5-10 км-</a:t>
            </a:r>
            <a:r>
              <a:rPr lang="ru-RU" dirty="0" err="1"/>
              <a:t>ге</a:t>
            </a:r>
            <a:r>
              <a:rPr lang="ru-RU" dirty="0"/>
              <a:t>, </a:t>
            </a:r>
            <a:r>
              <a:rPr lang="ru-RU" dirty="0" err="1"/>
              <a:t>жазықтардың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35- 45 км-</a:t>
            </a:r>
            <a:r>
              <a:rPr lang="ru-RU" dirty="0" err="1"/>
              <a:t>ге</a:t>
            </a:r>
            <a:r>
              <a:rPr lang="ru-RU" dirty="0"/>
              <a:t>, тау </a:t>
            </a:r>
            <a:r>
              <a:rPr lang="ru-RU" dirty="0" err="1"/>
              <a:t>сілемдерінің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70 км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тереңдікке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</a:t>
            </a:r>
            <a:r>
              <a:rPr lang="ru-RU" dirty="0"/>
              <a:t> </a:t>
            </a:r>
            <a:r>
              <a:rPr lang="ru-RU" dirty="0" err="1"/>
              <a:t>түзетін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endParaRPr lang="ru-RU" dirty="0"/>
          </a:p>
          <a:p>
            <a:r>
              <a:rPr lang="ru-RU" dirty="0" err="1"/>
              <a:t>Минералдар</a:t>
            </a:r>
            <a:r>
              <a:rPr lang="ru-RU" dirty="0"/>
              <a:t> — тау </a:t>
            </a:r>
            <a:r>
              <a:rPr lang="ru-RU" dirty="0" err="1"/>
              <a:t>жыныстарын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. Тау </a:t>
            </a:r>
            <a:r>
              <a:rPr lang="ru-RU" dirty="0" err="1"/>
              <a:t>жыныстары</a:t>
            </a:r>
            <a:r>
              <a:rPr lang="ru-RU" dirty="0"/>
              <a:t>: гранит, </a:t>
            </a:r>
            <a:r>
              <a:rPr lang="ru-RU" dirty="0" err="1"/>
              <a:t>құм</a:t>
            </a:r>
            <a:r>
              <a:rPr lang="ru-RU" dirty="0"/>
              <a:t>, </a:t>
            </a:r>
            <a:r>
              <a:rPr lang="ru-RU" dirty="0" err="1"/>
              <a:t>тұз</a:t>
            </a:r>
            <a:r>
              <a:rPr lang="ru-RU" dirty="0"/>
              <a:t>, </a:t>
            </a:r>
            <a:r>
              <a:rPr lang="ru-RU" dirty="0" err="1"/>
              <a:t>көмір</a:t>
            </a:r>
            <a:r>
              <a:rPr lang="ru-RU" dirty="0"/>
              <a:t>, </a:t>
            </a:r>
            <a:r>
              <a:rPr lang="ru-RU" dirty="0" err="1"/>
              <a:t>мұнай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3000 </a:t>
            </a:r>
            <a:r>
              <a:rPr lang="ru-RU" dirty="0" err="1"/>
              <a:t>шамасында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минералдар</a:t>
            </a:r>
            <a:r>
              <a:rPr lang="ru-RU" dirty="0"/>
              <a:t>, 7000 </a:t>
            </a:r>
            <a:r>
              <a:rPr lang="ru-RU" dirty="0" err="1"/>
              <a:t>түрлі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r>
              <a:rPr lang="ru-RU" dirty="0"/>
              <a:t> бар. Тау </a:t>
            </a:r>
            <a:r>
              <a:rPr lang="ru-RU" dirty="0" err="1"/>
              <a:t>жыныстарының</a:t>
            </a:r>
            <a:r>
              <a:rPr lang="ru-RU" dirty="0"/>
              <a:t> </a:t>
            </a:r>
            <a:r>
              <a:rPr lang="ru-RU" dirty="0" err="1"/>
              <a:t>тегіне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3 </a:t>
            </a:r>
            <a:r>
              <a:rPr lang="ru-RU" dirty="0" err="1"/>
              <a:t>категориясы</a:t>
            </a:r>
            <a:r>
              <a:rPr lang="ru-RU" dirty="0"/>
              <a:t> бар: </a:t>
            </a:r>
            <a:r>
              <a:rPr lang="ru-RU" dirty="0" err="1"/>
              <a:t>магмалық</a:t>
            </a:r>
            <a:r>
              <a:rPr lang="ru-RU" dirty="0"/>
              <a:t>,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метаморфты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r>
              <a:rPr lang="ru-RU" dirty="0"/>
              <a:t>. </a:t>
            </a:r>
            <a:r>
              <a:rPr lang="ru-RU" dirty="0" err="1"/>
              <a:t>Метаморфты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—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температураның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қысымның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ошақтың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орналасуына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қызады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қабығының</a:t>
            </a:r>
            <a:r>
              <a:rPr lang="ru-RU" dirty="0"/>
              <a:t> </a:t>
            </a:r>
            <a:r>
              <a:rPr lang="ru-RU" dirty="0" err="1"/>
              <a:t>қозғалысынан</a:t>
            </a:r>
            <a:r>
              <a:rPr lang="ru-RU" dirty="0"/>
              <a:t> </a:t>
            </a:r>
            <a:r>
              <a:rPr lang="ru-RU" dirty="0" err="1"/>
              <a:t>қысылуы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, </a:t>
            </a:r>
            <a:r>
              <a:rPr lang="ru-RU" dirty="0" err="1"/>
              <a:t>кейбірі</a:t>
            </a:r>
            <a:r>
              <a:rPr lang="ru-RU" dirty="0"/>
              <a:t> </a:t>
            </a:r>
            <a:r>
              <a:rPr lang="ru-RU" dirty="0" err="1"/>
              <a:t>жұмсақ</a:t>
            </a:r>
            <a:r>
              <a:rPr lang="ru-RU" dirty="0"/>
              <a:t> </a:t>
            </a:r>
            <a:r>
              <a:rPr lang="ru-RU" dirty="0" err="1"/>
              <a:t>қабатқа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r>
              <a:rPr lang="ru-RU" dirty="0"/>
              <a:t>.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астындағы</a:t>
            </a:r>
            <a:r>
              <a:rPr lang="ru-RU" dirty="0"/>
              <a:t> магма </a:t>
            </a:r>
            <a:r>
              <a:rPr lang="ru-RU" dirty="0" err="1"/>
              <a:t>суып</a:t>
            </a:r>
            <a:r>
              <a:rPr lang="ru-RU" dirty="0"/>
              <a:t>,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айналғанда</a:t>
            </a:r>
            <a:r>
              <a:rPr lang="ru-RU" dirty="0"/>
              <a:t> </a:t>
            </a:r>
            <a:r>
              <a:rPr lang="ru-RU" dirty="0" err="1"/>
              <a:t>түзіледі</a:t>
            </a:r>
            <a:r>
              <a:rPr lang="ru-RU" dirty="0"/>
              <a:t>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үрдіс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интрузивті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Магма </a:t>
            </a:r>
            <a:r>
              <a:rPr lang="ru-RU" dirty="0" err="1"/>
              <a:t>жанартау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шығып</a:t>
            </a:r>
            <a:r>
              <a:rPr lang="ru-RU" dirty="0"/>
              <a:t> </a:t>
            </a:r>
            <a:r>
              <a:rPr lang="ru-RU" dirty="0" err="1"/>
              <a:t>қатса</a:t>
            </a:r>
            <a:r>
              <a:rPr lang="ru-RU" dirty="0"/>
              <a:t>,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эффузивті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663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A8F64AE-1C15-464A-A952-1C42725A0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92100"/>
            <a:ext cx="8596312" cy="630713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Литосфералық</a:t>
            </a:r>
            <a:r>
              <a:rPr lang="ru-RU" dirty="0"/>
              <a:t> </a:t>
            </a:r>
            <a:r>
              <a:rPr lang="ru-RU" dirty="0" err="1"/>
              <a:t>тақталар</a:t>
            </a:r>
            <a:endParaRPr lang="ru-RU" dirty="0"/>
          </a:p>
          <a:p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ой-</a:t>
            </a:r>
            <a:r>
              <a:rPr lang="ru-RU" dirty="0" err="1"/>
              <a:t>қырларының</a:t>
            </a:r>
            <a:r>
              <a:rPr lang="ru-RU" dirty="0"/>
              <a:t> </a:t>
            </a:r>
            <a:r>
              <a:rPr lang="ru-RU" dirty="0" err="1"/>
              <a:t>жиынтығын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</a:t>
            </a:r>
            <a:r>
              <a:rPr lang="ru-RU" dirty="0"/>
              <a:t> (рельеф)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құбылыстардың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қалыптасады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литосфералық</a:t>
            </a:r>
            <a:r>
              <a:rPr lang="ru-RU" dirty="0"/>
              <a:t> </a:t>
            </a:r>
            <a:r>
              <a:rPr lang="ru-RU" dirty="0" err="1"/>
              <a:t>тақталар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блоктардан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Тақталардың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шекараларымен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келмейді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мантия </a:t>
            </a:r>
            <a:r>
              <a:rPr lang="ru-RU" dirty="0" err="1"/>
              <a:t>затының</a:t>
            </a:r>
            <a:r>
              <a:rPr lang="ru-RU" dirty="0"/>
              <a:t> </a:t>
            </a:r>
            <a:r>
              <a:rPr lang="ru-RU" dirty="0" err="1"/>
              <a:t>беткі</a:t>
            </a:r>
            <a:r>
              <a:rPr lang="ru-RU" dirty="0"/>
              <a:t> </a:t>
            </a:r>
            <a:r>
              <a:rPr lang="ru-RU" dirty="0" err="1"/>
              <a:t>қабатымен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2-5 см </a:t>
            </a:r>
            <a:r>
              <a:rPr lang="ru-RU" dirty="0" err="1"/>
              <a:t>ығысады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13 </a:t>
            </a:r>
            <a:r>
              <a:rPr lang="ru-RU" dirty="0" err="1"/>
              <a:t>тақта</a:t>
            </a:r>
            <a:r>
              <a:rPr lang="ru-RU" dirty="0"/>
              <a:t> бар. </a:t>
            </a:r>
            <a:r>
              <a:rPr lang="ru-RU" dirty="0" err="1"/>
              <a:t>Үнді-Аустралиялық</a:t>
            </a:r>
            <a:r>
              <a:rPr lang="ru-RU" dirty="0"/>
              <a:t>, Африка </a:t>
            </a:r>
            <a:r>
              <a:rPr lang="ru-RU" dirty="0" err="1"/>
              <a:t>Американдық</a:t>
            </a:r>
            <a:r>
              <a:rPr lang="ru-RU" dirty="0"/>
              <a:t>,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мұхиттық</a:t>
            </a:r>
            <a:r>
              <a:rPr lang="ru-RU" dirty="0"/>
              <a:t>, </a:t>
            </a:r>
            <a:r>
              <a:rPr lang="ru-RU" dirty="0" err="1"/>
              <a:t>Атлантикалық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 </a:t>
            </a:r>
            <a:r>
              <a:rPr lang="ru-RU" dirty="0" err="1"/>
              <a:t>жоталары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астындағы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ажыратқан</a:t>
            </a:r>
            <a:r>
              <a:rPr lang="ru-RU" dirty="0"/>
              <a:t> </a:t>
            </a:r>
            <a:r>
              <a:rPr lang="ru-RU" dirty="0" err="1"/>
              <a:t>бөліктері</a:t>
            </a:r>
            <a:r>
              <a:rPr lang="ru-RU" dirty="0"/>
              <a:t>.</a:t>
            </a:r>
          </a:p>
          <a:p>
            <a:r>
              <a:rPr lang="ru-RU" dirty="0" err="1"/>
              <a:t>Платформалар</a:t>
            </a:r>
            <a:endParaRPr lang="ru-RU" dirty="0"/>
          </a:p>
          <a:p>
            <a:r>
              <a:rPr lang="ru-RU" dirty="0"/>
              <a:t>Платформа —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(</a:t>
            </a:r>
            <a:r>
              <a:rPr lang="ru-RU" dirty="0" err="1"/>
              <a:t>литосфераның</a:t>
            </a:r>
            <a:r>
              <a:rPr lang="ru-RU" dirty="0"/>
              <a:t>)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элементінің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</a:t>
            </a:r>
            <a:r>
              <a:rPr lang="ru-RU" dirty="0"/>
              <a:t> </a:t>
            </a:r>
            <a:r>
              <a:rPr lang="ru-RU" dirty="0" err="1"/>
              <a:t>қалыңдығының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тұрақтылығы</a:t>
            </a:r>
            <a:r>
              <a:rPr lang="ru-RU" dirty="0"/>
              <a:t> (35—45 км),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аумағының</a:t>
            </a:r>
            <a:r>
              <a:rPr lang="ru-RU" dirty="0"/>
              <a:t> </a:t>
            </a:r>
            <a:r>
              <a:rPr lang="ru-RU" dirty="0" err="1"/>
              <a:t>орасан</a:t>
            </a:r>
            <a:r>
              <a:rPr lang="ru-RU" dirty="0"/>
              <a:t> </a:t>
            </a:r>
            <a:r>
              <a:rPr lang="ru-RU" dirty="0" err="1"/>
              <a:t>үлкендігі</a:t>
            </a:r>
            <a:r>
              <a:rPr lang="ru-RU" dirty="0"/>
              <a:t> (</a:t>
            </a:r>
            <a:r>
              <a:rPr lang="ru-RU" dirty="0" err="1"/>
              <a:t>ауданы</a:t>
            </a:r>
            <a:r>
              <a:rPr lang="ru-RU" dirty="0"/>
              <a:t> млн-</a:t>
            </a:r>
            <a:r>
              <a:rPr lang="ru-RU" dirty="0" err="1"/>
              <a:t>даған</a:t>
            </a:r>
            <a:r>
              <a:rPr lang="ru-RU" dirty="0"/>
              <a:t> км2), </a:t>
            </a:r>
            <a:r>
              <a:rPr lang="ru-RU" dirty="0" err="1"/>
              <a:t>сейсмикалық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әрекеттердің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баяулығы</a:t>
            </a:r>
            <a:r>
              <a:rPr lang="ru-RU" dirty="0"/>
              <a:t>, </a:t>
            </a:r>
            <a:r>
              <a:rPr lang="ru-RU" dirty="0" err="1"/>
              <a:t>рельефтің</a:t>
            </a:r>
            <a:r>
              <a:rPr lang="ru-RU" dirty="0"/>
              <a:t> </a:t>
            </a:r>
            <a:r>
              <a:rPr lang="ru-RU" dirty="0" err="1"/>
              <a:t>шамалы</a:t>
            </a:r>
            <a:r>
              <a:rPr lang="ru-RU" dirty="0"/>
              <a:t> </a:t>
            </a:r>
            <a:r>
              <a:rPr lang="ru-RU" dirty="0" err="1"/>
              <a:t>мүшеленгендігі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біркелкілігімен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«Платформа» </a:t>
            </a:r>
            <a:r>
              <a:rPr lang="ru-RU" dirty="0" err="1"/>
              <a:t>термині</a:t>
            </a:r>
            <a:r>
              <a:rPr lang="ru-RU" dirty="0"/>
              <a:t> Эдуард </a:t>
            </a:r>
            <a:r>
              <a:rPr lang="ru-RU" dirty="0" err="1"/>
              <a:t>Зюсстің</a:t>
            </a:r>
            <a:r>
              <a:rPr lang="ru-RU" dirty="0"/>
              <a:t> «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кейпі</a:t>
            </a:r>
            <a:r>
              <a:rPr lang="ru-RU" dirty="0"/>
              <a:t>» </a:t>
            </a:r>
            <a:r>
              <a:rPr lang="ru-RU" dirty="0" err="1"/>
              <a:t>аталатын</a:t>
            </a:r>
            <a:r>
              <a:rPr lang="ru-RU" dirty="0"/>
              <a:t> (</a:t>
            </a:r>
            <a:r>
              <a:rPr lang="ru-RU" dirty="0" err="1"/>
              <a:t>неміс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) </a:t>
            </a:r>
            <a:r>
              <a:rPr lang="ru-RU" dirty="0" err="1"/>
              <a:t>еңбегінің</a:t>
            </a:r>
            <a:r>
              <a:rPr lang="ru-RU" dirty="0"/>
              <a:t> француз </a:t>
            </a:r>
            <a:r>
              <a:rPr lang="ru-RU" dirty="0" err="1"/>
              <a:t>тіліне</a:t>
            </a:r>
            <a:r>
              <a:rPr lang="ru-RU" dirty="0"/>
              <a:t> </a:t>
            </a:r>
            <a:r>
              <a:rPr lang="ru-RU" dirty="0" err="1"/>
              <a:t>аударылуына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Платформалар</a:t>
            </a:r>
            <a:r>
              <a:rPr lang="ru-RU" dirty="0"/>
              <a:t> </a:t>
            </a:r>
            <a:r>
              <a:rPr lang="ru-RU" dirty="0" err="1"/>
              <a:t>көрші</a:t>
            </a:r>
            <a:r>
              <a:rPr lang="ru-RU" dirty="0"/>
              <a:t> </a:t>
            </a:r>
            <a:r>
              <a:rPr lang="ru-RU" dirty="0" err="1"/>
              <a:t>геосинклинальдардың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тігістерімен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ойыстарымен</a:t>
            </a:r>
            <a:r>
              <a:rPr lang="ru-RU" dirty="0"/>
              <a:t> </a:t>
            </a:r>
            <a:r>
              <a:rPr lang="ru-RU" dirty="0" err="1"/>
              <a:t>шектеледі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созылым</a:t>
            </a:r>
            <a:r>
              <a:rPr lang="ru-RU" dirty="0"/>
              <a:t> </a:t>
            </a:r>
            <a:r>
              <a:rPr lang="ru-RU" dirty="0" err="1"/>
              <a:t>бағытымен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геосинклинальдық</a:t>
            </a:r>
            <a:r>
              <a:rPr lang="ru-RU" dirty="0"/>
              <a:t> 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дамуынан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қимылды</a:t>
            </a:r>
            <a:r>
              <a:rPr lang="ru-RU" dirty="0"/>
              <a:t> </a:t>
            </a:r>
            <a:r>
              <a:rPr lang="ru-RU" dirty="0" err="1"/>
              <a:t>бөліктерінің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бекінуінен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Платформалар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(</a:t>
            </a:r>
            <a:r>
              <a:rPr lang="ru-RU" dirty="0" err="1"/>
              <a:t>фундаменті</a:t>
            </a:r>
            <a:r>
              <a:rPr lang="ru-RU" dirty="0"/>
              <a:t>)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қалыптасуына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, аса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жарылыстармен</a:t>
            </a:r>
            <a:r>
              <a:rPr lang="ru-RU" dirty="0"/>
              <a:t> </a:t>
            </a:r>
            <a:r>
              <a:rPr lang="ru-RU" dirty="0" err="1"/>
              <a:t>тілініп</a:t>
            </a:r>
            <a:r>
              <a:rPr lang="ru-RU" dirty="0"/>
              <a:t>, </a:t>
            </a:r>
            <a:r>
              <a:rPr lang="ru-RU" dirty="0" err="1"/>
              <a:t>пәрменді</a:t>
            </a:r>
            <a:r>
              <a:rPr lang="ru-RU" dirty="0"/>
              <a:t> </a:t>
            </a:r>
            <a:r>
              <a:rPr lang="ru-RU" dirty="0" err="1"/>
              <a:t>метаморфизмге</a:t>
            </a:r>
            <a:r>
              <a:rPr lang="ru-RU" dirty="0"/>
              <a:t> </a:t>
            </a:r>
            <a:r>
              <a:rPr lang="ru-RU" dirty="0" err="1"/>
              <a:t>шалынған</a:t>
            </a:r>
            <a:r>
              <a:rPr lang="ru-RU" dirty="0"/>
              <a:t>, </a:t>
            </a:r>
            <a:r>
              <a:rPr lang="ru-RU" dirty="0" err="1"/>
              <a:t>қатпарлықтарға</a:t>
            </a:r>
            <a:r>
              <a:rPr lang="ru-RU" dirty="0"/>
              <a:t> </a:t>
            </a:r>
            <a:r>
              <a:rPr lang="ru-RU" dirty="0" err="1"/>
              <a:t>жиырылып</a:t>
            </a:r>
            <a:r>
              <a:rPr lang="ru-RU" dirty="0"/>
              <a:t>, гранит </a:t>
            </a:r>
            <a:r>
              <a:rPr lang="ru-RU" dirty="0" err="1"/>
              <a:t>интрузияларымен</a:t>
            </a:r>
            <a:r>
              <a:rPr lang="ru-RU" dirty="0"/>
              <a:t> </a:t>
            </a:r>
            <a:r>
              <a:rPr lang="ru-RU" dirty="0" err="1"/>
              <a:t>қиылған</a:t>
            </a:r>
            <a:r>
              <a:rPr lang="ru-RU" dirty="0"/>
              <a:t>, </a:t>
            </a:r>
            <a:r>
              <a:rPr lang="ru-RU" dirty="0" err="1"/>
              <a:t>шөгінді</a:t>
            </a:r>
            <a:r>
              <a:rPr lang="ru-RU" dirty="0"/>
              <a:t> — </a:t>
            </a:r>
            <a:r>
              <a:rPr lang="ru-RU" dirty="0" err="1"/>
              <a:t>вулканогендік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граниттенген</a:t>
            </a:r>
            <a:r>
              <a:rPr lang="ru-RU" dirty="0"/>
              <a:t> </a:t>
            </a:r>
            <a:r>
              <a:rPr lang="ru-RU" dirty="0" err="1"/>
              <a:t>жыныстардан</a:t>
            </a:r>
            <a:r>
              <a:rPr lang="ru-RU" dirty="0"/>
              <a:t> </a:t>
            </a:r>
            <a:r>
              <a:rPr lang="ru-RU" dirty="0" err="1"/>
              <a:t>құралады</a:t>
            </a:r>
            <a:r>
              <a:rPr lang="ru-RU" dirty="0"/>
              <a:t>.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тысы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фундаменттің</a:t>
            </a:r>
            <a:r>
              <a:rPr lang="ru-RU" dirty="0"/>
              <a:t> </a:t>
            </a:r>
            <a:r>
              <a:rPr lang="ru-RU" dirty="0" err="1"/>
              <a:t>мүжілген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шалыс</a:t>
            </a:r>
            <a:r>
              <a:rPr lang="ru-RU" dirty="0"/>
              <a:t>, горизонталь </a:t>
            </a:r>
            <a:r>
              <a:rPr lang="ru-RU" dirty="0" err="1"/>
              <a:t>күйде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, </a:t>
            </a:r>
            <a:r>
              <a:rPr lang="ru-RU" dirty="0" err="1"/>
              <a:t>метаморфизмге</a:t>
            </a:r>
            <a:r>
              <a:rPr lang="ru-RU" dirty="0"/>
              <a:t> </a:t>
            </a:r>
            <a:r>
              <a:rPr lang="ru-RU" dirty="0" err="1"/>
              <a:t>баяу</a:t>
            </a:r>
            <a:r>
              <a:rPr lang="ru-RU" dirty="0"/>
              <a:t> </a:t>
            </a:r>
            <a:r>
              <a:rPr lang="ru-RU" dirty="0" err="1"/>
              <a:t>шалынған</a:t>
            </a:r>
            <a:r>
              <a:rPr lang="ru-RU" dirty="0"/>
              <a:t> не </a:t>
            </a:r>
            <a:r>
              <a:rPr lang="ru-RU" dirty="0" err="1"/>
              <a:t>шалынбаған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метаморфтық</a:t>
            </a:r>
            <a:r>
              <a:rPr lang="ru-RU" dirty="0"/>
              <a:t> </a:t>
            </a:r>
            <a:r>
              <a:rPr lang="ru-RU" dirty="0" err="1"/>
              <a:t>жыныстардан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043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E78C5F-0FE9-4EE8-B10F-D583738DB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95275"/>
            <a:ext cx="8596312" cy="6267450"/>
          </a:xfrm>
        </p:spPr>
        <p:txBody>
          <a:bodyPr>
            <a:normAutofit/>
          </a:bodyPr>
          <a:lstStyle/>
          <a:p>
            <a:r>
              <a:rPr lang="ru-RU" dirty="0" err="1"/>
              <a:t>Жанартаулар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бұлақтар</a:t>
            </a:r>
            <a:endParaRPr lang="ru-RU" dirty="0"/>
          </a:p>
          <a:p>
            <a:r>
              <a:rPr lang="ru-RU" dirty="0" err="1"/>
              <a:t>Жанартау</a:t>
            </a:r>
            <a:r>
              <a:rPr lang="ru-RU" dirty="0"/>
              <a:t> — </a:t>
            </a:r>
            <a:r>
              <a:rPr lang="ru-RU" dirty="0" err="1"/>
              <a:t>төбесінде</a:t>
            </a:r>
            <a:r>
              <a:rPr lang="ru-RU" dirty="0"/>
              <a:t> </a:t>
            </a:r>
            <a:r>
              <a:rPr lang="ru-RU" dirty="0" err="1"/>
              <a:t>шұңқырға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кратері</a:t>
            </a:r>
            <a:r>
              <a:rPr lang="ru-RU" dirty="0"/>
              <a:t> не </a:t>
            </a:r>
            <a:r>
              <a:rPr lang="ru-RU" dirty="0" err="1"/>
              <a:t>ойысы</a:t>
            </a:r>
            <a:r>
              <a:rPr lang="ru-RU" dirty="0"/>
              <a:t> бар, </a:t>
            </a:r>
            <a:r>
              <a:rPr lang="ru-RU" dirty="0" err="1"/>
              <a:t>көбінесе</a:t>
            </a:r>
            <a:r>
              <a:rPr lang="ru-RU" dirty="0"/>
              <a:t> конус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күмбез</a:t>
            </a:r>
            <a:r>
              <a:rPr lang="ru-RU" dirty="0"/>
              <a:t> </a:t>
            </a:r>
            <a:r>
              <a:rPr lang="ru-RU" dirty="0" err="1"/>
              <a:t>тәріздес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түзілім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терендік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ошақтардан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лавалар</a:t>
            </a:r>
            <a:r>
              <a:rPr lang="ru-RU" dirty="0"/>
              <a:t>,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газдар</a:t>
            </a:r>
            <a:r>
              <a:rPr lang="ru-RU" dirty="0"/>
              <a:t> мен </a:t>
            </a:r>
            <a:r>
              <a:rPr lang="ru-RU" dirty="0" err="1"/>
              <a:t>булар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тау </a:t>
            </a:r>
            <a:r>
              <a:rPr lang="ru-RU" dirty="0" err="1"/>
              <a:t>жыныстарының</a:t>
            </a:r>
            <a:r>
              <a:rPr lang="ru-RU" dirty="0"/>
              <a:t> </a:t>
            </a:r>
            <a:r>
              <a:rPr lang="ru-RU" dirty="0" err="1"/>
              <a:t>сынықтарын</a:t>
            </a:r>
            <a:r>
              <a:rPr lang="ru-RU" dirty="0"/>
              <a:t> </a:t>
            </a:r>
            <a:r>
              <a:rPr lang="ru-RU" dirty="0" err="1"/>
              <a:t>атқылап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қыртысындағы</a:t>
            </a:r>
            <a:r>
              <a:rPr lang="ru-RU" dirty="0"/>
              <a:t> </a:t>
            </a:r>
            <a:r>
              <a:rPr lang="ru-RU" dirty="0" err="1"/>
              <a:t>каналдар</a:t>
            </a:r>
            <a:r>
              <a:rPr lang="ru-RU" dirty="0"/>
              <a:t> мен </a:t>
            </a:r>
            <a:r>
              <a:rPr lang="ru-RU" dirty="0" err="1"/>
              <a:t>жарықтардың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/>
              <a:t>Атмосфера</a:t>
            </a:r>
          </a:p>
          <a:p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 - атмосфера[26]. </a:t>
            </a:r>
            <a:r>
              <a:rPr lang="ru-RU" dirty="0" err="1"/>
              <a:t>Ауа</a:t>
            </a:r>
            <a:r>
              <a:rPr lang="ru-RU" dirty="0"/>
              <a:t> -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газдардың</a:t>
            </a:r>
            <a:r>
              <a:rPr lang="ru-RU" dirty="0"/>
              <a:t> </a:t>
            </a:r>
            <a:r>
              <a:rPr lang="ru-RU" dirty="0" err="1"/>
              <a:t>қосындысы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қабықтарының</a:t>
            </a:r>
            <a:r>
              <a:rPr lang="ru-RU" dirty="0"/>
              <a:t> </a:t>
            </a:r>
            <a:r>
              <a:rPr lang="ru-RU" dirty="0" err="1"/>
              <a:t>біртұтас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жермен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қозғалатын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 атмосфера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3000 км.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төмендегідей</a:t>
            </a:r>
            <a:r>
              <a:rPr lang="ru-RU" dirty="0"/>
              <a:t> </a:t>
            </a:r>
            <a:r>
              <a:rPr lang="ru-RU" dirty="0" err="1"/>
              <a:t>қабаттардан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: 7 - 18 км - тропосфера; 50 км - стратосфера; 85 км - мезосфера; 300 км термосфера; 600 - 1000 км - экзосфера, 50 км </a:t>
            </a:r>
            <a:r>
              <a:rPr lang="ru-RU" dirty="0" err="1"/>
              <a:t>биіктікте</a:t>
            </a:r>
            <a:r>
              <a:rPr lang="ru-RU" dirty="0"/>
              <a:t> - </a:t>
            </a:r>
            <a:r>
              <a:rPr lang="ru-RU" dirty="0" err="1"/>
              <a:t>озоносфера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72F5E1-6F70-41B4-94C3-D058C9F6B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7" y="4598504"/>
            <a:ext cx="7513983" cy="21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0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75FD74-B8BF-4681-BD13-4AECCE181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18053"/>
            <a:ext cx="9261796" cy="642730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Гидросфера</a:t>
            </a:r>
          </a:p>
          <a:p>
            <a:r>
              <a:rPr lang="ru-RU" dirty="0"/>
              <a:t>Гидросфера —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тереңінде</a:t>
            </a:r>
            <a:r>
              <a:rPr lang="ru-RU" dirty="0"/>
              <a:t> </a:t>
            </a:r>
            <a:r>
              <a:rPr lang="ru-RU" dirty="0" err="1"/>
              <a:t>сұйық</a:t>
            </a:r>
            <a:r>
              <a:rPr lang="ru-RU" dirty="0"/>
              <a:t>, </a:t>
            </a:r>
            <a:r>
              <a:rPr lang="ru-RU" dirty="0" err="1"/>
              <a:t>қатты</a:t>
            </a:r>
            <a:r>
              <a:rPr lang="ru-RU" dirty="0"/>
              <a:t>, газ </a:t>
            </a:r>
            <a:r>
              <a:rPr lang="ru-RU" dirty="0" err="1"/>
              <a:t>тәрізді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мұхиттар</a:t>
            </a:r>
            <a:r>
              <a:rPr lang="ru-RU" dirty="0"/>
              <a:t> мен </a:t>
            </a:r>
            <a:r>
              <a:rPr lang="ru-RU" dirty="0" err="1"/>
              <a:t>теңіздер</a:t>
            </a:r>
            <a:r>
              <a:rPr lang="ru-RU" dirty="0"/>
              <a:t> (96%),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суы</a:t>
            </a:r>
            <a:r>
              <a:rPr lang="ru-RU" dirty="0"/>
              <a:t> (2% </a:t>
            </a:r>
            <a:r>
              <a:rPr lang="ru-RU" dirty="0" err="1"/>
              <a:t>мөлшерде</a:t>
            </a:r>
            <a:r>
              <a:rPr lang="ru-RU" dirty="0"/>
              <a:t>), </a:t>
            </a:r>
            <a:r>
              <a:rPr lang="ru-RU" dirty="0" err="1"/>
              <a:t>мұздық</a:t>
            </a:r>
            <a:r>
              <a:rPr lang="ru-RU" dirty="0"/>
              <a:t> тар мен </a:t>
            </a:r>
            <a:r>
              <a:rPr lang="ru-RU" dirty="0" err="1"/>
              <a:t>қар</a:t>
            </a:r>
            <a:r>
              <a:rPr lang="ru-RU" dirty="0"/>
              <a:t> </a:t>
            </a:r>
            <a:r>
              <a:rPr lang="ru-RU" dirty="0" err="1"/>
              <a:t>сулары</a:t>
            </a:r>
            <a:r>
              <a:rPr lang="ru-RU" dirty="0"/>
              <a:t> (2 % </a:t>
            </a:r>
            <a:r>
              <a:rPr lang="ru-RU" dirty="0" err="1"/>
              <a:t>мөлшерде</a:t>
            </a:r>
            <a:r>
              <a:rPr lang="ru-RU" dirty="0"/>
              <a:t>), </a:t>
            </a:r>
            <a:r>
              <a:rPr lang="ru-RU" dirty="0" err="1"/>
              <a:t>өзендер</a:t>
            </a:r>
            <a:r>
              <a:rPr lang="ru-RU" dirty="0"/>
              <a:t>, </a:t>
            </a:r>
            <a:r>
              <a:rPr lang="ru-RU" dirty="0" err="1"/>
              <a:t>көлдер</a:t>
            </a:r>
            <a:r>
              <a:rPr lang="ru-RU" dirty="0"/>
              <a:t>, </a:t>
            </a:r>
            <a:r>
              <a:rPr lang="ru-RU" dirty="0" err="1"/>
              <a:t>батпақтар</a:t>
            </a:r>
            <a:r>
              <a:rPr lang="ru-RU" dirty="0"/>
              <a:t> (0,02%)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сулар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косатын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қабығының</a:t>
            </a:r>
            <a:r>
              <a:rPr lang="ru-RU" dirty="0"/>
              <a:t> су </a:t>
            </a:r>
            <a:r>
              <a:rPr lang="ru-RU" dirty="0" err="1"/>
              <a:t>қабығы</a:t>
            </a:r>
            <a:r>
              <a:rPr lang="ru-RU" dirty="0"/>
              <a:t>. </a:t>
            </a:r>
            <a:r>
              <a:rPr lang="ru-RU" dirty="0" err="1"/>
              <a:t>Дүниежүзілік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құрлықтағы</a:t>
            </a:r>
            <a:r>
              <a:rPr lang="ru-RU" dirty="0"/>
              <a:t> су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қоспағанда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70,8 %-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жатыр.Судың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- 1370 млн км3.</a:t>
            </a:r>
          </a:p>
          <a:p>
            <a:endParaRPr lang="ru-RU" dirty="0"/>
          </a:p>
          <a:p>
            <a:r>
              <a:rPr lang="ru-RU" dirty="0"/>
              <a:t>Биосфера</a:t>
            </a:r>
          </a:p>
          <a:p>
            <a:r>
              <a:rPr lang="ru-RU" dirty="0"/>
              <a:t>Биосфера —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. Биосфера — </a:t>
            </a:r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гидросферадағы</a:t>
            </a:r>
            <a:r>
              <a:rPr lang="ru-RU" dirty="0"/>
              <a:t> </a:t>
            </a:r>
            <a:r>
              <a:rPr lang="ru-RU" dirty="0" err="1"/>
              <a:t>алуан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заңдылығын</a:t>
            </a:r>
            <a:r>
              <a:rPr lang="ru-RU" dirty="0"/>
              <a:t> биогеография </a:t>
            </a:r>
            <a:r>
              <a:rPr lang="ru-RU" dirty="0" err="1"/>
              <a:t>ғылымы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Биосфера </a:t>
            </a:r>
            <a:r>
              <a:rPr lang="ru-RU" dirty="0" err="1"/>
              <a:t>терминін</a:t>
            </a:r>
            <a:r>
              <a:rPr lang="ru-RU" dirty="0"/>
              <a:t> "гидросфера", "литосфера" </a:t>
            </a:r>
            <a:r>
              <a:rPr lang="ru-RU" dirty="0" err="1"/>
              <a:t>ұғымдарымен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Х</a:t>
            </a:r>
            <a:r>
              <a:rPr lang="en-US" dirty="0"/>
              <a:t>I</a:t>
            </a:r>
            <a:r>
              <a:rPr lang="ru-RU" dirty="0"/>
              <a:t>Х-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австрия</a:t>
            </a:r>
            <a:r>
              <a:rPr lang="ru-RU" dirty="0"/>
              <a:t> </a:t>
            </a:r>
            <a:r>
              <a:rPr lang="ru-RU" dirty="0" err="1"/>
              <a:t>геологы</a:t>
            </a:r>
            <a:r>
              <a:rPr lang="ru-RU" dirty="0"/>
              <a:t> </a:t>
            </a:r>
            <a:r>
              <a:rPr lang="ru-RU" dirty="0" err="1"/>
              <a:t>Э.Зюсс</a:t>
            </a:r>
            <a:r>
              <a:rPr lang="ru-RU" dirty="0"/>
              <a:t> </a:t>
            </a:r>
            <a:r>
              <a:rPr lang="ru-RU" dirty="0" err="1"/>
              <a:t>ұсынды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Материктер</a:t>
            </a:r>
            <a:r>
              <a:rPr lang="ru-RU" dirty="0"/>
              <a:t> мен </a:t>
            </a:r>
            <a:r>
              <a:rPr lang="ru-RU" dirty="0" err="1"/>
              <a:t>мұхиттар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endParaRPr lang="ru-RU" dirty="0"/>
          </a:p>
          <a:p>
            <a:r>
              <a:rPr lang="ru-RU" dirty="0" err="1"/>
              <a:t>Құрлықтар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аралдар</a:t>
            </a:r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шарының</a:t>
            </a:r>
            <a:r>
              <a:rPr lang="ru-RU" dirty="0"/>
              <a:t> 29,2%-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құрлықтар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(</a:t>
            </a:r>
            <a:r>
              <a:rPr lang="ru-RU" dirty="0" err="1"/>
              <a:t>құрлықтардың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аумағы</a:t>
            </a:r>
            <a:r>
              <a:rPr lang="ru-RU" dirty="0"/>
              <a:t> 149,1 млн км²),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жарты </a:t>
            </a:r>
            <a:r>
              <a:rPr lang="ru-RU" dirty="0" err="1"/>
              <a:t>шардың</a:t>
            </a:r>
            <a:r>
              <a:rPr lang="ru-RU" dirty="0"/>
              <a:t> 39%-</a:t>
            </a:r>
            <a:r>
              <a:rPr lang="ru-RU" dirty="0" err="1"/>
              <a:t>ын</a:t>
            </a:r>
            <a:r>
              <a:rPr lang="ru-RU" dirty="0"/>
              <a:t>, </a:t>
            </a:r>
            <a:r>
              <a:rPr lang="ru-RU" dirty="0" err="1"/>
              <a:t>оңтүстік</a:t>
            </a:r>
            <a:r>
              <a:rPr lang="ru-RU" dirty="0"/>
              <a:t> жарты </a:t>
            </a:r>
            <a:r>
              <a:rPr lang="ru-RU" dirty="0" err="1"/>
              <a:t>шардың</a:t>
            </a:r>
            <a:r>
              <a:rPr lang="ru-RU" dirty="0"/>
              <a:t> 19%-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дәуірде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6 </a:t>
            </a:r>
            <a:r>
              <a:rPr lang="ru-RU" dirty="0" err="1"/>
              <a:t>континенттен</a:t>
            </a:r>
            <a:r>
              <a:rPr lang="ru-RU" dirty="0"/>
              <a:t> — </a:t>
            </a:r>
            <a:r>
              <a:rPr lang="ru-RU" dirty="0" err="1"/>
              <a:t>Аустралия</a:t>
            </a:r>
            <a:r>
              <a:rPr lang="ru-RU" dirty="0"/>
              <a:t>, Антарктида, Африка, </a:t>
            </a:r>
            <a:r>
              <a:rPr lang="ru-RU" dirty="0" err="1"/>
              <a:t>Еуразия</a:t>
            </a:r>
            <a:r>
              <a:rPr lang="ru-RU" dirty="0"/>
              <a:t>,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Америкадан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0808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A9BE617-3D11-4C42-8877-CFE56DD9D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77813"/>
            <a:ext cx="8596312" cy="6281737"/>
          </a:xfrm>
        </p:spPr>
        <p:txBody>
          <a:bodyPr>
            <a:normAutofit/>
          </a:bodyPr>
          <a:lstStyle/>
          <a:p>
            <a:r>
              <a:rPr lang="ru-RU" dirty="0" err="1"/>
              <a:t>Мұхиттар</a:t>
            </a:r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ғарыштан</a:t>
            </a:r>
            <a:r>
              <a:rPr lang="ru-RU" dirty="0"/>
              <a:t> </a:t>
            </a:r>
            <a:r>
              <a:rPr lang="ru-RU" dirty="0" err="1"/>
              <a:t>көгілдір</a:t>
            </a:r>
            <a:r>
              <a:rPr lang="ru-RU" dirty="0"/>
              <a:t> </a:t>
            </a:r>
            <a:r>
              <a:rPr lang="ru-RU" dirty="0" err="1"/>
              <a:t>ғаламшар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 -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70% </a:t>
            </a:r>
            <a:r>
              <a:rPr lang="ru-RU" dirty="0" err="1"/>
              <a:t>астамын</a:t>
            </a:r>
            <a:r>
              <a:rPr lang="ru-RU" dirty="0"/>
              <a:t> су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97% </a:t>
            </a:r>
            <a:r>
              <a:rPr lang="ru-RU" dirty="0" err="1"/>
              <a:t>мұхиттарда</a:t>
            </a:r>
            <a:r>
              <a:rPr lang="ru-RU" dirty="0"/>
              <a:t> </a:t>
            </a:r>
            <a:r>
              <a:rPr lang="ru-RU" dirty="0" err="1"/>
              <a:t>жиналған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ауданының</a:t>
            </a:r>
            <a:r>
              <a:rPr lang="ru-RU" dirty="0"/>
              <a:t> 360 млн км² </a:t>
            </a:r>
            <a:r>
              <a:rPr lang="ru-RU" dirty="0" err="1"/>
              <a:t>жауып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Мұхит</a:t>
            </a:r>
            <a:r>
              <a:rPr lang="ru-RU" dirty="0"/>
              <a:t> - </a:t>
            </a:r>
            <a:r>
              <a:rPr lang="ru-RU" dirty="0" err="1"/>
              <a:t>гидросфераның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</a:t>
            </a:r>
            <a:r>
              <a:rPr lang="ru-RU" dirty="0" err="1"/>
              <a:t>құрлықтар</a:t>
            </a:r>
            <a:r>
              <a:rPr lang="ru-RU" dirty="0"/>
              <a:t> мен </a:t>
            </a:r>
            <a:r>
              <a:rPr lang="ru-RU" dirty="0" err="1"/>
              <a:t>аралдарды</a:t>
            </a:r>
            <a:r>
              <a:rPr lang="ru-RU" dirty="0"/>
              <a:t> </a:t>
            </a:r>
            <a:r>
              <a:rPr lang="ru-RU" dirty="0" err="1"/>
              <a:t>қоршап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тұтас</a:t>
            </a:r>
            <a:r>
              <a:rPr lang="ru-RU" dirty="0"/>
              <a:t> су </a:t>
            </a:r>
            <a:r>
              <a:rPr lang="ru-RU" dirty="0" err="1"/>
              <a:t>қабаты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шарында</a:t>
            </a:r>
            <a:r>
              <a:rPr lang="ru-RU" dirty="0"/>
              <a:t>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бар: </a:t>
            </a:r>
            <a:r>
              <a:rPr lang="ru-RU" dirty="0" err="1"/>
              <a:t>Тынық</a:t>
            </a:r>
            <a:r>
              <a:rPr lang="ru-RU" dirty="0"/>
              <a:t>, Атлант, </a:t>
            </a:r>
            <a:r>
              <a:rPr lang="ru-RU" dirty="0" err="1"/>
              <a:t>Үнді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мұзды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ғалымдар</a:t>
            </a:r>
            <a:r>
              <a:rPr lang="ru-RU" dirty="0"/>
              <a:t> Антарктида </a:t>
            </a:r>
            <a:r>
              <a:rPr lang="ru-RU" dirty="0" err="1"/>
              <a:t>маңы</a:t>
            </a:r>
            <a:r>
              <a:rPr lang="ru-RU" dirty="0"/>
              <a:t> </a:t>
            </a:r>
            <a:r>
              <a:rPr lang="ru-RU" dirty="0" err="1"/>
              <a:t>суларын</a:t>
            </a:r>
            <a:r>
              <a:rPr lang="ru-RU" dirty="0"/>
              <a:t> </a:t>
            </a:r>
            <a:r>
              <a:rPr lang="ru-RU" dirty="0" err="1"/>
              <a:t>бесінші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 мен </a:t>
            </a:r>
            <a:r>
              <a:rPr lang="ru-RU" dirty="0" err="1"/>
              <a:t>зоналар</a:t>
            </a:r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 —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қабықтағы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зоналық</a:t>
            </a:r>
            <a:r>
              <a:rPr lang="ru-RU" dirty="0"/>
              <a:t> </a:t>
            </a:r>
            <a:r>
              <a:rPr lang="ru-RU" dirty="0" err="1"/>
              <a:t>бөлімшелер</a:t>
            </a:r>
            <a:r>
              <a:rPr lang="ru-RU" dirty="0"/>
              <a:t>. </a:t>
            </a:r>
            <a:r>
              <a:rPr lang="ru-RU" dirty="0" err="1"/>
              <a:t>Жылу</a:t>
            </a:r>
            <a:r>
              <a:rPr lang="ru-RU" dirty="0"/>
              <a:t> мен </a:t>
            </a:r>
            <a:r>
              <a:rPr lang="ru-RU" dirty="0" err="1"/>
              <a:t>ылғал</a:t>
            </a:r>
            <a:r>
              <a:rPr lang="ru-RU" dirty="0"/>
              <a:t>,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массаларының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, </a:t>
            </a:r>
            <a:r>
              <a:rPr lang="ru-RU" dirty="0" err="1"/>
              <a:t>биохимиялық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геоморфологиялық</a:t>
            </a:r>
            <a:r>
              <a:rPr lang="ru-RU" dirty="0"/>
              <a:t> </a:t>
            </a:r>
            <a:r>
              <a:rPr lang="ru-RU" dirty="0" err="1"/>
              <a:t>процестердің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көрсеткіштері</a:t>
            </a:r>
            <a:r>
              <a:rPr lang="ru-RU" dirty="0"/>
              <a:t> мен </a:t>
            </a:r>
            <a:r>
              <a:rPr lang="ru-RU" dirty="0" err="1"/>
              <a:t>ырғақтылығының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ерекшеліктерімен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4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: </a:t>
            </a:r>
            <a:r>
              <a:rPr lang="ru-RU" dirty="0" err="1"/>
              <a:t>экваторлық</a:t>
            </a:r>
            <a:r>
              <a:rPr lang="ru-RU" dirty="0"/>
              <a:t>, </a:t>
            </a:r>
            <a:r>
              <a:rPr lang="ru-RU" dirty="0" err="1"/>
              <a:t>тропиктік</a:t>
            </a:r>
            <a:r>
              <a:rPr lang="ru-RU" dirty="0"/>
              <a:t>, </a:t>
            </a:r>
            <a:r>
              <a:rPr lang="ru-RU" dirty="0" err="1"/>
              <a:t>қоңыржай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полярлық</a:t>
            </a:r>
            <a:r>
              <a:rPr lang="ru-RU" dirty="0"/>
              <a:t> </a:t>
            </a:r>
            <a:r>
              <a:rPr lang="ru-RU" dirty="0" err="1"/>
              <a:t>белдеу</a:t>
            </a:r>
            <a:r>
              <a:rPr lang="ru-RU" dirty="0"/>
              <a:t>.[32]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28F99-C014-4D88-8C21-B3497840C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030" y="713961"/>
            <a:ext cx="1905000" cy="1905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D63096-B180-4E20-8935-D307A76F7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084029"/>
            <a:ext cx="30956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55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7B5BFC-211E-4E81-947B-051040209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450850"/>
            <a:ext cx="8596312" cy="5591175"/>
          </a:xfrm>
        </p:spPr>
        <p:txBody>
          <a:bodyPr/>
          <a:lstStyle/>
          <a:p>
            <a:r>
              <a:rPr lang="ru-RU" dirty="0" err="1"/>
              <a:t>Әлеуметтік-экономикалық</a:t>
            </a:r>
            <a:r>
              <a:rPr lang="ru-RU" dirty="0"/>
              <a:t> география</a:t>
            </a:r>
          </a:p>
          <a:p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халқы</a:t>
            </a:r>
            <a:endParaRPr lang="ru-RU" dirty="0"/>
          </a:p>
          <a:p>
            <a:r>
              <a:rPr lang="ru-RU" dirty="0" err="1"/>
              <a:t>Әлемнің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ресурстары</a:t>
            </a:r>
            <a:endParaRPr lang="ru-RU" dirty="0"/>
          </a:p>
          <a:p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шаруашылығы</a:t>
            </a:r>
            <a:endParaRPr lang="ru-RU" dirty="0"/>
          </a:p>
          <a:p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қатынастар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A98D21-0E85-445D-B08E-E5EA1B382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63" y="2551112"/>
            <a:ext cx="914400" cy="695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268848-DCAD-4F21-8318-16192D70B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739" y="2551112"/>
            <a:ext cx="914400" cy="6477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C6FB58-4DDE-49DA-B701-6F1142489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017" y="2455861"/>
            <a:ext cx="914400" cy="885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62B574-2AE8-45E6-A494-4FB1A8400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902" y="2570162"/>
            <a:ext cx="914400" cy="6762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9B41B9-34FD-4BE4-B664-4A60957D78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171" y="2455862"/>
            <a:ext cx="914400" cy="7905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D169ED-2E97-4B8E-93AF-77C1A547AC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577" y="2398712"/>
            <a:ext cx="914400" cy="952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E63584-BB70-4080-84D0-E4728AF911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863" y="4006055"/>
            <a:ext cx="914400" cy="6381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263D07-48A7-4C31-A197-2C7A7B80FC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9739" y="3930338"/>
            <a:ext cx="914400" cy="685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2264EF-BBD2-4E43-93A7-B5CB062328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1619" y="3758405"/>
            <a:ext cx="914400" cy="8858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C92F81-3B4A-4E88-B072-8BDCCAB9B5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3495" y="3972233"/>
            <a:ext cx="914400" cy="6858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BC8F2B6-B916-4781-87A3-318B73C16C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3036" y="3876983"/>
            <a:ext cx="914400" cy="8763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8A88522-2200-43FD-AFB9-FF3E124CF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62577" y="3991215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1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A4D6F-9589-4DC8-9BDF-F88276F30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заманның</a:t>
            </a:r>
            <a:r>
              <a:rPr lang="ru-RU" dirty="0"/>
              <a:t> география </a:t>
            </a:r>
            <a:r>
              <a:rPr lang="ru-RU" dirty="0" err="1"/>
              <a:t>ғылымының</a:t>
            </a:r>
            <a:r>
              <a:rPr lang="ru-RU" dirty="0"/>
              <a:t> </a:t>
            </a:r>
            <a:r>
              <a:rPr lang="ru-RU" dirty="0" err="1"/>
              <a:t>мәселелері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6F6DC9-6C39-4E75-87BF-159DE4DBC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ойлаудың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— </a:t>
            </a:r>
            <a:r>
              <a:rPr lang="ru-RU" dirty="0" err="1"/>
              <a:t>кеңістік</a:t>
            </a:r>
            <a:r>
              <a:rPr lang="ru-RU" dirty="0"/>
              <a:t> </a:t>
            </a:r>
            <a:r>
              <a:rPr lang="ru-RU" dirty="0" err="1"/>
              <a:t>заңдылықтарына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, </a:t>
            </a:r>
            <a:r>
              <a:rPr lang="ru-RU" dirty="0" err="1"/>
              <a:t>геожүйелер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компоненттерінің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байланыстарды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әлемнің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картинасына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әдістемелер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Географ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материалдарды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аудандарындағы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пен </a:t>
            </a:r>
            <a:r>
              <a:rPr lang="ru-RU" dirty="0" err="1"/>
              <a:t>шаруашылықта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өзгерістерге</a:t>
            </a:r>
            <a:r>
              <a:rPr lang="ru-RU" dirty="0"/>
              <a:t> </a:t>
            </a:r>
            <a:r>
              <a:rPr lang="ru-RU" dirty="0" err="1"/>
              <a:t>болжам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білуі</a:t>
            </a:r>
            <a:r>
              <a:rPr lang="ru-RU" dirty="0"/>
              <a:t> керек.</a:t>
            </a:r>
          </a:p>
        </p:txBody>
      </p:sp>
    </p:spTree>
    <p:extLst>
      <p:ext uri="{BB962C8B-B14F-4D97-AF65-F5344CB8AC3E}">
        <p14:creationId xmlns:p14="http://schemas.microsoft.com/office/powerpoint/2010/main" val="21988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3F1B22-D69B-407E-871A-ADB3C9BBD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87897"/>
            <a:ext cx="8596668" cy="5153466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географтар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</a:t>
            </a:r>
            <a:r>
              <a:rPr lang="ru-RU" dirty="0" err="1"/>
              <a:t>күрделілігі</a:t>
            </a:r>
            <a:r>
              <a:rPr lang="ru-RU" dirty="0"/>
              <a:t> мен </a:t>
            </a:r>
            <a:r>
              <a:rPr lang="ru-RU" dirty="0" err="1"/>
              <a:t>қайталанбас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түсіндіретін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заңдылықтарды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: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зоналылығы</a:t>
            </a:r>
            <a:r>
              <a:rPr lang="ru-RU" dirty="0"/>
              <a:t> мен </a:t>
            </a:r>
            <a:r>
              <a:rPr lang="ru-RU" dirty="0" err="1"/>
              <a:t>ырғақтылығы</a:t>
            </a:r>
            <a:r>
              <a:rPr lang="ru-RU" dirty="0"/>
              <a:t>, </a:t>
            </a:r>
            <a:r>
              <a:rPr lang="ru-RU" dirty="0" err="1"/>
              <a:t>геожүйелердегі</a:t>
            </a:r>
            <a:r>
              <a:rPr lang="ru-RU" dirty="0"/>
              <a:t>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энергия </a:t>
            </a:r>
            <a:r>
              <a:rPr lang="ru-RU" dirty="0" err="1"/>
              <a:t>айналымы</a:t>
            </a:r>
            <a:r>
              <a:rPr lang="ru-RU" dirty="0"/>
              <a:t>, </a:t>
            </a:r>
            <a:r>
              <a:rPr lang="ru-RU" dirty="0" err="1"/>
              <a:t>геожүйелердің</a:t>
            </a:r>
            <a:r>
              <a:rPr lang="ru-RU" dirty="0"/>
              <a:t> </a:t>
            </a:r>
            <a:r>
              <a:rPr lang="ru-RU" dirty="0" err="1"/>
              <a:t>космоспен</a:t>
            </a:r>
            <a:r>
              <a:rPr lang="ru-RU" dirty="0"/>
              <a:t> </a:t>
            </a:r>
            <a:r>
              <a:rPr lang="ru-RU" dirty="0" err="1"/>
              <a:t>байланысы</a:t>
            </a:r>
            <a:r>
              <a:rPr lang="ru-RU" dirty="0"/>
              <a:t>,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елдердегі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басқалар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кеңейіп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процестердің</a:t>
            </a:r>
            <a:r>
              <a:rPr lang="ru-RU" dirty="0"/>
              <a:t> </a:t>
            </a:r>
            <a:r>
              <a:rPr lang="ru-RU" dirty="0" err="1"/>
              <a:t>динамикасы</a:t>
            </a:r>
            <a:r>
              <a:rPr lang="ru-RU" dirty="0"/>
              <a:t>,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суларының</a:t>
            </a:r>
            <a:r>
              <a:rPr lang="ru-RU" dirty="0"/>
              <a:t> </a:t>
            </a:r>
            <a:r>
              <a:rPr lang="ru-RU" dirty="0" err="1"/>
              <a:t>жағдайы</a:t>
            </a:r>
            <a:r>
              <a:rPr lang="ru-RU" dirty="0"/>
              <a:t> мен </a:t>
            </a:r>
            <a:r>
              <a:rPr lang="ru-RU" dirty="0" err="1"/>
              <a:t>циркуляциясы</a:t>
            </a:r>
            <a:r>
              <a:rPr lang="ru-RU" dirty="0"/>
              <a:t>, </a:t>
            </a:r>
            <a:r>
              <a:rPr lang="ru-RU" dirty="0" err="1"/>
              <a:t>шаруашылықтағы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мәліметтермен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толығып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: </a:t>
            </a:r>
            <a:r>
              <a:rPr lang="ru-RU" dirty="0" err="1"/>
              <a:t>ауа</a:t>
            </a:r>
            <a:r>
              <a:rPr lang="ru-RU" dirty="0"/>
              <a:t> мен </a:t>
            </a: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ластануы</a:t>
            </a:r>
            <a:r>
              <a:rPr lang="ru-RU" dirty="0"/>
              <a:t>, </a:t>
            </a:r>
            <a:r>
              <a:rPr lang="ru-RU" dirty="0" err="1"/>
              <a:t>шөлдің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,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тұздануы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мәселелер</a:t>
            </a:r>
            <a:r>
              <a:rPr lang="ru-RU" dirty="0"/>
              <a:t> </a:t>
            </a:r>
            <a:r>
              <a:rPr lang="ru-RU" dirty="0" err="1"/>
              <a:t>зерттелуде</a:t>
            </a:r>
            <a:r>
              <a:rPr lang="ru-RU" dirty="0"/>
              <a:t>. </a:t>
            </a:r>
            <a:r>
              <a:rPr lang="ru-RU" dirty="0" err="1"/>
              <a:t>Карталарда</a:t>
            </a:r>
            <a:r>
              <a:rPr lang="ru-RU" dirty="0"/>
              <a:t> </a:t>
            </a:r>
            <a:r>
              <a:rPr lang="ru-RU" dirty="0" err="1"/>
              <a:t>стихиялық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апаттары</a:t>
            </a:r>
            <a:r>
              <a:rPr lang="ru-RU" dirty="0"/>
              <a:t>: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сілкінуі</a:t>
            </a:r>
            <a:r>
              <a:rPr lang="ru-RU" dirty="0"/>
              <a:t>, цунами, </a:t>
            </a:r>
            <a:r>
              <a:rPr lang="ru-RU" dirty="0" err="1"/>
              <a:t>дауылдар</a:t>
            </a:r>
            <a:r>
              <a:rPr lang="ru-RU" dirty="0"/>
              <a:t>, су </a:t>
            </a:r>
            <a:r>
              <a:rPr lang="ru-RU" dirty="0" err="1"/>
              <a:t>тасқыны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басқалар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шары </a:t>
            </a:r>
            <a:r>
              <a:rPr lang="ru-RU" dirty="0" err="1"/>
              <a:t>халқына</a:t>
            </a:r>
            <a:r>
              <a:rPr lang="ru-RU" dirty="0"/>
              <a:t>, </a:t>
            </a:r>
            <a:r>
              <a:rPr lang="ru-RU" dirty="0" err="1"/>
              <a:t>шаруашылығына</a:t>
            </a:r>
            <a:r>
              <a:rPr lang="ru-RU" dirty="0"/>
              <a:t> </a:t>
            </a:r>
            <a:r>
              <a:rPr lang="ru-RU" dirty="0" err="1"/>
              <a:t>зиянын</a:t>
            </a:r>
            <a:r>
              <a:rPr lang="ru-RU" dirty="0"/>
              <a:t> </a:t>
            </a:r>
            <a:r>
              <a:rPr lang="ru-RU" dirty="0" err="1"/>
              <a:t>тигізетін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</a:t>
            </a:r>
            <a:r>
              <a:rPr lang="ru-RU" dirty="0" err="1"/>
              <a:t>көрсетілуде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дамушы</a:t>
            </a:r>
            <a:r>
              <a:rPr lang="ru-RU" dirty="0"/>
              <a:t> </a:t>
            </a:r>
            <a:r>
              <a:rPr lang="ru-RU" dirty="0" err="1"/>
              <a:t>территориялық</a:t>
            </a:r>
            <a:r>
              <a:rPr lang="ru-RU" dirty="0"/>
              <a:t> </a:t>
            </a:r>
            <a:r>
              <a:rPr lang="ru-RU" dirty="0" err="1"/>
              <a:t>объектілердің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арақатынасын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зерттеулердің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r>
              <a:rPr lang="ru-RU" dirty="0"/>
              <a:t> </a:t>
            </a:r>
            <a:r>
              <a:rPr lang="ru-RU" dirty="0" err="1"/>
              <a:t>түрлене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объектілер</a:t>
            </a:r>
            <a:r>
              <a:rPr lang="ru-RU" dirty="0"/>
              <a:t> мен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әдістемелер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376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1445</Words>
  <Application>Microsoft Office PowerPoint</Application>
  <PresentationFormat>Широкоэкранный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Дәріс 12. География теориясы және теориялық білімнің құрылысы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Қазіргі заманның география ғылымының мәселелері</vt:lpstr>
      <vt:lpstr>Презентация PowerPoint</vt:lpstr>
      <vt:lpstr>Географияның Қазақстанда дамуы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12. География теориясы және теориялық білімнің құрылысы</dc:title>
  <dc:creator>Эрасмус 2</dc:creator>
  <cp:lastModifiedBy>Эрасмус 2</cp:lastModifiedBy>
  <cp:revision>1</cp:revision>
  <dcterms:created xsi:type="dcterms:W3CDTF">2023-11-06T13:55:35Z</dcterms:created>
  <dcterms:modified xsi:type="dcterms:W3CDTF">2023-11-06T13:55:54Z</dcterms:modified>
</cp:coreProperties>
</file>